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81" r:id="rId4"/>
    <p:sldId id="261" r:id="rId5"/>
    <p:sldId id="262" r:id="rId6"/>
    <p:sldId id="268" r:id="rId7"/>
    <p:sldId id="269" r:id="rId8"/>
    <p:sldId id="271" r:id="rId9"/>
    <p:sldId id="274" r:id="rId10"/>
    <p:sldId id="276" r:id="rId11"/>
    <p:sldId id="278" r:id="rId12"/>
    <p:sldId id="279" r:id="rId13"/>
    <p:sldId id="280" r:id="rId14"/>
    <p:sldId id="277"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C3388-176E-49A8-8164-B2060FF181AA}"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78245-E697-475F-95B3-CBD80A357315}" type="slidenum">
              <a:rPr lang="en-IN" smtClean="0"/>
              <a:t>‹#›</a:t>
            </a:fld>
            <a:endParaRPr lang="en-IN"/>
          </a:p>
        </p:txBody>
      </p:sp>
    </p:spTree>
    <p:extLst>
      <p:ext uri="{BB962C8B-B14F-4D97-AF65-F5344CB8AC3E}">
        <p14:creationId xmlns:p14="http://schemas.microsoft.com/office/powerpoint/2010/main" val="210980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69B277-120E-4733-8958-A5523D66AC3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258512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69B277-120E-4733-8958-A5523D66AC3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217227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69B277-120E-4733-8958-A5523D66AC3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355636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69B277-120E-4733-8958-A5523D66AC3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373514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69B277-120E-4733-8958-A5523D66AC36}"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16836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E69B277-120E-4733-8958-A5523D66AC3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35706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E69B277-120E-4733-8958-A5523D66AC36}"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311031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69B277-120E-4733-8958-A5523D66AC36}"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28251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9B277-120E-4733-8958-A5523D66AC36}"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291604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69B277-120E-4733-8958-A5523D66AC3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121092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69B277-120E-4733-8958-A5523D66AC36}"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AA71E-3179-47E6-984B-2F83ECC7EB94}" type="slidenum">
              <a:rPr lang="en-IN" smtClean="0"/>
              <a:t>‹#›</a:t>
            </a:fld>
            <a:endParaRPr lang="en-IN"/>
          </a:p>
        </p:txBody>
      </p:sp>
    </p:spTree>
    <p:extLst>
      <p:ext uri="{BB962C8B-B14F-4D97-AF65-F5344CB8AC3E}">
        <p14:creationId xmlns:p14="http://schemas.microsoft.com/office/powerpoint/2010/main" val="267111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9B277-120E-4733-8958-A5523D66AC36}" type="datetimeFigureOut">
              <a:rPr lang="en-IN" smtClean="0"/>
              <a:t>12-03-2024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AA71E-3179-47E6-984B-2F83ECC7EB94}" type="slidenum">
              <a:rPr lang="en-IN" smtClean="0"/>
              <a:t>‹#›</a:t>
            </a:fld>
            <a:endParaRPr lang="en-IN"/>
          </a:p>
        </p:txBody>
      </p:sp>
    </p:spTree>
    <p:extLst>
      <p:ext uri="{BB962C8B-B14F-4D97-AF65-F5344CB8AC3E}">
        <p14:creationId xmlns:p14="http://schemas.microsoft.com/office/powerpoint/2010/main" val="338718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7178"/>
            <a:ext cx="9144000" cy="1804087"/>
          </a:xfrm>
        </p:spPr>
        <p:txBody>
          <a:bodyPr>
            <a:normAutofit/>
          </a:bodyPr>
          <a:lstStyle/>
          <a:p>
            <a:r>
              <a:rPr lang="en-US" sz="4000" b="1" dirty="0">
                <a:latin typeface="Times New Roman" panose="02020603050405020304" pitchFamily="18" charset="0"/>
                <a:cs typeface="Times New Roman" panose="02020603050405020304" pitchFamily="18" charset="0"/>
              </a:rPr>
              <a:t>Convolutional Neural Networks for image classification</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47783"/>
            <a:ext cx="9144000" cy="3880021"/>
          </a:xfrm>
        </p:spPr>
        <p:txBody>
          <a:bodyPr>
            <a:normAutofit fontScale="92500" lnSpcReduction="20000"/>
          </a:bodyPr>
          <a:lstStyle/>
          <a:p>
            <a:endParaRPr lang="en-US" sz="2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Presented By </a:t>
            </a:r>
          </a:p>
          <a:p>
            <a:r>
              <a:rPr lang="en-US" sz="3000" b="1" dirty="0">
                <a:latin typeface="Times New Roman" panose="02020603050405020304" pitchFamily="18" charset="0"/>
                <a:cs typeface="Times New Roman" panose="02020603050405020304" pitchFamily="18" charset="0"/>
              </a:rPr>
              <a:t>Sagar Deep Deb</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Department of Electrical Engineering</a:t>
            </a:r>
          </a:p>
          <a:p>
            <a:r>
              <a:rPr lang="en-US" sz="3000" b="1" dirty="0">
                <a:latin typeface="Times New Roman" panose="02020603050405020304" pitchFamily="18" charset="0"/>
                <a:cs typeface="Times New Roman" panose="02020603050405020304" pitchFamily="18" charset="0"/>
              </a:rPr>
              <a:t>Indian Institute of Technology Patna</a:t>
            </a:r>
            <a:endParaRPr lang="en-US" sz="30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BIHAR-801106</a:t>
            </a:r>
            <a:endParaRPr lang="en-US" sz="3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descr="C:\Users\ADMIN\Desktop\Comprehensive\Graphs and Imag\IITP 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897" y="3448594"/>
            <a:ext cx="1515291" cy="1358537"/>
          </a:xfrm>
          <a:prstGeom prst="rect">
            <a:avLst/>
          </a:prstGeom>
          <a:noFill/>
          <a:ln>
            <a:noFill/>
          </a:ln>
        </p:spPr>
      </p:pic>
      <p:sp>
        <p:nvSpPr>
          <p:cNvPr id="6" name="Slide Number Placeholder 5"/>
          <p:cNvSpPr>
            <a:spLocks noGrp="1"/>
          </p:cNvSpPr>
          <p:nvPr>
            <p:ph type="sldNum" sz="quarter" idx="12"/>
          </p:nvPr>
        </p:nvSpPr>
        <p:spPr/>
        <p:txBody>
          <a:bodyPr/>
          <a:lstStyle/>
          <a:p>
            <a:fld id="{57BF83D3-5AAC-40E3-A874-E710E182FB06}" type="slidenum">
              <a:rPr lang="en-US" smtClean="0"/>
              <a:pPr/>
              <a:t>1</a:t>
            </a:fld>
            <a:endParaRPr lang="en-US"/>
          </a:p>
        </p:txBody>
      </p:sp>
    </p:spTree>
    <p:extLst>
      <p:ext uri="{BB962C8B-B14F-4D97-AF65-F5344CB8AC3E}">
        <p14:creationId xmlns:p14="http://schemas.microsoft.com/office/powerpoint/2010/main" val="2158898616"/>
      </p:ext>
    </p:extLst>
  </p:cSld>
  <p:clrMapOvr>
    <a:masterClrMapping/>
  </p:clrMapOvr>
  <mc:AlternateContent xmlns:mc="http://schemas.openxmlformats.org/markup-compatibility/2006" xmlns:p14="http://schemas.microsoft.com/office/powerpoint/2010/main">
    <mc:Choice Requires="p14">
      <p:transition spd="slow" p14:dur="2000" advTm="7019"/>
    </mc:Choice>
    <mc:Fallback xmlns="">
      <p:transition spd="slow" advTm="70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Convolutional Neural Network (contd.)</a:t>
            </a:r>
          </a:p>
        </p:txBody>
      </p:sp>
      <p:sp>
        <p:nvSpPr>
          <p:cNvPr id="4" name="Slide Number Placeholder 3"/>
          <p:cNvSpPr>
            <a:spLocks noGrp="1"/>
          </p:cNvSpPr>
          <p:nvPr>
            <p:ph type="sldNum" sz="quarter" idx="12"/>
          </p:nvPr>
        </p:nvSpPr>
        <p:spPr/>
        <p:txBody>
          <a:bodyPr/>
          <a:lstStyle/>
          <a:p>
            <a:fld id="{27938D21-7B3F-4F19-A5CC-DC27FCEA9053}" type="slidenum">
              <a:rPr lang="en-US" smtClean="0"/>
              <a:pPr/>
              <a:t>10</a:t>
            </a:fld>
            <a:endParaRPr lang="en-US"/>
          </a:p>
        </p:txBody>
      </p:sp>
      <p:sp>
        <p:nvSpPr>
          <p:cNvPr id="7" name="Content Placeholder 6"/>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Pooling reduces feature map.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292" y="2735452"/>
            <a:ext cx="7727091" cy="3047510"/>
          </a:xfrm>
          <a:prstGeom prst="rect">
            <a:avLst/>
          </a:prstGeom>
        </p:spPr>
      </p:pic>
    </p:spTree>
    <p:extLst>
      <p:ext uri="{BB962C8B-B14F-4D97-AF65-F5344CB8AC3E}">
        <p14:creationId xmlns:p14="http://schemas.microsoft.com/office/powerpoint/2010/main" val="423442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961C1-68C9-BB82-F948-B191EB1A93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94C9C-3556-EAFF-EDDD-8BC51BBB0A88}"/>
              </a:ext>
            </a:extLst>
          </p:cNvPr>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MNST dataset</a:t>
            </a:r>
          </a:p>
        </p:txBody>
      </p:sp>
      <p:sp>
        <p:nvSpPr>
          <p:cNvPr id="4" name="Slide Number Placeholder 3">
            <a:extLst>
              <a:ext uri="{FF2B5EF4-FFF2-40B4-BE49-F238E27FC236}">
                <a16:creationId xmlns:a16="http://schemas.microsoft.com/office/drawing/2014/main" id="{DF540D09-DB4A-63A3-CEFF-87CA4A9EB3FD}"/>
              </a:ext>
            </a:extLst>
          </p:cNvPr>
          <p:cNvSpPr>
            <a:spLocks noGrp="1"/>
          </p:cNvSpPr>
          <p:nvPr>
            <p:ph type="sldNum" sz="quarter" idx="12"/>
          </p:nvPr>
        </p:nvSpPr>
        <p:spPr/>
        <p:txBody>
          <a:bodyPr/>
          <a:lstStyle/>
          <a:p>
            <a:fld id="{27938D21-7B3F-4F19-A5CC-DC27FCEA9053}" type="slidenum">
              <a:rPr lang="en-US" smtClean="0"/>
              <a:pPr/>
              <a:t>11</a:t>
            </a:fld>
            <a:endParaRPr lang="en-US"/>
          </a:p>
        </p:txBody>
      </p:sp>
      <p:pic>
        <p:nvPicPr>
          <p:cNvPr id="9" name="Picture 8">
            <a:extLst>
              <a:ext uri="{FF2B5EF4-FFF2-40B4-BE49-F238E27FC236}">
                <a16:creationId xmlns:a16="http://schemas.microsoft.com/office/drawing/2014/main" id="{28718F40-71FE-F242-3525-7B00E3E5B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505" y="1666714"/>
            <a:ext cx="3918151" cy="3994355"/>
          </a:xfrm>
          <a:prstGeom prst="rect">
            <a:avLst/>
          </a:prstGeom>
        </p:spPr>
      </p:pic>
      <p:sp>
        <p:nvSpPr>
          <p:cNvPr id="10" name="TextBox 9">
            <a:extLst>
              <a:ext uri="{FF2B5EF4-FFF2-40B4-BE49-F238E27FC236}">
                <a16:creationId xmlns:a16="http://schemas.microsoft.com/office/drawing/2014/main" id="{C1ED9A43-42A9-42AE-CD98-185D35883326}"/>
              </a:ext>
            </a:extLst>
          </p:cNvPr>
          <p:cNvSpPr txBox="1"/>
          <p:nvPr/>
        </p:nvSpPr>
        <p:spPr>
          <a:xfrm>
            <a:off x="7004807" y="2432807"/>
            <a:ext cx="4152551" cy="1692771"/>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Task</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To develop an automatic algorithm for MNIST data classification.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00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9CA02-BBCB-E4D1-5834-584D822C0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71571-79F5-1AA9-821C-31C4839503C5}"/>
              </a:ext>
            </a:extLst>
          </p:cNvPr>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Breast Ultrasound Image Classification</a:t>
            </a:r>
          </a:p>
        </p:txBody>
      </p:sp>
      <p:sp>
        <p:nvSpPr>
          <p:cNvPr id="4" name="Slide Number Placeholder 3">
            <a:extLst>
              <a:ext uri="{FF2B5EF4-FFF2-40B4-BE49-F238E27FC236}">
                <a16:creationId xmlns:a16="http://schemas.microsoft.com/office/drawing/2014/main" id="{C992F0CD-3CB5-A142-AB79-2487F7A96377}"/>
              </a:ext>
            </a:extLst>
          </p:cNvPr>
          <p:cNvSpPr>
            <a:spLocks noGrp="1"/>
          </p:cNvSpPr>
          <p:nvPr>
            <p:ph type="sldNum" sz="quarter" idx="12"/>
          </p:nvPr>
        </p:nvSpPr>
        <p:spPr/>
        <p:txBody>
          <a:bodyPr/>
          <a:lstStyle/>
          <a:p>
            <a:fld id="{27938D21-7B3F-4F19-A5CC-DC27FCEA9053}" type="slidenum">
              <a:rPr lang="en-US" smtClean="0"/>
              <a:pPr/>
              <a:t>12</a:t>
            </a:fld>
            <a:endParaRPr lang="en-US"/>
          </a:p>
        </p:txBody>
      </p:sp>
      <p:sp>
        <p:nvSpPr>
          <p:cNvPr id="10" name="TextBox 9">
            <a:extLst>
              <a:ext uri="{FF2B5EF4-FFF2-40B4-BE49-F238E27FC236}">
                <a16:creationId xmlns:a16="http://schemas.microsoft.com/office/drawing/2014/main" id="{800A715C-F2A5-873F-2039-150D42650E21}"/>
              </a:ext>
            </a:extLst>
          </p:cNvPr>
          <p:cNvSpPr txBox="1"/>
          <p:nvPr/>
        </p:nvSpPr>
        <p:spPr>
          <a:xfrm>
            <a:off x="2155971" y="4540468"/>
            <a:ext cx="7373923" cy="1200329"/>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Task</a:t>
            </a:r>
            <a:br>
              <a:rPr lang="en-IN" sz="32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To develop an automatic algorithm for BUSI image classification into three categories of benign, malignant, and normal.</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8DB842-33E7-8EF3-07B9-AD750D94AE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385" y="1831532"/>
            <a:ext cx="2251046" cy="1714664"/>
          </a:xfrm>
          <a:prstGeom prst="rect">
            <a:avLst/>
          </a:prstGeom>
        </p:spPr>
      </p:pic>
      <p:pic>
        <p:nvPicPr>
          <p:cNvPr id="7" name="Picture 6">
            <a:extLst>
              <a:ext uri="{FF2B5EF4-FFF2-40B4-BE49-F238E27FC236}">
                <a16:creationId xmlns:a16="http://schemas.microsoft.com/office/drawing/2014/main" id="{C01AD795-DBE3-FA7F-2971-603E7C576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3093" y="1876120"/>
            <a:ext cx="2251045" cy="1714664"/>
          </a:xfrm>
          <a:prstGeom prst="rect">
            <a:avLst/>
          </a:prstGeom>
        </p:spPr>
      </p:pic>
      <p:pic>
        <p:nvPicPr>
          <p:cNvPr id="11" name="Picture 10">
            <a:extLst>
              <a:ext uri="{FF2B5EF4-FFF2-40B4-BE49-F238E27FC236}">
                <a16:creationId xmlns:a16="http://schemas.microsoft.com/office/drawing/2014/main" id="{47983AA4-B178-4FA5-0FB3-67E450F1B2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5800" y="1876120"/>
            <a:ext cx="2251045" cy="1670076"/>
          </a:xfrm>
          <a:prstGeom prst="rect">
            <a:avLst/>
          </a:prstGeom>
        </p:spPr>
      </p:pic>
    </p:spTree>
    <p:extLst>
      <p:ext uri="{BB962C8B-B14F-4D97-AF65-F5344CB8AC3E}">
        <p14:creationId xmlns:p14="http://schemas.microsoft.com/office/powerpoint/2010/main" val="411509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8DE11-689A-778A-7317-6D3500943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DC905-6EA5-E87D-4018-EA6E111ABCFC}"/>
              </a:ext>
            </a:extLst>
          </p:cNvPr>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Breast Ultrasound Image Classification</a:t>
            </a:r>
          </a:p>
        </p:txBody>
      </p:sp>
      <p:sp>
        <p:nvSpPr>
          <p:cNvPr id="4" name="Slide Number Placeholder 3">
            <a:extLst>
              <a:ext uri="{FF2B5EF4-FFF2-40B4-BE49-F238E27FC236}">
                <a16:creationId xmlns:a16="http://schemas.microsoft.com/office/drawing/2014/main" id="{907AA263-F11C-9AEA-9276-D11DC4EE654D}"/>
              </a:ext>
            </a:extLst>
          </p:cNvPr>
          <p:cNvSpPr>
            <a:spLocks noGrp="1"/>
          </p:cNvSpPr>
          <p:nvPr>
            <p:ph type="sldNum" sz="quarter" idx="12"/>
          </p:nvPr>
        </p:nvSpPr>
        <p:spPr/>
        <p:txBody>
          <a:bodyPr/>
          <a:lstStyle/>
          <a:p>
            <a:fld id="{27938D21-7B3F-4F19-A5CC-DC27FCEA9053}" type="slidenum">
              <a:rPr lang="en-US" smtClean="0"/>
              <a:pPr/>
              <a:t>13</a:t>
            </a:fld>
            <a:endParaRPr lang="en-US"/>
          </a:p>
        </p:txBody>
      </p:sp>
      <p:sp>
        <p:nvSpPr>
          <p:cNvPr id="10" name="TextBox 9">
            <a:extLst>
              <a:ext uri="{FF2B5EF4-FFF2-40B4-BE49-F238E27FC236}">
                <a16:creationId xmlns:a16="http://schemas.microsoft.com/office/drawing/2014/main" id="{89D4E703-8AC6-6A62-C0F8-397056162770}"/>
              </a:ext>
            </a:extLst>
          </p:cNvPr>
          <p:cNvSpPr txBox="1"/>
          <p:nvPr/>
        </p:nvSpPr>
        <p:spPr>
          <a:xfrm>
            <a:off x="2155971" y="4540468"/>
            <a:ext cx="7373923" cy="1200329"/>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Task</a:t>
            </a:r>
            <a:br>
              <a:rPr lang="en-IN" sz="32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To develop an automatic algorithm for BUSI image classification into three categories of benign, malignant, and normal.</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C5F5BC-3F74-521D-003A-D6EAB29E06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385" y="1831532"/>
            <a:ext cx="2251046" cy="1714664"/>
          </a:xfrm>
          <a:prstGeom prst="rect">
            <a:avLst/>
          </a:prstGeom>
        </p:spPr>
      </p:pic>
      <p:pic>
        <p:nvPicPr>
          <p:cNvPr id="7" name="Picture 6">
            <a:extLst>
              <a:ext uri="{FF2B5EF4-FFF2-40B4-BE49-F238E27FC236}">
                <a16:creationId xmlns:a16="http://schemas.microsoft.com/office/drawing/2014/main" id="{3758DCAB-7982-1417-3901-CAE99109D1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3093" y="1876120"/>
            <a:ext cx="2251045" cy="1714664"/>
          </a:xfrm>
          <a:prstGeom prst="rect">
            <a:avLst/>
          </a:prstGeom>
        </p:spPr>
      </p:pic>
      <p:pic>
        <p:nvPicPr>
          <p:cNvPr id="11" name="Picture 10">
            <a:extLst>
              <a:ext uri="{FF2B5EF4-FFF2-40B4-BE49-F238E27FC236}">
                <a16:creationId xmlns:a16="http://schemas.microsoft.com/office/drawing/2014/main" id="{487B15A5-1E93-0C53-BB22-12410AAF4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5800" y="1876120"/>
            <a:ext cx="2251045" cy="1670076"/>
          </a:xfrm>
          <a:prstGeom prst="rect">
            <a:avLst/>
          </a:prstGeom>
        </p:spPr>
      </p:pic>
      <p:sp>
        <p:nvSpPr>
          <p:cNvPr id="3" name="TextBox 2">
            <a:extLst>
              <a:ext uri="{FF2B5EF4-FFF2-40B4-BE49-F238E27FC236}">
                <a16:creationId xmlns:a16="http://schemas.microsoft.com/office/drawing/2014/main" id="{E2AB3ABF-3DB1-5915-CF02-876A53E31AB5}"/>
              </a:ext>
            </a:extLst>
          </p:cNvPr>
          <p:cNvSpPr txBox="1"/>
          <p:nvPr/>
        </p:nvSpPr>
        <p:spPr>
          <a:xfrm>
            <a:off x="1877738" y="3590784"/>
            <a:ext cx="1459683" cy="369332"/>
          </a:xfrm>
          <a:prstGeom prst="rect">
            <a:avLst/>
          </a:prstGeom>
          <a:noFill/>
        </p:spPr>
        <p:txBody>
          <a:bodyPr wrap="square" rtlCol="0">
            <a:spAutoFit/>
          </a:bodyPr>
          <a:lstStyle/>
          <a:p>
            <a:r>
              <a:rPr lang="en-IN" dirty="0"/>
              <a:t>Benign</a:t>
            </a:r>
          </a:p>
        </p:txBody>
      </p:sp>
      <p:sp>
        <p:nvSpPr>
          <p:cNvPr id="6" name="TextBox 5">
            <a:extLst>
              <a:ext uri="{FF2B5EF4-FFF2-40B4-BE49-F238E27FC236}">
                <a16:creationId xmlns:a16="http://schemas.microsoft.com/office/drawing/2014/main" id="{76B7D1D7-0A45-269C-B41A-5C2B207AEDA9}"/>
              </a:ext>
            </a:extLst>
          </p:cNvPr>
          <p:cNvSpPr txBox="1"/>
          <p:nvPr/>
        </p:nvSpPr>
        <p:spPr>
          <a:xfrm>
            <a:off x="5259897" y="3590784"/>
            <a:ext cx="1644241" cy="369332"/>
          </a:xfrm>
          <a:prstGeom prst="rect">
            <a:avLst/>
          </a:prstGeom>
          <a:noFill/>
        </p:spPr>
        <p:txBody>
          <a:bodyPr wrap="square" rtlCol="0">
            <a:spAutoFit/>
          </a:bodyPr>
          <a:lstStyle/>
          <a:p>
            <a:r>
              <a:rPr lang="en-IN" dirty="0"/>
              <a:t>Malignant</a:t>
            </a:r>
          </a:p>
        </p:txBody>
      </p:sp>
      <p:sp>
        <p:nvSpPr>
          <p:cNvPr id="8" name="TextBox 7">
            <a:extLst>
              <a:ext uri="{FF2B5EF4-FFF2-40B4-BE49-F238E27FC236}">
                <a16:creationId xmlns:a16="http://schemas.microsoft.com/office/drawing/2014/main" id="{75D6D19E-8526-40F8-FF76-0E330AF03FC2}"/>
              </a:ext>
            </a:extLst>
          </p:cNvPr>
          <p:cNvSpPr txBox="1"/>
          <p:nvPr/>
        </p:nvSpPr>
        <p:spPr>
          <a:xfrm>
            <a:off x="8826614" y="3557277"/>
            <a:ext cx="1459683" cy="369332"/>
          </a:xfrm>
          <a:prstGeom prst="rect">
            <a:avLst/>
          </a:prstGeom>
          <a:noFill/>
        </p:spPr>
        <p:txBody>
          <a:bodyPr wrap="square" rtlCol="0">
            <a:spAutoFit/>
          </a:bodyPr>
          <a:lstStyle/>
          <a:p>
            <a:r>
              <a:rPr lang="en-IN" dirty="0"/>
              <a:t>Normal</a:t>
            </a:r>
          </a:p>
        </p:txBody>
      </p:sp>
    </p:spTree>
    <p:extLst>
      <p:ext uri="{BB962C8B-B14F-4D97-AF65-F5344CB8AC3E}">
        <p14:creationId xmlns:p14="http://schemas.microsoft.com/office/powerpoint/2010/main" val="15608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A6DE-D695-EFFA-9226-1A1E226D212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Ensemble model for bio-medical image classification</a:t>
            </a:r>
          </a:p>
        </p:txBody>
      </p:sp>
      <p:pic>
        <p:nvPicPr>
          <p:cNvPr id="5" name="Content Placeholder 4">
            <a:extLst>
              <a:ext uri="{FF2B5EF4-FFF2-40B4-BE49-F238E27FC236}">
                <a16:creationId xmlns:a16="http://schemas.microsoft.com/office/drawing/2014/main" id="{E98A9017-780C-EB3C-A8D5-E015F8A10E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281" y="1890570"/>
            <a:ext cx="5753437" cy="3479575"/>
          </a:xfrm>
        </p:spPr>
      </p:pic>
    </p:spTree>
    <p:extLst>
      <p:ext uri="{BB962C8B-B14F-4D97-AF65-F5344CB8AC3E}">
        <p14:creationId xmlns:p14="http://schemas.microsoft.com/office/powerpoint/2010/main" val="251959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C920-BE5D-88D6-28C0-7DB396DD8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FDF805-3365-1553-59DC-58909B03A67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Fuzzy-rank based model for bio-medical image classification</a:t>
            </a:r>
          </a:p>
        </p:txBody>
      </p:sp>
      <p:pic>
        <p:nvPicPr>
          <p:cNvPr id="7" name="Content Placeholder 6">
            <a:extLst>
              <a:ext uri="{FF2B5EF4-FFF2-40B4-BE49-F238E27FC236}">
                <a16:creationId xmlns:a16="http://schemas.microsoft.com/office/drawing/2014/main" id="{60AFA8DB-0413-7ADB-C242-034063809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7637" y="2242868"/>
            <a:ext cx="4661672" cy="2637175"/>
          </a:xfrm>
        </p:spPr>
      </p:pic>
    </p:spTree>
    <p:extLst>
      <p:ext uri="{BB962C8B-B14F-4D97-AF65-F5344CB8AC3E}">
        <p14:creationId xmlns:p14="http://schemas.microsoft.com/office/powerpoint/2010/main" val="6660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946246"/>
            <a:ext cx="10515600" cy="4594597"/>
          </a:xfrm>
        </p:spPr>
        <p:txBody>
          <a:bodyPr>
            <a:no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Custom CNN for MNIST data classification.</a:t>
            </a:r>
          </a:p>
          <a:p>
            <a:r>
              <a:rPr lang="en-US" sz="2400" dirty="0">
                <a:latin typeface="Times New Roman" panose="02020603050405020304" pitchFamily="18" charset="0"/>
                <a:cs typeface="Times New Roman" panose="02020603050405020304" pitchFamily="18" charset="0"/>
              </a:rPr>
              <a:t>Custom CNN for BUSI classification.</a:t>
            </a:r>
          </a:p>
          <a:p>
            <a:r>
              <a:rPr lang="en-US" sz="2400" dirty="0">
                <a:latin typeface="Times New Roman" panose="02020603050405020304" pitchFamily="18" charset="0"/>
                <a:cs typeface="Times New Roman" panose="02020603050405020304" pitchFamily="18" charset="0"/>
              </a:rPr>
              <a:t>Pre-trained networks for BUSI image classification. </a:t>
            </a:r>
          </a:p>
          <a:p>
            <a:r>
              <a:rPr lang="en-US" sz="2400" dirty="0">
                <a:latin typeface="Times New Roman" panose="02020603050405020304" pitchFamily="18" charset="0"/>
                <a:cs typeface="Times New Roman" panose="02020603050405020304" pitchFamily="18" charset="0"/>
              </a:rPr>
              <a:t>Fuzzy rank based ensemble model for BUSI classification.</a:t>
            </a:r>
          </a:p>
          <a:p>
            <a:r>
              <a:rPr lang="en-US" sz="2400" dirty="0">
                <a:latin typeface="Times New Roman" panose="02020603050405020304" pitchFamily="18" charset="0"/>
                <a:cs typeface="Times New Roman" panose="02020603050405020304" pitchFamily="18" charset="0"/>
              </a:rPr>
              <a:t>Biomedical image segmentation. </a:t>
            </a:r>
          </a:p>
        </p:txBody>
      </p:sp>
      <p:sp>
        <p:nvSpPr>
          <p:cNvPr id="4" name="Slide Number Placeholder 3"/>
          <p:cNvSpPr>
            <a:spLocks noGrp="1"/>
          </p:cNvSpPr>
          <p:nvPr>
            <p:ph type="sldNum" sz="quarter" idx="12"/>
          </p:nvPr>
        </p:nvSpPr>
        <p:spPr/>
        <p:txBody>
          <a:bodyPr/>
          <a:lstStyle/>
          <a:p>
            <a:fld id="{27938D21-7B3F-4F19-A5CC-DC27FCEA9053}" type="slidenum">
              <a:rPr lang="en-US" smtClean="0"/>
              <a:pPr/>
              <a:t>2</a:t>
            </a:fld>
            <a:endParaRPr lang="en-US"/>
          </a:p>
        </p:txBody>
      </p:sp>
    </p:spTree>
    <p:extLst>
      <p:ext uri="{BB962C8B-B14F-4D97-AF65-F5344CB8AC3E}">
        <p14:creationId xmlns:p14="http://schemas.microsoft.com/office/powerpoint/2010/main" val="170156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78A35-4095-D66C-FA64-4FC618518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1AFD9-8CF6-213B-6715-63E976938BC2}"/>
              </a:ext>
            </a:extLst>
          </p:cNvPr>
          <p:cNvSpPr>
            <a:spLocks noGrp="1"/>
          </p:cNvSpPr>
          <p:nvPr>
            <p:ph type="title"/>
          </p:nvPr>
        </p:nvSpPr>
        <p:spPr>
          <a:xfrm>
            <a:off x="838200" y="365125"/>
            <a:ext cx="10515600" cy="870551"/>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Learning?</a:t>
            </a:r>
          </a:p>
        </p:txBody>
      </p:sp>
      <p:sp>
        <p:nvSpPr>
          <p:cNvPr id="3" name="Content Placeholder 2">
            <a:extLst>
              <a:ext uri="{FF2B5EF4-FFF2-40B4-BE49-F238E27FC236}">
                <a16:creationId xmlns:a16="http://schemas.microsoft.com/office/drawing/2014/main" id="{794052C6-2951-F764-6EBA-C81348AB75F4}"/>
              </a:ext>
            </a:extLst>
          </p:cNvPr>
          <p:cNvSpPr>
            <a:spLocks noGrp="1"/>
          </p:cNvSpPr>
          <p:nvPr>
            <p:ph idx="1"/>
          </p:nvPr>
        </p:nvSpPr>
        <p:spPr>
          <a:xfrm>
            <a:off x="838200" y="1161535"/>
            <a:ext cx="10515600" cy="5379308"/>
          </a:xfrm>
        </p:spPr>
        <p:txBody>
          <a:bodyPr>
            <a:noAutofit/>
          </a:bodyPr>
          <a:lstStyle/>
          <a:p>
            <a:r>
              <a:rPr lang="en-US" sz="2000" dirty="0">
                <a:latin typeface="Times New Roman" panose="02020603050405020304" pitchFamily="18" charset="0"/>
                <a:cs typeface="Times New Roman" panose="02020603050405020304" pitchFamily="18" charset="0"/>
              </a:rPr>
              <a:t>Acquiring new knowledge or modifying the existing knowledge.</a:t>
            </a:r>
          </a:p>
          <a:p>
            <a:r>
              <a:rPr lang="en-US" sz="2000" dirty="0">
                <a:latin typeface="Times New Roman" panose="02020603050405020304" pitchFamily="18" charset="0"/>
                <a:cs typeface="Times New Roman" panose="02020603050405020304" pitchFamily="18" charset="0"/>
              </a:rPr>
              <a:t>Knowledge : Familiarity with information present in data.</a:t>
            </a:r>
          </a:p>
          <a:p>
            <a:pPr algn="just"/>
            <a:r>
              <a:rPr lang="en-US" sz="2000" dirty="0">
                <a:latin typeface="Times New Roman" panose="02020603050405020304" pitchFamily="18" charset="0"/>
                <a:cs typeface="Times New Roman" panose="02020603050405020304" pitchFamily="18" charset="0"/>
              </a:rPr>
              <a:t>A machine learning algorithm is an algorithm that is able to learn from data.</a:t>
            </a:r>
          </a:p>
          <a:p>
            <a:pPr algn="just"/>
            <a:r>
              <a:rPr lang="en-US" sz="2000" dirty="0">
                <a:latin typeface="Times New Roman" panose="02020603050405020304" pitchFamily="18" charset="0"/>
                <a:cs typeface="Times New Roman" panose="02020603050405020304" pitchFamily="18" charset="0"/>
              </a:rPr>
              <a:t>According to Tom M. Mitchell (American computer scientist) learning can be defined as: </a:t>
            </a:r>
          </a:p>
          <a:p>
            <a:pPr marL="457200" lvl="1" indent="0" algn="just">
              <a:buNone/>
            </a:pPr>
            <a:r>
              <a:rPr lang="en-US" sz="2000" dirty="0">
                <a:latin typeface="Times New Roman" panose="02020603050405020304" pitchFamily="18" charset="0"/>
                <a:cs typeface="Times New Roman" panose="02020603050405020304" pitchFamily="18" charset="0"/>
              </a:rPr>
              <a:t>"A computer program is said to learn from experience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with respect to some class of tasks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and performance measure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if its performance at tasks in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as measured by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improves with experience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For example, a computer program that learns to play checkers might improve its performance as measured by its ability to win at the class of tasks involving playing checkers games, through experience obtained by playing games against itself.</a:t>
            </a:r>
          </a:p>
          <a:p>
            <a:pPr algn="just"/>
            <a:r>
              <a:rPr lang="en-US" sz="2000" b="1" dirty="0">
                <a:latin typeface="Times New Roman" panose="02020603050405020304" pitchFamily="18" charset="0"/>
                <a:cs typeface="Times New Roman" panose="02020603050405020304" pitchFamily="18" charset="0"/>
              </a:rPr>
              <a:t>A checkers learning problem:</a:t>
            </a:r>
          </a:p>
          <a:p>
            <a:pPr lvl="1" algn="just"/>
            <a:r>
              <a:rPr lang="en-US" sz="2000" dirty="0">
                <a:latin typeface="Times New Roman" panose="02020603050405020304" pitchFamily="18" charset="0"/>
                <a:cs typeface="Times New Roman" panose="02020603050405020304" pitchFamily="18" charset="0"/>
              </a:rPr>
              <a:t>Task T: playing checkers</a:t>
            </a:r>
          </a:p>
          <a:p>
            <a:pPr lvl="1" algn="just"/>
            <a:r>
              <a:rPr lang="en-US" sz="2000" dirty="0">
                <a:latin typeface="Times New Roman" panose="02020603050405020304" pitchFamily="18" charset="0"/>
                <a:cs typeface="Times New Roman" panose="02020603050405020304" pitchFamily="18" charset="0"/>
              </a:rPr>
              <a:t>Performance measure P: percent of games won against opponents</a:t>
            </a:r>
          </a:p>
          <a:p>
            <a:pPr lvl="1" algn="just"/>
            <a:r>
              <a:rPr lang="en-US" sz="2000" dirty="0">
                <a:latin typeface="Times New Roman" panose="02020603050405020304" pitchFamily="18" charset="0"/>
                <a:cs typeface="Times New Roman" panose="02020603050405020304" pitchFamily="18" charset="0"/>
              </a:rPr>
              <a:t>Training experience E: playing practice games against itself</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11E8BC-093C-19FA-1198-65C09E912AD6}"/>
              </a:ext>
            </a:extLst>
          </p:cNvPr>
          <p:cNvSpPr>
            <a:spLocks noGrp="1"/>
          </p:cNvSpPr>
          <p:nvPr>
            <p:ph type="sldNum" sz="quarter" idx="12"/>
          </p:nvPr>
        </p:nvSpPr>
        <p:spPr/>
        <p:txBody>
          <a:bodyPr/>
          <a:lstStyle/>
          <a:p>
            <a:fld id="{27938D21-7B3F-4F19-A5CC-DC27FCEA9053}" type="slidenum">
              <a:rPr lang="en-US" smtClean="0"/>
              <a:pPr/>
              <a:t>3</a:t>
            </a:fld>
            <a:endParaRPr lang="en-US"/>
          </a:p>
        </p:txBody>
      </p:sp>
    </p:spTree>
    <p:extLst>
      <p:ext uri="{BB962C8B-B14F-4D97-AF65-F5344CB8AC3E}">
        <p14:creationId xmlns:p14="http://schemas.microsoft.com/office/powerpoint/2010/main" val="203014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Motivation Behind Neural Networks</a:t>
            </a:r>
          </a:p>
        </p:txBody>
      </p:sp>
      <p:sp>
        <p:nvSpPr>
          <p:cNvPr id="3" name="Content Placeholder 2"/>
          <p:cNvSpPr>
            <a:spLocks noGrp="1"/>
          </p:cNvSpPr>
          <p:nvPr>
            <p:ph idx="1"/>
          </p:nvPr>
        </p:nvSpPr>
        <p:spPr>
          <a:xfrm>
            <a:off x="838200" y="1342768"/>
            <a:ext cx="10515600" cy="5378707"/>
          </a:xfrm>
        </p:spPr>
        <p:txBody>
          <a:bodyPr>
            <a:normAutofit/>
          </a:bodyPr>
          <a:lstStyle/>
          <a:p>
            <a:pPr algn="just"/>
            <a:r>
              <a:rPr lang="en-US" sz="2000" dirty="0">
                <a:latin typeface="Times New Roman" panose="02020603050405020304" pitchFamily="18" charset="0"/>
                <a:cs typeface="Times New Roman" panose="02020603050405020304" pitchFamily="18" charset="0"/>
              </a:rPr>
              <a:t>The building block of neural network is the neuron (brain cell).</a:t>
            </a:r>
          </a:p>
          <a:p>
            <a:pPr algn="just"/>
            <a:r>
              <a:rPr lang="en-US" sz="2000" dirty="0">
                <a:latin typeface="Times New Roman" panose="02020603050405020304" pitchFamily="18" charset="0"/>
                <a:cs typeface="Times New Roman" panose="02020603050405020304" pitchFamily="18" charset="0"/>
              </a:rPr>
              <a:t>An artificial neuron works much more the same way the biological one does.</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7938D21-7B3F-4F19-A5CC-DC27FCEA9053}" type="slidenum">
              <a:rPr lang="en-US" smtClean="0"/>
              <a:pPr/>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34242"/>
            <a:ext cx="10058400" cy="3868581"/>
          </a:xfrm>
          <a:prstGeom prst="rect">
            <a:avLst/>
          </a:prstGeom>
        </p:spPr>
      </p:pic>
      <p:graphicFrame>
        <p:nvGraphicFramePr>
          <p:cNvPr id="7" name="Table 6"/>
          <p:cNvGraphicFramePr>
            <a:graphicFrameLocks noGrp="1"/>
          </p:cNvGraphicFramePr>
          <p:nvPr/>
        </p:nvGraphicFramePr>
        <p:xfrm>
          <a:off x="1066800" y="6102823"/>
          <a:ext cx="10058400" cy="421545"/>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926472502"/>
                    </a:ext>
                  </a:extLst>
                </a:gridCol>
              </a:tblGrid>
              <a:tr h="421545">
                <a:tc>
                  <a:txBody>
                    <a:bodyPr/>
                    <a:lstStyle/>
                    <a:p>
                      <a:pPr algn="ctr"/>
                      <a:r>
                        <a:rPr lang="en-US" dirty="0">
                          <a:solidFill>
                            <a:schemeClr val="tx1"/>
                          </a:solidFill>
                          <a:latin typeface="Times New Roman" panose="02020603050405020304" pitchFamily="18" charset="0"/>
                          <a:cs typeface="Times New Roman" panose="02020603050405020304" pitchFamily="18" charset="0"/>
                        </a:rPr>
                        <a:t>Fig</a:t>
                      </a:r>
                      <a:r>
                        <a:rPr lang="en-US" baseline="0" dirty="0">
                          <a:solidFill>
                            <a:schemeClr val="tx1"/>
                          </a:solidFill>
                          <a:latin typeface="Times New Roman" panose="02020603050405020304" pitchFamily="18" charset="0"/>
                          <a:cs typeface="Times New Roman" panose="02020603050405020304" pitchFamily="18" charset="0"/>
                        </a:rPr>
                        <a:t> 1: Neuron</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59068530"/>
                  </a:ext>
                </a:extLst>
              </a:tr>
            </a:tbl>
          </a:graphicData>
        </a:graphic>
      </p:graphicFrame>
    </p:spTree>
    <p:extLst>
      <p:ext uri="{BB962C8B-B14F-4D97-AF65-F5344CB8AC3E}">
        <p14:creationId xmlns:p14="http://schemas.microsoft.com/office/powerpoint/2010/main" val="345160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Artificial Neural Networks Work?</a:t>
            </a:r>
          </a:p>
        </p:txBody>
      </p:sp>
      <p:sp>
        <p:nvSpPr>
          <p:cNvPr id="3" name="Content Placeholder 2"/>
          <p:cNvSpPr>
            <a:spLocks noGrp="1"/>
          </p:cNvSpPr>
          <p:nvPr>
            <p:ph idx="1"/>
          </p:nvPr>
        </p:nvSpPr>
        <p:spPr>
          <a:xfrm>
            <a:off x="838200" y="1342768"/>
            <a:ext cx="10515600" cy="5378707"/>
          </a:xfrm>
        </p:spPr>
        <p:txBody>
          <a:bodyPr>
            <a:normAutofit/>
          </a:bodyPr>
          <a:lstStyle/>
          <a:p>
            <a:pPr algn="just"/>
            <a:r>
              <a:rPr lang="en-US" sz="2000" dirty="0">
                <a:latin typeface="Times New Roman" panose="02020603050405020304" pitchFamily="18" charset="0"/>
                <a:cs typeface="Times New Roman" panose="02020603050405020304" pitchFamily="18" charset="0"/>
              </a:rPr>
              <a:t>A single artificial neuron is called perceptron.</a:t>
            </a:r>
          </a:p>
        </p:txBody>
      </p:sp>
      <p:sp>
        <p:nvSpPr>
          <p:cNvPr id="4" name="Slide Number Placeholder 3"/>
          <p:cNvSpPr>
            <a:spLocks noGrp="1"/>
          </p:cNvSpPr>
          <p:nvPr>
            <p:ph type="sldNum" sz="quarter" idx="12"/>
          </p:nvPr>
        </p:nvSpPr>
        <p:spPr/>
        <p:txBody>
          <a:bodyPr/>
          <a:lstStyle/>
          <a:p>
            <a:fld id="{27938D21-7B3F-4F19-A5CC-DC27FCEA9053}" type="slidenum">
              <a:rPr lang="en-US" smtClean="0"/>
              <a:pPr/>
              <a:t>5</a:t>
            </a:fld>
            <a:endParaRPr lang="en-US"/>
          </a:p>
        </p:txBody>
      </p:sp>
      <p:graphicFrame>
        <p:nvGraphicFramePr>
          <p:cNvPr id="7" name="Table 6"/>
          <p:cNvGraphicFramePr>
            <a:graphicFrameLocks noGrp="1"/>
          </p:cNvGraphicFramePr>
          <p:nvPr/>
        </p:nvGraphicFramePr>
        <p:xfrm>
          <a:off x="1066800" y="6102823"/>
          <a:ext cx="10058400" cy="421545"/>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926472502"/>
                    </a:ext>
                  </a:extLst>
                </a:gridCol>
              </a:tblGrid>
              <a:tr h="421545">
                <a:tc>
                  <a:txBody>
                    <a:bodyPr/>
                    <a:lstStyle/>
                    <a:p>
                      <a:pPr algn="ctr"/>
                      <a:r>
                        <a:rPr lang="en-US" dirty="0">
                          <a:solidFill>
                            <a:schemeClr val="tx1"/>
                          </a:solidFill>
                          <a:latin typeface="Times New Roman" panose="02020603050405020304" pitchFamily="18" charset="0"/>
                          <a:cs typeface="Times New Roman" panose="02020603050405020304" pitchFamily="18" charset="0"/>
                        </a:rPr>
                        <a:t>Fig</a:t>
                      </a:r>
                      <a:r>
                        <a:rPr lang="en-US" baseline="0" dirty="0">
                          <a:solidFill>
                            <a:schemeClr val="tx1"/>
                          </a:solidFill>
                          <a:latin typeface="Times New Roman" panose="02020603050405020304" pitchFamily="18" charset="0"/>
                          <a:cs typeface="Times New Roman" panose="02020603050405020304" pitchFamily="18" charset="0"/>
                        </a:rPr>
                        <a:t> 2: Working of a </a:t>
                      </a:r>
                      <a:r>
                        <a:rPr lang="en-US" sz="1800" b="1" dirty="0">
                          <a:solidFill>
                            <a:schemeClr val="tx1"/>
                          </a:solidFill>
                          <a:latin typeface="Times New Roman" panose="02020603050405020304" pitchFamily="18" charset="0"/>
                          <a:cs typeface="Times New Roman" panose="02020603050405020304" pitchFamily="18" charset="0"/>
                        </a:rPr>
                        <a:t>perceptron</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59068530"/>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69990"/>
            <a:ext cx="10058400" cy="4232834"/>
          </a:xfrm>
          <a:prstGeom prst="rect">
            <a:avLst/>
          </a:prstGeom>
        </p:spPr>
      </p:pic>
    </p:spTree>
    <p:extLst>
      <p:ext uri="{BB962C8B-B14F-4D97-AF65-F5344CB8AC3E}">
        <p14:creationId xmlns:p14="http://schemas.microsoft.com/office/powerpoint/2010/main" val="370264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Forward Pass in Artificial Neural Network</a:t>
            </a:r>
          </a:p>
        </p:txBody>
      </p:sp>
      <p:sp>
        <p:nvSpPr>
          <p:cNvPr id="3" name="Content Placeholder 2"/>
          <p:cNvSpPr>
            <a:spLocks noGrp="1"/>
          </p:cNvSpPr>
          <p:nvPr>
            <p:ph idx="1"/>
          </p:nvPr>
        </p:nvSpPr>
        <p:spPr>
          <a:xfrm>
            <a:off x="838200" y="1342768"/>
            <a:ext cx="10515600" cy="5378707"/>
          </a:xfrm>
        </p:spPr>
        <p:txBody>
          <a:bodyPr>
            <a:normAutofit/>
          </a:bodyPr>
          <a:lstStyle/>
          <a:p>
            <a:pPr algn="just"/>
            <a:r>
              <a:rPr lang="en-US" sz="2000" dirty="0">
                <a:latin typeface="Times New Roman" panose="02020603050405020304" pitchFamily="18" charset="0"/>
                <a:cs typeface="Times New Roman" panose="02020603050405020304" pitchFamily="18" charset="0"/>
              </a:rPr>
              <a:t>Calculation of values of the output from the input data by traversing through all neurons from first to the last layer. </a:t>
            </a:r>
          </a:p>
          <a:p>
            <a:pPr algn="just"/>
            <a:r>
              <a:rPr lang="en-US" sz="2000" dirty="0">
                <a:latin typeface="Times New Roman" panose="02020603050405020304" pitchFamily="18" charset="0"/>
                <a:cs typeface="Times New Roman" panose="02020603050405020304" pitchFamily="18" charset="0"/>
              </a:rPr>
              <a:t>A loss function is calculated from the output values, which is the difference between the actual output and the calculation of the forward pass output.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Neuron pre-activation function</a:t>
            </a:r>
          </a:p>
          <a:p>
            <a:pPr lvl="1" algn="just"/>
            <a:r>
              <a:rPr lang="en-US" sz="1600" dirty="0">
                <a:latin typeface="Times New Roman" panose="02020603050405020304" pitchFamily="18" charset="0"/>
                <a:cs typeface="Times New Roman" panose="02020603050405020304" pitchFamily="18" charset="0"/>
              </a:rPr>
              <a:t>a(x) = x1.w1 + x2.w2 + b</a:t>
            </a:r>
          </a:p>
          <a:p>
            <a:pPr algn="just"/>
            <a:r>
              <a:rPr lang="en-US" sz="2000" dirty="0">
                <a:latin typeface="Times New Roman" panose="02020603050405020304" pitchFamily="18" charset="0"/>
                <a:cs typeface="Times New Roman" panose="02020603050405020304" pitchFamily="18" charset="0"/>
              </a:rPr>
              <a:t>Neuron output activation function</a:t>
            </a:r>
          </a:p>
          <a:p>
            <a:pPr lvl="1" algn="just"/>
            <a:r>
              <a:rPr lang="en-US" sz="1600" dirty="0">
                <a:latin typeface="Times New Roman" panose="02020603050405020304" pitchFamily="18" charset="0"/>
                <a:cs typeface="Times New Roman" panose="02020603050405020304" pitchFamily="18" charset="0"/>
              </a:rPr>
              <a:t>h(x) = g(a(x))</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7938D21-7B3F-4F19-A5CC-DC27FCEA9053}" type="slidenum">
              <a:rPr lang="en-US" smtClean="0"/>
              <a:pPr/>
              <a:t>6</a:t>
            </a:fld>
            <a:endParaRPr lang="en-US"/>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238" y="3074978"/>
            <a:ext cx="4609524" cy="1914286"/>
          </a:xfrm>
          <a:prstGeom prst="rect">
            <a:avLst/>
          </a:prstGeom>
        </p:spPr>
      </p:pic>
    </p:spTree>
    <p:extLst>
      <p:ext uri="{BB962C8B-B14F-4D97-AF65-F5344CB8AC3E}">
        <p14:creationId xmlns:p14="http://schemas.microsoft.com/office/powerpoint/2010/main" val="256433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Backward Pass in Artificial Neural Network</a:t>
            </a:r>
          </a:p>
        </p:txBody>
      </p:sp>
      <p:sp>
        <p:nvSpPr>
          <p:cNvPr id="3" name="Content Placeholder 2"/>
          <p:cNvSpPr>
            <a:spLocks noGrp="1"/>
          </p:cNvSpPr>
          <p:nvPr>
            <p:ph idx="1"/>
          </p:nvPr>
        </p:nvSpPr>
        <p:spPr>
          <a:xfrm>
            <a:off x="838200" y="1342768"/>
            <a:ext cx="10515600" cy="5378707"/>
          </a:xfrm>
        </p:spPr>
        <p:txBody>
          <a:bodyPr>
            <a:normAutofit/>
          </a:bodyPr>
          <a:lstStyle/>
          <a:p>
            <a:pPr algn="just"/>
            <a:r>
              <a:rPr lang="en-US" sz="2000" dirty="0">
                <a:latin typeface="Times New Roman" panose="02020603050405020304" pitchFamily="18" charset="0"/>
                <a:cs typeface="Times New Roman" panose="02020603050405020304" pitchFamily="18" charset="0"/>
              </a:rPr>
              <a:t>Calculates the changes in weights of the neural network by computing the gradient of a multivariable function.</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7938D21-7B3F-4F19-A5CC-DC27FCEA9053}" type="slidenum">
              <a:rPr lang="en-US" smtClean="0"/>
              <a:pPr/>
              <a:t>7</a:t>
            </a:fld>
            <a:endParaRPr lang="en-US"/>
          </a:p>
        </p:txBody>
      </p:sp>
      <p:graphicFrame>
        <p:nvGraphicFramePr>
          <p:cNvPr id="7" name="Table 6"/>
          <p:cNvGraphicFramePr>
            <a:graphicFrameLocks noGrp="1"/>
          </p:cNvGraphicFramePr>
          <p:nvPr/>
        </p:nvGraphicFramePr>
        <p:xfrm>
          <a:off x="1066800" y="6102823"/>
          <a:ext cx="10058400" cy="421545"/>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926472502"/>
                    </a:ext>
                  </a:extLst>
                </a:gridCol>
              </a:tblGrid>
              <a:tr h="421545">
                <a:tc>
                  <a:txBody>
                    <a:bodyPr/>
                    <a:lstStyle/>
                    <a:p>
                      <a:pPr algn="ctr"/>
                      <a:r>
                        <a:rPr lang="en-US" dirty="0">
                          <a:solidFill>
                            <a:schemeClr val="tx1"/>
                          </a:solidFill>
                          <a:latin typeface="Times New Roman" panose="02020603050405020304" pitchFamily="18" charset="0"/>
                          <a:cs typeface="Times New Roman" panose="02020603050405020304" pitchFamily="18" charset="0"/>
                        </a:rPr>
                        <a:t>Fig</a:t>
                      </a:r>
                      <a:r>
                        <a:rPr lang="en-US" baseline="0" dirty="0">
                          <a:solidFill>
                            <a:schemeClr val="tx1"/>
                          </a:solidFill>
                          <a:latin typeface="Times New Roman" panose="02020603050405020304" pitchFamily="18" charset="0"/>
                          <a:cs typeface="Times New Roman" panose="02020603050405020304" pitchFamily="18" charset="0"/>
                        </a:rPr>
                        <a:t> 5: Backward propagation in neural network</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5906853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51468"/>
            <a:ext cx="10058400" cy="4151356"/>
          </a:xfrm>
          <a:prstGeom prst="rect">
            <a:avLst/>
          </a:prstGeom>
        </p:spPr>
      </p:pic>
    </p:spTree>
    <p:extLst>
      <p:ext uri="{BB962C8B-B14F-4D97-AF65-F5344CB8AC3E}">
        <p14:creationId xmlns:p14="http://schemas.microsoft.com/office/powerpoint/2010/main" val="232514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Convolutional Neural Network (contd.)</a:t>
            </a:r>
          </a:p>
        </p:txBody>
      </p:sp>
      <p:sp>
        <p:nvSpPr>
          <p:cNvPr id="4" name="Slide Number Placeholder 3"/>
          <p:cNvSpPr>
            <a:spLocks noGrp="1"/>
          </p:cNvSpPr>
          <p:nvPr>
            <p:ph type="sldNum" sz="quarter" idx="12"/>
          </p:nvPr>
        </p:nvSpPr>
        <p:spPr/>
        <p:txBody>
          <a:bodyPr/>
          <a:lstStyle/>
          <a:p>
            <a:fld id="{27938D21-7B3F-4F19-A5CC-DC27FCEA9053}" type="slidenum">
              <a:rPr lang="en-US" smtClean="0"/>
              <a:pPr/>
              <a:t>8</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2768"/>
                <a:ext cx="10515600" cy="4834195"/>
              </a:xfrm>
            </p:spPr>
            <p:txBody>
              <a:bodyPr>
                <a:normAutofit/>
              </a:bodyPr>
              <a:lstStyle/>
              <a:p>
                <a:r>
                  <a:rPr lang="en-US" sz="2000" dirty="0">
                    <a:latin typeface="Times New Roman" panose="02020603050405020304" pitchFamily="18" charset="0"/>
                    <a:cs typeface="Times New Roman" panose="02020603050405020304" pitchFamily="18" charset="0"/>
                  </a:rPr>
                  <a:t>2-D convolution</a:t>
                </a:r>
              </a:p>
              <a:p>
                <a:pPr marL="0" indent="0" algn="ctr">
                  <a:buNone/>
                </a:pPr>
                <a:r>
                  <a:rPr lang="en-US" sz="2000" dirty="0">
                    <a:cs typeface="Times New Roman" panose="02020603050405020304" pitchFamily="18" charset="0"/>
                  </a:rPr>
                  <a:t>S(</a:t>
                </a:r>
                <a:r>
                  <a:rPr lang="en-US" sz="2000" dirty="0" err="1">
                    <a:cs typeface="Times New Roman" panose="02020603050405020304" pitchFamily="18" charset="0"/>
                  </a:rPr>
                  <a:t>i,j</a:t>
                </a:r>
                <a:r>
                  <a:rPr lang="en-US" sz="2000" dirty="0">
                    <a:cs typeface="Times New Roman" panose="02020603050405020304" pitchFamily="18" charset="0"/>
                  </a:rPr>
                  <a:t>) = (I*K)(</a:t>
                </a:r>
                <a:r>
                  <a:rPr lang="en-US" sz="2000" dirty="0" err="1">
                    <a:cs typeface="Times New Roman" panose="02020603050405020304" pitchFamily="18" charset="0"/>
                  </a:rPr>
                  <a:t>i,j</a:t>
                </a:r>
                <a:r>
                  <a:rPr lang="en-US" sz="2000" dirty="0">
                    <a:cs typeface="Times New Roman" panose="02020603050405020304" pitchFamily="18" charset="0"/>
                  </a:rPr>
                  <a:t>) = </a:t>
                </a:r>
                <a14:m>
                  <m:oMath xmlns:m="http://schemas.openxmlformats.org/officeDocument/2006/math">
                    <m:nary>
                      <m:naryPr>
                        <m:chr m:val="∑"/>
                        <m:supHide m:val="on"/>
                        <m:ctrlPr>
                          <a:rPr lang="en-US" sz="2000" i="1" smtClean="0">
                            <a:latin typeface="Cambria Math" panose="02040503050406030204" pitchFamily="18" charset="0"/>
                            <a:cs typeface="Times New Roman" panose="02020603050405020304" pitchFamily="18" charset="0"/>
                          </a:rPr>
                        </m:ctrlPr>
                      </m:naryPr>
                      <m:sub>
                        <m:r>
                          <m:rPr>
                            <m:brk m:alnAt="7"/>
                          </m:rPr>
                          <a:rPr lang="en-US" sz="2000" b="0" i="1" smtClean="0">
                            <a:latin typeface="Cambria Math" panose="02040503050406030204" pitchFamily="18" charset="0"/>
                            <a:cs typeface="Times New Roman" panose="02020603050405020304" pitchFamily="18" charset="0"/>
                          </a:rPr>
                          <m:t>𝑚</m:t>
                        </m:r>
                      </m:sub>
                      <m:sup/>
                      <m:e/>
                    </m:nary>
                    <m:nary>
                      <m:naryPr>
                        <m:chr m:val="∑"/>
                        <m:supHide m:val="on"/>
                        <m:ctrlPr>
                          <a:rPr lang="en-US" sz="2000" i="1" smtClean="0">
                            <a:latin typeface="Cambria Math" panose="02040503050406030204" pitchFamily="18" charset="0"/>
                            <a:cs typeface="Times New Roman" panose="02020603050405020304" pitchFamily="18" charset="0"/>
                          </a:rPr>
                        </m:ctrlPr>
                      </m:naryPr>
                      <m:sub>
                        <m:r>
                          <m:rPr>
                            <m:brk m:alnAt="7"/>
                          </m:rPr>
                          <a:rPr lang="en-US" sz="2000" b="0" i="1" smtClean="0">
                            <a:latin typeface="Cambria Math" panose="02040503050406030204" pitchFamily="18" charset="0"/>
                            <a:cs typeface="Times New Roman" panose="02020603050405020304" pitchFamily="18" charset="0"/>
                          </a:rPr>
                          <m:t>𝑛</m:t>
                        </m:r>
                      </m:sub>
                      <m:sup/>
                      <m:e>
                        <m:r>
                          <a:rPr lang="en-US" sz="2000" b="0" i="1" smtClean="0">
                            <a:latin typeface="Cambria Math" panose="02040503050406030204" pitchFamily="18" charset="0"/>
                            <a:cs typeface="Times New Roman" panose="02020603050405020304" pitchFamily="18" charset="0"/>
                          </a:rPr>
                          <m:t>𝐼</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𝑛</m:t>
                            </m:r>
                          </m:e>
                        </m:d>
                        <m:r>
                          <a:rPr lang="en-US" sz="2000" b="0" i="1" smtClean="0">
                            <a:latin typeface="Cambria Math" panose="02040503050406030204" pitchFamily="18" charset="0"/>
                            <a:cs typeface="Times New Roman" panose="02020603050405020304" pitchFamily="18" charset="0"/>
                          </a:rPr>
                          <m:t>𝐾</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𝑚</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cs typeface="Times New Roman" panose="02020603050405020304" pitchFamily="18" charset="0"/>
                          </a:rPr>
                          <m:t>)</m:t>
                        </m:r>
                      </m:e>
                    </m:nary>
                  </m:oMath>
                </a14:m>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2768"/>
                <a:ext cx="10515600" cy="4834195"/>
              </a:xfrm>
              <a:blipFill>
                <a:blip r:embed="rId2"/>
                <a:stretch>
                  <a:fillRect l="-522" t="-2522"/>
                </a:stretch>
              </a:blipFill>
            </p:spPr>
            <p:txBody>
              <a:bodyPr/>
              <a:lstStyle/>
              <a:p>
                <a:r>
                  <a:rPr lang="en-IN">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386005"/>
            <a:ext cx="10058400" cy="3161739"/>
          </a:xfrm>
          <a:prstGeom prst="rect">
            <a:avLst/>
          </a:prstGeom>
        </p:spPr>
      </p:pic>
    </p:spTree>
    <p:extLst>
      <p:ext uri="{BB962C8B-B14F-4D97-AF65-F5344CB8AC3E}">
        <p14:creationId xmlns:p14="http://schemas.microsoft.com/office/powerpoint/2010/main" val="68941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7643"/>
          </a:xfrm>
        </p:spPr>
        <p:txBody>
          <a:bodyPr>
            <a:normAutofit/>
          </a:bodyPr>
          <a:lstStyle/>
          <a:p>
            <a:pPr algn="ctr"/>
            <a:r>
              <a:rPr lang="en-US" sz="4000" b="1" dirty="0">
                <a:latin typeface="Times New Roman" panose="02020603050405020304" pitchFamily="18" charset="0"/>
                <a:cs typeface="Times New Roman" panose="02020603050405020304" pitchFamily="18" charset="0"/>
              </a:rPr>
              <a:t>Convolutional Neural Network (contd.)</a:t>
            </a:r>
          </a:p>
        </p:txBody>
      </p:sp>
      <p:sp>
        <p:nvSpPr>
          <p:cNvPr id="4" name="Slide Number Placeholder 3"/>
          <p:cNvSpPr>
            <a:spLocks noGrp="1"/>
          </p:cNvSpPr>
          <p:nvPr>
            <p:ph type="sldNum" sz="quarter" idx="12"/>
          </p:nvPr>
        </p:nvSpPr>
        <p:spPr/>
        <p:txBody>
          <a:bodyPr/>
          <a:lstStyle/>
          <a:p>
            <a:fld id="{27938D21-7B3F-4F19-A5CC-DC27FCEA9053}"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27160442"/>
              </p:ext>
            </p:extLst>
          </p:nvPr>
        </p:nvGraphicFramePr>
        <p:xfrm>
          <a:off x="1066799" y="6117367"/>
          <a:ext cx="10058400" cy="421545"/>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926472502"/>
                    </a:ext>
                  </a:extLst>
                </a:gridCol>
              </a:tblGrid>
              <a:tr h="421545">
                <a:tc>
                  <a:txBody>
                    <a:bodyPr/>
                    <a:lstStyle/>
                    <a:p>
                      <a:pPr algn="ctr"/>
                      <a:r>
                        <a:rPr lang="en-US" dirty="0">
                          <a:solidFill>
                            <a:schemeClr val="tx1"/>
                          </a:solidFill>
                          <a:latin typeface="Times New Roman" panose="02020603050405020304" pitchFamily="18" charset="0"/>
                          <a:cs typeface="Times New Roman" panose="02020603050405020304" pitchFamily="18" charset="0"/>
                        </a:rPr>
                        <a:t>Fig</a:t>
                      </a:r>
                      <a:r>
                        <a:rPr lang="en-US" baseline="0" dirty="0">
                          <a:solidFill>
                            <a:schemeClr val="tx1"/>
                          </a:solidFill>
                          <a:latin typeface="Times New Roman" panose="02020603050405020304" pitchFamily="18" charset="0"/>
                          <a:cs typeface="Times New Roman" panose="02020603050405020304" pitchFamily="18" charset="0"/>
                        </a:rPr>
                        <a:t> 6: CNN architecture</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59068530"/>
                  </a:ext>
                </a:extLst>
              </a:tr>
            </a:tbl>
          </a:graphicData>
        </a:graphic>
      </p:graphicFrame>
      <p:sp>
        <p:nvSpPr>
          <p:cNvPr id="7" name="Content Placeholder 6"/>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Typical convolutional network has three stages</a:t>
            </a:r>
          </a:p>
          <a:p>
            <a:pPr lvl="1" algn="just"/>
            <a:r>
              <a:rPr lang="en-US" sz="2000" dirty="0">
                <a:latin typeface="Times New Roman" panose="02020603050405020304" pitchFamily="18" charset="0"/>
                <a:cs typeface="Times New Roman" panose="02020603050405020304" pitchFamily="18" charset="0"/>
              </a:rPr>
              <a:t> Convolution - several convolution to produce linear activation.</a:t>
            </a:r>
          </a:p>
          <a:p>
            <a:pPr lvl="1" algn="just"/>
            <a:r>
              <a:rPr lang="en-US" sz="2000" dirty="0">
                <a:latin typeface="Times New Roman" panose="02020603050405020304" pitchFamily="18" charset="0"/>
                <a:cs typeface="Times New Roman" panose="02020603050405020304" pitchFamily="18" charset="0"/>
              </a:rPr>
              <a:t> Detector stage - linear activation runs through the non-linear unit such as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Pooling - Output is updated with a summary of statistics of nearby inputs.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29" y="3335679"/>
            <a:ext cx="9059539" cy="2781688"/>
          </a:xfrm>
          <a:prstGeom prst="rect">
            <a:avLst/>
          </a:prstGeom>
        </p:spPr>
      </p:pic>
    </p:spTree>
    <p:extLst>
      <p:ext uri="{BB962C8B-B14F-4D97-AF65-F5344CB8AC3E}">
        <p14:creationId xmlns:p14="http://schemas.microsoft.com/office/powerpoint/2010/main" val="3447248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586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Convolutional Neural Networks for image classification</vt:lpstr>
      <vt:lpstr>Contents</vt:lpstr>
      <vt:lpstr>What is Learning?</vt:lpstr>
      <vt:lpstr>Motivation Behind Neural Networks</vt:lpstr>
      <vt:lpstr>How Artificial Neural Networks Work?</vt:lpstr>
      <vt:lpstr>Forward Pass in Artificial Neural Network</vt:lpstr>
      <vt:lpstr>Backward Pass in Artificial Neural Network</vt:lpstr>
      <vt:lpstr>Convolutional Neural Network (contd.)</vt:lpstr>
      <vt:lpstr>Convolutional Neural Network (contd.)</vt:lpstr>
      <vt:lpstr>Convolutional Neural Network (contd.)</vt:lpstr>
      <vt:lpstr>MNST dataset</vt:lpstr>
      <vt:lpstr>Breast Ultrasound Image Classification</vt:lpstr>
      <vt:lpstr>Breast Ultrasound Image Classification</vt:lpstr>
      <vt:lpstr>Ensemble model for bio-medical image classification</vt:lpstr>
      <vt:lpstr>Fuzzy-rank based model for bio-medical image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Blood Cancer in Microscopic Images of Human Blood Samples with the Help of Deep Learning</dc:title>
  <dc:creator>dell</dc:creator>
  <cp:lastModifiedBy>Sagar Deep Deb</cp:lastModifiedBy>
  <cp:revision>15</cp:revision>
  <dcterms:created xsi:type="dcterms:W3CDTF">2024-03-10T04:52:14Z</dcterms:created>
  <dcterms:modified xsi:type="dcterms:W3CDTF">2024-03-12T06:14:52Z</dcterms:modified>
</cp:coreProperties>
</file>