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CEA0-28BA-4FC4-8A3A-52E6E2E12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79DDF6-FB64-4B4C-A1D2-445498AC2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DD2B7F-A499-4E49-B291-1BEC6342E200}"/>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5" name="Footer Placeholder 4">
            <a:extLst>
              <a:ext uri="{FF2B5EF4-FFF2-40B4-BE49-F238E27FC236}">
                <a16:creationId xmlns:a16="http://schemas.microsoft.com/office/drawing/2014/main" id="{ACE77DCF-EA37-44A6-A5B0-3C7A20163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7E2EF-68BB-4C43-8996-3ED8941599C0}"/>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271256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070F-20B8-46B8-9C40-E9267BE833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4C7E5-F5CF-4D64-9943-EEA5DED60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6A08B-D144-44E7-B497-2E273F3D7FA2}"/>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5" name="Footer Placeholder 4">
            <a:extLst>
              <a:ext uri="{FF2B5EF4-FFF2-40B4-BE49-F238E27FC236}">
                <a16:creationId xmlns:a16="http://schemas.microsoft.com/office/drawing/2014/main" id="{957E766D-2977-4989-808D-653D03850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04E22-92D7-42A9-9BB7-29532E5E5E56}"/>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141313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9B7A9-2568-4FF7-8365-B03515710E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C17F34-B5C2-4B30-9D3F-A68A59505E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D1404-6CE8-4231-99E2-A04B77DAB180}"/>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5" name="Footer Placeholder 4">
            <a:extLst>
              <a:ext uri="{FF2B5EF4-FFF2-40B4-BE49-F238E27FC236}">
                <a16:creationId xmlns:a16="http://schemas.microsoft.com/office/drawing/2014/main" id="{19068103-3866-4124-827D-5BB46558D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02C81-6439-434E-AB2C-F68E35E4647A}"/>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37496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3B94-00E7-4153-BD42-8E28E6282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388780-E593-4E1D-A9E9-D7F2A0E56D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7198B-4CCC-4F86-BA1B-F4B01FB015DE}"/>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5" name="Footer Placeholder 4">
            <a:extLst>
              <a:ext uri="{FF2B5EF4-FFF2-40B4-BE49-F238E27FC236}">
                <a16:creationId xmlns:a16="http://schemas.microsoft.com/office/drawing/2014/main" id="{4EAE1AD7-6FCD-459A-805B-DD35934CF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69F97-2A49-40EB-8D5C-62CD67C9F359}"/>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246171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E59A-0103-4F4B-B322-846EE5DF8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826B55-AFFA-4816-A6DE-A52B4FA8E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D1E2E-98FF-41D6-B807-C7C3E05DFD25}"/>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5" name="Footer Placeholder 4">
            <a:extLst>
              <a:ext uri="{FF2B5EF4-FFF2-40B4-BE49-F238E27FC236}">
                <a16:creationId xmlns:a16="http://schemas.microsoft.com/office/drawing/2014/main" id="{2829165F-DA11-439D-9486-B0CA19A36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FB3DB-A9AC-44AE-8BD3-240E387EAE2C}"/>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187298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6612-1961-44F9-815F-496FA072A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6A947-CFAF-4602-AAA5-EE9849C4DD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9695A0-77FE-4405-989F-38DBF3397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32281E-EB46-4CC6-9E02-589035A3C92A}"/>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6" name="Footer Placeholder 5">
            <a:extLst>
              <a:ext uri="{FF2B5EF4-FFF2-40B4-BE49-F238E27FC236}">
                <a16:creationId xmlns:a16="http://schemas.microsoft.com/office/drawing/2014/main" id="{45270D72-9131-43BB-B3A4-1A4E9407C2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8B7169-053C-44A1-888A-D26150000115}"/>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96578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CC0D-7F6A-4869-9E26-6804D002FC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2E60F-F67C-450C-9E11-269D0969D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B583B-CB09-43E6-A034-C7562BA6C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0F09C8-9947-4211-8755-F484D5DE2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626DD-E2E1-4BEA-A60E-D88E70B3FC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24601B-0BD5-4980-BE97-6D53C7D27300}"/>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8" name="Footer Placeholder 7">
            <a:extLst>
              <a:ext uri="{FF2B5EF4-FFF2-40B4-BE49-F238E27FC236}">
                <a16:creationId xmlns:a16="http://schemas.microsoft.com/office/drawing/2014/main" id="{789D66EB-7485-4AE8-909C-6DDB25B948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97A163-0A1A-49F3-BBF5-4078B6018392}"/>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89325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8748-6C78-42DE-A06B-D26D82CEA2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8D1978-A04B-444B-AD9D-9657DE9ADB73}"/>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4" name="Footer Placeholder 3">
            <a:extLst>
              <a:ext uri="{FF2B5EF4-FFF2-40B4-BE49-F238E27FC236}">
                <a16:creationId xmlns:a16="http://schemas.microsoft.com/office/drawing/2014/main" id="{DFF8263A-6A21-45BA-B72D-B22A0FCD95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EEEE0B-0D60-49B6-AD34-D7FFDA975304}"/>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342746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92AFC-DF77-400E-811A-F6685D65EA70}"/>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3" name="Footer Placeholder 2">
            <a:extLst>
              <a:ext uri="{FF2B5EF4-FFF2-40B4-BE49-F238E27FC236}">
                <a16:creationId xmlns:a16="http://schemas.microsoft.com/office/drawing/2014/main" id="{6EE841BA-BEBF-4320-96F6-1F6C0563F9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59D305-C1E8-4F70-9291-7370A2B4C682}"/>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396592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BD76-3F3F-456E-B554-445843241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E62EA2-23DB-4229-878E-EAC283E2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93C07-2EA7-4851-B652-EF2A3772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04CFC-6E87-421E-89B6-1C699FB83182}"/>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6" name="Footer Placeholder 5">
            <a:extLst>
              <a:ext uri="{FF2B5EF4-FFF2-40B4-BE49-F238E27FC236}">
                <a16:creationId xmlns:a16="http://schemas.microsoft.com/office/drawing/2014/main" id="{254093B3-5359-4568-B0CA-1C4413336F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B62DE-6489-49B2-8BBC-A08B9DAAFDDD}"/>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302603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7CB9-1C9E-41A5-8CE0-06016BB26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5554DB-B272-4C34-B135-CA0ED2400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BD15FA-9EE8-478D-8D3B-FA359AB65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87E2F-49C7-4BFB-BF5B-EA8A99214A54}"/>
              </a:ext>
            </a:extLst>
          </p:cNvPr>
          <p:cNvSpPr>
            <a:spLocks noGrp="1"/>
          </p:cNvSpPr>
          <p:nvPr>
            <p:ph type="dt" sz="half" idx="10"/>
          </p:nvPr>
        </p:nvSpPr>
        <p:spPr/>
        <p:txBody>
          <a:bodyPr/>
          <a:lstStyle/>
          <a:p>
            <a:fld id="{FACA2A95-1CE6-41C0-B365-5AE85000BBC6}" type="datetimeFigureOut">
              <a:rPr lang="en-IN" smtClean="0"/>
              <a:t>10-01-2021</a:t>
            </a:fld>
            <a:endParaRPr lang="en-IN"/>
          </a:p>
        </p:txBody>
      </p:sp>
      <p:sp>
        <p:nvSpPr>
          <p:cNvPr id="6" name="Footer Placeholder 5">
            <a:extLst>
              <a:ext uri="{FF2B5EF4-FFF2-40B4-BE49-F238E27FC236}">
                <a16:creationId xmlns:a16="http://schemas.microsoft.com/office/drawing/2014/main" id="{CC122393-54C3-42E6-9689-9F470F9BBB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4A048-B988-4A6F-8375-928DED2CA757}"/>
              </a:ext>
            </a:extLst>
          </p:cNvPr>
          <p:cNvSpPr>
            <a:spLocks noGrp="1"/>
          </p:cNvSpPr>
          <p:nvPr>
            <p:ph type="sldNum" sz="quarter" idx="12"/>
          </p:nvPr>
        </p:nvSpPr>
        <p:spPr/>
        <p:txBody>
          <a:bodyPr/>
          <a:lstStyle/>
          <a:p>
            <a:fld id="{8DEF502B-BBCB-40E2-8FB9-1272AD638268}" type="slidenum">
              <a:rPr lang="en-IN" smtClean="0"/>
              <a:t>‹#›</a:t>
            </a:fld>
            <a:endParaRPr lang="en-IN"/>
          </a:p>
        </p:txBody>
      </p:sp>
    </p:spTree>
    <p:extLst>
      <p:ext uri="{BB962C8B-B14F-4D97-AF65-F5344CB8AC3E}">
        <p14:creationId xmlns:p14="http://schemas.microsoft.com/office/powerpoint/2010/main" val="51506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3F41F-8049-47E5-A0F9-8D4A74993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A8D15-8A53-4CDE-A86B-E2955A8F5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53281-922F-4DDB-B99E-926E32B59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A2A95-1CE6-41C0-B365-5AE85000BBC6}" type="datetimeFigureOut">
              <a:rPr lang="en-IN" smtClean="0"/>
              <a:t>10-01-2021</a:t>
            </a:fld>
            <a:endParaRPr lang="en-IN"/>
          </a:p>
        </p:txBody>
      </p:sp>
      <p:sp>
        <p:nvSpPr>
          <p:cNvPr id="5" name="Footer Placeholder 4">
            <a:extLst>
              <a:ext uri="{FF2B5EF4-FFF2-40B4-BE49-F238E27FC236}">
                <a16:creationId xmlns:a16="http://schemas.microsoft.com/office/drawing/2014/main" id="{A7F11394-0143-4B24-8744-668B2934D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B8C5A5-060D-4402-8060-A9F26B093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F502B-BBCB-40E2-8FB9-1272AD638268}" type="slidenum">
              <a:rPr lang="en-IN" smtClean="0"/>
              <a:t>‹#›</a:t>
            </a:fld>
            <a:endParaRPr lang="en-IN"/>
          </a:p>
        </p:txBody>
      </p:sp>
    </p:spTree>
    <p:extLst>
      <p:ext uri="{BB962C8B-B14F-4D97-AF65-F5344CB8AC3E}">
        <p14:creationId xmlns:p14="http://schemas.microsoft.com/office/powerpoint/2010/main" val="171607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2B44-C293-4AA7-934D-0305B8EC7C6A}"/>
              </a:ext>
            </a:extLst>
          </p:cNvPr>
          <p:cNvSpPr>
            <a:spLocks noGrp="1"/>
          </p:cNvSpPr>
          <p:nvPr>
            <p:ph type="ctrTitle"/>
          </p:nvPr>
        </p:nvSpPr>
        <p:spPr/>
        <p:txBody>
          <a:bodyPr/>
          <a:lstStyle/>
          <a:p>
            <a:r>
              <a:rPr lang="en-US" dirty="0"/>
              <a:t>Classification</a:t>
            </a:r>
            <a:endParaRPr lang="en-IN" dirty="0"/>
          </a:p>
        </p:txBody>
      </p:sp>
      <p:sp>
        <p:nvSpPr>
          <p:cNvPr id="3" name="Subtitle 2">
            <a:extLst>
              <a:ext uri="{FF2B5EF4-FFF2-40B4-BE49-F238E27FC236}">
                <a16:creationId xmlns:a16="http://schemas.microsoft.com/office/drawing/2014/main" id="{18550CCC-E0C2-46F1-92CB-728D6202E1D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198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E120-11BE-4AA6-AE1A-0F24E507B89E}"/>
              </a:ext>
            </a:extLst>
          </p:cNvPr>
          <p:cNvSpPr>
            <a:spLocks noGrp="1"/>
          </p:cNvSpPr>
          <p:nvPr>
            <p:ph type="title"/>
          </p:nvPr>
        </p:nvSpPr>
        <p:spPr/>
        <p:txBody>
          <a:bodyPr/>
          <a:lstStyle/>
          <a:p>
            <a:r>
              <a:rPr lang="en-US" dirty="0"/>
              <a:t>Performance Metrics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D24778-ADEF-4FBC-A818-6386E152CCD9}"/>
                  </a:ext>
                </a:extLst>
              </p:cNvPr>
              <p:cNvSpPr>
                <a:spLocks noGrp="1"/>
              </p:cNvSpPr>
              <p:nvPr>
                <p:ph sz="half" idx="1"/>
              </p:nvPr>
            </p:nvSpPr>
            <p:spPr>
              <a:xfrm>
                <a:off x="838200" y="1825625"/>
                <a:ext cx="6299718" cy="4351338"/>
              </a:xfrm>
            </p:spPr>
            <p:txBody>
              <a:bodyPr>
                <a:normAutofit fontScale="92500" lnSpcReduction="20000"/>
              </a:bodyPr>
              <a:lstStyle/>
              <a:p>
                <a14:m>
                  <m:oMath xmlns:m="http://schemas.openxmlformats.org/officeDocument/2006/math">
                    <m:r>
                      <a:rPr lang="en-US" sz="2600" b="0" i="1" smtClean="0">
                        <a:latin typeface="Cambria Math" panose="02040503050406030204" pitchFamily="18" charset="0"/>
                      </a:rPr>
                      <m:t>𝐴𝑐𝑐𝑢𝑟𝑎𝑐𝑦</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 </m:t>
                        </m:r>
                        <m:r>
                          <a:rPr lang="en-US" sz="2600" b="0" i="1" smtClean="0">
                            <a:latin typeface="Cambria Math" panose="02040503050406030204" pitchFamily="18" charset="0"/>
                          </a:rPr>
                          <m:t>𝑐𝑜𝑟𝑟𝑒𝑐𝑡</m:t>
                        </m:r>
                        <m:r>
                          <a:rPr lang="en-US" sz="2600" b="0" i="1" smtClean="0">
                            <a:latin typeface="Cambria Math" panose="02040503050406030204" pitchFamily="18" charset="0"/>
                          </a:rPr>
                          <m:t> </m:t>
                        </m:r>
                        <m:r>
                          <a:rPr lang="en-US" sz="2600" b="0" i="1" smtClean="0">
                            <a:latin typeface="Cambria Math" panose="02040503050406030204" pitchFamily="18" charset="0"/>
                          </a:rPr>
                          <m:t>𝑐𝑙𝑎𝑠𝑠𝑖𝑓𝑖𝑐𝑎𝑡𝑖𝑜𝑛𝑠</m:t>
                        </m:r>
                        <m:r>
                          <a:rPr lang="en-US" sz="2600" b="0" i="1" smtClean="0">
                            <a:latin typeface="Cambria Math" panose="02040503050406030204" pitchFamily="18" charset="0"/>
                          </a:rPr>
                          <m:t> </m:t>
                        </m:r>
                      </m:num>
                      <m:den>
                        <m:r>
                          <a:rPr lang="en-US" sz="2600" b="0" i="1" smtClean="0">
                            <a:latin typeface="Cambria Math" panose="02040503050406030204" pitchFamily="18" charset="0"/>
                          </a:rPr>
                          <m:t># </m:t>
                        </m:r>
                        <m:r>
                          <a:rPr lang="en-US" sz="2600" b="0" i="1" smtClean="0">
                            <a:latin typeface="Cambria Math" panose="02040503050406030204" pitchFamily="18" charset="0"/>
                          </a:rPr>
                          <m:t>𝑡𝑜𝑡𝑎𝑙</m:t>
                        </m:r>
                        <m:r>
                          <a:rPr lang="en-US" sz="2600" b="0" i="1" smtClean="0">
                            <a:latin typeface="Cambria Math" panose="02040503050406030204" pitchFamily="18" charset="0"/>
                          </a:rPr>
                          <m:t> </m:t>
                        </m:r>
                        <m:r>
                          <a:rPr lang="en-US" sz="2600" b="0" i="1" smtClean="0">
                            <a:latin typeface="Cambria Math" panose="02040503050406030204" pitchFamily="18" charset="0"/>
                          </a:rPr>
                          <m:t>𝑖𝑛𝑠𝑡𝑎𝑛𝑐𝑒𝑠</m:t>
                        </m:r>
                      </m:den>
                    </m:f>
                  </m:oMath>
                </a14:m>
                <a:endParaRPr lang="en-IN" sz="2600" dirty="0"/>
              </a:p>
              <a:p>
                <a:r>
                  <a:rPr lang="en-IN" sz="2600" dirty="0"/>
                  <a:t>Accuracy is generally not enough.</a:t>
                </a:r>
              </a:p>
              <a:p>
                <a14:m>
                  <m:oMath xmlns:m="http://schemas.openxmlformats.org/officeDocument/2006/math">
                    <m:r>
                      <a:rPr lang="en-US" sz="2600" b="0" i="1" smtClean="0">
                        <a:latin typeface="Cambria Math" panose="02040503050406030204" pitchFamily="18" charset="0"/>
                      </a:rPr>
                      <m:t>𝑃𝑟𝑒𝑐𝑖𝑠𝑖𝑜𝑛</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𝑇𝑃</m:t>
                        </m:r>
                      </m:num>
                      <m:den>
                        <m:r>
                          <a:rPr lang="en-US" sz="2600" b="0" i="1" smtClean="0">
                            <a:latin typeface="Cambria Math" panose="02040503050406030204" pitchFamily="18" charset="0"/>
                          </a:rPr>
                          <m:t>𝑇𝑃</m:t>
                        </m:r>
                        <m:r>
                          <a:rPr lang="en-US" sz="2600" b="0" i="1" smtClean="0">
                            <a:latin typeface="Cambria Math" panose="02040503050406030204" pitchFamily="18" charset="0"/>
                          </a:rPr>
                          <m:t>+</m:t>
                        </m:r>
                        <m:r>
                          <a:rPr lang="en-US" sz="2600" b="0" i="1" smtClean="0">
                            <a:latin typeface="Cambria Math" panose="02040503050406030204" pitchFamily="18" charset="0"/>
                          </a:rPr>
                          <m:t>𝐹𝑃</m:t>
                        </m:r>
                      </m:den>
                    </m:f>
                    <m:r>
                      <a:rPr lang="en-US" sz="2600" b="0" i="0" smtClean="0">
                        <a:latin typeface="Cambria Math" panose="02040503050406030204" pitchFamily="18" charset="0"/>
                      </a:rPr>
                      <m:t> </m:t>
                    </m:r>
                  </m:oMath>
                </a14:m>
                <a:r>
                  <a:rPr lang="en-IN" sz="2600" dirty="0"/>
                  <a:t> . This is a measure of how much of the predictions are actually correct</a:t>
                </a:r>
              </a:p>
              <a:p>
                <a14:m>
                  <m:oMath xmlns:m="http://schemas.openxmlformats.org/officeDocument/2006/math">
                    <m:r>
                      <a:rPr lang="en-US" sz="2600" b="0" i="1" smtClean="0">
                        <a:latin typeface="Cambria Math" panose="02040503050406030204" pitchFamily="18" charset="0"/>
                      </a:rPr>
                      <m:t>𝑅𝑒𝑐𝑎𝑙𝑙</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𝑇𝑃</m:t>
                        </m:r>
                      </m:num>
                      <m:den>
                        <m:r>
                          <a:rPr lang="en-US" sz="2600" b="0" i="1" smtClean="0">
                            <a:latin typeface="Cambria Math" panose="02040503050406030204" pitchFamily="18" charset="0"/>
                          </a:rPr>
                          <m:t>𝑇𝑃</m:t>
                        </m:r>
                        <m:r>
                          <a:rPr lang="en-US" sz="2600" b="0" i="1" smtClean="0">
                            <a:latin typeface="Cambria Math" panose="02040503050406030204" pitchFamily="18" charset="0"/>
                          </a:rPr>
                          <m:t>+</m:t>
                        </m:r>
                        <m:r>
                          <a:rPr lang="en-US" sz="2600" b="0" i="1" smtClean="0">
                            <a:latin typeface="Cambria Math" panose="02040503050406030204" pitchFamily="18" charset="0"/>
                          </a:rPr>
                          <m:t>𝐹𝑁</m:t>
                        </m:r>
                      </m:den>
                    </m:f>
                  </m:oMath>
                </a14:m>
                <a:r>
                  <a:rPr lang="en-IN" sz="2600" dirty="0"/>
                  <a:t>. This is a measure of how many of the actual class labels were retrieved by the classifier.</a:t>
                </a:r>
              </a:p>
              <a:p>
                <a:r>
                  <a:rPr lang="en-IN" sz="2600" dirty="0"/>
                  <a:t>A good classifier has a good balance between precision and recall. We can combine it into one metric.</a:t>
                </a:r>
              </a:p>
              <a:p>
                <a14:m>
                  <m:oMath xmlns:m="http://schemas.openxmlformats.org/officeDocument/2006/math">
                    <m:r>
                      <a:rPr lang="en-US" sz="2600" b="0" i="1" smtClean="0">
                        <a:latin typeface="Cambria Math" panose="02040503050406030204" pitchFamily="18" charset="0"/>
                      </a:rPr>
                      <m:t>𝑓</m:t>
                    </m:r>
                    <m:r>
                      <a:rPr lang="en-US" sz="2600" b="0" i="1" smtClean="0">
                        <a:latin typeface="Cambria Math" panose="02040503050406030204" pitchFamily="18" charset="0"/>
                      </a:rPr>
                      <m:t>1−</m:t>
                    </m:r>
                    <m:r>
                      <a:rPr lang="en-US" sz="2600" b="0" i="1" smtClean="0">
                        <a:latin typeface="Cambria Math" panose="02040503050406030204" pitchFamily="18" charset="0"/>
                      </a:rPr>
                      <m:t>𝑠𝑐𝑜𝑟𝑒</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𝑃𝑟𝑒𝑐𝑖𝑠𝑖𝑜𝑛</m:t>
                        </m:r>
                        <m:r>
                          <a:rPr lang="en-US" sz="2600" b="0" i="1" smtClean="0">
                            <a:latin typeface="Cambria Math" panose="02040503050406030204" pitchFamily="18" charset="0"/>
                          </a:rPr>
                          <m:t> × </m:t>
                        </m:r>
                        <m:r>
                          <a:rPr lang="en-US" sz="2600" b="0" i="1" smtClean="0">
                            <a:latin typeface="Cambria Math" panose="02040503050406030204" pitchFamily="18" charset="0"/>
                          </a:rPr>
                          <m:t>𝑅𝑒𝑐𝑎𝑙𝑙</m:t>
                        </m:r>
                      </m:num>
                      <m:den>
                        <m:r>
                          <a:rPr lang="en-US" sz="2600" b="0" i="1" smtClean="0">
                            <a:latin typeface="Cambria Math" panose="02040503050406030204" pitchFamily="18" charset="0"/>
                          </a:rPr>
                          <m:t>𝑃𝑟𝑒𝑐𝑖𝑠𝑖𝑜𝑛</m:t>
                        </m:r>
                        <m:r>
                          <a:rPr lang="en-US" sz="2600" b="0" i="1" smtClean="0">
                            <a:latin typeface="Cambria Math" panose="02040503050406030204" pitchFamily="18" charset="0"/>
                          </a:rPr>
                          <m:t>+</m:t>
                        </m:r>
                        <m:r>
                          <a:rPr lang="en-US" sz="2600" b="0" i="1" smtClean="0">
                            <a:latin typeface="Cambria Math" panose="02040503050406030204" pitchFamily="18" charset="0"/>
                          </a:rPr>
                          <m:t>𝑅𝑒𝑐𝑎𝑙𝑙</m:t>
                        </m:r>
                      </m:den>
                    </m:f>
                  </m:oMath>
                </a14:m>
                <a:endParaRPr lang="en-IN" sz="2600" dirty="0"/>
              </a:p>
              <a:p>
                <a:endParaRPr lang="en-IN" dirty="0"/>
              </a:p>
            </p:txBody>
          </p:sp>
        </mc:Choice>
        <mc:Fallback>
          <p:sp>
            <p:nvSpPr>
              <p:cNvPr id="3" name="Content Placeholder 2">
                <a:extLst>
                  <a:ext uri="{FF2B5EF4-FFF2-40B4-BE49-F238E27FC236}">
                    <a16:creationId xmlns:a16="http://schemas.microsoft.com/office/drawing/2014/main" id="{64D24778-ADEF-4FBC-A818-6386E152CCD9}"/>
                  </a:ext>
                </a:extLst>
              </p:cNvPr>
              <p:cNvSpPr>
                <a:spLocks noGrp="1" noRot="1" noChangeAspect="1" noMove="1" noResize="1" noEditPoints="1" noAdjustHandles="1" noChangeArrowheads="1" noChangeShapeType="1" noTextEdit="1"/>
              </p:cNvSpPr>
              <p:nvPr>
                <p:ph sz="half" idx="1"/>
              </p:nvPr>
            </p:nvSpPr>
            <p:spPr>
              <a:xfrm>
                <a:off x="838200" y="1825625"/>
                <a:ext cx="6299718" cy="4351338"/>
              </a:xfrm>
              <a:blipFill>
                <a:blip r:embed="rId2"/>
                <a:stretch>
                  <a:fillRect l="-1355" r="-484"/>
                </a:stretch>
              </a:blipFill>
            </p:spPr>
            <p:txBody>
              <a:bodyPr/>
              <a:lstStyle/>
              <a:p>
                <a:r>
                  <a:rPr lang="en-IN">
                    <a:noFill/>
                  </a:rPr>
                  <a:t> </a:t>
                </a:r>
              </a:p>
            </p:txBody>
          </p:sp>
        </mc:Fallback>
      </mc:AlternateContent>
      <p:graphicFrame>
        <p:nvGraphicFramePr>
          <p:cNvPr id="5" name="Table 5">
            <a:extLst>
              <a:ext uri="{FF2B5EF4-FFF2-40B4-BE49-F238E27FC236}">
                <a16:creationId xmlns:a16="http://schemas.microsoft.com/office/drawing/2014/main" id="{7A62A84C-3383-46A7-9EC2-E72B271028A3}"/>
              </a:ext>
            </a:extLst>
          </p:cNvPr>
          <p:cNvGraphicFramePr>
            <a:graphicFrameLocks noGrp="1"/>
          </p:cNvGraphicFramePr>
          <p:nvPr>
            <p:extLst>
              <p:ext uri="{D42A27DB-BD31-4B8C-83A1-F6EECF244321}">
                <p14:modId xmlns:p14="http://schemas.microsoft.com/office/powerpoint/2010/main" val="348590635"/>
              </p:ext>
            </p:extLst>
          </p:nvPr>
        </p:nvGraphicFramePr>
        <p:xfrm>
          <a:off x="7438721" y="3048898"/>
          <a:ext cx="3908487" cy="1645920"/>
        </p:xfrm>
        <a:graphic>
          <a:graphicData uri="http://schemas.openxmlformats.org/drawingml/2006/table">
            <a:tbl>
              <a:tblPr firstRow="1" bandRow="1">
                <a:tableStyleId>{5C22544A-7EE6-4342-B048-85BDC9FD1C3A}</a:tableStyleId>
              </a:tblPr>
              <a:tblGrid>
                <a:gridCol w="1302829">
                  <a:extLst>
                    <a:ext uri="{9D8B030D-6E8A-4147-A177-3AD203B41FA5}">
                      <a16:colId xmlns:a16="http://schemas.microsoft.com/office/drawing/2014/main" val="1039558440"/>
                    </a:ext>
                  </a:extLst>
                </a:gridCol>
                <a:gridCol w="1302829">
                  <a:extLst>
                    <a:ext uri="{9D8B030D-6E8A-4147-A177-3AD203B41FA5}">
                      <a16:colId xmlns:a16="http://schemas.microsoft.com/office/drawing/2014/main" val="1323291671"/>
                    </a:ext>
                  </a:extLst>
                </a:gridCol>
                <a:gridCol w="1302829">
                  <a:extLst>
                    <a:ext uri="{9D8B030D-6E8A-4147-A177-3AD203B41FA5}">
                      <a16:colId xmlns:a16="http://schemas.microsoft.com/office/drawing/2014/main" val="1312656107"/>
                    </a:ext>
                  </a:extLst>
                </a:gridCol>
              </a:tblGrid>
              <a:tr h="175300">
                <a:tc>
                  <a:txBody>
                    <a:bodyPr/>
                    <a:lstStyle/>
                    <a:p>
                      <a:endParaRPr lang="en-IN"/>
                    </a:p>
                  </a:txBody>
                  <a:tcPr/>
                </a:tc>
                <a:tc>
                  <a:txBody>
                    <a:bodyPr/>
                    <a:lstStyle/>
                    <a:p>
                      <a:r>
                        <a:rPr lang="en-US" dirty="0"/>
                        <a:t>Class 0</a:t>
                      </a:r>
                      <a:endParaRPr lang="en-IN" dirty="0"/>
                    </a:p>
                  </a:txBody>
                  <a:tcPr/>
                </a:tc>
                <a:tc>
                  <a:txBody>
                    <a:bodyPr/>
                    <a:lstStyle/>
                    <a:p>
                      <a:r>
                        <a:rPr lang="en-US" dirty="0"/>
                        <a:t> Class 1</a:t>
                      </a:r>
                      <a:endParaRPr lang="en-IN" dirty="0"/>
                    </a:p>
                  </a:txBody>
                  <a:tcPr/>
                </a:tc>
                <a:extLst>
                  <a:ext uri="{0D108BD9-81ED-4DB2-BD59-A6C34878D82A}">
                    <a16:rowId xmlns:a16="http://schemas.microsoft.com/office/drawing/2014/main" val="1017328193"/>
                  </a:ext>
                </a:extLst>
              </a:tr>
              <a:tr h="175300">
                <a:tc>
                  <a:txBody>
                    <a:bodyPr/>
                    <a:lstStyle/>
                    <a:p>
                      <a:r>
                        <a:rPr lang="en-US" dirty="0"/>
                        <a:t>Predicted 0</a:t>
                      </a:r>
                      <a:endParaRPr lang="en-IN" dirty="0"/>
                    </a:p>
                  </a:txBody>
                  <a:tcPr/>
                </a:tc>
                <a:tc>
                  <a:txBody>
                    <a:bodyPr/>
                    <a:lstStyle/>
                    <a:p>
                      <a:r>
                        <a:rPr lang="en-US" dirty="0"/>
                        <a:t>True Negative</a:t>
                      </a:r>
                      <a:endParaRPr lang="en-IN" dirty="0"/>
                    </a:p>
                  </a:txBody>
                  <a:tcPr/>
                </a:tc>
                <a:tc>
                  <a:txBody>
                    <a:bodyPr/>
                    <a:lstStyle/>
                    <a:p>
                      <a:r>
                        <a:rPr lang="en-US" dirty="0"/>
                        <a:t>False Negative</a:t>
                      </a:r>
                      <a:endParaRPr lang="en-IN" dirty="0"/>
                    </a:p>
                  </a:txBody>
                  <a:tcPr/>
                </a:tc>
                <a:extLst>
                  <a:ext uri="{0D108BD9-81ED-4DB2-BD59-A6C34878D82A}">
                    <a16:rowId xmlns:a16="http://schemas.microsoft.com/office/drawing/2014/main" val="2675934508"/>
                  </a:ext>
                </a:extLst>
              </a:tr>
              <a:tr h="175300">
                <a:tc>
                  <a:txBody>
                    <a:bodyPr/>
                    <a:lstStyle/>
                    <a:p>
                      <a:r>
                        <a:rPr lang="en-US" dirty="0"/>
                        <a:t>Predicted 1</a:t>
                      </a:r>
                      <a:endParaRPr lang="en-IN" dirty="0"/>
                    </a:p>
                  </a:txBody>
                  <a:tcPr/>
                </a:tc>
                <a:tc>
                  <a:txBody>
                    <a:bodyPr/>
                    <a:lstStyle/>
                    <a:p>
                      <a:r>
                        <a:rPr lang="en-US" dirty="0"/>
                        <a:t>False Positive</a:t>
                      </a:r>
                      <a:endParaRPr lang="en-IN" dirty="0"/>
                    </a:p>
                  </a:txBody>
                  <a:tcPr/>
                </a:tc>
                <a:tc>
                  <a:txBody>
                    <a:bodyPr/>
                    <a:lstStyle/>
                    <a:p>
                      <a:r>
                        <a:rPr lang="en-US" dirty="0"/>
                        <a:t>True Positive</a:t>
                      </a:r>
                      <a:endParaRPr lang="en-IN" dirty="0"/>
                    </a:p>
                  </a:txBody>
                  <a:tcPr/>
                </a:tc>
                <a:extLst>
                  <a:ext uri="{0D108BD9-81ED-4DB2-BD59-A6C34878D82A}">
                    <a16:rowId xmlns:a16="http://schemas.microsoft.com/office/drawing/2014/main" val="2348978538"/>
                  </a:ext>
                </a:extLst>
              </a:tr>
            </a:tbl>
          </a:graphicData>
        </a:graphic>
      </p:graphicFrame>
      <p:sp>
        <p:nvSpPr>
          <p:cNvPr id="6" name="TextBox 5">
            <a:extLst>
              <a:ext uri="{FF2B5EF4-FFF2-40B4-BE49-F238E27FC236}">
                <a16:creationId xmlns:a16="http://schemas.microsoft.com/office/drawing/2014/main" id="{4C911E9E-4126-4685-A6BB-D498B027E2B7}"/>
              </a:ext>
            </a:extLst>
          </p:cNvPr>
          <p:cNvSpPr txBox="1"/>
          <p:nvPr/>
        </p:nvSpPr>
        <p:spPr>
          <a:xfrm>
            <a:off x="8406882" y="2518037"/>
            <a:ext cx="1797030" cy="369332"/>
          </a:xfrm>
          <a:prstGeom prst="rect">
            <a:avLst/>
          </a:prstGeom>
          <a:noFill/>
        </p:spPr>
        <p:txBody>
          <a:bodyPr wrap="none" rtlCol="0">
            <a:spAutoFit/>
          </a:bodyPr>
          <a:lstStyle/>
          <a:p>
            <a:r>
              <a:rPr lang="en-US" dirty="0"/>
              <a:t>Confusion Matrix</a:t>
            </a:r>
            <a:endParaRPr lang="en-IN" dirty="0"/>
          </a:p>
        </p:txBody>
      </p:sp>
    </p:spTree>
    <p:extLst>
      <p:ext uri="{BB962C8B-B14F-4D97-AF65-F5344CB8AC3E}">
        <p14:creationId xmlns:p14="http://schemas.microsoft.com/office/powerpoint/2010/main" val="281096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6E8B-6B26-4C28-9909-93328E775455}"/>
              </a:ext>
            </a:extLst>
          </p:cNvPr>
          <p:cNvSpPr>
            <a:spLocks noGrp="1"/>
          </p:cNvSpPr>
          <p:nvPr>
            <p:ph type="title"/>
          </p:nvPr>
        </p:nvSpPr>
        <p:spPr/>
        <p:txBody>
          <a:bodyPr/>
          <a:lstStyle/>
          <a:p>
            <a:r>
              <a:rPr lang="en-US" dirty="0"/>
              <a:t>Classification</a:t>
            </a:r>
            <a:endParaRPr lang="en-IN" dirty="0"/>
          </a:p>
        </p:txBody>
      </p:sp>
      <p:sp>
        <p:nvSpPr>
          <p:cNvPr id="3" name="Content Placeholder 2">
            <a:extLst>
              <a:ext uri="{FF2B5EF4-FFF2-40B4-BE49-F238E27FC236}">
                <a16:creationId xmlns:a16="http://schemas.microsoft.com/office/drawing/2014/main" id="{FD7A2ECD-83D8-43DD-BD53-21DB1E9A5D26}"/>
              </a:ext>
            </a:extLst>
          </p:cNvPr>
          <p:cNvSpPr>
            <a:spLocks noGrp="1"/>
          </p:cNvSpPr>
          <p:nvPr>
            <p:ph idx="1"/>
          </p:nvPr>
        </p:nvSpPr>
        <p:spPr/>
        <p:txBody>
          <a:bodyPr/>
          <a:lstStyle/>
          <a:p>
            <a:r>
              <a:rPr lang="en-US" dirty="0"/>
              <a:t>Classification is a task where we assign a discrete label to a data instance. For example, classifying emails as spam or not spam.</a:t>
            </a:r>
          </a:p>
          <a:p>
            <a:r>
              <a:rPr lang="en-US" dirty="0"/>
              <a:t>There are variations of classification:</a:t>
            </a:r>
          </a:p>
          <a:p>
            <a:pPr lvl="1"/>
            <a:r>
              <a:rPr lang="en-US" dirty="0"/>
              <a:t>Binary classification: Target space consists only two classes. </a:t>
            </a:r>
            <a:r>
              <a:rPr lang="en-US" dirty="0" err="1"/>
              <a:t>Eg</a:t>
            </a:r>
            <a:r>
              <a:rPr lang="en-US" dirty="0"/>
              <a:t>: A classifier to identify if there is a dog in a picture or not. Yes or no.</a:t>
            </a:r>
          </a:p>
          <a:p>
            <a:pPr lvl="1"/>
            <a:r>
              <a:rPr lang="en-US" dirty="0"/>
              <a:t>Multi-class classification: Target space consists of more than two classes. </a:t>
            </a:r>
            <a:r>
              <a:rPr lang="en-US" dirty="0" err="1"/>
              <a:t>Eg</a:t>
            </a:r>
            <a:r>
              <a:rPr lang="en-US" dirty="0"/>
              <a:t>: A classifier to identify a dog breed from a picture. There are several possible breeds.</a:t>
            </a:r>
          </a:p>
          <a:p>
            <a:pPr lvl="1"/>
            <a:r>
              <a:rPr lang="en-US" dirty="0"/>
              <a:t>Multi-class multioutput classification: There are more than one targets to predict. </a:t>
            </a:r>
            <a:r>
              <a:rPr lang="en-US" dirty="0" err="1"/>
              <a:t>Eg</a:t>
            </a:r>
            <a:r>
              <a:rPr lang="en-US" dirty="0"/>
              <a:t>: Identify the dog breed and also it’s color. </a:t>
            </a:r>
            <a:endParaRPr lang="en-IN" dirty="0"/>
          </a:p>
        </p:txBody>
      </p:sp>
    </p:spTree>
    <p:extLst>
      <p:ext uri="{BB962C8B-B14F-4D97-AF65-F5344CB8AC3E}">
        <p14:creationId xmlns:p14="http://schemas.microsoft.com/office/powerpoint/2010/main" val="159203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B44F-6CDE-45ED-9FA8-C2DBFF254DB0}"/>
              </a:ext>
            </a:extLst>
          </p:cNvPr>
          <p:cNvSpPr>
            <a:spLocks noGrp="1"/>
          </p:cNvSpPr>
          <p:nvPr>
            <p:ph type="title"/>
          </p:nvPr>
        </p:nvSpPr>
        <p:spPr/>
        <p:txBody>
          <a:bodyPr/>
          <a:lstStyle/>
          <a:p>
            <a:r>
              <a:rPr lang="en-US" dirty="0"/>
              <a:t>Logistic Regression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49FA7C-2DCA-4387-9F43-942A29EE272E}"/>
                  </a:ext>
                </a:extLst>
              </p:cNvPr>
              <p:cNvSpPr>
                <a:spLocks noGrp="1"/>
              </p:cNvSpPr>
              <p:nvPr>
                <p:ph idx="1"/>
              </p:nvPr>
            </p:nvSpPr>
            <p:spPr>
              <a:xfrm>
                <a:off x="772885" y="1489723"/>
                <a:ext cx="6103776" cy="4351338"/>
              </a:xfrm>
            </p:spPr>
            <p:txBody>
              <a:bodyPr>
                <a:normAutofit/>
              </a:bodyPr>
              <a:lstStyle/>
              <a:p>
                <a:r>
                  <a:rPr lang="en-US" sz="2000" dirty="0"/>
                  <a:t>Regression? It’s actually a binary classification algorithm.</a:t>
                </a:r>
              </a:p>
              <a:p>
                <a:r>
                  <a:rPr lang="en-US" sz="2000" dirty="0"/>
                  <a:t>We define the sigmoid function</a:t>
                </a:r>
              </a:p>
              <a:p>
                <a:pPr marL="0" indent="0">
                  <a:buNone/>
                </a:pPr>
                <a:r>
                  <a:rPr lang="en-US" sz="2000" dirty="0"/>
                  <a:t>		 </a:t>
                </a:r>
                <a14:m>
                  <m:oMath xmlns:m="http://schemas.openxmlformats.org/officeDocument/2006/math">
                    <m:r>
                      <a:rPr lang="en-US" sz="2000" b="0" i="1" smtClean="0">
                        <a:latin typeface="Cambria Math" panose="02040503050406030204" pitchFamily="18" charset="0"/>
                      </a:rPr>
                      <m:t>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𝑡</m:t>
                            </m:r>
                          </m:sup>
                        </m:sSup>
                      </m:den>
                    </m:f>
                  </m:oMath>
                </a14:m>
                <a:endParaRPr lang="en-US" sz="2000" dirty="0"/>
              </a:p>
              <a:p>
                <a:r>
                  <a:rPr lang="en-US" sz="2000" dirty="0"/>
                  <a:t>This function always has values between 0 and 1. We exploit this property to represent the probability of a binary class.</a:t>
                </a:r>
              </a:p>
              <a:p>
                <a:r>
                  <a:rPr lang="en-US" sz="2000" dirty="0"/>
                  <a:t> We estimate the probability as,</a:t>
                </a:r>
              </a:p>
              <a:p>
                <a:endParaRPr lang="en-US" sz="2000" dirty="0"/>
              </a:p>
              <a:p>
                <a:r>
                  <a:rPr lang="en-US" sz="2000" dirty="0"/>
                  <a:t>And we predict the outcome based on the probability,</a:t>
                </a:r>
              </a:p>
              <a:p>
                <a:pPr marL="0" indent="0">
                  <a:buNone/>
                </a:pPr>
                <a:endParaRPr lang="en-IN" sz="2000" dirty="0"/>
              </a:p>
            </p:txBody>
          </p:sp>
        </mc:Choice>
        <mc:Fallback>
          <p:sp>
            <p:nvSpPr>
              <p:cNvPr id="3" name="Content Placeholder 2">
                <a:extLst>
                  <a:ext uri="{FF2B5EF4-FFF2-40B4-BE49-F238E27FC236}">
                    <a16:creationId xmlns:a16="http://schemas.microsoft.com/office/drawing/2014/main" id="{5049FA7C-2DCA-4387-9F43-942A29EE272E}"/>
                  </a:ext>
                </a:extLst>
              </p:cNvPr>
              <p:cNvSpPr>
                <a:spLocks noGrp="1" noRot="1" noChangeAspect="1" noMove="1" noResize="1" noEditPoints="1" noAdjustHandles="1" noChangeArrowheads="1" noChangeShapeType="1" noTextEdit="1"/>
              </p:cNvSpPr>
              <p:nvPr>
                <p:ph idx="1"/>
              </p:nvPr>
            </p:nvSpPr>
            <p:spPr>
              <a:xfrm>
                <a:off x="772885" y="1489723"/>
                <a:ext cx="6103776" cy="4351338"/>
              </a:xfrm>
              <a:blipFill>
                <a:blip r:embed="rId2"/>
                <a:stretch>
                  <a:fillRect l="-899" t="-140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3A2C989-FDAC-4EEA-AC6A-F02AA0FD9E93}"/>
              </a:ext>
            </a:extLst>
          </p:cNvPr>
          <p:cNvPicPr>
            <a:picLocks noChangeAspect="1"/>
          </p:cNvPicPr>
          <p:nvPr/>
        </p:nvPicPr>
        <p:blipFill>
          <a:blip r:embed="rId3"/>
          <a:stretch>
            <a:fillRect/>
          </a:stretch>
        </p:blipFill>
        <p:spPr>
          <a:xfrm>
            <a:off x="6876661" y="1387833"/>
            <a:ext cx="5091404" cy="2378041"/>
          </a:xfrm>
          <a:prstGeom prst="rect">
            <a:avLst/>
          </a:prstGeom>
        </p:spPr>
      </p:pic>
      <p:pic>
        <p:nvPicPr>
          <p:cNvPr id="7" name="Picture 6">
            <a:extLst>
              <a:ext uri="{FF2B5EF4-FFF2-40B4-BE49-F238E27FC236}">
                <a16:creationId xmlns:a16="http://schemas.microsoft.com/office/drawing/2014/main" id="{AF049BD3-2304-44F4-97AC-A4A9FA4B6415}"/>
              </a:ext>
            </a:extLst>
          </p:cNvPr>
          <p:cNvPicPr>
            <a:picLocks noChangeAspect="1"/>
          </p:cNvPicPr>
          <p:nvPr/>
        </p:nvPicPr>
        <p:blipFill rotWithShape="1">
          <a:blip r:embed="rId4"/>
          <a:srcRect b="22350"/>
          <a:stretch/>
        </p:blipFill>
        <p:spPr>
          <a:xfrm>
            <a:off x="2563293" y="4421350"/>
            <a:ext cx="1933575" cy="458561"/>
          </a:xfrm>
          <a:prstGeom prst="rect">
            <a:avLst/>
          </a:prstGeom>
        </p:spPr>
      </p:pic>
      <p:pic>
        <p:nvPicPr>
          <p:cNvPr id="9" name="Picture 8">
            <a:extLst>
              <a:ext uri="{FF2B5EF4-FFF2-40B4-BE49-F238E27FC236}">
                <a16:creationId xmlns:a16="http://schemas.microsoft.com/office/drawing/2014/main" id="{6C9650DA-3E1B-4B42-95E2-17AAF49521E0}"/>
              </a:ext>
            </a:extLst>
          </p:cNvPr>
          <p:cNvPicPr>
            <a:picLocks noChangeAspect="1"/>
          </p:cNvPicPr>
          <p:nvPr/>
        </p:nvPicPr>
        <p:blipFill>
          <a:blip r:embed="rId5"/>
          <a:stretch>
            <a:fillRect/>
          </a:stretch>
        </p:blipFill>
        <p:spPr>
          <a:xfrm>
            <a:off x="2372891" y="5197637"/>
            <a:ext cx="1847850" cy="866775"/>
          </a:xfrm>
          <a:prstGeom prst="rect">
            <a:avLst/>
          </a:prstGeom>
        </p:spPr>
      </p:pic>
      <p:pic>
        <p:nvPicPr>
          <p:cNvPr id="12" name="Picture 11">
            <a:extLst>
              <a:ext uri="{FF2B5EF4-FFF2-40B4-BE49-F238E27FC236}">
                <a16:creationId xmlns:a16="http://schemas.microsoft.com/office/drawing/2014/main" id="{5FEF9761-2192-4DAE-A019-A3191D0D24AB}"/>
              </a:ext>
            </a:extLst>
          </p:cNvPr>
          <p:cNvPicPr>
            <a:picLocks noChangeAspect="1"/>
          </p:cNvPicPr>
          <p:nvPr/>
        </p:nvPicPr>
        <p:blipFill>
          <a:blip r:embed="rId6"/>
          <a:stretch>
            <a:fillRect/>
          </a:stretch>
        </p:blipFill>
        <p:spPr>
          <a:xfrm>
            <a:off x="7050638" y="4489142"/>
            <a:ext cx="4743450" cy="314325"/>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721B429-9D65-455B-9EE1-177156941978}"/>
                  </a:ext>
                </a:extLst>
              </p:cNvPr>
              <p:cNvSpPr txBox="1"/>
              <p:nvPr/>
            </p:nvSpPr>
            <p:spPr>
              <a:xfrm>
                <a:off x="7165910" y="5075853"/>
                <a:ext cx="4469363" cy="923330"/>
              </a:xfrm>
              <a:prstGeom prst="rect">
                <a:avLst/>
              </a:prstGeom>
              <a:noFill/>
            </p:spPr>
            <p:txBody>
              <a:bodyPr wrap="square" rtlCol="0">
                <a:spAutoFit/>
              </a:bodyPr>
              <a:lstStyle/>
              <a:p>
                <a:r>
                  <a:rPr lang="en-US" dirty="0"/>
                  <a:t>Essentially, the class is decided based on whether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𝑇</m:t>
                        </m:r>
                      </m:sup>
                    </m:sSup>
                    <m:r>
                      <a:rPr lang="en-US" b="0" i="1" smtClean="0">
                        <a:latin typeface="Cambria Math" panose="02040503050406030204" pitchFamily="18" charset="0"/>
                      </a:rPr>
                      <m:t>𝜃</m:t>
                    </m:r>
                  </m:oMath>
                </a14:m>
                <a:r>
                  <a:rPr lang="en-IN" dirty="0"/>
                  <a:t> is positive or negative. This is called as logit.</a:t>
                </a:r>
              </a:p>
            </p:txBody>
          </p:sp>
        </mc:Choice>
        <mc:Fallback>
          <p:sp>
            <p:nvSpPr>
              <p:cNvPr id="13" name="TextBox 12">
                <a:extLst>
                  <a:ext uri="{FF2B5EF4-FFF2-40B4-BE49-F238E27FC236}">
                    <a16:creationId xmlns:a16="http://schemas.microsoft.com/office/drawing/2014/main" id="{D721B429-9D65-455B-9EE1-177156941978}"/>
                  </a:ext>
                </a:extLst>
              </p:cNvPr>
              <p:cNvSpPr txBox="1">
                <a:spLocks noRot="1" noChangeAspect="1" noMove="1" noResize="1" noEditPoints="1" noAdjustHandles="1" noChangeArrowheads="1" noChangeShapeType="1" noTextEdit="1"/>
              </p:cNvSpPr>
              <p:nvPr/>
            </p:nvSpPr>
            <p:spPr>
              <a:xfrm>
                <a:off x="7165910" y="5075853"/>
                <a:ext cx="4469363" cy="923330"/>
              </a:xfrm>
              <a:prstGeom prst="rect">
                <a:avLst/>
              </a:prstGeom>
              <a:blipFill>
                <a:blip r:embed="rId7"/>
                <a:stretch>
                  <a:fillRect l="-1228" t="-3974" b="-9934"/>
                </a:stretch>
              </a:blipFill>
            </p:spPr>
            <p:txBody>
              <a:bodyPr/>
              <a:lstStyle/>
              <a:p>
                <a:r>
                  <a:rPr lang="en-IN">
                    <a:noFill/>
                  </a:rPr>
                  <a:t> </a:t>
                </a:r>
              </a:p>
            </p:txBody>
          </p:sp>
        </mc:Fallback>
      </mc:AlternateContent>
    </p:spTree>
    <p:extLst>
      <p:ext uri="{BB962C8B-B14F-4D97-AF65-F5344CB8AC3E}">
        <p14:creationId xmlns:p14="http://schemas.microsoft.com/office/powerpoint/2010/main" val="372885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23CE-813D-404C-9F2E-609298B50CFE}"/>
              </a:ext>
            </a:extLst>
          </p:cNvPr>
          <p:cNvSpPr>
            <a:spLocks noGrp="1"/>
          </p:cNvSpPr>
          <p:nvPr>
            <p:ph type="title"/>
          </p:nvPr>
        </p:nvSpPr>
        <p:spPr/>
        <p:txBody>
          <a:bodyPr/>
          <a:lstStyle/>
          <a:p>
            <a:r>
              <a:rPr lang="en-US" dirty="0"/>
              <a:t>Logistic Regression</a:t>
            </a:r>
            <a:endParaRPr lang="en-IN" dirty="0"/>
          </a:p>
        </p:txBody>
      </p:sp>
      <p:sp>
        <p:nvSpPr>
          <p:cNvPr id="3" name="Content Placeholder 2">
            <a:extLst>
              <a:ext uri="{FF2B5EF4-FFF2-40B4-BE49-F238E27FC236}">
                <a16:creationId xmlns:a16="http://schemas.microsoft.com/office/drawing/2014/main" id="{D627473B-CEA3-4920-8CAB-0D75011C7178}"/>
              </a:ext>
            </a:extLst>
          </p:cNvPr>
          <p:cNvSpPr>
            <a:spLocks noGrp="1"/>
          </p:cNvSpPr>
          <p:nvPr>
            <p:ph sz="half" idx="1"/>
          </p:nvPr>
        </p:nvSpPr>
        <p:spPr>
          <a:xfrm>
            <a:off x="838200" y="1825625"/>
            <a:ext cx="10344150" cy="4351338"/>
          </a:xfrm>
        </p:spPr>
        <p:txBody>
          <a:bodyPr>
            <a:normAutofit/>
          </a:bodyPr>
          <a:lstStyle/>
          <a:p>
            <a:r>
              <a:rPr lang="en-US" sz="2000" dirty="0"/>
              <a:t>Cost function</a:t>
            </a:r>
          </a:p>
          <a:p>
            <a:endParaRPr lang="en-US" sz="2000" dirty="0"/>
          </a:p>
          <a:p>
            <a:endParaRPr lang="en-US" sz="2000" dirty="0"/>
          </a:p>
          <a:p>
            <a:endParaRPr lang="en-US" sz="2000" dirty="0"/>
          </a:p>
          <a:p>
            <a:pPr marL="0" indent="0">
              <a:buNone/>
            </a:pPr>
            <a:r>
              <a:rPr lang="en-US" sz="2000" dirty="0"/>
              <a:t>Total cost for all training samples,</a:t>
            </a:r>
          </a:p>
          <a:p>
            <a:pPr marL="0" indent="0">
              <a:buNone/>
            </a:pPr>
            <a:endParaRPr lang="en-US" sz="2000" dirty="0"/>
          </a:p>
          <a:p>
            <a:pPr marL="0" indent="0">
              <a:buNone/>
            </a:pPr>
            <a:endParaRPr lang="en-US" sz="2000" dirty="0"/>
          </a:p>
          <a:p>
            <a:r>
              <a:rPr lang="en-US" sz="2000" dirty="0"/>
              <a:t>There is no closed for solution for this, but we can solve it using gradient descent.</a:t>
            </a:r>
          </a:p>
          <a:p>
            <a:r>
              <a:rPr lang="en-US" sz="2000" dirty="0"/>
              <a:t>The gradient of the cost function is below, It is quite similar in form to the linear regression. </a:t>
            </a:r>
            <a:endParaRPr lang="en-IN" sz="2000" dirty="0"/>
          </a:p>
        </p:txBody>
      </p:sp>
      <p:pic>
        <p:nvPicPr>
          <p:cNvPr id="6" name="Picture 5">
            <a:extLst>
              <a:ext uri="{FF2B5EF4-FFF2-40B4-BE49-F238E27FC236}">
                <a16:creationId xmlns:a16="http://schemas.microsoft.com/office/drawing/2014/main" id="{C0BE4498-48B2-4465-8682-338F9BBE3D6A}"/>
              </a:ext>
            </a:extLst>
          </p:cNvPr>
          <p:cNvPicPr>
            <a:picLocks noChangeAspect="1"/>
          </p:cNvPicPr>
          <p:nvPr/>
        </p:nvPicPr>
        <p:blipFill>
          <a:blip r:embed="rId2"/>
          <a:stretch>
            <a:fillRect/>
          </a:stretch>
        </p:blipFill>
        <p:spPr>
          <a:xfrm>
            <a:off x="1243887" y="2123780"/>
            <a:ext cx="2762250" cy="1038225"/>
          </a:xfrm>
          <a:prstGeom prst="rect">
            <a:avLst/>
          </a:prstGeom>
        </p:spPr>
      </p:pic>
      <p:pic>
        <p:nvPicPr>
          <p:cNvPr id="8" name="Picture 7">
            <a:extLst>
              <a:ext uri="{FF2B5EF4-FFF2-40B4-BE49-F238E27FC236}">
                <a16:creationId xmlns:a16="http://schemas.microsoft.com/office/drawing/2014/main" id="{B2D07E99-6309-44E9-B405-13D4A17E3B08}"/>
              </a:ext>
            </a:extLst>
          </p:cNvPr>
          <p:cNvPicPr>
            <a:picLocks noChangeAspect="1"/>
          </p:cNvPicPr>
          <p:nvPr/>
        </p:nvPicPr>
        <p:blipFill>
          <a:blip r:embed="rId3"/>
          <a:stretch>
            <a:fillRect/>
          </a:stretch>
        </p:blipFill>
        <p:spPr>
          <a:xfrm>
            <a:off x="1009650" y="3831284"/>
            <a:ext cx="4838700" cy="638175"/>
          </a:xfrm>
          <a:prstGeom prst="rect">
            <a:avLst/>
          </a:prstGeom>
        </p:spPr>
      </p:pic>
      <p:pic>
        <p:nvPicPr>
          <p:cNvPr id="10" name="Picture 9">
            <a:extLst>
              <a:ext uri="{FF2B5EF4-FFF2-40B4-BE49-F238E27FC236}">
                <a16:creationId xmlns:a16="http://schemas.microsoft.com/office/drawing/2014/main" id="{808C3E01-0F02-4913-AE55-8DEDC896467B}"/>
              </a:ext>
            </a:extLst>
          </p:cNvPr>
          <p:cNvPicPr>
            <a:picLocks noChangeAspect="1"/>
          </p:cNvPicPr>
          <p:nvPr/>
        </p:nvPicPr>
        <p:blipFill>
          <a:blip r:embed="rId4"/>
          <a:stretch>
            <a:fillRect/>
          </a:stretch>
        </p:blipFill>
        <p:spPr>
          <a:xfrm>
            <a:off x="1995098" y="5291138"/>
            <a:ext cx="3667125" cy="885825"/>
          </a:xfrm>
          <a:prstGeom prst="rect">
            <a:avLst/>
          </a:prstGeom>
        </p:spPr>
      </p:pic>
    </p:spTree>
    <p:extLst>
      <p:ext uri="{BB962C8B-B14F-4D97-AF65-F5344CB8AC3E}">
        <p14:creationId xmlns:p14="http://schemas.microsoft.com/office/powerpoint/2010/main" val="26403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902D-0254-4EA7-B3D9-3BA4EE2169AF}"/>
              </a:ext>
            </a:extLst>
          </p:cNvPr>
          <p:cNvSpPr>
            <a:spLocks noGrp="1"/>
          </p:cNvSpPr>
          <p:nvPr>
            <p:ph type="title"/>
          </p:nvPr>
        </p:nvSpPr>
        <p:spPr/>
        <p:txBody>
          <a:bodyPr/>
          <a:lstStyle/>
          <a:p>
            <a:r>
              <a:rPr lang="en-US" dirty="0"/>
              <a:t>Iris </a:t>
            </a:r>
            <a:endParaRPr lang="en-IN" dirty="0"/>
          </a:p>
        </p:txBody>
      </p:sp>
      <p:pic>
        <p:nvPicPr>
          <p:cNvPr id="5" name="Content Placeholder 4">
            <a:extLst>
              <a:ext uri="{FF2B5EF4-FFF2-40B4-BE49-F238E27FC236}">
                <a16:creationId xmlns:a16="http://schemas.microsoft.com/office/drawing/2014/main" id="{AA6D3FEC-B06C-4CDD-A7E0-E80B699AD87F}"/>
              </a:ext>
            </a:extLst>
          </p:cNvPr>
          <p:cNvPicPr>
            <a:picLocks noGrp="1" noChangeAspect="1"/>
          </p:cNvPicPr>
          <p:nvPr>
            <p:ph idx="1"/>
          </p:nvPr>
        </p:nvPicPr>
        <p:blipFill>
          <a:blip r:embed="rId2"/>
          <a:stretch>
            <a:fillRect/>
          </a:stretch>
        </p:blipFill>
        <p:spPr>
          <a:xfrm>
            <a:off x="3734594" y="1690688"/>
            <a:ext cx="7783251" cy="4351338"/>
          </a:xfrm>
        </p:spPr>
      </p:pic>
      <p:sp>
        <p:nvSpPr>
          <p:cNvPr id="6" name="TextBox 5">
            <a:extLst>
              <a:ext uri="{FF2B5EF4-FFF2-40B4-BE49-F238E27FC236}">
                <a16:creationId xmlns:a16="http://schemas.microsoft.com/office/drawing/2014/main" id="{A7DBA899-6A2F-4B65-A59E-C6631B245BAB}"/>
              </a:ext>
            </a:extLst>
          </p:cNvPr>
          <p:cNvSpPr txBox="1"/>
          <p:nvPr/>
        </p:nvSpPr>
        <p:spPr>
          <a:xfrm>
            <a:off x="709127" y="2164702"/>
            <a:ext cx="2575249" cy="3416320"/>
          </a:xfrm>
          <a:prstGeom prst="rect">
            <a:avLst/>
          </a:prstGeom>
          <a:noFill/>
        </p:spPr>
        <p:txBody>
          <a:bodyPr wrap="square" rtlCol="0">
            <a:spAutoFit/>
          </a:bodyPr>
          <a:lstStyle/>
          <a:p>
            <a:r>
              <a:rPr lang="en-US" dirty="0"/>
              <a:t>Classification problem with 4 attributes/features</a:t>
            </a:r>
          </a:p>
          <a:p>
            <a:pPr marL="285750" indent="-285750">
              <a:buFontTx/>
              <a:buChar char="-"/>
            </a:pPr>
            <a:r>
              <a:rPr lang="en-US" dirty="0"/>
              <a:t>Petal length</a:t>
            </a:r>
          </a:p>
          <a:p>
            <a:pPr marL="285750" indent="-285750">
              <a:buFontTx/>
              <a:buChar char="-"/>
            </a:pPr>
            <a:r>
              <a:rPr lang="en-US" dirty="0"/>
              <a:t>Petal width</a:t>
            </a:r>
          </a:p>
          <a:p>
            <a:pPr marL="285750" indent="-285750">
              <a:buFontTx/>
              <a:buChar char="-"/>
            </a:pPr>
            <a:r>
              <a:rPr lang="en-US" dirty="0"/>
              <a:t>Sepal length </a:t>
            </a:r>
          </a:p>
          <a:p>
            <a:pPr marL="285750" indent="-285750">
              <a:buFontTx/>
              <a:buChar char="-"/>
            </a:pPr>
            <a:r>
              <a:rPr lang="en-US" dirty="0"/>
              <a:t>Sepal width</a:t>
            </a:r>
          </a:p>
          <a:p>
            <a:pPr marL="285750" indent="-285750">
              <a:buFontTx/>
              <a:buChar char="-"/>
            </a:pPr>
            <a:endParaRPr lang="en-US" dirty="0"/>
          </a:p>
          <a:p>
            <a:r>
              <a:rPr lang="en-US" dirty="0"/>
              <a:t>We need to identify the type of flower</a:t>
            </a:r>
          </a:p>
          <a:p>
            <a:pPr marL="285750" indent="-285750">
              <a:buFontTx/>
              <a:buChar char="-"/>
            </a:pPr>
            <a:r>
              <a:rPr lang="en-US" dirty="0"/>
              <a:t>Iris Virginica</a:t>
            </a:r>
          </a:p>
          <a:p>
            <a:pPr marL="285750" indent="-285750">
              <a:buFontTx/>
              <a:buChar char="-"/>
            </a:pPr>
            <a:r>
              <a:rPr lang="en-US" dirty="0"/>
              <a:t>Iris Versicolor</a:t>
            </a:r>
          </a:p>
          <a:p>
            <a:pPr marL="285750" indent="-285750">
              <a:buFontTx/>
              <a:buChar char="-"/>
            </a:pPr>
            <a:r>
              <a:rPr lang="en-US" dirty="0"/>
              <a:t>Iris </a:t>
            </a:r>
            <a:r>
              <a:rPr lang="en-US" dirty="0" err="1"/>
              <a:t>Setosa</a:t>
            </a:r>
            <a:endParaRPr lang="en-IN" dirty="0"/>
          </a:p>
        </p:txBody>
      </p:sp>
    </p:spTree>
    <p:extLst>
      <p:ext uri="{BB962C8B-B14F-4D97-AF65-F5344CB8AC3E}">
        <p14:creationId xmlns:p14="http://schemas.microsoft.com/office/powerpoint/2010/main" val="76374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18F3-6047-4A52-8879-62EEFC62B265}"/>
              </a:ext>
            </a:extLst>
          </p:cNvPr>
          <p:cNvSpPr>
            <a:spLocks noGrp="1"/>
          </p:cNvSpPr>
          <p:nvPr>
            <p:ph type="title"/>
          </p:nvPr>
        </p:nvSpPr>
        <p:spPr/>
        <p:txBody>
          <a:bodyPr/>
          <a:lstStyle/>
          <a:p>
            <a:r>
              <a:rPr lang="en-US" dirty="0"/>
              <a:t>Iris</a:t>
            </a:r>
            <a:endParaRPr lang="en-IN" dirty="0"/>
          </a:p>
        </p:txBody>
      </p:sp>
      <p:sp>
        <p:nvSpPr>
          <p:cNvPr id="3" name="Content Placeholder 2">
            <a:extLst>
              <a:ext uri="{FF2B5EF4-FFF2-40B4-BE49-F238E27FC236}">
                <a16:creationId xmlns:a16="http://schemas.microsoft.com/office/drawing/2014/main" id="{3D14BCAF-DA28-452D-9056-45929AEEB0F2}"/>
              </a:ext>
            </a:extLst>
          </p:cNvPr>
          <p:cNvSpPr>
            <a:spLocks noGrp="1"/>
          </p:cNvSpPr>
          <p:nvPr>
            <p:ph sz="half" idx="1"/>
          </p:nvPr>
        </p:nvSpPr>
        <p:spPr>
          <a:xfrm>
            <a:off x="838200" y="1825625"/>
            <a:ext cx="3920412" cy="4351338"/>
          </a:xfrm>
        </p:spPr>
        <p:txBody>
          <a:bodyPr>
            <a:normAutofit lnSpcReduction="10000"/>
          </a:bodyPr>
          <a:lstStyle/>
          <a:p>
            <a:r>
              <a:rPr lang="en-US" dirty="0"/>
              <a:t>Let’s consider predicting whether a flower is Virginica or not based on only the petal width.</a:t>
            </a:r>
          </a:p>
          <a:p>
            <a:r>
              <a:rPr lang="en-US" dirty="0"/>
              <a:t>We only need probability of positive class. The negative class is just the complement since the sum of probabilities is 1.</a:t>
            </a:r>
          </a:p>
          <a:p>
            <a:endParaRPr lang="en-IN" dirty="0"/>
          </a:p>
        </p:txBody>
      </p:sp>
      <p:pic>
        <p:nvPicPr>
          <p:cNvPr id="6" name="Content Placeholder 5">
            <a:extLst>
              <a:ext uri="{FF2B5EF4-FFF2-40B4-BE49-F238E27FC236}">
                <a16:creationId xmlns:a16="http://schemas.microsoft.com/office/drawing/2014/main" id="{6EF5F720-7C9E-48D7-98B2-4BD944E5E1C5}"/>
              </a:ext>
            </a:extLst>
          </p:cNvPr>
          <p:cNvPicPr>
            <a:picLocks noGrp="1" noChangeAspect="1"/>
          </p:cNvPicPr>
          <p:nvPr>
            <p:ph sz="half" idx="2"/>
          </p:nvPr>
        </p:nvPicPr>
        <p:blipFill>
          <a:blip r:embed="rId2"/>
          <a:stretch>
            <a:fillRect/>
          </a:stretch>
        </p:blipFill>
        <p:spPr>
          <a:xfrm>
            <a:off x="5020532" y="2202025"/>
            <a:ext cx="6771807" cy="2564380"/>
          </a:xfrm>
        </p:spPr>
      </p:pic>
      <p:sp>
        <p:nvSpPr>
          <p:cNvPr id="7" name="TextBox 6">
            <a:extLst>
              <a:ext uri="{FF2B5EF4-FFF2-40B4-BE49-F238E27FC236}">
                <a16:creationId xmlns:a16="http://schemas.microsoft.com/office/drawing/2014/main" id="{49258374-9F8D-45DA-938B-06B46CF26F7F}"/>
              </a:ext>
            </a:extLst>
          </p:cNvPr>
          <p:cNvSpPr txBox="1"/>
          <p:nvPr/>
        </p:nvSpPr>
        <p:spPr>
          <a:xfrm>
            <a:off x="5262466" y="5277742"/>
            <a:ext cx="6529873" cy="646331"/>
          </a:xfrm>
          <a:prstGeom prst="rect">
            <a:avLst/>
          </a:prstGeom>
          <a:noFill/>
        </p:spPr>
        <p:txBody>
          <a:bodyPr wrap="square" rtlCol="0">
            <a:spAutoFit/>
          </a:bodyPr>
          <a:lstStyle/>
          <a:p>
            <a:r>
              <a:rPr lang="en-US" dirty="0"/>
              <a:t>The dashed line is called as the decision boundary. It is the best possible split that discriminates between two classes.</a:t>
            </a:r>
            <a:endParaRPr lang="en-IN" dirty="0"/>
          </a:p>
        </p:txBody>
      </p:sp>
      <p:sp>
        <p:nvSpPr>
          <p:cNvPr id="9" name="TextBox 8">
            <a:extLst>
              <a:ext uri="{FF2B5EF4-FFF2-40B4-BE49-F238E27FC236}">
                <a16:creationId xmlns:a16="http://schemas.microsoft.com/office/drawing/2014/main" id="{43B9C9E5-A50E-485C-89C0-D354CA1C967B}"/>
              </a:ext>
            </a:extLst>
          </p:cNvPr>
          <p:cNvSpPr txBox="1"/>
          <p:nvPr/>
        </p:nvSpPr>
        <p:spPr>
          <a:xfrm>
            <a:off x="5549383" y="4641207"/>
            <a:ext cx="6097554" cy="369332"/>
          </a:xfrm>
          <a:prstGeom prst="rect">
            <a:avLst/>
          </a:prstGeom>
          <a:noFill/>
        </p:spPr>
        <p:txBody>
          <a:bodyPr wrap="square">
            <a:spAutoFit/>
          </a:bodyPr>
          <a:lstStyle/>
          <a:p>
            <a:pPr algn="ctr"/>
            <a:r>
              <a:rPr lang="en-US" dirty="0"/>
              <a:t>Decision Boundary: [1.61561562]</a:t>
            </a:r>
          </a:p>
        </p:txBody>
      </p:sp>
    </p:spTree>
    <p:extLst>
      <p:ext uri="{BB962C8B-B14F-4D97-AF65-F5344CB8AC3E}">
        <p14:creationId xmlns:p14="http://schemas.microsoft.com/office/powerpoint/2010/main" val="3790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34FE-7EA1-4986-91CC-8642F5613A88}"/>
              </a:ext>
            </a:extLst>
          </p:cNvPr>
          <p:cNvSpPr>
            <a:spLocks noGrp="1"/>
          </p:cNvSpPr>
          <p:nvPr>
            <p:ph type="title"/>
          </p:nvPr>
        </p:nvSpPr>
        <p:spPr/>
        <p:txBody>
          <a:bodyPr/>
          <a:lstStyle/>
          <a:p>
            <a:r>
              <a:rPr lang="en-US" dirty="0"/>
              <a:t>Iris</a:t>
            </a:r>
            <a:endParaRPr lang="en-IN" dirty="0"/>
          </a:p>
        </p:txBody>
      </p:sp>
      <p:sp>
        <p:nvSpPr>
          <p:cNvPr id="3" name="Content Placeholder 2">
            <a:extLst>
              <a:ext uri="{FF2B5EF4-FFF2-40B4-BE49-F238E27FC236}">
                <a16:creationId xmlns:a16="http://schemas.microsoft.com/office/drawing/2014/main" id="{BFDE0011-CC15-4E78-8266-D3855A1F9418}"/>
              </a:ext>
            </a:extLst>
          </p:cNvPr>
          <p:cNvSpPr>
            <a:spLocks noGrp="1"/>
          </p:cNvSpPr>
          <p:nvPr>
            <p:ph sz="half" idx="1"/>
          </p:nvPr>
        </p:nvSpPr>
        <p:spPr>
          <a:xfrm>
            <a:off x="838200" y="1825625"/>
            <a:ext cx="3845767" cy="4351338"/>
          </a:xfrm>
        </p:spPr>
        <p:txBody>
          <a:bodyPr/>
          <a:lstStyle/>
          <a:p>
            <a:r>
              <a:rPr lang="en-US" dirty="0"/>
              <a:t>We can also consider the petal length for the prediction.</a:t>
            </a:r>
          </a:p>
          <a:p>
            <a:r>
              <a:rPr lang="en-US" dirty="0"/>
              <a:t>We get a linear separation between the two regions.</a:t>
            </a:r>
          </a:p>
          <a:p>
            <a:r>
              <a:rPr lang="en-US" dirty="0"/>
              <a:t>At the line, the logit has a value of 0.5.</a:t>
            </a:r>
          </a:p>
          <a:p>
            <a:r>
              <a:rPr lang="en-US" dirty="0"/>
              <a:t>This can be extended to higher dimensions.</a:t>
            </a:r>
            <a:endParaRPr lang="en-IN" dirty="0"/>
          </a:p>
        </p:txBody>
      </p:sp>
      <p:pic>
        <p:nvPicPr>
          <p:cNvPr id="6" name="Content Placeholder 5">
            <a:extLst>
              <a:ext uri="{FF2B5EF4-FFF2-40B4-BE49-F238E27FC236}">
                <a16:creationId xmlns:a16="http://schemas.microsoft.com/office/drawing/2014/main" id="{8BAA07D7-2D0C-40D7-8F59-E859327CB284}"/>
              </a:ext>
            </a:extLst>
          </p:cNvPr>
          <p:cNvPicPr>
            <a:picLocks noGrp="1" noChangeAspect="1"/>
          </p:cNvPicPr>
          <p:nvPr>
            <p:ph sz="half" idx="2"/>
          </p:nvPr>
        </p:nvPicPr>
        <p:blipFill>
          <a:blip r:embed="rId2"/>
          <a:stretch>
            <a:fillRect/>
          </a:stretch>
        </p:blipFill>
        <p:spPr>
          <a:xfrm>
            <a:off x="4927308" y="2202025"/>
            <a:ext cx="7107627" cy="2875357"/>
          </a:xfrm>
        </p:spPr>
      </p:pic>
    </p:spTree>
    <p:extLst>
      <p:ext uri="{BB962C8B-B14F-4D97-AF65-F5344CB8AC3E}">
        <p14:creationId xmlns:p14="http://schemas.microsoft.com/office/powerpoint/2010/main" val="108186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E120-11BE-4AA6-AE1A-0F24E507B89E}"/>
              </a:ext>
            </a:extLst>
          </p:cNvPr>
          <p:cNvSpPr>
            <a:spLocks noGrp="1"/>
          </p:cNvSpPr>
          <p:nvPr>
            <p:ph type="title"/>
          </p:nvPr>
        </p:nvSpPr>
        <p:spPr/>
        <p:txBody>
          <a:bodyPr/>
          <a:lstStyle/>
          <a:p>
            <a:r>
              <a:rPr lang="en-US" dirty="0" err="1"/>
              <a:t>Softmax</a:t>
            </a:r>
            <a:r>
              <a:rPr lang="en-US" dirty="0"/>
              <a:t> Regression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D24778-ADEF-4FBC-A818-6386E152CCD9}"/>
                  </a:ext>
                </a:extLst>
              </p:cNvPr>
              <p:cNvSpPr>
                <a:spLocks noGrp="1"/>
              </p:cNvSpPr>
              <p:nvPr>
                <p:ph sz="half" idx="1"/>
              </p:nvPr>
            </p:nvSpPr>
            <p:spPr>
              <a:xfrm>
                <a:off x="838200" y="1825625"/>
                <a:ext cx="10619792" cy="4351338"/>
              </a:xfrm>
            </p:spPr>
            <p:txBody>
              <a:bodyPr>
                <a:normAutofit/>
              </a:bodyPr>
              <a:lstStyle/>
              <a:p>
                <a:r>
                  <a:rPr lang="en-US" sz="2000" dirty="0"/>
                  <a:t>The Logistic Regression model can be generalized to support multiple classes directly, without having to train and combine multiple binary classifiers. This is called as Multinomial Logistic Regression or Softmax Regression.</a:t>
                </a:r>
              </a:p>
              <a:p>
                <a:r>
                  <a:rPr lang="en-US" sz="2000" dirty="0"/>
                  <a:t>When given an instance </a:t>
                </a:r>
                <a:r>
                  <a:rPr lang="en-US" sz="2000" b="1" dirty="0"/>
                  <a:t>x</a:t>
                </a:r>
                <a:r>
                  <a:rPr lang="en-US" sz="2000" dirty="0"/>
                  <a:t>, the Softmax Regression model first computes a score </a:t>
                </a:r>
                <a14:m>
                  <m:oMath xmlns:m="http://schemas.openxmlformats.org/officeDocument/2006/math">
                    <m:sSub>
                      <m:sSubPr>
                        <m:ctrlPr>
                          <a:rPr lang="en-US" sz="2000" i="1" smtClean="0"/>
                        </m:ctrlPr>
                      </m:sSubPr>
                      <m:e>
                        <m:r>
                          <a:rPr lang="en-US" sz="2000" b="0" i="1" smtClean="0"/>
                          <m:t>𝑆</m:t>
                        </m:r>
                      </m:e>
                      <m:sub>
                        <m:r>
                          <a:rPr lang="en-US" sz="2000" b="0" i="1" smtClean="0"/>
                          <m:t>𝑘</m:t>
                        </m:r>
                      </m:sub>
                    </m:sSub>
                    <m:r>
                      <a:rPr lang="en-US" sz="2000" b="0" i="1" smtClean="0"/>
                      <m:t>(</m:t>
                    </m:r>
                    <m:r>
                      <a:rPr lang="en-US" sz="2000" b="0" i="1" smtClean="0"/>
                      <m:t>𝑥</m:t>
                    </m:r>
                    <m:r>
                      <a:rPr lang="en-US" sz="2000" b="0" i="1" smtClean="0"/>
                      <m:t>)</m:t>
                    </m:r>
                  </m:oMath>
                </a14:m>
                <a:r>
                  <a:rPr lang="en-US" sz="2000" dirty="0"/>
                  <a:t> for each class </a:t>
                </a:r>
                <a:r>
                  <a:rPr lang="en-US" sz="2000" i="1" dirty="0"/>
                  <a:t>k</a:t>
                </a:r>
                <a:r>
                  <a:rPr lang="en-US" sz="2000" dirty="0"/>
                  <a:t>, then estimates the probability of each class by applying the </a:t>
                </a:r>
                <a:r>
                  <a:rPr lang="en-US" sz="2000" i="1" dirty="0"/>
                  <a:t>softmax function </a:t>
                </a:r>
                <a:r>
                  <a:rPr lang="en-US" sz="2000" dirty="0"/>
                  <a:t>to the scores. The equation is as below:</a:t>
                </a:r>
                <a:endParaRPr lang="en-US" sz="2000" b="1" i="1" dirty="0">
                  <a:solidFill>
                    <a:schemeClr val="tx1"/>
                  </a:solidFill>
                </a:endParaRPr>
              </a:p>
              <a:p>
                <a:pPr marL="0" indent="0">
                  <a:buNone/>
                </a:pPr>
                <a:r>
                  <a:rPr lang="en-US" sz="2000" b="1" dirty="0"/>
                  <a:t>		</a:t>
                </a:r>
                <a14:m>
                  <m:oMath xmlns:m="http://schemas.openxmlformats.org/officeDocument/2006/math">
                    <m:r>
                      <a:rPr lang="en-US" sz="2000" b="1" i="1"/>
                      <m:t>	</m:t>
                    </m:r>
                    <m:sSub>
                      <m:sSubPr>
                        <m:ctrlPr>
                          <a:rPr lang="en-US" sz="2000" b="1" i="1" smtClean="0">
                            <a:solidFill>
                              <a:schemeClr val="tx1"/>
                            </a:solidFill>
                          </a:rPr>
                        </m:ctrlPr>
                      </m:sSubPr>
                      <m:e>
                        <m:r>
                          <a:rPr lang="en-US" sz="2000" b="1" i="1">
                            <a:solidFill>
                              <a:schemeClr val="tx1"/>
                            </a:solidFill>
                          </a:rPr>
                          <m:t>𝑺</m:t>
                        </m:r>
                      </m:e>
                      <m:sub>
                        <m:r>
                          <a:rPr lang="en-US" sz="2000" b="1" i="1">
                            <a:solidFill>
                              <a:schemeClr val="tx1"/>
                            </a:solidFill>
                          </a:rPr>
                          <m:t>𝒌</m:t>
                        </m:r>
                      </m:sub>
                    </m:sSub>
                    <m:d>
                      <m:dPr>
                        <m:ctrlPr>
                          <a:rPr lang="en-US" sz="2000" b="1" i="1">
                            <a:solidFill>
                              <a:schemeClr val="tx1"/>
                            </a:solidFill>
                          </a:rPr>
                        </m:ctrlPr>
                      </m:dPr>
                      <m:e>
                        <m:r>
                          <a:rPr lang="en-US" sz="2000" b="1" i="1">
                            <a:solidFill>
                              <a:schemeClr val="tx1"/>
                            </a:solidFill>
                          </a:rPr>
                          <m:t>𝒙</m:t>
                        </m:r>
                      </m:e>
                    </m:d>
                    <m:r>
                      <a:rPr lang="en-US" sz="2000" b="1" i="1" smtClean="0">
                        <a:solidFill>
                          <a:schemeClr val="tx1"/>
                        </a:solidFill>
                      </a:rPr>
                      <m:t>=</m:t>
                    </m:r>
                    <m:d>
                      <m:dPr>
                        <m:ctrlPr>
                          <a:rPr lang="en-US" sz="2000" b="1" i="1" smtClean="0">
                            <a:solidFill>
                              <a:schemeClr val="tx1"/>
                            </a:solidFill>
                          </a:rPr>
                        </m:ctrlPr>
                      </m:dPr>
                      <m:e>
                        <m:sSup>
                          <m:sSupPr>
                            <m:ctrlPr>
                              <a:rPr lang="en-US" sz="2000" b="1" i="1" smtClean="0">
                                <a:solidFill>
                                  <a:schemeClr val="tx1"/>
                                </a:solidFill>
                              </a:rPr>
                            </m:ctrlPr>
                          </m:sSupPr>
                          <m:e>
                            <m:r>
                              <a:rPr lang="en-US" sz="2000" b="1" i="1" smtClean="0">
                                <a:solidFill>
                                  <a:schemeClr val="tx1"/>
                                </a:solidFill>
                                <a:ea typeface="Cambria Math" panose="02040503050406030204" pitchFamily="18" charset="0"/>
                              </a:rPr>
                              <m:t>𝜽</m:t>
                            </m:r>
                          </m:e>
                          <m:sup>
                            <m:d>
                              <m:dPr>
                                <m:ctrlPr>
                                  <a:rPr lang="en-US" sz="2000" b="1" i="1" smtClean="0">
                                    <a:solidFill>
                                      <a:schemeClr val="tx1"/>
                                    </a:solidFill>
                                  </a:rPr>
                                </m:ctrlPr>
                              </m:dPr>
                              <m:e>
                                <m:r>
                                  <a:rPr lang="en-US" sz="2000" b="1" i="1" smtClean="0">
                                    <a:solidFill>
                                      <a:schemeClr val="tx1"/>
                                    </a:solidFill>
                                  </a:rPr>
                                  <m:t>𝒌</m:t>
                                </m:r>
                              </m:e>
                            </m:d>
                          </m:sup>
                        </m:sSup>
                      </m:e>
                    </m:d>
                  </m:oMath>
                </a14:m>
                <a:r>
                  <a:rPr lang="en-US" sz="2000" b="1" baseline="50000" dirty="0">
                    <a:solidFill>
                      <a:schemeClr val="tx1"/>
                    </a:solidFill>
                  </a:rPr>
                  <a:t>(T)</a:t>
                </a:r>
                <a:r>
                  <a:rPr lang="en-US" sz="2000" b="1" baseline="20000" dirty="0">
                    <a:solidFill>
                      <a:schemeClr val="tx1"/>
                    </a:solidFill>
                  </a:rPr>
                  <a:t> . </a:t>
                </a:r>
                <a14:m>
                  <m:oMath xmlns:m="http://schemas.openxmlformats.org/officeDocument/2006/math">
                    <m:r>
                      <a:rPr lang="en-US" sz="2000" b="1" i="1">
                        <a:solidFill>
                          <a:schemeClr val="tx1"/>
                        </a:solidFill>
                      </a:rPr>
                      <m:t>𝒙</m:t>
                    </m:r>
                  </m:oMath>
                </a14:m>
                <a:endParaRPr lang="en-US" sz="2000" b="1" baseline="20000" dirty="0">
                  <a:solidFill>
                    <a:schemeClr val="tx1"/>
                  </a:solidFill>
                </a:endParaRPr>
              </a:p>
              <a:p>
                <a:pPr marL="0" indent="0">
                  <a:buNone/>
                </a:pPr>
                <a:r>
                  <a:rPr lang="en-US" sz="2000" dirty="0">
                    <a:solidFill>
                      <a:schemeClr val="tx1"/>
                    </a:solidFill>
                  </a:rPr>
                  <a:t>Note: Each class parameter has its own dedicated parameter vector </a:t>
                </a:r>
                <a14:m>
                  <m:oMath xmlns:m="http://schemas.openxmlformats.org/officeDocument/2006/math">
                    <m:sSup>
                      <m:sSupPr>
                        <m:ctrlPr>
                          <a:rPr lang="en-US" sz="2000" i="1">
                            <a:solidFill>
                              <a:schemeClr val="tx1"/>
                            </a:solidFill>
                          </a:rPr>
                        </m:ctrlPr>
                      </m:sSupPr>
                      <m:e>
                        <m:r>
                          <a:rPr lang="en-US" sz="2000" b="0" i="1">
                            <a:solidFill>
                              <a:schemeClr val="tx1"/>
                            </a:solidFill>
                            <a:ea typeface="Cambria Math" panose="02040503050406030204" pitchFamily="18" charset="0"/>
                          </a:rPr>
                          <m:t>𝜃</m:t>
                        </m:r>
                      </m:e>
                      <m:sup>
                        <m:d>
                          <m:dPr>
                            <m:ctrlPr>
                              <a:rPr lang="en-US" sz="2000" i="1">
                                <a:solidFill>
                                  <a:schemeClr val="tx1"/>
                                </a:solidFill>
                              </a:rPr>
                            </m:ctrlPr>
                          </m:dPr>
                          <m:e>
                            <m:r>
                              <a:rPr lang="en-US" sz="2000" b="0" i="1">
                                <a:solidFill>
                                  <a:schemeClr val="tx1"/>
                                </a:solidFill>
                              </a:rPr>
                              <m:t>𝑘</m:t>
                            </m:r>
                          </m:e>
                        </m:d>
                      </m:sup>
                    </m:sSup>
                  </m:oMath>
                </a14:m>
                <a:endParaRPr lang="en-US" sz="2000" dirty="0">
                  <a:solidFill>
                    <a:schemeClr val="tx1"/>
                  </a:solidFill>
                </a:endParaRPr>
              </a:p>
              <a:p>
                <a:r>
                  <a:rPr lang="en-US" sz="2000" dirty="0">
                    <a:solidFill>
                      <a:schemeClr val="tx1"/>
                    </a:solidFill>
                  </a:rPr>
                  <a:t>Once you have computed the score of every class for the instance </a:t>
                </a:r>
                <a:r>
                  <a:rPr lang="en-US" sz="2000" b="1" dirty="0">
                    <a:solidFill>
                      <a:schemeClr val="tx1"/>
                    </a:solidFill>
                  </a:rPr>
                  <a:t>x, </a:t>
                </a:r>
                <a:r>
                  <a:rPr lang="en-US" sz="2000" dirty="0">
                    <a:solidFill>
                      <a:schemeClr val="tx1"/>
                    </a:solidFill>
                  </a:rPr>
                  <a:t>you can estimate the probability </a:t>
                </a:r>
                <a14:m>
                  <m:oMath xmlns:m="http://schemas.openxmlformats.org/officeDocument/2006/math">
                    <m:acc>
                      <m:accPr>
                        <m:chr m:val="̂"/>
                        <m:ctrlPr>
                          <a:rPr lang="en-US" sz="2000" i="1">
                            <a:solidFill>
                              <a:schemeClr val="tx1"/>
                            </a:solidFill>
                          </a:rPr>
                        </m:ctrlPr>
                      </m:accPr>
                      <m:e>
                        <m:r>
                          <a:rPr lang="en-US" sz="2000" i="1">
                            <a:solidFill>
                              <a:schemeClr val="tx1"/>
                            </a:solidFill>
                          </a:rPr>
                          <m:t>𝑃</m:t>
                        </m:r>
                      </m:e>
                    </m:acc>
                  </m:oMath>
                </a14:m>
                <a:r>
                  <a:rPr lang="en-US" sz="2000" i="1" baseline="-25000" dirty="0">
                    <a:solidFill>
                      <a:schemeClr val="tx1"/>
                    </a:solidFill>
                  </a:rPr>
                  <a:t>k</a:t>
                </a:r>
                <a:r>
                  <a:rPr lang="en-US" sz="2000" i="1" dirty="0">
                    <a:solidFill>
                      <a:schemeClr val="tx1"/>
                    </a:solidFill>
                  </a:rPr>
                  <a:t> </a:t>
                </a:r>
                <a:r>
                  <a:rPr lang="en-US" sz="2000" dirty="0">
                    <a:solidFill>
                      <a:schemeClr val="tx1"/>
                    </a:solidFill>
                  </a:rPr>
                  <a:t>that the instance belongs to class </a:t>
                </a:r>
                <a:r>
                  <a:rPr lang="en-US" sz="2000" i="1" dirty="0">
                    <a:solidFill>
                      <a:schemeClr val="tx1"/>
                    </a:solidFill>
                  </a:rPr>
                  <a:t>k </a:t>
                </a:r>
                <a:r>
                  <a:rPr lang="en-US" sz="2000" dirty="0">
                    <a:solidFill>
                      <a:schemeClr val="tx1"/>
                    </a:solidFill>
                  </a:rPr>
                  <a:t>by running the scores through the </a:t>
                </a:r>
                <a:r>
                  <a:rPr lang="en-US" sz="2000" dirty="0" err="1">
                    <a:solidFill>
                      <a:schemeClr val="tx1"/>
                    </a:solidFill>
                  </a:rPr>
                  <a:t>softmax</a:t>
                </a:r>
                <a:r>
                  <a:rPr lang="en-US" sz="2000" dirty="0">
                    <a:solidFill>
                      <a:schemeClr val="tx1"/>
                    </a:solidFill>
                  </a:rPr>
                  <a:t> function</a:t>
                </a:r>
              </a:p>
              <a:p>
                <a:pPr marL="0" indent="0">
                  <a:buNone/>
                </a:pPr>
                <a:endParaRPr lang="en-US" sz="2000" dirty="0">
                  <a:solidFill>
                    <a:schemeClr val="tx1"/>
                  </a:solidFill>
                </a:endParaRPr>
              </a:p>
              <a:p>
                <a:endParaRPr lang="en-IN" sz="2000" dirty="0"/>
              </a:p>
            </p:txBody>
          </p:sp>
        </mc:Choice>
        <mc:Fallback>
          <p:sp>
            <p:nvSpPr>
              <p:cNvPr id="3" name="Content Placeholder 2">
                <a:extLst>
                  <a:ext uri="{FF2B5EF4-FFF2-40B4-BE49-F238E27FC236}">
                    <a16:creationId xmlns:a16="http://schemas.microsoft.com/office/drawing/2014/main" id="{64D24778-ADEF-4FBC-A818-6386E152CCD9}"/>
                  </a:ext>
                </a:extLst>
              </p:cNvPr>
              <p:cNvSpPr>
                <a:spLocks noGrp="1" noRot="1" noChangeAspect="1" noMove="1" noResize="1" noEditPoints="1" noAdjustHandles="1" noChangeArrowheads="1" noChangeShapeType="1" noTextEdit="1"/>
              </p:cNvSpPr>
              <p:nvPr>
                <p:ph sz="half" idx="1"/>
              </p:nvPr>
            </p:nvSpPr>
            <p:spPr>
              <a:xfrm>
                <a:off x="838200" y="1825625"/>
                <a:ext cx="10619792" cy="4351338"/>
              </a:xfrm>
              <a:blipFill>
                <a:blip r:embed="rId2"/>
                <a:stretch>
                  <a:fillRect l="-631" t="-1401" r="-51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2FCF9C26-A2F8-4373-8DB1-5D01369E3CEF}"/>
              </a:ext>
            </a:extLst>
          </p:cNvPr>
          <p:cNvPicPr>
            <a:picLocks noChangeAspect="1"/>
          </p:cNvPicPr>
          <p:nvPr/>
        </p:nvPicPr>
        <p:blipFill>
          <a:blip r:embed="rId3"/>
          <a:stretch>
            <a:fillRect/>
          </a:stretch>
        </p:blipFill>
        <p:spPr>
          <a:xfrm>
            <a:off x="3009900" y="5279442"/>
            <a:ext cx="3086100" cy="971550"/>
          </a:xfrm>
          <a:prstGeom prst="rect">
            <a:avLst/>
          </a:prstGeom>
        </p:spPr>
      </p:pic>
    </p:spTree>
    <p:extLst>
      <p:ext uri="{BB962C8B-B14F-4D97-AF65-F5344CB8AC3E}">
        <p14:creationId xmlns:p14="http://schemas.microsoft.com/office/powerpoint/2010/main" val="203922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E120-11BE-4AA6-AE1A-0F24E507B89E}"/>
              </a:ext>
            </a:extLst>
          </p:cNvPr>
          <p:cNvSpPr>
            <a:spLocks noGrp="1"/>
          </p:cNvSpPr>
          <p:nvPr>
            <p:ph type="title"/>
          </p:nvPr>
        </p:nvSpPr>
        <p:spPr/>
        <p:txBody>
          <a:bodyPr/>
          <a:lstStyle/>
          <a:p>
            <a:r>
              <a:rPr lang="en-US" dirty="0" err="1"/>
              <a:t>Softmax</a:t>
            </a:r>
            <a:r>
              <a:rPr lang="en-US" dirty="0"/>
              <a:t> Regression</a:t>
            </a:r>
            <a:endParaRPr lang="en-IN" dirty="0"/>
          </a:p>
        </p:txBody>
      </p:sp>
      <p:sp>
        <p:nvSpPr>
          <p:cNvPr id="3" name="Content Placeholder 2">
            <a:extLst>
              <a:ext uri="{FF2B5EF4-FFF2-40B4-BE49-F238E27FC236}">
                <a16:creationId xmlns:a16="http://schemas.microsoft.com/office/drawing/2014/main" id="{64D24778-ADEF-4FBC-A818-6386E152CCD9}"/>
              </a:ext>
            </a:extLst>
          </p:cNvPr>
          <p:cNvSpPr>
            <a:spLocks noGrp="1"/>
          </p:cNvSpPr>
          <p:nvPr>
            <p:ph sz="half" idx="1"/>
          </p:nvPr>
        </p:nvSpPr>
        <p:spPr>
          <a:xfrm>
            <a:off x="838200" y="1825625"/>
            <a:ext cx="10955694" cy="4351338"/>
          </a:xfrm>
        </p:spPr>
        <p:txBody>
          <a:bodyPr/>
          <a:lstStyle/>
          <a:p>
            <a:r>
              <a:rPr lang="en-US" dirty="0"/>
              <a:t>Making predictions: We have k probabilities for k classes. The outcome is the one with the higher probability. </a:t>
            </a:r>
          </a:p>
          <a:p>
            <a:endParaRPr lang="en-US" dirty="0"/>
          </a:p>
          <a:p>
            <a:endParaRPr lang="en-US" dirty="0"/>
          </a:p>
          <a:p>
            <a:r>
              <a:rPr lang="en-US" dirty="0"/>
              <a:t>Cost Function: Similar to logistic regression cost function. It’s called cross-entropy.</a:t>
            </a:r>
          </a:p>
          <a:p>
            <a:pPr marL="0" indent="0">
              <a:buNone/>
            </a:pPr>
            <a:endParaRPr lang="en-US" dirty="0"/>
          </a:p>
        </p:txBody>
      </p:sp>
      <p:pic>
        <p:nvPicPr>
          <p:cNvPr id="6" name="Picture 5">
            <a:extLst>
              <a:ext uri="{FF2B5EF4-FFF2-40B4-BE49-F238E27FC236}">
                <a16:creationId xmlns:a16="http://schemas.microsoft.com/office/drawing/2014/main" id="{FA070399-CE03-4C01-9747-099A6D87D1A5}"/>
              </a:ext>
            </a:extLst>
          </p:cNvPr>
          <p:cNvPicPr>
            <a:picLocks noChangeAspect="1"/>
          </p:cNvPicPr>
          <p:nvPr/>
        </p:nvPicPr>
        <p:blipFill>
          <a:blip r:embed="rId2"/>
          <a:stretch>
            <a:fillRect/>
          </a:stretch>
        </p:blipFill>
        <p:spPr>
          <a:xfrm>
            <a:off x="3127310" y="2781300"/>
            <a:ext cx="5638800" cy="647700"/>
          </a:xfrm>
          <a:prstGeom prst="rect">
            <a:avLst/>
          </a:prstGeom>
        </p:spPr>
      </p:pic>
      <p:pic>
        <p:nvPicPr>
          <p:cNvPr id="8" name="Picture 7">
            <a:extLst>
              <a:ext uri="{FF2B5EF4-FFF2-40B4-BE49-F238E27FC236}">
                <a16:creationId xmlns:a16="http://schemas.microsoft.com/office/drawing/2014/main" id="{63317EEC-C254-4700-8DD1-E3CDD92AF2BF}"/>
              </a:ext>
            </a:extLst>
          </p:cNvPr>
          <p:cNvPicPr>
            <a:picLocks noChangeAspect="1"/>
          </p:cNvPicPr>
          <p:nvPr/>
        </p:nvPicPr>
        <p:blipFill>
          <a:blip r:embed="rId3"/>
          <a:stretch>
            <a:fillRect/>
          </a:stretch>
        </p:blipFill>
        <p:spPr>
          <a:xfrm>
            <a:off x="2819400" y="4985365"/>
            <a:ext cx="3276600" cy="638175"/>
          </a:xfrm>
          <a:prstGeom prst="rect">
            <a:avLst/>
          </a:prstGeom>
        </p:spPr>
      </p:pic>
    </p:spTree>
    <p:extLst>
      <p:ext uri="{BB962C8B-B14F-4D97-AF65-F5344CB8AC3E}">
        <p14:creationId xmlns:p14="http://schemas.microsoft.com/office/powerpoint/2010/main" val="1227614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668</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Classification</vt:lpstr>
      <vt:lpstr>Classification</vt:lpstr>
      <vt:lpstr>Logistic Regression</vt:lpstr>
      <vt:lpstr>Logistic Regression</vt:lpstr>
      <vt:lpstr>Iris </vt:lpstr>
      <vt:lpstr>Iris</vt:lpstr>
      <vt:lpstr>Iris</vt:lpstr>
      <vt:lpstr>Softmax Regression</vt:lpstr>
      <vt:lpstr>Softmax Regression</vt:lpstr>
      <vt:lpstr>Performance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Prem Sagar S</dc:creator>
  <cp:lastModifiedBy>Prem Sagar S</cp:lastModifiedBy>
  <cp:revision>11</cp:revision>
  <dcterms:created xsi:type="dcterms:W3CDTF">2021-01-10T10:46:54Z</dcterms:created>
  <dcterms:modified xsi:type="dcterms:W3CDTF">2021-01-10T12:08:51Z</dcterms:modified>
</cp:coreProperties>
</file>