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751E-B695-4B32-B399-AC48C75B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B323-5364-4955-928D-B8022569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2BAE-BEC7-4188-8288-0A6E9C06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22E3-2F97-4F7A-85A5-D0AE504C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5299-D830-4C6A-A223-8629EDC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4723-4D53-4DC4-9AAD-A113EA92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B4AB-E3BD-4017-A39C-74EA17F5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0352-4996-4F09-B743-21B4FEF4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1673-BD6F-4A82-9DBA-A91F1CF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A73D-FCFB-4150-9BEB-F4259C4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CF91D-019C-44B5-AA52-CBFB363E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A5F3-8965-4A0E-9D38-434CEAB5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645E-C363-4EAD-8E3C-5325C86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9D8E-54A6-4B68-8290-737D481C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0B68-4802-4C7D-9005-24DC715B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1AD-9C41-4DD1-A12B-2B663FA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E796-A057-450A-9767-CF258113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9E8B-D17B-4A82-ACC3-8B7E0B5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260F-36F3-4E99-921C-2EBC9319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A9C7-FED6-4C7A-A40C-96B3CC2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DFCF-EFB0-45AF-929F-D9FA8A13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3902-9AB8-48B1-B454-FB05AFC8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1FC0-B12E-4292-A4BD-028C9F27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382F-0A39-4674-878A-0168B2B6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CB4-A659-471B-874E-C96EEE9B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E354-3C32-49B4-9872-EE33122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C208-D2E6-4ECE-ABC4-3EC51CEE4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1C31-0BDD-4AA7-87F7-50119085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3CD8-20F9-40BF-B74C-45F2BB29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3F03-D5FF-4F04-AC31-8397A498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FD72-5E6A-435A-A34E-2F5E0588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22CC-6535-4255-81D8-27AAE551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B1C76-4420-42DD-B1EE-7C2F889B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711F-2D93-4765-BEFD-7C729BD2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BC5EE-E4F9-4C6F-848D-551FC7188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0AFFF-FEBF-4704-A4CD-836B98082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6DA4-51C0-454A-8557-1DA07B44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BDF8C-0BE5-41BE-B9E0-CEDC20AC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A11F-220B-4069-B2C1-1672B2F2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E56-AF9E-4950-B913-220BD9F9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782F0-D606-4BE2-B0C2-449E1E08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1941-220E-4A31-BF88-96F3C27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DFF2-3F85-45D6-B32E-64BB9329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E8AA3-4084-4185-A1DA-36CFBB25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90DA-E63D-4AF4-A7A6-61B171C8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6CD1-9F07-4AB6-A551-1D9CB9A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E5A3-82D7-4F97-9583-B051EEE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CE6B-337C-4626-B822-06BC4D1C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D212F-BF5B-43BC-8876-62C8D6D7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8D14-C2C2-4AC6-93F0-47870671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D953-0656-4B4D-BFB8-8B651FB6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E6BD-4754-4588-A85E-635034AB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575F-7C72-404B-9E63-2C599D47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3ABFF-C414-45B1-B8DF-21C558FC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A77D-DB90-4A36-81BE-F5A2F57E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454B8-ACB3-4B04-8D77-1DF81894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71D3C-6502-49DD-8E41-12F31B5C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6222-86F4-4E25-930B-6A3A0F2D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EC3A8-D14D-454E-BE76-8EA36EE9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CDC6-FB02-4036-8BFE-69B3C39C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DFDD-96B5-40F1-ADF6-A805F482B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7718-5014-4FFB-A31A-2B4AF723F4B4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02AB-D08A-4FDD-9842-85572CB7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ED9B-0123-4E78-9930-F6DD57003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7112-AAD4-453C-A340-9524B9998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4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6793-05AE-4DB5-A803-3AAA7E38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C9DE-7CF0-4079-ABB0-497E6469A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8BC4-5CCF-418F-8D13-F1E379D9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D0D8-ED96-40A8-B31D-D565222A1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BookAntiqua"/>
              </a:rPr>
              <a:t>KNN is a typical example of a </a:t>
            </a:r>
            <a:r>
              <a:rPr lang="en-US" sz="1800" b="1" i="0" u="none" strike="noStrike" baseline="0" dirty="0">
                <a:latin typeface="BookAntiqua-Bold"/>
              </a:rPr>
              <a:t>lazy learner</a:t>
            </a:r>
            <a:r>
              <a:rPr lang="en-US" sz="1800" b="0" i="0" u="none" strike="noStrike" baseline="0" dirty="0">
                <a:latin typeface="BookAntiqua"/>
              </a:rPr>
              <a:t>. It is called "lazy" because it doesn't learn a discriminative function from the training data but memorizes the training dataset instead</a:t>
            </a:r>
          </a:p>
          <a:p>
            <a:pPr algn="l"/>
            <a:r>
              <a:rPr lang="en-US" sz="1800" dirty="0">
                <a:latin typeface="BookAntiqua"/>
              </a:rPr>
              <a:t>It is n</a:t>
            </a:r>
            <a:r>
              <a:rPr lang="en-US" sz="1800" b="0" i="0" u="none" strike="noStrike" baseline="0" dirty="0">
                <a:latin typeface="BookAntiqua"/>
              </a:rPr>
              <a:t>onparametric model as it can't be characterized by a fixed set of parameters unlike linear regression, logistic regression, linear SVM. Decision Trees are also non parametric</a:t>
            </a:r>
          </a:p>
          <a:p>
            <a:pPr algn="l"/>
            <a:r>
              <a:rPr lang="en-US" sz="1800" b="0" i="0" u="none" strike="noStrike" baseline="0" dirty="0">
                <a:latin typeface="BookAntiqua"/>
              </a:rPr>
              <a:t>KNN belongs to a subcategory of nonparametric models that is described as </a:t>
            </a:r>
            <a:r>
              <a:rPr lang="en-US" sz="1800" b="1" i="0" u="none" strike="noStrike" baseline="0" dirty="0">
                <a:latin typeface="BookAntiqua-Bold"/>
              </a:rPr>
              <a:t>instance-based learning</a:t>
            </a:r>
            <a:r>
              <a:rPr lang="en-US" sz="1800" b="0" i="0" u="none" strike="noStrike" baseline="0" dirty="0">
                <a:latin typeface="BookAntiqua"/>
              </a:rPr>
              <a:t>. It just memorizes training data and has no cost of learning.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315644-4F0A-4D6A-99CB-52F8F5C0ED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21"/>
          <a:stretch/>
        </p:blipFill>
        <p:spPr>
          <a:xfrm>
            <a:off x="6172200" y="2062369"/>
            <a:ext cx="5181600" cy="3926387"/>
          </a:xfrm>
        </p:spPr>
      </p:pic>
    </p:spTree>
    <p:extLst>
      <p:ext uri="{BB962C8B-B14F-4D97-AF65-F5344CB8AC3E}">
        <p14:creationId xmlns:p14="http://schemas.microsoft.com/office/powerpoint/2010/main" val="35430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8BC4-5CCF-418F-8D13-F1E379D9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D0D8-ED96-40A8-B31D-D565222A1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BookAntiqua"/>
              </a:rPr>
              <a:t>Steps</a:t>
            </a:r>
          </a:p>
          <a:p>
            <a:pPr lvl="1"/>
            <a:r>
              <a:rPr lang="en-US" sz="1400" b="0" i="0" u="none" strike="noStrike" baseline="0" dirty="0">
                <a:latin typeface="BookAntiqua"/>
              </a:rPr>
              <a:t>Choose the number of </a:t>
            </a:r>
            <a:r>
              <a:rPr lang="en-US" sz="1400" b="0" i="1" u="none" strike="noStrike" baseline="0" dirty="0">
                <a:latin typeface="BookAntiqua-Italic"/>
              </a:rPr>
              <a:t>k </a:t>
            </a:r>
            <a:r>
              <a:rPr lang="en-US" sz="1400" b="0" i="0" u="none" strike="noStrike" baseline="0" dirty="0">
                <a:latin typeface="BookAntiqua"/>
              </a:rPr>
              <a:t>and a distance metric. </a:t>
            </a:r>
          </a:p>
          <a:p>
            <a:pPr lvl="1"/>
            <a:r>
              <a:rPr lang="en-US" sz="1400" b="0" i="0" u="none" strike="noStrike" baseline="0" dirty="0">
                <a:latin typeface="BookAntiqua"/>
              </a:rPr>
              <a:t>Find the </a:t>
            </a:r>
            <a:r>
              <a:rPr lang="en-US" sz="1400" b="0" i="1" u="none" strike="noStrike" baseline="0" dirty="0">
                <a:latin typeface="BookAntiqua-Italic"/>
              </a:rPr>
              <a:t>k</a:t>
            </a:r>
            <a:r>
              <a:rPr lang="en-US" sz="1400" b="0" i="0" u="none" strike="noStrike" baseline="0" dirty="0">
                <a:latin typeface="BookAntiqua"/>
              </a:rPr>
              <a:t>-nearest neighbors of the data record that we want to classify.</a:t>
            </a:r>
            <a:endParaRPr lang="en-US" sz="1400" dirty="0">
              <a:latin typeface="BookAntiqua"/>
            </a:endParaRPr>
          </a:p>
          <a:p>
            <a:pPr lvl="1"/>
            <a:r>
              <a:rPr lang="en-US" sz="1400" b="0" i="0" u="none" strike="noStrike" baseline="0" dirty="0">
                <a:latin typeface="BookAntiqua"/>
              </a:rPr>
              <a:t>Assign the class label by majority vote.</a:t>
            </a:r>
          </a:p>
          <a:p>
            <a:pPr algn="l"/>
            <a:r>
              <a:rPr lang="en-US" sz="1800" b="0" i="0" u="none" strike="noStrike" baseline="0" dirty="0">
                <a:latin typeface="BookAntiqua"/>
              </a:rPr>
              <a:t>The </a:t>
            </a:r>
            <a:r>
              <a:rPr lang="en-US" sz="1800" b="0" i="1" u="none" strike="noStrike" baseline="0" dirty="0">
                <a:latin typeface="BookAntiqua-Italic"/>
              </a:rPr>
              <a:t>right </a:t>
            </a:r>
            <a:r>
              <a:rPr lang="en-US" sz="1800" b="0" i="0" u="none" strike="noStrike" baseline="0" dirty="0">
                <a:latin typeface="BookAntiqua"/>
              </a:rPr>
              <a:t>choice of </a:t>
            </a:r>
            <a:r>
              <a:rPr lang="en-US" sz="1800" b="0" i="1" u="none" strike="noStrike" baseline="0" dirty="0">
                <a:latin typeface="BookAntiqua-Italic"/>
              </a:rPr>
              <a:t>k </a:t>
            </a:r>
            <a:r>
              <a:rPr lang="en-US" sz="1800" b="0" i="0" u="none" strike="noStrike" baseline="0" dirty="0">
                <a:latin typeface="BookAntiqua"/>
              </a:rPr>
              <a:t>is crucial to finding a good balance between overfitting and </a:t>
            </a:r>
            <a:r>
              <a:rPr lang="en-IN" sz="1800" b="0" i="0" u="none" strike="noStrike" baseline="0" dirty="0">
                <a:latin typeface="BookAntiqua"/>
              </a:rPr>
              <a:t>underfitting.</a:t>
            </a:r>
          </a:p>
          <a:p>
            <a:pPr algn="l"/>
            <a:r>
              <a:rPr lang="en-IN" sz="1800" dirty="0">
                <a:latin typeface="BookAntiqua"/>
              </a:rPr>
              <a:t>Distance metrics – depends on the problem. You may use Euclidean distance, Manhattan distance, cosine similarity etc.</a:t>
            </a:r>
          </a:p>
          <a:p>
            <a:pPr algn="l"/>
            <a:r>
              <a:rPr lang="en-IN" sz="1800" dirty="0">
                <a:latin typeface="BookAntiqua"/>
              </a:rPr>
              <a:t>Majority voting can be weighted uniformly or based on the distance. </a:t>
            </a:r>
            <a:r>
              <a:rPr lang="en-IN" sz="1800" dirty="0" err="1">
                <a:latin typeface="BookAntiqua"/>
              </a:rPr>
              <a:t>Neighbors</a:t>
            </a:r>
            <a:r>
              <a:rPr lang="en-IN" sz="1800" dirty="0">
                <a:latin typeface="BookAntiqua"/>
              </a:rPr>
              <a:t> who are closer have a higher say than those far away.</a:t>
            </a:r>
          </a:p>
          <a:p>
            <a:pPr algn="l"/>
            <a:r>
              <a:rPr lang="en-IN" sz="1800" dirty="0">
                <a:latin typeface="BookAntiqua"/>
              </a:rPr>
              <a:t>Regression can also be done where instead of voting, we take an average / weighted average.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315644-4F0A-4D6A-99CB-52F8F5C0ED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21"/>
          <a:stretch/>
        </p:blipFill>
        <p:spPr>
          <a:xfrm>
            <a:off x="6172200" y="2062369"/>
            <a:ext cx="5181600" cy="3926387"/>
          </a:xfrm>
        </p:spPr>
      </p:pic>
    </p:spTree>
    <p:extLst>
      <p:ext uri="{BB962C8B-B14F-4D97-AF65-F5344CB8AC3E}">
        <p14:creationId xmlns:p14="http://schemas.microsoft.com/office/powerpoint/2010/main" val="37475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8BC4-5CCF-418F-8D13-F1E379D9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D0D8-ED96-40A8-B31D-D565222A1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/>
              <a:t>Pros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is very simple algorithm to understand and interpret.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is very useful for nonlinear data because there is no assumption about data in this algorithm.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is a versatile algorithm as we can use it for classification as well as regression.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has relatively high accuracy but there are much better supervised learning models than KNN.</a:t>
            </a:r>
          </a:p>
          <a:p>
            <a:pPr algn="just"/>
            <a:r>
              <a:rPr lang="en-US" sz="3200" b="1" dirty="0"/>
              <a:t>Cons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is computationally a bit expensive algorithm because it stores all the training data.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High memory storage required as compared to other supervised learning algorithms.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Prediction is slow in case of big N.</a:t>
            </a:r>
          </a:p>
          <a:p>
            <a:pPr lvl="1" algn="just">
              <a:buFont typeface="+mj-lt"/>
              <a:buAutoNum type="arabicPeriod"/>
            </a:pPr>
            <a:r>
              <a:rPr lang="en-US" sz="1600" dirty="0"/>
              <a:t>It is very sensitive to the scale of data as well as irrelevant features.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315644-4F0A-4D6A-99CB-52F8F5C0ED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21"/>
          <a:stretch/>
        </p:blipFill>
        <p:spPr>
          <a:xfrm>
            <a:off x="6172200" y="2062369"/>
            <a:ext cx="5181600" cy="3926387"/>
          </a:xfrm>
        </p:spPr>
      </p:pic>
    </p:spTree>
    <p:extLst>
      <p:ext uri="{BB962C8B-B14F-4D97-AF65-F5344CB8AC3E}">
        <p14:creationId xmlns:p14="http://schemas.microsoft.com/office/powerpoint/2010/main" val="333573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BookAntiqua</vt:lpstr>
      <vt:lpstr>BookAntiqua-Bold</vt:lpstr>
      <vt:lpstr>BookAntiqua-Italic</vt:lpstr>
      <vt:lpstr>Calibri</vt:lpstr>
      <vt:lpstr>Calibri Light</vt:lpstr>
      <vt:lpstr>Office Theme</vt:lpstr>
      <vt:lpstr>Nearest Neighbors</vt:lpstr>
      <vt:lpstr>K Nearest Neighbors (KNN)</vt:lpstr>
      <vt:lpstr>K Nearest Neighbors (KNN)</vt:lpstr>
      <vt:lpstr>K Nearest Neighbors (KNN)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Neighbors</dc:title>
  <dc:creator>Prem Sagar S</dc:creator>
  <cp:lastModifiedBy>Prem Sagar S</cp:lastModifiedBy>
  <cp:revision>4</cp:revision>
  <dcterms:created xsi:type="dcterms:W3CDTF">2021-01-09T18:07:37Z</dcterms:created>
  <dcterms:modified xsi:type="dcterms:W3CDTF">2021-01-09T18:26:36Z</dcterms:modified>
</cp:coreProperties>
</file>