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317" r:id="rId7"/>
    <p:sldId id="318" r:id="rId8"/>
    <p:sldId id="315" r:id="rId9"/>
    <p:sldId id="277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2"/>
      </p:cViewPr>
      <p:guideLst/>
    </p:cSldViewPr>
  </p:slideViewPr>
  <p:notesTextViewPr>
    <p:cViewPr>
      <p:scale>
        <a:sx n="1" d="1"/>
        <a:sy n="1" d="1"/>
      </p:scale>
      <p:origin x="0" y="-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86762-234C-4B73-A1F4-7E507FC5C3B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CFB3C-5C3E-4F1C-A4C9-5329EF840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7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3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E3D-A161-4FF5-880C-0DA844719B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569B-2F0F-4DFA-822A-B61156DD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6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7146-F4A1-43D2-9483-0ED5C64D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FA6B-D84C-479C-BBDE-4FC63EF78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4089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 can extend Decision trees to regression problems. </a:t>
            </a:r>
          </a:p>
          <a:p>
            <a:r>
              <a:rPr lang="en-US" sz="2000" dirty="0"/>
              <a:t>Here, the impurity is mean squared error.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At each node, all samples have the same value equal to the average of all samples in the node.</a:t>
            </a:r>
          </a:p>
          <a:p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BB4296-E8F9-4F1E-99DE-A55D3FF996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4504" y="2295939"/>
            <a:ext cx="5153380" cy="298735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0EE500-CA0E-48A8-A798-62862C95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3015166"/>
            <a:ext cx="6211957" cy="11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a tree-structured hierarchy of rules</a:t>
            </a:r>
          </a:p>
          <a:p>
            <a:r>
              <a:rPr lang="en-US" dirty="0"/>
              <a:t>Consists of a root node, internal nodes, and leaf nodes</a:t>
            </a:r>
          </a:p>
          <a:p>
            <a:r>
              <a:rPr lang="en-US" dirty="0"/>
              <a:t>Root and internal nodes contain the rules</a:t>
            </a:r>
          </a:p>
          <a:p>
            <a:r>
              <a:rPr lang="en-US" dirty="0"/>
              <a:t>Leaf nodes dene the predictions</a:t>
            </a:r>
          </a:p>
          <a:p>
            <a:r>
              <a:rPr lang="en-US" dirty="0"/>
              <a:t>Decision Tree (DT) learning is about learning such a tree from labeled training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06" y="693145"/>
            <a:ext cx="5484815" cy="33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7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/>
              <a:t>A Classification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binary classification. Assume training data with each input having 2 features (x1; x2)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9901"/>
            <a:ext cx="4715051" cy="3336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96" y="3353546"/>
            <a:ext cx="4357331" cy="29619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30665" y="2568716"/>
            <a:ext cx="6368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“expected”</a:t>
            </a:r>
            <a:r>
              <a:rPr lang="en-US" dirty="0"/>
              <a:t> decision boundary given this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8232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59219" cy="773562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Learn how this works with the Below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346" y="1432787"/>
            <a:ext cx="3387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0"/>
              </a:rPr>
              <a:t>Is </a:t>
            </a:r>
            <a:r>
              <a:rPr lang="en-US" dirty="0">
                <a:latin typeface="CMSSI10"/>
              </a:rPr>
              <a:t>x</a:t>
            </a:r>
            <a:r>
              <a:rPr lang="en-US" sz="800" dirty="0">
                <a:latin typeface="CMSS8"/>
              </a:rPr>
              <a:t>1 </a:t>
            </a:r>
            <a:r>
              <a:rPr lang="en-US" dirty="0">
                <a:latin typeface="CMSS10"/>
              </a:rPr>
              <a:t>(feature 1) greater than 3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218"/>
            <a:ext cx="4175185" cy="264685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4364966" y="1224951"/>
            <a:ext cx="17253" cy="56330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31101" y="1432633"/>
            <a:ext cx="3643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x1 &gt; 3, is feature 2 (x2) greater than 3?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8313708" y="1224951"/>
            <a:ext cx="17253" cy="56330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2" y="2078963"/>
            <a:ext cx="3786551" cy="24326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18346" y="1386466"/>
            <a:ext cx="3365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x1 &lt; 3, is feature 2 (x2) greater than 1?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787" y="2078963"/>
            <a:ext cx="3651192" cy="24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08"/>
            <a:ext cx="10515600" cy="854016"/>
          </a:xfrm>
        </p:spPr>
        <p:txBody>
          <a:bodyPr>
            <a:normAutofit/>
          </a:bodyPr>
          <a:lstStyle/>
          <a:p>
            <a:r>
              <a:rPr lang="en-US" dirty="0"/>
              <a:t>What we Learned from the example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424"/>
            <a:ext cx="10515600" cy="5124539"/>
          </a:xfrm>
        </p:spPr>
        <p:txBody>
          <a:bodyPr/>
          <a:lstStyle/>
          <a:p>
            <a:r>
              <a:rPr lang="en-US" dirty="0"/>
              <a:t>A Decision Tree (DT) consisting of a set of rules learned from training data</a:t>
            </a:r>
          </a:p>
          <a:p>
            <a:pPr lvl="1"/>
            <a:r>
              <a:rPr lang="en-US" dirty="0"/>
              <a:t>These rules perform a recursive partitioning of the training data into homogeneous" regions</a:t>
            </a:r>
          </a:p>
          <a:p>
            <a:pPr lvl="2"/>
            <a:r>
              <a:rPr lang="en-US" dirty="0"/>
              <a:t>Homogeneous means that the outputs are same/similar for all inputs in that region</a:t>
            </a:r>
          </a:p>
          <a:p>
            <a:pPr lvl="1"/>
            <a:r>
              <a:rPr lang="en-US" dirty="0"/>
              <a:t>Given a new test input, we can use the DT to predict its label</a:t>
            </a:r>
          </a:p>
          <a:p>
            <a:pPr lvl="1"/>
            <a:r>
              <a:rPr lang="en-US" dirty="0"/>
              <a:t>A key benefit of DT: Prediction at test time is very fast (just testing a few conditions)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06" y="3795864"/>
            <a:ext cx="6517256" cy="24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2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DDB7-C716-46D1-A364-3D8C081E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dirty="0"/>
              <a:t>Node impurity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662B6-392A-4629-A71A-6639A7B141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87624"/>
                <a:ext cx="5181600" cy="50137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/>
                  <a:t>Look at the tree for the iris classification. Samples are the number of samples in the node. Values are the class distributions of the samples in that node.</a:t>
                </a:r>
              </a:p>
              <a:p>
                <a:r>
                  <a:rPr lang="en-US" sz="1800" dirty="0"/>
                  <a:t>At each node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, we define Gini Impurity as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2000" dirty="0"/>
                  <a:t>is the ratio of class </a:t>
                </a:r>
                <a:r>
                  <a:rPr lang="en-US" sz="2000" i="1" dirty="0"/>
                  <a:t>k </a:t>
                </a:r>
                <a:r>
                  <a:rPr lang="en-US" sz="2000" dirty="0"/>
                  <a:t>instances among the training instances in the </a:t>
                </a:r>
                <a:r>
                  <a:rPr lang="en-US" sz="2000" i="1" dirty="0" err="1"/>
                  <a:t>i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node.</a:t>
                </a:r>
              </a:p>
              <a:p>
                <a:r>
                  <a:rPr lang="en-US" sz="2000" dirty="0"/>
                  <a:t>For example, for the leaf node with class versicolor,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=0.168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the node is pure, Gini score is zero.</a:t>
                </a:r>
              </a:p>
              <a:p>
                <a:r>
                  <a:rPr lang="en-US" sz="2000" dirty="0"/>
                  <a:t>Alternatively, you can also use Entropy.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IN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662B6-392A-4629-A71A-6639A7B14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87624"/>
                <a:ext cx="5181600" cy="5013713"/>
              </a:xfrm>
              <a:blipFill>
                <a:blip r:embed="rId2"/>
                <a:stretch>
                  <a:fillRect l="-1059" t="-1580" r="-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9B25A-B71E-406F-A0FF-0A1A0B528D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6736" y="1996751"/>
            <a:ext cx="5327064" cy="390252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7DFC34-CC42-456E-85AC-DA1D01BA3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375" y="2305923"/>
            <a:ext cx="1828800" cy="79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1E652-E567-485D-9C7D-92A3A703D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596" y="5899273"/>
            <a:ext cx="2598770" cy="8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DDB7-C716-46D1-A364-3D8C081E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Algorithm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662B6-392A-4629-A71A-6639A7B141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05747"/>
                <a:ext cx="5181600" cy="501371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CART – Classification And Regression Tree Algorithm. This is a greedy algorithm that grows tree from a single node.</a:t>
                </a:r>
              </a:p>
              <a:p>
                <a:r>
                  <a:rPr lang="en-US" sz="1800" dirty="0"/>
                  <a:t>At each node, the concept is to split the data by a single feature </a:t>
                </a:r>
                <a:r>
                  <a:rPr lang="en-US" sz="1800" b="1" i="1" dirty="0"/>
                  <a:t>k</a:t>
                </a:r>
                <a:r>
                  <a:rPr lang="en-US" sz="1800" dirty="0"/>
                  <a:t> at a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i="1" dirty="0"/>
                  <a:t>. </a:t>
                </a:r>
              </a:p>
              <a:p>
                <a:r>
                  <a:rPr lang="en-US" sz="1800" i="1" dirty="0"/>
                  <a:t>How to choose </a:t>
                </a:r>
                <a:r>
                  <a:rPr lang="en-US" sz="1800" b="1" i="1" dirty="0"/>
                  <a:t>k</a:t>
                </a:r>
                <a:r>
                  <a:rPr lang="en-US" sz="1800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i="1" dirty="0"/>
                  <a:t> ? We search for the purest child nodes possible. Hence we have to minimize the following cost function.</a:t>
                </a:r>
              </a:p>
              <a:p>
                <a:endParaRPr lang="en-US" sz="1800" i="1" dirty="0"/>
              </a:p>
              <a:p>
                <a:endParaRPr lang="en-US" sz="1800" i="1" dirty="0"/>
              </a:p>
              <a:p>
                <a:endParaRPr lang="en-US" sz="1800" i="1" dirty="0"/>
              </a:p>
              <a:p>
                <a:endParaRPr lang="en-US" sz="1800" i="1" dirty="0"/>
              </a:p>
              <a:p>
                <a:r>
                  <a:rPr lang="en-US" sz="1800" i="1" dirty="0"/>
                  <a:t>This process is repeated recursively at each node until the leaf nodes are pure.</a:t>
                </a:r>
              </a:p>
              <a:p>
                <a:endParaRPr lang="en-US" sz="1800" i="1" dirty="0"/>
              </a:p>
              <a:p>
                <a:endParaRPr lang="en-US" sz="1800" i="1" dirty="0"/>
              </a:p>
              <a:p>
                <a:endParaRPr lang="en-US" sz="1800" i="1" dirty="0"/>
              </a:p>
              <a:p>
                <a:endParaRPr lang="en-US" sz="1800" i="1" dirty="0"/>
              </a:p>
              <a:p>
                <a:endParaRPr lang="en-US" sz="1800" i="1" dirty="0"/>
              </a:p>
              <a:p>
                <a:endParaRPr lang="en-US" sz="1800" i="1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IN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662B6-392A-4629-A71A-6639A7B14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05747"/>
                <a:ext cx="5181600" cy="5013713"/>
              </a:xfrm>
              <a:blipFill>
                <a:blip r:embed="rId2"/>
                <a:stretch>
                  <a:fillRect l="-824" t="-1217" r="-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9B25A-B71E-406F-A0FF-0A1A0B528D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1299" y="1875453"/>
            <a:ext cx="5327064" cy="390252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F5405-6F31-4BDA-8A3A-C4CCC5186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26714"/>
            <a:ext cx="5562551" cy="120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472"/>
            <a:ext cx="6577584" cy="6864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Greedy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each step, make decision which makes greatest improvement in whatever you are trying optimize.</a:t>
            </a:r>
          </a:p>
          <a:p>
            <a:r>
              <a:rPr lang="en-US" dirty="0"/>
              <a:t>This type of search is likely not to be a globally optimum solution, but generally works well.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each node of tree, make decision on which attribute best classifies training data at that point. </a:t>
            </a:r>
          </a:p>
          <a:p>
            <a:r>
              <a:rPr lang="en-US" dirty="0"/>
              <a:t>End result will be tree structure representing a hypothesis, which works best for the training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728" y="2347944"/>
            <a:ext cx="3249558" cy="19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6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Overfitting in Decision Trees?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How can we avoid overfitting?</a:t>
            </a:r>
          </a:p>
          <a:p>
            <a:pPr lvl="1"/>
            <a:r>
              <a:rPr lang="en-US" dirty="0"/>
              <a:t>Stop growing when data split is not statistically significant</a:t>
            </a:r>
          </a:p>
          <a:p>
            <a:pPr lvl="1"/>
            <a:r>
              <a:rPr lang="en-US" dirty="0"/>
              <a:t>Acquire more training data</a:t>
            </a:r>
          </a:p>
          <a:p>
            <a:pPr lvl="1"/>
            <a:r>
              <a:rPr lang="en-US" dirty="0"/>
              <a:t>Remove irrelevant attributes (manual process –not always possible)</a:t>
            </a:r>
          </a:p>
          <a:p>
            <a:pPr lvl="1"/>
            <a:r>
              <a:rPr lang="en-US" dirty="0"/>
              <a:t>Grow full tree, then post-prune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select “best” tree:</a:t>
            </a:r>
          </a:p>
          <a:p>
            <a:r>
              <a:rPr lang="en-US" dirty="0"/>
              <a:t>Measure performance over training data</a:t>
            </a:r>
          </a:p>
          <a:p>
            <a:r>
              <a:rPr lang="en-US" dirty="0"/>
              <a:t>Measure performance over separate validation data set</a:t>
            </a:r>
          </a:p>
          <a:p>
            <a:r>
              <a:rPr lang="en-US" dirty="0"/>
              <a:t>Add complexity penalty to performance measure (heuristic: simpler is better)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897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599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CMSS10</vt:lpstr>
      <vt:lpstr>CMSS8</vt:lpstr>
      <vt:lpstr>CMSSI10</vt:lpstr>
      <vt:lpstr>Office Theme</vt:lpstr>
      <vt:lpstr>Decision Trees</vt:lpstr>
      <vt:lpstr>Decision Trees</vt:lpstr>
      <vt:lpstr>A Classification Problem</vt:lpstr>
      <vt:lpstr>Let’s Learn how this works with the Below Example</vt:lpstr>
      <vt:lpstr>What we Learned from the example  </vt:lpstr>
      <vt:lpstr>Node impurity</vt:lpstr>
      <vt:lpstr>CART Algorithm</vt:lpstr>
      <vt:lpstr>What is Greedy Search</vt:lpstr>
      <vt:lpstr>How to Avoid Overfitting in Decision Trees?</vt:lpstr>
      <vt:lpstr>Regression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- Decision Trees</dc:title>
  <dc:creator>Sondekoppam Vijayashankar, Srikanta Prasad</dc:creator>
  <cp:lastModifiedBy>Prem Sagar S</cp:lastModifiedBy>
  <cp:revision>76</cp:revision>
  <dcterms:created xsi:type="dcterms:W3CDTF">2020-03-04T17:08:28Z</dcterms:created>
  <dcterms:modified xsi:type="dcterms:W3CDTF">2021-01-09T17:09:38Z</dcterms:modified>
</cp:coreProperties>
</file>