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B029-6B06-4B9B-9CD1-2EE9399BC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B286E-7686-4C77-BDF9-5C5027404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5D79-1195-4747-8D1D-5B619953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AC61-D90A-413C-BD48-59141DF5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D19C-0BE4-403D-AF40-82CD6B10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F2E8-8BD1-452A-857A-0086666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2AF91-ADD4-4F74-9A5E-42DF8672C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55D1-61CB-48F0-809E-3A3534EF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BEE7-B09E-48AE-AF4A-8B873883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ACFF-8844-447F-A08E-5AC7E42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9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782C0-E7EE-4917-82E6-0E59CE83E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8F41D-F512-41EA-9FA3-88B92983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9787-CD49-4DE9-822B-056AE317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E646-77D7-4952-90AF-49E97717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2350D-854A-42B4-AC15-2FB4F5F7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5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3D0-8121-4E8E-9C2D-329B186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2353-C934-4EDD-B39B-86B6F46B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4C12-0A4B-41F7-ADCB-B1D95CE2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1E12-36AA-4EE9-82B7-C570FA4C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9450-25BB-4F9C-B079-0083AC15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6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5C8E-A39C-4D74-BF61-B1360855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75595-5876-4D67-96CB-1B9B7492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9779-80E0-4BE6-A8E1-5FAAA175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C7F4-08EA-470A-B35C-EAA62A20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832D-CF1F-42F7-A5F0-904EC224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23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2022-C5C3-4B7A-836A-642DB60B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7B81-598C-46AB-88BC-CBA94614C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60EC1-DE63-45D8-AD4C-A6035BED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A3537-1BB2-4358-92F0-F6A1CB35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47A5-5D9B-4460-9EF0-5C17E433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D3FE2-FC49-4520-A59D-B2303F9C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DB56-68B5-4CEC-989B-C6020C5F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E6A97-78EB-4339-A9BC-B3F892F8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54B39-12C1-4041-9385-18344E98C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709AB-985F-45ED-92C0-4891E8227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07B9B-C9AE-445D-83E6-EAA981E39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5C624-4009-4DE6-9E4B-EB86B53A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C8B63-C63A-4A93-A8BC-E867B70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FFE0A-1E76-4BEA-BE70-5CB7309A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E89E-2A44-4E1D-BA45-41EF49D9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A42E1-B093-4B0A-847D-95F597E2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B63F9-9608-44C4-8E3C-4A3AA0A1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A59D6-64B3-40C0-BF5D-287DB365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9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69C6F-F2F3-407F-B48D-C16514EB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E111A-0F4A-4C61-A627-8AD8D8E6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085D1-DAC1-457D-864C-3C445499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8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82F0-C0FB-44CE-B7B9-E0E60C38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AB39-1925-419D-BC33-18B0DFB4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FB9C7-3EAC-48FC-B69C-67C726CE6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FBAD2-2C41-465B-B1AE-A2F79CB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1630D-0D3E-4165-9077-8590728B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3CD06-AAEA-4D21-AF09-3B747290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90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5DE6-FB43-4718-A31C-F6468A2C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F60E6-AD3A-4F07-8EDA-B28938153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DA098-0FE8-4323-8648-4848AF633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9ABDD-75DF-44C5-9269-5D6E19DF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C4F1-B9C4-45BC-B51B-06CEF55B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BB0E5-7AAA-41B8-B160-7D469D3D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9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FA018-BDB7-473F-A533-C4795AFC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10F03-5BFE-496A-ABC4-F28403E8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EA23-6521-4846-A9B2-A4443C963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9D27-8562-41CE-962B-06632E9063D7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0BE1-F0FE-4546-8C9B-9A0B3C05B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2AA0-318E-4912-8D3B-24917F099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9109B-93E0-4B39-B6F9-7F324639A7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6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3CE2-3952-4A34-8C4F-C9173344C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10F25-A207-4EB2-9CB0-E4CA6E6E3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0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6843-9057-4FC1-84AA-15F801BA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F7BE-1F89-4DC6-B421-AF101B563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74355" cy="4351338"/>
          </a:xfrm>
        </p:spPr>
        <p:txBody>
          <a:bodyPr/>
          <a:lstStyle/>
          <a:p>
            <a:r>
              <a:rPr lang="en-US" dirty="0"/>
              <a:t>As the number of features increases, the possible combination of values increases drastically.</a:t>
            </a:r>
          </a:p>
          <a:p>
            <a:r>
              <a:rPr lang="en-US" dirty="0"/>
              <a:t>An ideal dataset should capture all variations in each dimension for a predictor to perform well. </a:t>
            </a:r>
          </a:p>
          <a:p>
            <a:r>
              <a:rPr lang="en-US" dirty="0"/>
              <a:t>But this is seldom the case since we deal with a fixed size of training data. This phenomenon is known as Curse of Dimensionality.</a:t>
            </a:r>
          </a:p>
          <a:p>
            <a:r>
              <a:rPr lang="en-US" dirty="0"/>
              <a:t>There are techniques to overcome this. But if all else fails, obtaining more data is the only way to improve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55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EFD3-6663-4383-AA82-62B6E621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703793-9E17-4D4C-997C-D4C94A00FF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81127" y="1690688"/>
            <a:ext cx="6509492" cy="31438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640B9-CC3D-400E-8899-C54082390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72278"/>
            <a:ext cx="444292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idea is to project the data from a higher dimension </a:t>
            </a:r>
            <a:r>
              <a:rPr lang="en-US" b="1" dirty="0"/>
              <a:t>d</a:t>
            </a:r>
            <a:r>
              <a:rPr lang="en-US" dirty="0"/>
              <a:t> to equal or lower dimension </a:t>
            </a:r>
            <a:r>
              <a:rPr lang="en-US" b="1" dirty="0"/>
              <a:t>k</a:t>
            </a:r>
          </a:p>
          <a:p>
            <a:r>
              <a:rPr lang="en-IN" dirty="0"/>
              <a:t>The data is transformed into a subspace such that the variances are preserved.</a:t>
            </a:r>
          </a:p>
          <a:p>
            <a:r>
              <a:rPr lang="en-IN" dirty="0"/>
              <a:t>The transformation is such that the variances are the highest in the new subspace where the axes are orthogonal.</a:t>
            </a:r>
          </a:p>
          <a:p>
            <a:r>
              <a:rPr lang="en-IN" dirty="0"/>
              <a:t>Here, c1 and c2 are the principal components.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91823F-9E59-48B7-9C85-46870B94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728" y="5053012"/>
            <a:ext cx="30765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009A95-973A-41D2-98EC-FC8CCA3EE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081" y="5605462"/>
            <a:ext cx="110490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D5140C-BE76-4FDA-A89D-A8136A792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11" y="5462587"/>
            <a:ext cx="1085850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3C856-3979-46AC-8FF2-7F7E267DF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285" y="5933103"/>
            <a:ext cx="3095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EFD3-6663-4383-AA82-62B6E621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A640B9-CC3D-400E-8899-C5408239033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72277"/>
                <a:ext cx="10515600" cy="462059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find the Principal Components?</a:t>
                </a:r>
              </a:p>
              <a:p>
                <a:pPr marL="0" indent="0">
                  <a:buNone/>
                </a:pPr>
                <a:r>
                  <a:rPr lang="en-US" dirty="0"/>
                  <a:t>We first define the covariance matrix. This captures the variance of the data in the original space. (Shown here for 3 dimensions)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obtain the orthogonal principal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dirty="0"/>
                  <a:t>, we use eigen decomposition.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 contains the eigen vectors which are the axis directions for the principal components.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 diagonal matrix containing the principal component values.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A640B9-CC3D-400E-8899-C54082390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72277"/>
                <a:ext cx="10515600" cy="4620597"/>
              </a:xfrm>
              <a:blipFill>
                <a:blip r:embed="rId2"/>
                <a:stretch>
                  <a:fillRect l="-1043" t="-32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108DFFFA-160A-4858-BDBA-208358244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94" y="2981147"/>
            <a:ext cx="4010025" cy="1066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8A38E0-E179-43B8-A349-8CC2F7E92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943" y="2857322"/>
            <a:ext cx="24765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EFD3-6663-4383-AA82-62B6E621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703793-9E17-4D4C-997C-D4C94A00FF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81127" y="1690688"/>
            <a:ext cx="6509492" cy="314383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A640B9-CC3D-400E-8899-C5408239033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72278"/>
                <a:ext cx="4442927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largest variance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is along c1 – first principal component.</a:t>
                </a:r>
              </a:p>
              <a:p>
                <a:r>
                  <a:rPr lang="en-US" dirty="0"/>
                  <a:t>Second largest variance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i="1" dirty="0"/>
                  <a:t>orthogonal to c1 </a:t>
                </a:r>
                <a:r>
                  <a:rPr lang="en-US" dirty="0"/>
                  <a:t>is along c2 – second principal component</a:t>
                </a:r>
              </a:p>
              <a:p>
                <a:r>
                  <a:rPr lang="en-US" dirty="0"/>
                  <a:t>If the data has </a:t>
                </a:r>
                <a:r>
                  <a:rPr lang="en-US" b="1" dirty="0"/>
                  <a:t>d </a:t>
                </a:r>
                <a:r>
                  <a:rPr lang="en-US" dirty="0"/>
                  <a:t>dimensions, there are </a:t>
                </a:r>
                <a:r>
                  <a:rPr lang="en-US" b="1" dirty="0"/>
                  <a:t>d </a:t>
                </a:r>
                <a:r>
                  <a:rPr lang="en-US" dirty="0"/>
                  <a:t>principal components.</a:t>
                </a:r>
              </a:p>
              <a:p>
                <a:r>
                  <a:rPr lang="en-US" dirty="0"/>
                  <a:t>To reduce the dimensions, we pick only top </a:t>
                </a:r>
                <a:r>
                  <a:rPr lang="en-US" b="1" dirty="0"/>
                  <a:t>k </a:t>
                </a:r>
                <a:r>
                  <a:rPr lang="en-US" dirty="0"/>
                  <a:t>principal components with the highest variances.</a:t>
                </a:r>
              </a:p>
              <a:p>
                <a:r>
                  <a:rPr lang="en-US" dirty="0"/>
                  <a:t>In this example, c1 alone can be picked to approximately represent the data. This is the dimension reduction we needed.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A640B9-CC3D-400E-8899-C54082390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72278"/>
                <a:ext cx="4442927" cy="4351338"/>
              </a:xfrm>
              <a:blipFill>
                <a:blip r:embed="rId3"/>
                <a:stretch>
                  <a:fillRect l="-1648" t="-2941" r="-2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591823F-9E59-48B7-9C85-46870B947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728" y="5053012"/>
            <a:ext cx="3076575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009A95-973A-41D2-98EC-FC8CCA3EE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081" y="5605462"/>
            <a:ext cx="110490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D5140C-BE76-4FDA-A89D-A8136A792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111" y="5462587"/>
            <a:ext cx="1085850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3C856-3979-46AC-8FF2-7F7E267DF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285" y="5933103"/>
            <a:ext cx="3095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3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EFD3-6663-4383-AA82-62B6E621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A640B9-CC3D-400E-8899-C5408239033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0" y="1872278"/>
                <a:ext cx="515205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pick </a:t>
                </a:r>
                <a:r>
                  <a:rPr lang="en-US" b="1" dirty="0"/>
                  <a:t>k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Explained variance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take a cumulative sum from the highest to the lowest.</a:t>
                </a:r>
              </a:p>
              <a:p>
                <a:r>
                  <a:rPr lang="en-US" dirty="0"/>
                  <a:t>We pick how many ever </a:t>
                </a:r>
                <a:r>
                  <a:rPr lang="en-US" b="1" dirty="0"/>
                  <a:t>k </a:t>
                </a:r>
                <a:r>
                  <a:rPr lang="en-US" dirty="0"/>
                  <a:t>that gives the desired variance explained.</a:t>
                </a:r>
              </a:p>
              <a:p>
                <a:r>
                  <a:rPr lang="en-US" dirty="0"/>
                  <a:t>Typically we want the variance explained to be 0.9 to 0.95.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FA640B9-CC3D-400E-8899-C54082390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0" y="1872278"/>
                <a:ext cx="5152053" cy="4351338"/>
              </a:xfrm>
              <a:blipFill>
                <a:blip r:embed="rId2"/>
                <a:stretch>
                  <a:fillRect l="-2485" t="-2241" b="-3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94A5D55-02E7-4D66-806E-8F7C9B5F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62" y="2342484"/>
            <a:ext cx="5399509" cy="31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6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F7E7-944F-4CD2-BAB6-6F1D4430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Manifold Learning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37E045-467D-4DCE-B3A0-9DFF824C0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1194" y="2337661"/>
            <a:ext cx="5181600" cy="351387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A48076-44F9-4BBE-8BB6-3E296A55E91C}"/>
              </a:ext>
            </a:extLst>
          </p:cNvPr>
          <p:cNvSpPr txBox="1"/>
          <p:nvPr/>
        </p:nvSpPr>
        <p:spPr>
          <a:xfrm>
            <a:off x="2248677" y="6123543"/>
            <a:ext cx="157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Swiss Roll Data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858045-98ED-401D-86B9-7102F7F6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45" y="2808514"/>
            <a:ext cx="4589261" cy="29530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82A5BF-33E6-44BF-9E40-9D5423B5F486}"/>
              </a:ext>
            </a:extLst>
          </p:cNvPr>
          <p:cNvSpPr txBox="1"/>
          <p:nvPr/>
        </p:nvSpPr>
        <p:spPr>
          <a:xfrm>
            <a:off x="1001193" y="1603269"/>
            <a:ext cx="1035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Swiss Roll data is a 2D manifold bent and twisted in a higher dimension. Dimensionality reduction methods that assume a manifold structure to the data falls under manifold learning 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F892E0-D25C-424C-AC69-AFC18C90DE1D}"/>
              </a:ext>
            </a:extLst>
          </p:cNvPr>
          <p:cNvSpPr/>
          <p:nvPr/>
        </p:nvSpPr>
        <p:spPr>
          <a:xfrm>
            <a:off x="6096000" y="3949132"/>
            <a:ext cx="581900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8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F319-2EF4-4C8E-BB33-D774E439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Linear Embedding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1453D-3A6E-41D7-847C-16989B3EBA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90381" cy="4351338"/>
              </a:xfrm>
            </p:spPr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latin typeface="MinionPro-Regular"/>
                  </a:rPr>
                  <a:t>LLE works by first measuring how each training instance linearly relates to its closest neighbors. </a:t>
                </a:r>
                <a:r>
                  <a:rPr lang="en-IN" sz="1800" b="0" i="0" u="none" strike="noStrike" baseline="0" dirty="0">
                    <a:latin typeface="MinionPro-Regular"/>
                  </a:rPr>
                  <a:t>Then it </a:t>
                </a:r>
                <a:r>
                  <a:rPr lang="en-US" sz="1800" b="0" i="0" u="none" strike="noStrike" baseline="0" dirty="0">
                    <a:latin typeface="MinionPro-Regular"/>
                  </a:rPr>
                  <a:t>looks for a low-dimensional representation of the training set where these local </a:t>
                </a:r>
                <a:r>
                  <a:rPr lang="en-IN" sz="1800" b="0" i="0" u="none" strike="noStrike" baseline="0" dirty="0">
                    <a:latin typeface="MinionPro-Regular"/>
                  </a:rPr>
                  <a:t>relationships are best preserved</a:t>
                </a:r>
              </a:p>
              <a:p>
                <a:pPr marL="0" indent="0" algn="l">
                  <a:buNone/>
                </a:pPr>
                <a:r>
                  <a:rPr lang="en-IN" sz="1800" dirty="0">
                    <a:latin typeface="MinionPro-Regular"/>
                  </a:rPr>
                  <a:t>Algorithm:</a:t>
                </a:r>
              </a:p>
              <a:p>
                <a:r>
                  <a:rPr lang="en-IN" sz="1800" b="0" i="0" u="none" strike="noStrike" baseline="0" dirty="0">
                    <a:latin typeface="MinionPro-Regular"/>
                  </a:rPr>
                  <a:t>For a training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800" b="0" i="0" u="none" strike="noStrike" baseline="0" dirty="0">
                    <a:latin typeface="MinionPro-Regular"/>
                  </a:rPr>
                  <a:t>, pick k close</a:t>
                </a:r>
                <a:r>
                  <a:rPr lang="en-IN" sz="1800" b="0" i="0" u="none" strike="noStrike" dirty="0">
                    <a:latin typeface="MinionPro-Regular"/>
                  </a:rPr>
                  <a:t> neighbours (can be any chosen distance metric)</a:t>
                </a:r>
              </a:p>
              <a:p>
                <a:r>
                  <a:rPr lang="en-IN" sz="1800" baseline="0" dirty="0">
                    <a:latin typeface="MinionPro-Regular"/>
                  </a:rPr>
                  <a:t>Reconstruct this instance by weighted sum of neighbours,                         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baseline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baseline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800" b="0" i="0" u="none" strike="noStrike" baseline="0" dirty="0">
                    <a:latin typeface="MinionPro-Regular"/>
                  </a:rPr>
                  <a:t> is zero for non neighbours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800" b="0" i="0" u="none" strike="noStrike" baseline="0" dirty="0">
                    <a:latin typeface="MinionPro-Regular"/>
                  </a:rPr>
                  <a:t> </a:t>
                </a:r>
                <a:r>
                  <a:rPr lang="en-IN" sz="1800" dirty="0">
                    <a:latin typeface="MinionPro-Regular"/>
                  </a:rPr>
                  <a:t>and can be normalized. Solve for W – </a:t>
                </a:r>
              </a:p>
              <a:p>
                <a:endParaRPr lang="en-IN" sz="1800" b="0" i="0" u="none" strike="noStrike" baseline="0" dirty="0">
                  <a:latin typeface="MinionPro-Regular"/>
                </a:endParaRPr>
              </a:p>
              <a:p>
                <a:endParaRPr lang="en-IN" sz="1800" dirty="0">
                  <a:latin typeface="MinionPro-Regular"/>
                </a:endParaRPr>
              </a:p>
              <a:p>
                <a:endParaRPr lang="en-IN" sz="1800" b="0" i="0" u="none" strike="noStrike" baseline="0" dirty="0">
                  <a:latin typeface="MinionPro-Regular"/>
                </a:endParaRPr>
              </a:p>
              <a:p>
                <a:endParaRPr lang="en-IN" sz="1800" dirty="0">
                  <a:latin typeface="MinionPro-Regular"/>
                </a:endParaRPr>
              </a:p>
              <a:p>
                <a:r>
                  <a:rPr lang="en-IN" sz="1800" b="0" i="0" u="none" strike="noStrike" baseline="0" dirty="0">
                    <a:latin typeface="MinionPro-Regular"/>
                  </a:rPr>
                  <a:t>In the new space Z, the local relationship must be preserved.</a:t>
                </a:r>
                <a:r>
                  <a:rPr lang="en-IN" sz="1800" dirty="0">
                    <a:latin typeface="MinionPro-Regular"/>
                  </a:rPr>
                  <a:t> This solved by the unconstrained optimization -  </a:t>
                </a:r>
                <a:endParaRPr lang="en-IN" sz="1800" b="0" i="0" u="none" strike="noStrike" baseline="0" dirty="0">
                  <a:latin typeface="MinionPro-Regular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1453D-3A6E-41D7-847C-16989B3EB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90381" cy="4351338"/>
              </a:xfrm>
              <a:blipFill>
                <a:blip r:embed="rId2"/>
                <a:stretch>
                  <a:fillRect l="-448" t="-1261" r="-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C03E9C-AA0C-449B-8BB4-4BAB52F1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63" y="3149373"/>
            <a:ext cx="1266825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C7B513-9740-42D8-9CB9-B83BC7E00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408" y="3917395"/>
            <a:ext cx="4271184" cy="1323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DA9439-CED5-49B2-9E00-5C06B95B7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37" y="5676900"/>
            <a:ext cx="3667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7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508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MinionPro-Regular</vt:lpstr>
      <vt:lpstr>Office Theme</vt:lpstr>
      <vt:lpstr>Dimensionality Reduction</vt:lpstr>
      <vt:lpstr>Curse of Dimensionality</vt:lpstr>
      <vt:lpstr>Principal Component Analysis</vt:lpstr>
      <vt:lpstr>Principal Component Analysis</vt:lpstr>
      <vt:lpstr>Principal Component Analysis</vt:lpstr>
      <vt:lpstr>Principal Component Analysis</vt:lpstr>
      <vt:lpstr>Manifold Learning</vt:lpstr>
      <vt:lpstr>Local Linear Embedding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Prem Sagar S</dc:creator>
  <cp:lastModifiedBy>Prem Sagar S</cp:lastModifiedBy>
  <cp:revision>14</cp:revision>
  <dcterms:created xsi:type="dcterms:W3CDTF">2021-01-16T17:36:03Z</dcterms:created>
  <dcterms:modified xsi:type="dcterms:W3CDTF">2021-01-17T18:29:13Z</dcterms:modified>
</cp:coreProperties>
</file>