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64" r:id="rId15"/>
    <p:sldId id="261" r:id="rId16"/>
    <p:sldId id="270" r:id="rId17"/>
    <p:sldId id="278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C85F-DCE2-4BCA-8801-3575139BEE9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1B46-1164-43FD-B11A-E1F4E1C58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3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11B46-1164-43FD-B11A-E1F4E1C588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8C4-B736-4026-B319-61409656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13CA-021E-4829-B501-3592F8A4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CE0-A45F-4CC9-9596-5E006AAA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A422-E1BF-4248-8C87-144D246B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E1D4-FD15-4832-A67F-9C6E75F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ED43-2926-42FC-8C6B-C36851A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2C82-054D-4B58-A42F-3B474431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5EB9-1EEC-4950-B845-298AFC0A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3FA8-5569-4BF8-AAE8-32A58B1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C434-9559-4B48-9E78-0DB38129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E1D54-2B3C-4323-8FDF-63F41298E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2885-64DE-48EC-8C85-1D7679B4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9BE4-E592-4CB4-A374-63BB02C1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A876-D8BC-47A4-8AAD-83904A6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5086-3929-4516-9B09-D8DC53A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B725-68B9-4796-97B4-D56B9F9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0849-5FD1-4C98-A393-D8D307F6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A5E-FCE4-4BBB-BDC2-66A3CCF4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6CD6-53DD-473F-8DC9-D190EC0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53D1-9F69-47C5-BEA5-24FF00B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C42-C32F-4F54-8CEF-42C020FA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83FA-067A-4F99-A34A-AF38C057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0C4B-04C2-4D26-931F-ACCC31DE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0CCD-2207-4EB4-A0BF-42FF4EA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9A5F-A112-40AF-BBEF-4A83FC7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8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5932-05F3-49FC-8238-9328500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0225-D7D8-4118-9B1E-B77B0FD1C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7DAD-300C-49DC-AE89-D81BFAC3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0D986-5CC4-4094-83E2-5800E751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586F-F544-414F-BFEA-76C5E3C7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69A9-2DB2-4EFA-A610-6D0537B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EF9-B701-4F9F-BEEE-CAC6CC7B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44C8D-36FE-42C7-A9BA-287EA4F7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2E96-893F-41F8-8EAA-BC9ACE65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00A25-988C-43D6-BEF2-BAD507F70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585B9-6C1E-4CC9-977F-6953861B2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8D05-0DB2-42E2-BFCC-7DB623A4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71F36-5786-47C3-943A-9E181A91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8BA52-AAD5-449D-99B7-60498B8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C98-4A93-4015-93C5-DD567F83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83B3F-8D0C-4795-B9C1-14227F6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BEE2-A077-400A-8FE3-0AACAB16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E5FB3-4C89-47BA-AB75-273CAD12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3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F55AD-C59F-4589-A143-29F2BDE4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061E-2E17-480F-A127-E3ECA2ED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89C4-BFFB-43E5-BEE1-DEB5976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0A8-C607-4B2F-B5F3-C31FBB2B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48F1-83D5-409D-B801-B3C5CF1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AFDD-CD22-497E-BDDD-1FE040896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AA63-1975-4CC9-AA79-48BF8A25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4440-5C9B-4D03-8399-BCC8D245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6309-957B-41B8-B2A0-82298584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0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B1C-0A97-4A0B-BC5C-0C157B8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35B92-A76E-4BDE-8E08-C5B6E9287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7502F-099E-4F0C-966B-360053A0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C4ED-A535-4787-92B7-3F44441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A464-A422-47A7-B3C6-A416D748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39EB-2614-4BC8-B085-B42415B6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BD2B0-F12A-4A44-966F-3AAFD05D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2A74-9359-4675-BD6B-4EB9D654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EF69-09E4-428B-9722-EAFF989D0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F23E-5639-41AD-B93D-7DE0C60A8495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0670-9552-4012-B328-B145B10A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8D1B-F633-491C-966F-95B28F45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1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F8F-05CC-471B-A232-F8F425CA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Basics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819D-298E-410C-BC88-03959873F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Information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4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Bernoulli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Multinoulli</a:t>
                </a:r>
                <a:r>
                  <a:rPr lang="en-US" dirty="0"/>
                  <a:t> Distribution: A single variable with k states.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. The last one can be obtained easily since we know sum of all is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D116CD-42AD-4C12-A61C-6FA7CE81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67" y="2286000"/>
            <a:ext cx="32004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78874-6B8F-4DED-A3FA-34CE9C69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17" y="2673900"/>
            <a:ext cx="1047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Gaussian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Mixture of distributions: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gaussian mixture model can be used as a universal approximator with enough number of components.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E3FC4-0918-4D21-BC76-D2C02477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56295"/>
            <a:ext cx="484822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40CC3-87C7-4F84-927C-95A529E0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2982119"/>
            <a:ext cx="664845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14B5A-9D34-410B-923D-4436C6D0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730" y="4484218"/>
            <a:ext cx="3648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Given a sufficiently large sample size from a population with a finite level of variance, the mean of all samples from the same population will be approximately equal to the mean of the population</a:t>
            </a:r>
          </a:p>
          <a:p>
            <a:r>
              <a:rPr lang="en-US" dirty="0"/>
              <a:t>Bayes Rule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943DE-936D-4B45-9046-80456077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25" y="4215364"/>
            <a:ext cx="27622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7E24E-CB9B-49F0-8332-949222A2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25" y="5111216"/>
            <a:ext cx="2752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BA8-4B59-4851-A4C8-755122A3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22A8-7262-4A8F-B45E-262AFADB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Tries to quantify how much information is present in a signal.</a:t>
            </a:r>
          </a:p>
          <a:p>
            <a:r>
              <a:rPr lang="en-US" dirty="0"/>
              <a:t>Originally used for optimally coding communication transmissions.</a:t>
            </a:r>
          </a:p>
          <a:p>
            <a:r>
              <a:rPr lang="en-US" dirty="0"/>
              <a:t>Our interest is quantifying similarity between probability distributions.</a:t>
            </a:r>
          </a:p>
          <a:p>
            <a:r>
              <a:rPr lang="en-US" dirty="0"/>
              <a:t>Idea: An unlikely event is more informative than a likely event. </a:t>
            </a:r>
            <a:r>
              <a:rPr lang="en-US" dirty="0" err="1"/>
              <a:t>Eg</a:t>
            </a:r>
            <a:r>
              <a:rPr lang="en-US" dirty="0"/>
              <a:t>: “The sun rose today” is less informative than “There was an eclipse this morning.”</a:t>
            </a:r>
          </a:p>
          <a:p>
            <a:r>
              <a:rPr lang="en-US" dirty="0"/>
              <a:t>Quantifying information:</a:t>
            </a:r>
          </a:p>
          <a:p>
            <a:pPr lvl="1"/>
            <a:r>
              <a:rPr lang="en-US" dirty="0"/>
              <a:t>Likely events have low information content and vice versa. </a:t>
            </a:r>
          </a:p>
          <a:p>
            <a:pPr lvl="1"/>
            <a:r>
              <a:rPr lang="en-IN" dirty="0"/>
              <a:t>Independent events should have additive information. </a:t>
            </a:r>
            <a:r>
              <a:rPr lang="en-IN" dirty="0" err="1"/>
              <a:t>Eg</a:t>
            </a:r>
            <a:r>
              <a:rPr lang="en-IN" dirty="0"/>
              <a:t>: A coin turning heads twice should give twice the information a coin turning heads once.</a:t>
            </a:r>
          </a:p>
        </p:txBody>
      </p:sp>
    </p:spTree>
    <p:extLst>
      <p:ext uri="{BB962C8B-B14F-4D97-AF65-F5344CB8AC3E}">
        <p14:creationId xmlns:p14="http://schemas.microsoft.com/office/powerpoint/2010/main" val="244369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39D9-7766-440B-9A80-B954C57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79C60-17D0-4AD4-AACC-59E54152F1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IN" dirty="0"/>
                  <a:t>Self information of a single event </a:t>
                </a:r>
                <a:r>
                  <a:rPr lang="en-IN" i="1" dirty="0"/>
                  <a:t>X=x,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r>
                  <a:rPr lang="en-IN" i="1" dirty="0"/>
                  <a:t>For a whole probability distribution,</a:t>
                </a:r>
              </a:p>
              <a:p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r>
                  <a:rPr lang="en-IN" dirty="0"/>
                  <a:t>If log is to natural log, unit is called </a:t>
                </a:r>
                <a:r>
                  <a:rPr lang="en-IN" dirty="0" err="1"/>
                  <a:t>nats</a:t>
                </a:r>
                <a:r>
                  <a:rPr lang="en-IN" dirty="0"/>
                  <a:t>. If base 2, it’s called bits or </a:t>
                </a:r>
                <a:r>
                  <a:rPr lang="en-IN" dirty="0" err="1"/>
                  <a:t>shannons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One </a:t>
                </a:r>
                <a:r>
                  <a:rPr lang="en-IN" dirty="0" err="1"/>
                  <a:t>nat</a:t>
                </a:r>
                <a:r>
                  <a:rPr lang="en-IN" dirty="0"/>
                  <a:t> is the amount of information gained by observing  and event of probability 1/e.</a:t>
                </a:r>
              </a:p>
              <a:p>
                <a:pPr marL="0" indent="0">
                  <a:buNone/>
                </a:pPr>
                <a:r>
                  <a:rPr lang="en-IN" dirty="0"/>
                  <a:t>Example:</a:t>
                </a:r>
              </a:p>
              <a:p>
                <a:r>
                  <a:rPr lang="en-IN" dirty="0"/>
                  <a:t>Consider a coin toss. Let the coin be biased to heads with probability p. The plot shows the entropy for different p.</a:t>
                </a:r>
              </a:p>
              <a:p>
                <a:r>
                  <a:rPr lang="en-IN" dirty="0"/>
                  <a:t>Notice, entropy is minimum when p is close to 0 and 1, i.e., when the outcomes are almost deterministic, there is no new information.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79C60-17D0-4AD4-AACC-59E54152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29B23C-18F9-45D5-8BAA-B0A98E67F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00635"/>
            <a:ext cx="5181600" cy="26013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1DAA8-1E4D-496F-B385-BBA6138AE404}"/>
              </a:ext>
            </a:extLst>
          </p:cNvPr>
          <p:cNvSpPr txBox="1"/>
          <p:nvPr/>
        </p:nvSpPr>
        <p:spPr>
          <a:xfrm>
            <a:off x="8763000" y="5117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91F09-9D1C-447E-9FED-B3A57F8ED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593327"/>
            <a:ext cx="434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62F0-362F-4B5C-BCB3-9101F6A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4A7D1-5D2F-4837-B493-A0439DF3E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1800" dirty="0"/>
                  <a:t>For two distributions P(x) and Q(x) we can measure how different they are using </a:t>
                </a:r>
                <a:r>
                  <a:rPr lang="en-IN" sz="1800" b="1" i="0" u="none" strike="noStrike" baseline="0" dirty="0" err="1"/>
                  <a:t>Kullback-Leibler</a:t>
                </a:r>
                <a:r>
                  <a:rPr lang="en-IN" sz="1800" b="1" i="0" u="none" strike="noStrike" baseline="0" dirty="0"/>
                  <a:t> (KL) divergence – serves as a distance measure.</a:t>
                </a:r>
              </a:p>
              <a:p>
                <a:endParaRPr lang="en-IN" sz="1800" b="1" dirty="0"/>
              </a:p>
              <a:p>
                <a:endParaRPr lang="en-IN" sz="1800" b="1" i="0" u="none" strike="noStrike" baseline="0" dirty="0"/>
              </a:p>
              <a:p>
                <a:endParaRPr lang="en-IN" sz="1800" b="1" dirty="0"/>
              </a:p>
              <a:p>
                <a:pPr algn="l"/>
                <a:r>
                  <a:rPr lang="en-IN" sz="1800" b="1" i="0" u="none" strike="noStrike" baseline="0" dirty="0"/>
                  <a:t>Interpretation: </a:t>
                </a:r>
                <a:r>
                  <a:rPr lang="en-IN" sz="1800" i="0" u="none" strike="noStrike" baseline="0" dirty="0"/>
                  <a:t>For discrete variables, </a:t>
                </a:r>
                <a:r>
                  <a:rPr lang="en-US" sz="1800" b="0" i="0" u="none" strike="noStrike" baseline="0" dirty="0"/>
                  <a:t>it is the extra amount of information</a:t>
                </a:r>
                <a:r>
                  <a:rPr lang="en-IN" sz="1800" b="1" i="0" u="none" strike="noStrike" baseline="0" dirty="0"/>
                  <a:t> </a:t>
                </a:r>
                <a:r>
                  <a:rPr lang="en-US" sz="1800" b="0" i="0" u="none" strike="noStrike" baseline="0" dirty="0"/>
                  <a:t>needed to send a message containing symbols drawn from probability distribution </a:t>
                </a:r>
                <a:r>
                  <a:rPr lang="en-US" sz="1800" b="0" i="1" u="none" strike="noStrike" baseline="0" dirty="0"/>
                  <a:t>P</a:t>
                </a:r>
                <a:r>
                  <a:rPr lang="en-US" sz="1800" b="0" i="0" u="none" strike="noStrike" baseline="0" dirty="0"/>
                  <a:t>, when we use a code that was designed to minimize the length of messages drawn from probability distribution </a:t>
                </a:r>
                <a:r>
                  <a:rPr lang="en-US" sz="1800" b="0" i="1" u="none" strike="noStrike" baseline="0" dirty="0"/>
                  <a:t>Q</a:t>
                </a:r>
                <a:r>
                  <a:rPr lang="en-US" sz="1800" b="0" i="0" u="none" strike="noStrike" baseline="0" dirty="0"/>
                  <a:t>.</a:t>
                </a:r>
              </a:p>
              <a:p>
                <a:pPr algn="l"/>
                <a:r>
                  <a:rPr lang="en-US" sz="1800" dirty="0"/>
                  <a:t>KL Divergence is non-negative </a:t>
                </a:r>
                <a:r>
                  <a:rPr lang="en-US" sz="1800" b="0" i="0" u="none" strike="noStrike" baseline="0" dirty="0"/>
                  <a:t>0 if and only if </a:t>
                </a:r>
                <a:r>
                  <a:rPr lang="en-US" sz="1800" b="0" i="1" u="none" strike="noStrike" baseline="0" dirty="0"/>
                  <a:t>P </a:t>
                </a:r>
                <a:r>
                  <a:rPr lang="en-US" sz="1800" b="0" i="0" u="none" strike="noStrike" baseline="0" dirty="0"/>
                  <a:t>and </a:t>
                </a:r>
                <a:r>
                  <a:rPr lang="en-US" sz="1800" b="0" i="1" u="none" strike="noStrike" baseline="0" dirty="0"/>
                  <a:t>Q are equal. It is asymmetric,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 b="1" i="0" u="none" strike="noStrike" baseline="0" dirty="0"/>
              </a:p>
              <a:p>
                <a:pPr algn="l"/>
                <a:r>
                  <a:rPr lang="en-IN" sz="1800" b="1" i="0" u="none" strike="noStrike" baseline="0" dirty="0"/>
                  <a:t>Cross Entropy :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 b="1" i="0" u="none" strike="noStrike" baseline="0" dirty="0"/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  <a:p>
                <a:pPr marL="0" indent="0" algn="l">
                  <a:buNone/>
                </a:pPr>
                <a:endParaRPr lang="en-IN" sz="1800" b="1" dirty="0"/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  <a:p>
                <a:pPr algn="l"/>
                <a:r>
                  <a:rPr lang="en-IN" sz="1800" i="0" u="none" strike="noStrike" baseline="0" dirty="0"/>
                  <a:t>Minimizing </a:t>
                </a:r>
                <a:r>
                  <a:rPr lang="en-US" sz="1800" b="0" i="0" u="none" strike="noStrike" baseline="0" dirty="0">
                    <a:latin typeface="ComputerModernRoman"/>
                  </a:rPr>
                  <a:t>cross-entropy with respect to </a:t>
                </a:r>
                <a:r>
                  <a:rPr lang="en-US" sz="1800" b="0" i="1" u="none" strike="noStrike" baseline="0" dirty="0">
                    <a:latin typeface="CMMI10"/>
                  </a:rPr>
                  <a:t>Q </a:t>
                </a:r>
                <a:r>
                  <a:rPr lang="en-US" sz="1800" b="0" i="0" u="none" strike="noStrike" baseline="0" dirty="0">
                    <a:latin typeface="ComputerModernRoman"/>
                  </a:rPr>
                  <a:t>is equivalent to minimizing the </a:t>
                </a:r>
                <a:r>
                  <a:rPr lang="en-IN" sz="1800" b="0" i="0" u="none" strike="noStrike" baseline="0" dirty="0">
                    <a:latin typeface="ComputerModernRoman"/>
                  </a:rPr>
                  <a:t>KL divergence – a concept often used in many machine learning problems.</a:t>
                </a:r>
              </a:p>
              <a:p>
                <a:pPr algn="l"/>
                <a:endParaRPr lang="en-IN" sz="1800" dirty="0">
                  <a:latin typeface="ComputerModernRoman"/>
                </a:endParaRPr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4A7D1-5D2F-4837-B493-A0439DF3E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1D6DB6-6016-4DE8-B526-B9A648E0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01" y="2475156"/>
            <a:ext cx="670560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451D-E0DB-46A3-BE6B-D498A919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485" y="4826356"/>
            <a:ext cx="3076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decomposition </a:t>
            </a:r>
          </a:p>
          <a:p>
            <a:r>
              <a:rPr lang="en-US" dirty="0"/>
              <a:t>Singular Value Decomposition (SVD)</a:t>
            </a:r>
          </a:p>
          <a:p>
            <a:r>
              <a:rPr lang="en-US" dirty="0"/>
              <a:t>Calculus</a:t>
            </a:r>
          </a:p>
          <a:p>
            <a:r>
              <a:rPr lang="en-US" dirty="0"/>
              <a:t>You may read</a:t>
            </a:r>
          </a:p>
          <a:p>
            <a:pPr lvl="1"/>
            <a:r>
              <a:rPr lang="en-US" dirty="0"/>
              <a:t>Deep Learning – Ian Goodfellow (Chapter 2,3,4)</a:t>
            </a:r>
          </a:p>
          <a:p>
            <a:pPr lvl="1"/>
            <a:r>
              <a:rPr lang="en-US" dirty="0"/>
              <a:t>Linear Algebra - Gilbert Strang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87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ABF24-69DA-495B-85FA-7137428E9D54}"/>
              </a:ext>
            </a:extLst>
          </p:cNvPr>
          <p:cNvSpPr txBox="1"/>
          <p:nvPr/>
        </p:nvSpPr>
        <p:spPr>
          <a:xfrm>
            <a:off x="5167541" y="3163077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10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5630-6FA9-46CA-8FCC-41149F79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LinAl</a:t>
            </a:r>
            <a:r>
              <a:rPr lang="en-US" dirty="0"/>
              <a:t>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2B1A-A069-4C61-ACF8-41FAC220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Hadamard product</a:t>
            </a:r>
          </a:p>
          <a:p>
            <a:pPr marL="0" indent="0">
              <a:buNone/>
            </a:pPr>
            <a:r>
              <a:rPr lang="en-US" dirty="0"/>
              <a:t>Dot product</a:t>
            </a:r>
          </a:p>
          <a:p>
            <a:pPr marL="0" indent="0">
              <a:buNone/>
            </a:pPr>
            <a:r>
              <a:rPr lang="en-US" dirty="0"/>
              <a:t>Identity, Inverse matrices</a:t>
            </a:r>
          </a:p>
          <a:p>
            <a:pPr marL="0" indent="0">
              <a:buNone/>
            </a:pPr>
            <a:r>
              <a:rPr lang="en-US" dirty="0"/>
              <a:t>+Linear dependence, Span</a:t>
            </a:r>
          </a:p>
          <a:p>
            <a:pPr marL="0" indent="0">
              <a:buNone/>
            </a:pPr>
            <a:r>
              <a:rPr lang="en-US" dirty="0"/>
              <a:t>Norms – triangular inequality,</a:t>
            </a:r>
          </a:p>
          <a:p>
            <a:pPr marL="0" indent="0">
              <a:buNone/>
            </a:pPr>
            <a:r>
              <a:rPr lang="en-US" dirty="0"/>
              <a:t>Diagonal, symmetric, unit vector, </a:t>
            </a:r>
            <a:r>
              <a:rPr lang="en-US" dirty="0" err="1"/>
              <a:t>orthogonal,orthonormal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Determinant, trace operator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eigendecomposition</a:t>
            </a:r>
            <a:r>
              <a:rPr lang="en-US" dirty="0"/>
              <a:t>, SVD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2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20EC-3C1A-4145-9BF3-C549B4B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E839-DA83-4879-9112-5768D7F1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Sources of uncertainty</a:t>
            </a:r>
          </a:p>
          <a:p>
            <a:r>
              <a:rPr lang="en-US" dirty="0"/>
              <a:t>Frequentist and Bayesian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Probability distributions</a:t>
            </a:r>
          </a:p>
          <a:p>
            <a:r>
              <a:rPr lang="en-US" dirty="0"/>
              <a:t>Discrete variables, PMF</a:t>
            </a:r>
          </a:p>
          <a:p>
            <a:r>
              <a:rPr lang="en-US" dirty="0"/>
              <a:t>Continuous variables, PDF</a:t>
            </a:r>
          </a:p>
          <a:p>
            <a:r>
              <a:rPr lang="en-US" dirty="0"/>
              <a:t>Marginal probability</a:t>
            </a:r>
            <a:r>
              <a:rPr lang="en-IN" dirty="0"/>
              <a:t>, Conditional probability, Chain rule, Independence</a:t>
            </a:r>
          </a:p>
          <a:p>
            <a:r>
              <a:rPr lang="en-IN" dirty="0"/>
              <a:t>Expectation, variance, covariance</a:t>
            </a:r>
          </a:p>
          <a:p>
            <a:r>
              <a:rPr lang="en-IN" dirty="0"/>
              <a:t>Bernoulli, Multinomial, Gaussian (CLT), Exponential, Laplace, Mixture of distro</a:t>
            </a:r>
          </a:p>
          <a:p>
            <a:r>
              <a:rPr lang="en-US" dirty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1816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1787-3C3C-49BA-981F-C3B7C843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DBE82-FA82-4710-B85D-8DC3DA12C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3293"/>
            <a:ext cx="9601200" cy="3400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4C4CB-7702-42C8-9DF3-C324F5334707}"/>
                  </a:ext>
                </a:extLst>
              </p:cNvPr>
              <p:cNvSpPr txBox="1"/>
              <p:nvPr/>
            </p:nvSpPr>
            <p:spPr>
              <a:xfrm>
                <a:off x="3881535" y="5100041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4C4CB-7702-42C8-9DF3-C324F5334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5100041"/>
                <a:ext cx="8117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DCA69-A0DC-41FF-BF3E-D1E64CFA266F}"/>
                  </a:ext>
                </a:extLst>
              </p:cNvPr>
              <p:cNvSpPr txBox="1"/>
              <p:nvPr/>
            </p:nvSpPr>
            <p:spPr>
              <a:xfrm>
                <a:off x="2027853" y="5078708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DCA69-A0DC-41FF-BF3E-D1E64CFA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53" y="5078708"/>
                <a:ext cx="8117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8A666-FBBA-4C3F-BBCF-893B202C8811}"/>
                  </a:ext>
                </a:extLst>
              </p:cNvPr>
              <p:cNvSpPr txBox="1"/>
              <p:nvPr/>
            </p:nvSpPr>
            <p:spPr>
              <a:xfrm>
                <a:off x="5909388" y="5060047"/>
                <a:ext cx="811763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8A666-FBBA-4C3F-BBCF-893B202C8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88" y="5060047"/>
                <a:ext cx="811763" cy="379656"/>
              </a:xfrm>
              <a:prstGeom prst="rect">
                <a:avLst/>
              </a:prstGeom>
              <a:blipFill>
                <a:blip r:embed="rId5"/>
                <a:stretch>
                  <a:fillRect r="-28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1908F-3F2C-4D03-82C5-3778167C19B2}"/>
                  </a:ext>
                </a:extLst>
              </p:cNvPr>
              <p:cNvSpPr txBox="1"/>
              <p:nvPr/>
            </p:nvSpPr>
            <p:spPr>
              <a:xfrm>
                <a:off x="8646368" y="5100041"/>
                <a:ext cx="811763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….×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1908F-3F2C-4D03-82C5-3778167C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68" y="5100041"/>
                <a:ext cx="811763" cy="379656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E001-B4AC-445A-AAF9-0F5EC33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58ED-EEDA-4FF4-8143-22EAEE036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Transpose of a matrix: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Addition of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Operations with scalar: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Broadcasting with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is copied </a:t>
                </a:r>
                <a:r>
                  <a:rPr lang="en-IN" dirty="0" err="1"/>
                  <a:t>i</a:t>
                </a:r>
                <a:r>
                  <a:rPr lang="en-IN" dirty="0"/>
                  <a:t> times to match dimension)</a:t>
                </a:r>
              </a:p>
              <a:p>
                <a:r>
                  <a:rPr lang="en-IN" dirty="0"/>
                  <a:t>Matrix Multiplication: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(distributive, associative, not commutative)</a:t>
                </a:r>
              </a:p>
              <a:p>
                <a:r>
                  <a:rPr lang="en-IN" dirty="0"/>
                  <a:t>Transpose of product: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Element-wise product or Hadamard product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Matrix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58ED-EEDA-4FF4-8143-22EAEE036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C64AA8-50FB-486E-A72F-EF578CA2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1" y="2122706"/>
            <a:ext cx="2858277" cy="11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964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Norm of a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IN" dirty="0"/>
                  <a:t>If p=2, we have Euclidean norm. Very useful in many algorithms.</a:t>
                </a:r>
              </a:p>
              <a:p>
                <a:r>
                  <a:rPr lang="en-IN" dirty="0"/>
                  <a:t>If p=1, we have Manhattan distance. Used for sparsity.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, we have max norm which returns max of elements.</a:t>
                </a:r>
              </a:p>
              <a:p>
                <a:r>
                  <a:rPr lang="en-IN" dirty="0" err="1"/>
                  <a:t>Frobenius</a:t>
                </a:r>
                <a:r>
                  <a:rPr lang="en-IN" dirty="0"/>
                  <a:t> norm of a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964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41BAB2B-9B78-466B-BFB3-7CF4B6B0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93" y="2210610"/>
            <a:ext cx="244792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5E489-FFB0-4475-A0CB-2A5CCE8F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632" y="5217303"/>
            <a:ext cx="2276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3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Kinds of matrices and vectors</a:t>
                </a:r>
              </a:p>
              <a:p>
                <a:pPr lvl="1"/>
                <a:r>
                  <a:rPr lang="en-US" dirty="0"/>
                  <a:t>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Unit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 and y are orthogonal vectors if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If orthogonal vectors x and y are unit vectors, they are orthonormal</a:t>
                </a:r>
              </a:p>
              <a:p>
                <a:pPr lvl="1"/>
                <a:r>
                  <a:rPr lang="en-IN" dirty="0"/>
                  <a:t>Orthogonal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and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Quantifying uncertainty.</a:t>
            </a:r>
          </a:p>
          <a:p>
            <a:r>
              <a:rPr lang="en-US" dirty="0"/>
              <a:t>Used in designing and analyzing AI algorithms.</a:t>
            </a:r>
          </a:p>
          <a:p>
            <a:r>
              <a:rPr lang="en-US" dirty="0"/>
              <a:t>Sources of uncertainty:</a:t>
            </a:r>
          </a:p>
          <a:p>
            <a:pPr lvl="1"/>
            <a:r>
              <a:rPr lang="en-US" dirty="0"/>
              <a:t>Inherent stochasticity: </a:t>
            </a:r>
            <a:r>
              <a:rPr lang="en-US" dirty="0" err="1"/>
              <a:t>Eg</a:t>
            </a:r>
            <a:r>
              <a:rPr lang="en-US" dirty="0"/>
              <a:t> – shuffling in a card</a:t>
            </a:r>
          </a:p>
          <a:p>
            <a:pPr lvl="1"/>
            <a:r>
              <a:rPr lang="en-US" dirty="0"/>
              <a:t>Incomplete observability: When we don’t observe all variables driving a system. </a:t>
            </a:r>
            <a:r>
              <a:rPr lang="en-US" dirty="0" err="1"/>
              <a:t>Eg</a:t>
            </a:r>
            <a:r>
              <a:rPr lang="en-US" dirty="0"/>
              <a:t>: Look up Monty Hall problem</a:t>
            </a:r>
          </a:p>
          <a:p>
            <a:pPr lvl="1"/>
            <a:r>
              <a:rPr lang="en-US" dirty="0"/>
              <a:t>Incomplete modeling: When a model discards certain information.</a:t>
            </a:r>
          </a:p>
          <a:p>
            <a:r>
              <a:rPr lang="en-US" dirty="0"/>
              <a:t>Frequentist probability. </a:t>
            </a:r>
            <a:r>
              <a:rPr lang="en-US" dirty="0" err="1"/>
              <a:t>Eg</a:t>
            </a:r>
            <a:r>
              <a:rPr lang="en-US" dirty="0"/>
              <a:t>: Coin toss has probability 0.5 implies if we repeat the toss infinitely many times, then 50% of the repetitions turn heads.</a:t>
            </a:r>
          </a:p>
          <a:p>
            <a:r>
              <a:rPr lang="en-US" dirty="0"/>
              <a:t>Bayesian probability – degree of belief. </a:t>
            </a:r>
            <a:r>
              <a:rPr lang="en-US" dirty="0" err="1"/>
              <a:t>Eg</a:t>
            </a:r>
            <a:r>
              <a:rPr lang="en-US" dirty="0"/>
              <a:t>: Patient survival is 60% does not imply we have replicas of the 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Random Variable – discrete and continuous</a:t>
                </a:r>
              </a:p>
              <a:p>
                <a:pPr algn="l"/>
                <a:r>
                  <a:rPr lang="en-US" sz="1800" b="0" i="0" u="none" strike="noStrike" baseline="0" dirty="0">
                    <a:latin typeface="ComputerModernRoman"/>
                  </a:rPr>
                  <a:t>A </a:t>
                </a:r>
                <a:r>
                  <a:rPr lang="en-US" sz="1800" b="1" i="0" u="none" strike="noStrike" baseline="0" dirty="0">
                    <a:latin typeface="ComputerModernBoldExtended"/>
                  </a:rPr>
                  <a:t>probability distribution </a:t>
                </a:r>
                <a:r>
                  <a:rPr lang="en-US" sz="1800" b="0" i="0" u="none" strike="noStrike" baseline="0" dirty="0">
                    <a:latin typeface="ComputerModernRoman"/>
                  </a:rPr>
                  <a:t>is a description of how likely a random variable or set of random variables is to take on each of its possible states.</a:t>
                </a:r>
              </a:p>
              <a:p>
                <a:pPr algn="l"/>
                <a:r>
                  <a:rPr lang="en-US" sz="1800" dirty="0">
                    <a:latin typeface="ComputerModernRoman"/>
                  </a:rPr>
                  <a:t>Discrete variables:</a:t>
                </a:r>
              </a:p>
              <a:p>
                <a:pPr lvl="1"/>
                <a:r>
                  <a:rPr lang="en-US" dirty="0">
                    <a:latin typeface="ComputerModernRoman"/>
                  </a:rPr>
                  <a:t>Probability Mass Function (PMF)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/>
                  <a:t>, P(</a:t>
                </a:r>
                <a:r>
                  <a:rPr lang="en-IN" b="1" i="1" dirty="0"/>
                  <a:t>x </a:t>
                </a:r>
                <a:r>
                  <a:rPr lang="en-IN" dirty="0"/>
                  <a:t>=x) </a:t>
                </a:r>
              </a:p>
              <a:p>
                <a:pPr lvl="1"/>
                <a:r>
                  <a:rPr lang="en-IN" dirty="0"/>
                  <a:t>Joint Probability Distribution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Properties of P:</a:t>
                </a:r>
              </a:p>
              <a:p>
                <a:pPr lvl="2"/>
                <a:r>
                  <a:rPr lang="en-IN" dirty="0"/>
                  <a:t>Domain is set of all possible x</a:t>
                </a:r>
              </a:p>
              <a:p>
                <a:pPr lvl="2"/>
                <a:r>
                  <a:rPr lang="en-IN" dirty="0"/>
                  <a:t>Impossible event has P=0, certain event has P=1.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2"/>
                <a:r>
                  <a:rPr lang="en-IN" dirty="0"/>
                  <a:t>Summation over all possibilities is 1.</a:t>
                </a:r>
              </a:p>
              <a:p>
                <a:pPr lvl="1"/>
                <a:r>
                  <a:rPr lang="en-IN" dirty="0"/>
                  <a:t>Marginal </a:t>
                </a:r>
                <a:r>
                  <a:rPr lang="en-IN" dirty="0" err="1"/>
                  <a:t>Probabilites</a:t>
                </a:r>
                <a:r>
                  <a:rPr lang="en-IN" dirty="0"/>
                  <a:t>: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/>
                  <a:t>Continuous Variables:</a:t>
                </a:r>
              </a:p>
              <a:p>
                <a:pPr lvl="1"/>
                <a:r>
                  <a:rPr lang="en-IN" dirty="0"/>
                  <a:t>Probability Density function (PDF) denoted by p(x)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but not limited.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Marginal Probability</a:t>
                </a:r>
              </a:p>
              <a:p>
                <a:pPr marL="914400" lvl="2" indent="0">
                  <a:buNone/>
                </a:pPr>
                <a:endParaRPr lang="en-IN" dirty="0"/>
              </a:p>
              <a:p>
                <a:pPr lvl="1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201A17-F6BF-4A90-A789-86A19BEE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539" y="4364835"/>
            <a:ext cx="3607739" cy="56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586AD-C0F9-42DD-B227-FFCC3F45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964" y="5740400"/>
            <a:ext cx="2190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Probability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Chain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Conditionally Independent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B2D62-5621-49FF-8A1D-29B5B7FD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22" y="2142905"/>
            <a:ext cx="39338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F2DB0-EE2B-418D-9336-01A3FB02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21" y="3110559"/>
            <a:ext cx="595312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638D2-4F18-43CF-AA79-5D8AE418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63" y="3949646"/>
            <a:ext cx="2943900" cy="89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C822B-5FF7-474F-A177-87AC762A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558" y="4976277"/>
            <a:ext cx="558165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A0AE3-92BF-4D61-8B17-961FC9CE5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263" y="6058767"/>
            <a:ext cx="857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Variance:</a:t>
            </a:r>
          </a:p>
          <a:p>
            <a:endParaRPr lang="en-US" dirty="0"/>
          </a:p>
          <a:p>
            <a:r>
              <a:rPr lang="en-US" dirty="0"/>
              <a:t>Covariance: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BABDE-6538-4C5D-BAB3-E98192A7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13" y="2376487"/>
            <a:ext cx="31813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6A00B-DFC0-4591-86E7-DF6A1AAF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86" y="2325168"/>
            <a:ext cx="32004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4050D-8D92-42BB-B534-242E1E70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117" y="3384549"/>
            <a:ext cx="3857625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D3494-7829-4F66-A2AD-D3405BF7F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411661"/>
            <a:ext cx="6096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9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1084</Words>
  <Application>Microsoft Office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CMMI10</vt:lpstr>
      <vt:lpstr>ComputerModernBoldExtended</vt:lpstr>
      <vt:lpstr>ComputerModernRoman</vt:lpstr>
      <vt:lpstr>Office Theme</vt:lpstr>
      <vt:lpstr>Math Basics</vt:lpstr>
      <vt:lpstr>Linear Algebra</vt:lpstr>
      <vt:lpstr>Linear Algebra</vt:lpstr>
      <vt:lpstr>Linear Algebra</vt:lpstr>
      <vt:lpstr>Linear Algebra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Information Theory</vt:lpstr>
      <vt:lpstr>Information Theory</vt:lpstr>
      <vt:lpstr>Information Theory</vt:lpstr>
      <vt:lpstr>Further Reading</vt:lpstr>
      <vt:lpstr>PowerPoint Presentation</vt:lpstr>
      <vt:lpstr>LinAl outline</vt:lpstr>
      <vt:lpstr>Probability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Basics</dc:title>
  <dc:creator>Prem Sagar S</dc:creator>
  <cp:lastModifiedBy>Prem Sagar S</cp:lastModifiedBy>
  <cp:revision>28</cp:revision>
  <dcterms:created xsi:type="dcterms:W3CDTF">2021-01-08T13:55:44Z</dcterms:created>
  <dcterms:modified xsi:type="dcterms:W3CDTF">2021-01-09T09:56:44Z</dcterms:modified>
</cp:coreProperties>
</file>