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7"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0382D-9839-4A03-BCA5-394D45F944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6BA1E7-7651-421B-B9AA-B5470819B5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7FB940-8DEF-4495-A144-0EF164148DB7}"/>
              </a:ext>
            </a:extLst>
          </p:cNvPr>
          <p:cNvSpPr>
            <a:spLocks noGrp="1"/>
          </p:cNvSpPr>
          <p:nvPr>
            <p:ph type="dt" sz="half" idx="10"/>
          </p:nvPr>
        </p:nvSpPr>
        <p:spPr/>
        <p:txBody>
          <a:bodyPr/>
          <a:lstStyle/>
          <a:p>
            <a:fld id="{39A963B7-B189-44D3-ABF9-895579F5753E}" type="datetimeFigureOut">
              <a:rPr lang="en-IN" smtClean="0"/>
              <a:t>09-01-2021</a:t>
            </a:fld>
            <a:endParaRPr lang="en-IN"/>
          </a:p>
        </p:txBody>
      </p:sp>
      <p:sp>
        <p:nvSpPr>
          <p:cNvPr id="5" name="Footer Placeholder 4">
            <a:extLst>
              <a:ext uri="{FF2B5EF4-FFF2-40B4-BE49-F238E27FC236}">
                <a16:creationId xmlns:a16="http://schemas.microsoft.com/office/drawing/2014/main" id="{6E99CD8D-30CA-46D0-8940-1A43967D7E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6F7653-7B9C-4CD0-90BE-F9F62593D34A}"/>
              </a:ext>
            </a:extLst>
          </p:cNvPr>
          <p:cNvSpPr>
            <a:spLocks noGrp="1"/>
          </p:cNvSpPr>
          <p:nvPr>
            <p:ph type="sldNum" sz="quarter" idx="12"/>
          </p:nvPr>
        </p:nvSpPr>
        <p:spPr/>
        <p:txBody>
          <a:bodyPr/>
          <a:lstStyle/>
          <a:p>
            <a:fld id="{C5992D05-49FC-46D5-AA0C-7759F37032DC}" type="slidenum">
              <a:rPr lang="en-IN" smtClean="0"/>
              <a:t>‹#›</a:t>
            </a:fld>
            <a:endParaRPr lang="en-IN"/>
          </a:p>
        </p:txBody>
      </p:sp>
    </p:spTree>
    <p:extLst>
      <p:ext uri="{BB962C8B-B14F-4D97-AF65-F5344CB8AC3E}">
        <p14:creationId xmlns:p14="http://schemas.microsoft.com/office/powerpoint/2010/main" val="2176186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5DB6-A470-4502-B334-EA2AA95DE8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138D26-E49C-40E3-8661-BBB1ECE68E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99FB3C-2EC3-427C-8570-9D4A4DD18C7B}"/>
              </a:ext>
            </a:extLst>
          </p:cNvPr>
          <p:cNvSpPr>
            <a:spLocks noGrp="1"/>
          </p:cNvSpPr>
          <p:nvPr>
            <p:ph type="dt" sz="half" idx="10"/>
          </p:nvPr>
        </p:nvSpPr>
        <p:spPr/>
        <p:txBody>
          <a:bodyPr/>
          <a:lstStyle/>
          <a:p>
            <a:fld id="{39A963B7-B189-44D3-ABF9-895579F5753E}" type="datetimeFigureOut">
              <a:rPr lang="en-IN" smtClean="0"/>
              <a:t>09-01-2021</a:t>
            </a:fld>
            <a:endParaRPr lang="en-IN"/>
          </a:p>
        </p:txBody>
      </p:sp>
      <p:sp>
        <p:nvSpPr>
          <p:cNvPr id="5" name="Footer Placeholder 4">
            <a:extLst>
              <a:ext uri="{FF2B5EF4-FFF2-40B4-BE49-F238E27FC236}">
                <a16:creationId xmlns:a16="http://schemas.microsoft.com/office/drawing/2014/main" id="{E3B1DE6A-0921-4D1C-AAC3-C7B1F4A9FD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B22EDC-B3F8-4288-BDBB-4499229DC125}"/>
              </a:ext>
            </a:extLst>
          </p:cNvPr>
          <p:cNvSpPr>
            <a:spLocks noGrp="1"/>
          </p:cNvSpPr>
          <p:nvPr>
            <p:ph type="sldNum" sz="quarter" idx="12"/>
          </p:nvPr>
        </p:nvSpPr>
        <p:spPr/>
        <p:txBody>
          <a:bodyPr/>
          <a:lstStyle/>
          <a:p>
            <a:fld id="{C5992D05-49FC-46D5-AA0C-7759F37032DC}" type="slidenum">
              <a:rPr lang="en-IN" smtClean="0"/>
              <a:t>‹#›</a:t>
            </a:fld>
            <a:endParaRPr lang="en-IN"/>
          </a:p>
        </p:txBody>
      </p:sp>
    </p:spTree>
    <p:extLst>
      <p:ext uri="{BB962C8B-B14F-4D97-AF65-F5344CB8AC3E}">
        <p14:creationId xmlns:p14="http://schemas.microsoft.com/office/powerpoint/2010/main" val="2694399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DA7FE8-4879-4F6C-B7FB-B97CC559A7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27C496-30DD-4321-92D0-FD7DC2D019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04A676-17C2-49F8-9F17-34970412D155}"/>
              </a:ext>
            </a:extLst>
          </p:cNvPr>
          <p:cNvSpPr>
            <a:spLocks noGrp="1"/>
          </p:cNvSpPr>
          <p:nvPr>
            <p:ph type="dt" sz="half" idx="10"/>
          </p:nvPr>
        </p:nvSpPr>
        <p:spPr/>
        <p:txBody>
          <a:bodyPr/>
          <a:lstStyle/>
          <a:p>
            <a:fld id="{39A963B7-B189-44D3-ABF9-895579F5753E}" type="datetimeFigureOut">
              <a:rPr lang="en-IN" smtClean="0"/>
              <a:t>09-01-2021</a:t>
            </a:fld>
            <a:endParaRPr lang="en-IN"/>
          </a:p>
        </p:txBody>
      </p:sp>
      <p:sp>
        <p:nvSpPr>
          <p:cNvPr id="5" name="Footer Placeholder 4">
            <a:extLst>
              <a:ext uri="{FF2B5EF4-FFF2-40B4-BE49-F238E27FC236}">
                <a16:creationId xmlns:a16="http://schemas.microsoft.com/office/drawing/2014/main" id="{AA68E153-6315-4680-AC4D-E3497A95D4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94EC5D-06D9-4E60-A36B-80DE0BF20AD1}"/>
              </a:ext>
            </a:extLst>
          </p:cNvPr>
          <p:cNvSpPr>
            <a:spLocks noGrp="1"/>
          </p:cNvSpPr>
          <p:nvPr>
            <p:ph type="sldNum" sz="quarter" idx="12"/>
          </p:nvPr>
        </p:nvSpPr>
        <p:spPr/>
        <p:txBody>
          <a:bodyPr/>
          <a:lstStyle/>
          <a:p>
            <a:fld id="{C5992D05-49FC-46D5-AA0C-7759F37032DC}" type="slidenum">
              <a:rPr lang="en-IN" smtClean="0"/>
              <a:t>‹#›</a:t>
            </a:fld>
            <a:endParaRPr lang="en-IN"/>
          </a:p>
        </p:txBody>
      </p:sp>
    </p:spTree>
    <p:extLst>
      <p:ext uri="{BB962C8B-B14F-4D97-AF65-F5344CB8AC3E}">
        <p14:creationId xmlns:p14="http://schemas.microsoft.com/office/powerpoint/2010/main" val="2595177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D883-96D3-4642-BBF6-C17E297438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7F0E9A-4A53-47C6-8844-EB81076779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C9796D-8AE7-4C94-9570-E223AAD52116}"/>
              </a:ext>
            </a:extLst>
          </p:cNvPr>
          <p:cNvSpPr>
            <a:spLocks noGrp="1"/>
          </p:cNvSpPr>
          <p:nvPr>
            <p:ph type="dt" sz="half" idx="10"/>
          </p:nvPr>
        </p:nvSpPr>
        <p:spPr/>
        <p:txBody>
          <a:bodyPr/>
          <a:lstStyle/>
          <a:p>
            <a:fld id="{39A963B7-B189-44D3-ABF9-895579F5753E}" type="datetimeFigureOut">
              <a:rPr lang="en-IN" smtClean="0"/>
              <a:t>09-01-2021</a:t>
            </a:fld>
            <a:endParaRPr lang="en-IN"/>
          </a:p>
        </p:txBody>
      </p:sp>
      <p:sp>
        <p:nvSpPr>
          <p:cNvPr id="5" name="Footer Placeholder 4">
            <a:extLst>
              <a:ext uri="{FF2B5EF4-FFF2-40B4-BE49-F238E27FC236}">
                <a16:creationId xmlns:a16="http://schemas.microsoft.com/office/drawing/2014/main" id="{353D948A-8779-4569-BB65-1099A38679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DF9FE3-3058-43C2-A8EE-A3FF7BBB0432}"/>
              </a:ext>
            </a:extLst>
          </p:cNvPr>
          <p:cNvSpPr>
            <a:spLocks noGrp="1"/>
          </p:cNvSpPr>
          <p:nvPr>
            <p:ph type="sldNum" sz="quarter" idx="12"/>
          </p:nvPr>
        </p:nvSpPr>
        <p:spPr/>
        <p:txBody>
          <a:bodyPr/>
          <a:lstStyle/>
          <a:p>
            <a:fld id="{C5992D05-49FC-46D5-AA0C-7759F37032DC}" type="slidenum">
              <a:rPr lang="en-IN" smtClean="0"/>
              <a:t>‹#›</a:t>
            </a:fld>
            <a:endParaRPr lang="en-IN"/>
          </a:p>
        </p:txBody>
      </p:sp>
    </p:spTree>
    <p:extLst>
      <p:ext uri="{BB962C8B-B14F-4D97-AF65-F5344CB8AC3E}">
        <p14:creationId xmlns:p14="http://schemas.microsoft.com/office/powerpoint/2010/main" val="19246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30ABB-1FFD-4DF2-A435-E9120EAC9B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5D7915-FD2C-472A-BDA2-117F920A71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55C9C2-D71E-4CB3-8033-A010FCB24EE7}"/>
              </a:ext>
            </a:extLst>
          </p:cNvPr>
          <p:cNvSpPr>
            <a:spLocks noGrp="1"/>
          </p:cNvSpPr>
          <p:nvPr>
            <p:ph type="dt" sz="half" idx="10"/>
          </p:nvPr>
        </p:nvSpPr>
        <p:spPr/>
        <p:txBody>
          <a:bodyPr/>
          <a:lstStyle/>
          <a:p>
            <a:fld id="{39A963B7-B189-44D3-ABF9-895579F5753E}" type="datetimeFigureOut">
              <a:rPr lang="en-IN" smtClean="0"/>
              <a:t>09-01-2021</a:t>
            </a:fld>
            <a:endParaRPr lang="en-IN"/>
          </a:p>
        </p:txBody>
      </p:sp>
      <p:sp>
        <p:nvSpPr>
          <p:cNvPr id="5" name="Footer Placeholder 4">
            <a:extLst>
              <a:ext uri="{FF2B5EF4-FFF2-40B4-BE49-F238E27FC236}">
                <a16:creationId xmlns:a16="http://schemas.microsoft.com/office/drawing/2014/main" id="{A0F269E8-63A5-4D72-AF91-E7639EE6D9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21F183-343F-4663-88CD-1CEAC3FD1CD8}"/>
              </a:ext>
            </a:extLst>
          </p:cNvPr>
          <p:cNvSpPr>
            <a:spLocks noGrp="1"/>
          </p:cNvSpPr>
          <p:nvPr>
            <p:ph type="sldNum" sz="quarter" idx="12"/>
          </p:nvPr>
        </p:nvSpPr>
        <p:spPr/>
        <p:txBody>
          <a:bodyPr/>
          <a:lstStyle/>
          <a:p>
            <a:fld id="{C5992D05-49FC-46D5-AA0C-7759F37032DC}" type="slidenum">
              <a:rPr lang="en-IN" smtClean="0"/>
              <a:t>‹#›</a:t>
            </a:fld>
            <a:endParaRPr lang="en-IN"/>
          </a:p>
        </p:txBody>
      </p:sp>
    </p:spTree>
    <p:extLst>
      <p:ext uri="{BB962C8B-B14F-4D97-AF65-F5344CB8AC3E}">
        <p14:creationId xmlns:p14="http://schemas.microsoft.com/office/powerpoint/2010/main" val="3399368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BC090-D4C9-4C59-9DC5-CA4B280BE4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19CEA9-1E00-4FA4-AD14-0FCF76E36B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E75786-BB98-4475-86A9-22A9884D35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64B7C3-BDAE-429C-87DE-33DCB38F2B44}"/>
              </a:ext>
            </a:extLst>
          </p:cNvPr>
          <p:cNvSpPr>
            <a:spLocks noGrp="1"/>
          </p:cNvSpPr>
          <p:nvPr>
            <p:ph type="dt" sz="half" idx="10"/>
          </p:nvPr>
        </p:nvSpPr>
        <p:spPr/>
        <p:txBody>
          <a:bodyPr/>
          <a:lstStyle/>
          <a:p>
            <a:fld id="{39A963B7-B189-44D3-ABF9-895579F5753E}" type="datetimeFigureOut">
              <a:rPr lang="en-IN" smtClean="0"/>
              <a:t>09-01-2021</a:t>
            </a:fld>
            <a:endParaRPr lang="en-IN"/>
          </a:p>
        </p:txBody>
      </p:sp>
      <p:sp>
        <p:nvSpPr>
          <p:cNvPr id="6" name="Footer Placeholder 5">
            <a:extLst>
              <a:ext uri="{FF2B5EF4-FFF2-40B4-BE49-F238E27FC236}">
                <a16:creationId xmlns:a16="http://schemas.microsoft.com/office/drawing/2014/main" id="{DF313189-6297-4C17-92CB-C4621E9701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5A05BD-2462-4BB5-A4F1-9CCF306A8C85}"/>
              </a:ext>
            </a:extLst>
          </p:cNvPr>
          <p:cNvSpPr>
            <a:spLocks noGrp="1"/>
          </p:cNvSpPr>
          <p:nvPr>
            <p:ph type="sldNum" sz="quarter" idx="12"/>
          </p:nvPr>
        </p:nvSpPr>
        <p:spPr/>
        <p:txBody>
          <a:bodyPr/>
          <a:lstStyle/>
          <a:p>
            <a:fld id="{C5992D05-49FC-46D5-AA0C-7759F37032DC}" type="slidenum">
              <a:rPr lang="en-IN" smtClean="0"/>
              <a:t>‹#›</a:t>
            </a:fld>
            <a:endParaRPr lang="en-IN"/>
          </a:p>
        </p:txBody>
      </p:sp>
    </p:spTree>
    <p:extLst>
      <p:ext uri="{BB962C8B-B14F-4D97-AF65-F5344CB8AC3E}">
        <p14:creationId xmlns:p14="http://schemas.microsoft.com/office/powerpoint/2010/main" val="75036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4E46-8C19-486C-8DC3-C2AA5C21F1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BADF21-FC84-4680-AC75-275DB47B86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C8BFA9-0528-4643-AE17-767CBA5515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0E18335-1858-4861-AEF9-3615F24640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82650-23AB-490D-A250-DF86094345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A14A29-0993-4B9F-A96E-93EAC70E781C}"/>
              </a:ext>
            </a:extLst>
          </p:cNvPr>
          <p:cNvSpPr>
            <a:spLocks noGrp="1"/>
          </p:cNvSpPr>
          <p:nvPr>
            <p:ph type="dt" sz="half" idx="10"/>
          </p:nvPr>
        </p:nvSpPr>
        <p:spPr/>
        <p:txBody>
          <a:bodyPr/>
          <a:lstStyle/>
          <a:p>
            <a:fld id="{39A963B7-B189-44D3-ABF9-895579F5753E}" type="datetimeFigureOut">
              <a:rPr lang="en-IN" smtClean="0"/>
              <a:t>09-01-2021</a:t>
            </a:fld>
            <a:endParaRPr lang="en-IN"/>
          </a:p>
        </p:txBody>
      </p:sp>
      <p:sp>
        <p:nvSpPr>
          <p:cNvPr id="8" name="Footer Placeholder 7">
            <a:extLst>
              <a:ext uri="{FF2B5EF4-FFF2-40B4-BE49-F238E27FC236}">
                <a16:creationId xmlns:a16="http://schemas.microsoft.com/office/drawing/2014/main" id="{E184B29F-3A3A-40F7-B539-1651E56F41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97BD18C-DE81-4D14-92E4-9BA3DD48E1E3}"/>
              </a:ext>
            </a:extLst>
          </p:cNvPr>
          <p:cNvSpPr>
            <a:spLocks noGrp="1"/>
          </p:cNvSpPr>
          <p:nvPr>
            <p:ph type="sldNum" sz="quarter" idx="12"/>
          </p:nvPr>
        </p:nvSpPr>
        <p:spPr/>
        <p:txBody>
          <a:bodyPr/>
          <a:lstStyle/>
          <a:p>
            <a:fld id="{C5992D05-49FC-46D5-AA0C-7759F37032DC}" type="slidenum">
              <a:rPr lang="en-IN" smtClean="0"/>
              <a:t>‹#›</a:t>
            </a:fld>
            <a:endParaRPr lang="en-IN"/>
          </a:p>
        </p:txBody>
      </p:sp>
    </p:spTree>
    <p:extLst>
      <p:ext uri="{BB962C8B-B14F-4D97-AF65-F5344CB8AC3E}">
        <p14:creationId xmlns:p14="http://schemas.microsoft.com/office/powerpoint/2010/main" val="696208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766D4-B2FF-4FF2-A1D4-DF91461961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7DBC84E-D539-45A2-8107-AC15DC64187B}"/>
              </a:ext>
            </a:extLst>
          </p:cNvPr>
          <p:cNvSpPr>
            <a:spLocks noGrp="1"/>
          </p:cNvSpPr>
          <p:nvPr>
            <p:ph type="dt" sz="half" idx="10"/>
          </p:nvPr>
        </p:nvSpPr>
        <p:spPr/>
        <p:txBody>
          <a:bodyPr/>
          <a:lstStyle/>
          <a:p>
            <a:fld id="{39A963B7-B189-44D3-ABF9-895579F5753E}" type="datetimeFigureOut">
              <a:rPr lang="en-IN" smtClean="0"/>
              <a:t>09-01-2021</a:t>
            </a:fld>
            <a:endParaRPr lang="en-IN"/>
          </a:p>
        </p:txBody>
      </p:sp>
      <p:sp>
        <p:nvSpPr>
          <p:cNvPr id="4" name="Footer Placeholder 3">
            <a:extLst>
              <a:ext uri="{FF2B5EF4-FFF2-40B4-BE49-F238E27FC236}">
                <a16:creationId xmlns:a16="http://schemas.microsoft.com/office/drawing/2014/main" id="{B989DFC0-C616-420C-BEC6-798D229D574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388531-0C17-46FE-920F-085EEEEAE524}"/>
              </a:ext>
            </a:extLst>
          </p:cNvPr>
          <p:cNvSpPr>
            <a:spLocks noGrp="1"/>
          </p:cNvSpPr>
          <p:nvPr>
            <p:ph type="sldNum" sz="quarter" idx="12"/>
          </p:nvPr>
        </p:nvSpPr>
        <p:spPr/>
        <p:txBody>
          <a:bodyPr/>
          <a:lstStyle/>
          <a:p>
            <a:fld id="{C5992D05-49FC-46D5-AA0C-7759F37032DC}" type="slidenum">
              <a:rPr lang="en-IN" smtClean="0"/>
              <a:t>‹#›</a:t>
            </a:fld>
            <a:endParaRPr lang="en-IN"/>
          </a:p>
        </p:txBody>
      </p:sp>
    </p:spTree>
    <p:extLst>
      <p:ext uri="{BB962C8B-B14F-4D97-AF65-F5344CB8AC3E}">
        <p14:creationId xmlns:p14="http://schemas.microsoft.com/office/powerpoint/2010/main" val="3170020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33C58A-1444-476A-AE34-040E4E49B2BE}"/>
              </a:ext>
            </a:extLst>
          </p:cNvPr>
          <p:cNvSpPr>
            <a:spLocks noGrp="1"/>
          </p:cNvSpPr>
          <p:nvPr>
            <p:ph type="dt" sz="half" idx="10"/>
          </p:nvPr>
        </p:nvSpPr>
        <p:spPr/>
        <p:txBody>
          <a:bodyPr/>
          <a:lstStyle/>
          <a:p>
            <a:fld id="{39A963B7-B189-44D3-ABF9-895579F5753E}" type="datetimeFigureOut">
              <a:rPr lang="en-IN" smtClean="0"/>
              <a:t>09-01-2021</a:t>
            </a:fld>
            <a:endParaRPr lang="en-IN"/>
          </a:p>
        </p:txBody>
      </p:sp>
      <p:sp>
        <p:nvSpPr>
          <p:cNvPr id="3" name="Footer Placeholder 2">
            <a:extLst>
              <a:ext uri="{FF2B5EF4-FFF2-40B4-BE49-F238E27FC236}">
                <a16:creationId xmlns:a16="http://schemas.microsoft.com/office/drawing/2014/main" id="{03199379-B903-4A60-9730-D89602591C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8CF271-5B03-4838-9E65-5C8089B1460A}"/>
              </a:ext>
            </a:extLst>
          </p:cNvPr>
          <p:cNvSpPr>
            <a:spLocks noGrp="1"/>
          </p:cNvSpPr>
          <p:nvPr>
            <p:ph type="sldNum" sz="quarter" idx="12"/>
          </p:nvPr>
        </p:nvSpPr>
        <p:spPr/>
        <p:txBody>
          <a:bodyPr/>
          <a:lstStyle/>
          <a:p>
            <a:fld id="{C5992D05-49FC-46D5-AA0C-7759F37032DC}" type="slidenum">
              <a:rPr lang="en-IN" smtClean="0"/>
              <a:t>‹#›</a:t>
            </a:fld>
            <a:endParaRPr lang="en-IN"/>
          </a:p>
        </p:txBody>
      </p:sp>
    </p:spTree>
    <p:extLst>
      <p:ext uri="{BB962C8B-B14F-4D97-AF65-F5344CB8AC3E}">
        <p14:creationId xmlns:p14="http://schemas.microsoft.com/office/powerpoint/2010/main" val="3612297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75173-C924-4EC1-B5A0-A73203EBAC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B8B524-860D-4031-AF3A-9227ADC8B0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E92596-DF46-498F-B106-0F9EBB3B0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98DC73-0E2A-42BE-A7C5-CCE10287C385}"/>
              </a:ext>
            </a:extLst>
          </p:cNvPr>
          <p:cNvSpPr>
            <a:spLocks noGrp="1"/>
          </p:cNvSpPr>
          <p:nvPr>
            <p:ph type="dt" sz="half" idx="10"/>
          </p:nvPr>
        </p:nvSpPr>
        <p:spPr/>
        <p:txBody>
          <a:bodyPr/>
          <a:lstStyle/>
          <a:p>
            <a:fld id="{39A963B7-B189-44D3-ABF9-895579F5753E}" type="datetimeFigureOut">
              <a:rPr lang="en-IN" smtClean="0"/>
              <a:t>09-01-2021</a:t>
            </a:fld>
            <a:endParaRPr lang="en-IN"/>
          </a:p>
        </p:txBody>
      </p:sp>
      <p:sp>
        <p:nvSpPr>
          <p:cNvPr id="6" name="Footer Placeholder 5">
            <a:extLst>
              <a:ext uri="{FF2B5EF4-FFF2-40B4-BE49-F238E27FC236}">
                <a16:creationId xmlns:a16="http://schemas.microsoft.com/office/drawing/2014/main" id="{9FEC8761-3396-425A-9102-6F2C524459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92EE56-EC86-4062-B6B5-EADAAAD3970B}"/>
              </a:ext>
            </a:extLst>
          </p:cNvPr>
          <p:cNvSpPr>
            <a:spLocks noGrp="1"/>
          </p:cNvSpPr>
          <p:nvPr>
            <p:ph type="sldNum" sz="quarter" idx="12"/>
          </p:nvPr>
        </p:nvSpPr>
        <p:spPr/>
        <p:txBody>
          <a:bodyPr/>
          <a:lstStyle/>
          <a:p>
            <a:fld id="{C5992D05-49FC-46D5-AA0C-7759F37032DC}" type="slidenum">
              <a:rPr lang="en-IN" smtClean="0"/>
              <a:t>‹#›</a:t>
            </a:fld>
            <a:endParaRPr lang="en-IN"/>
          </a:p>
        </p:txBody>
      </p:sp>
    </p:spTree>
    <p:extLst>
      <p:ext uri="{BB962C8B-B14F-4D97-AF65-F5344CB8AC3E}">
        <p14:creationId xmlns:p14="http://schemas.microsoft.com/office/powerpoint/2010/main" val="2411176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7570A-FE72-423E-93A8-195016F74F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9FB951-C4FA-4506-A687-74E42393E0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5C76CB6-900F-4656-81C5-717954E0F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A23098-4C5B-4CC7-A61D-A47AE58CF580}"/>
              </a:ext>
            </a:extLst>
          </p:cNvPr>
          <p:cNvSpPr>
            <a:spLocks noGrp="1"/>
          </p:cNvSpPr>
          <p:nvPr>
            <p:ph type="dt" sz="half" idx="10"/>
          </p:nvPr>
        </p:nvSpPr>
        <p:spPr/>
        <p:txBody>
          <a:bodyPr/>
          <a:lstStyle/>
          <a:p>
            <a:fld id="{39A963B7-B189-44D3-ABF9-895579F5753E}" type="datetimeFigureOut">
              <a:rPr lang="en-IN" smtClean="0"/>
              <a:t>09-01-2021</a:t>
            </a:fld>
            <a:endParaRPr lang="en-IN"/>
          </a:p>
        </p:txBody>
      </p:sp>
      <p:sp>
        <p:nvSpPr>
          <p:cNvPr id="6" name="Footer Placeholder 5">
            <a:extLst>
              <a:ext uri="{FF2B5EF4-FFF2-40B4-BE49-F238E27FC236}">
                <a16:creationId xmlns:a16="http://schemas.microsoft.com/office/drawing/2014/main" id="{4473E536-B0D9-4688-93C7-2BB12FF163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E278D5-6570-437A-878D-22218D8BE86A}"/>
              </a:ext>
            </a:extLst>
          </p:cNvPr>
          <p:cNvSpPr>
            <a:spLocks noGrp="1"/>
          </p:cNvSpPr>
          <p:nvPr>
            <p:ph type="sldNum" sz="quarter" idx="12"/>
          </p:nvPr>
        </p:nvSpPr>
        <p:spPr/>
        <p:txBody>
          <a:bodyPr/>
          <a:lstStyle/>
          <a:p>
            <a:fld id="{C5992D05-49FC-46D5-AA0C-7759F37032DC}" type="slidenum">
              <a:rPr lang="en-IN" smtClean="0"/>
              <a:t>‹#›</a:t>
            </a:fld>
            <a:endParaRPr lang="en-IN"/>
          </a:p>
        </p:txBody>
      </p:sp>
    </p:spTree>
    <p:extLst>
      <p:ext uri="{BB962C8B-B14F-4D97-AF65-F5344CB8AC3E}">
        <p14:creationId xmlns:p14="http://schemas.microsoft.com/office/powerpoint/2010/main" val="2009946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52B046-E939-4158-B9C3-CE395B901B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068027-7DD9-4420-A9F8-FDFABD95D5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252D17-91FB-4CBB-A06A-45DE3F87B0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963B7-B189-44D3-ABF9-895579F5753E}" type="datetimeFigureOut">
              <a:rPr lang="en-IN" smtClean="0"/>
              <a:t>09-01-2021</a:t>
            </a:fld>
            <a:endParaRPr lang="en-IN"/>
          </a:p>
        </p:txBody>
      </p:sp>
      <p:sp>
        <p:nvSpPr>
          <p:cNvPr id="5" name="Footer Placeholder 4">
            <a:extLst>
              <a:ext uri="{FF2B5EF4-FFF2-40B4-BE49-F238E27FC236}">
                <a16:creationId xmlns:a16="http://schemas.microsoft.com/office/drawing/2014/main" id="{708482E3-C497-40C6-8114-806F39C7FE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A54D49-13A4-44AC-AB35-79C3A23961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92D05-49FC-46D5-AA0C-7759F37032DC}" type="slidenum">
              <a:rPr lang="en-IN" smtClean="0"/>
              <a:t>‹#›</a:t>
            </a:fld>
            <a:endParaRPr lang="en-IN"/>
          </a:p>
        </p:txBody>
      </p:sp>
    </p:spTree>
    <p:extLst>
      <p:ext uri="{BB962C8B-B14F-4D97-AF65-F5344CB8AC3E}">
        <p14:creationId xmlns:p14="http://schemas.microsoft.com/office/powerpoint/2010/main" val="88384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4A234-46EF-41FE-B415-36207B49BD7A}"/>
              </a:ext>
            </a:extLst>
          </p:cNvPr>
          <p:cNvSpPr>
            <a:spLocks noGrp="1"/>
          </p:cNvSpPr>
          <p:nvPr>
            <p:ph type="ctrTitle"/>
          </p:nvPr>
        </p:nvSpPr>
        <p:spPr/>
        <p:txBody>
          <a:bodyPr/>
          <a:lstStyle/>
          <a:p>
            <a:r>
              <a:rPr lang="en-US" dirty="0"/>
              <a:t>Support Vector Machines</a:t>
            </a:r>
            <a:endParaRPr lang="en-IN" dirty="0"/>
          </a:p>
        </p:txBody>
      </p:sp>
      <p:sp>
        <p:nvSpPr>
          <p:cNvPr id="3" name="Subtitle 2">
            <a:extLst>
              <a:ext uri="{FF2B5EF4-FFF2-40B4-BE49-F238E27FC236}">
                <a16:creationId xmlns:a16="http://schemas.microsoft.com/office/drawing/2014/main" id="{F11F45A1-4EAB-4E20-A184-BF10B4F5D467}"/>
              </a:ext>
            </a:extLst>
          </p:cNvPr>
          <p:cNvSpPr>
            <a:spLocks noGrp="1"/>
          </p:cNvSpPr>
          <p:nvPr>
            <p:ph type="subTitle" idx="1"/>
          </p:nvPr>
        </p:nvSpPr>
        <p:spPr/>
        <p:txBody>
          <a:bodyPr/>
          <a:lstStyle/>
          <a:p>
            <a:r>
              <a:rPr lang="en-US" dirty="0"/>
              <a:t>Linear SVC</a:t>
            </a:r>
          </a:p>
          <a:p>
            <a:r>
              <a:rPr lang="en-US" dirty="0"/>
              <a:t>Kernel SVC</a:t>
            </a:r>
          </a:p>
          <a:p>
            <a:r>
              <a:rPr lang="en-US" dirty="0"/>
              <a:t>Regression</a:t>
            </a:r>
            <a:endParaRPr lang="en-IN" dirty="0"/>
          </a:p>
        </p:txBody>
      </p:sp>
    </p:spTree>
    <p:extLst>
      <p:ext uri="{BB962C8B-B14F-4D97-AF65-F5344CB8AC3E}">
        <p14:creationId xmlns:p14="http://schemas.microsoft.com/office/powerpoint/2010/main" val="3431614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71476-55BF-4D46-A910-77219F4E7329}"/>
              </a:ext>
            </a:extLst>
          </p:cNvPr>
          <p:cNvSpPr>
            <a:spLocks noGrp="1"/>
          </p:cNvSpPr>
          <p:nvPr>
            <p:ph type="title"/>
          </p:nvPr>
        </p:nvSpPr>
        <p:spPr/>
        <p:txBody>
          <a:bodyPr/>
          <a:lstStyle/>
          <a:p>
            <a:r>
              <a:rPr lang="en-US" dirty="0"/>
              <a:t>SVM Non-Linear Regression</a:t>
            </a:r>
            <a:endParaRPr lang="en-IN" dirty="0"/>
          </a:p>
        </p:txBody>
      </p:sp>
      <p:sp>
        <p:nvSpPr>
          <p:cNvPr id="3" name="Content Placeholder 2">
            <a:extLst>
              <a:ext uri="{FF2B5EF4-FFF2-40B4-BE49-F238E27FC236}">
                <a16:creationId xmlns:a16="http://schemas.microsoft.com/office/drawing/2014/main" id="{B97DC6FD-39B1-472D-B75A-385129018296}"/>
              </a:ext>
            </a:extLst>
          </p:cNvPr>
          <p:cNvSpPr>
            <a:spLocks noGrp="1"/>
          </p:cNvSpPr>
          <p:nvPr>
            <p:ph sz="half" idx="1"/>
          </p:nvPr>
        </p:nvSpPr>
        <p:spPr>
          <a:xfrm>
            <a:off x="838199" y="4627983"/>
            <a:ext cx="10666445" cy="1548979"/>
          </a:xfrm>
        </p:spPr>
        <p:txBody>
          <a:bodyPr>
            <a:normAutofit/>
          </a:bodyPr>
          <a:lstStyle/>
          <a:p>
            <a:r>
              <a:rPr lang="en-US" dirty="0"/>
              <a:t>We can apply the kernel trick in regression too.</a:t>
            </a:r>
            <a:endParaRPr lang="en-IN" dirty="0"/>
          </a:p>
        </p:txBody>
      </p:sp>
      <p:pic>
        <p:nvPicPr>
          <p:cNvPr id="5" name="Picture 4">
            <a:extLst>
              <a:ext uri="{FF2B5EF4-FFF2-40B4-BE49-F238E27FC236}">
                <a16:creationId xmlns:a16="http://schemas.microsoft.com/office/drawing/2014/main" id="{9A531B5F-166A-4B13-AD94-EF9101408D5B}"/>
              </a:ext>
            </a:extLst>
          </p:cNvPr>
          <p:cNvPicPr>
            <a:picLocks noChangeAspect="1"/>
          </p:cNvPicPr>
          <p:nvPr/>
        </p:nvPicPr>
        <p:blipFill>
          <a:blip r:embed="rId2"/>
          <a:stretch>
            <a:fillRect/>
          </a:stretch>
        </p:blipFill>
        <p:spPr>
          <a:xfrm>
            <a:off x="2894493" y="1576872"/>
            <a:ext cx="6553855" cy="2911199"/>
          </a:xfrm>
          <a:prstGeom prst="rect">
            <a:avLst/>
          </a:prstGeom>
        </p:spPr>
      </p:pic>
    </p:spTree>
    <p:extLst>
      <p:ext uri="{BB962C8B-B14F-4D97-AF65-F5344CB8AC3E}">
        <p14:creationId xmlns:p14="http://schemas.microsoft.com/office/powerpoint/2010/main" val="1788066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61747-4637-4EBC-8E97-9DF9E57DA47A}"/>
              </a:ext>
            </a:extLst>
          </p:cNvPr>
          <p:cNvSpPr>
            <a:spLocks noGrp="1"/>
          </p:cNvSpPr>
          <p:nvPr>
            <p:ph type="title"/>
          </p:nvPr>
        </p:nvSpPr>
        <p:spPr/>
        <p:txBody>
          <a:bodyPr/>
          <a:lstStyle/>
          <a:p>
            <a:r>
              <a:rPr lang="en-US" dirty="0"/>
              <a:t>Linear SVM</a:t>
            </a:r>
            <a:endParaRPr lang="en-IN" dirty="0"/>
          </a:p>
        </p:txBody>
      </p:sp>
      <p:sp>
        <p:nvSpPr>
          <p:cNvPr id="3" name="Content Placeholder 2">
            <a:extLst>
              <a:ext uri="{FF2B5EF4-FFF2-40B4-BE49-F238E27FC236}">
                <a16:creationId xmlns:a16="http://schemas.microsoft.com/office/drawing/2014/main" id="{6E25620A-FA88-422E-A058-50CF60594E36}"/>
              </a:ext>
            </a:extLst>
          </p:cNvPr>
          <p:cNvSpPr>
            <a:spLocks noGrp="1"/>
          </p:cNvSpPr>
          <p:nvPr>
            <p:ph sz="half" idx="1"/>
          </p:nvPr>
        </p:nvSpPr>
        <p:spPr>
          <a:xfrm>
            <a:off x="838199" y="3641248"/>
            <a:ext cx="10515599" cy="3002147"/>
          </a:xfrm>
        </p:spPr>
        <p:txBody>
          <a:bodyPr>
            <a:normAutofit lnSpcReduction="10000"/>
          </a:bodyPr>
          <a:lstStyle/>
          <a:p>
            <a:pPr algn="l"/>
            <a:r>
              <a:rPr lang="en-IN" sz="1800" b="0" i="0" u="none" strike="noStrike" baseline="0" dirty="0">
                <a:latin typeface="MinionPro-Regular"/>
              </a:rPr>
              <a:t>The two </a:t>
            </a:r>
            <a:r>
              <a:rPr lang="en-US" sz="1800" b="0" i="0" u="none" strike="noStrike" baseline="0" dirty="0">
                <a:latin typeface="MinionPro-Regular"/>
              </a:rPr>
              <a:t>classes can clearly be separated easily with a straight line (they are </a:t>
            </a:r>
            <a:r>
              <a:rPr lang="en-US" sz="1800" b="0" i="1" u="none" strike="noStrike" baseline="0" dirty="0">
                <a:latin typeface="MinionPro-It"/>
              </a:rPr>
              <a:t>linearly separable</a:t>
            </a:r>
            <a:r>
              <a:rPr lang="en-US" sz="1800" b="0" i="0" u="none" strike="noStrike" baseline="0" dirty="0">
                <a:latin typeface="MinionPro-Regular"/>
              </a:rPr>
              <a:t>). These are also called as hyperplanes. But there are many such possible hyperplanes.</a:t>
            </a:r>
          </a:p>
          <a:p>
            <a:pPr algn="l"/>
            <a:r>
              <a:rPr lang="en-US" sz="1800" b="0" i="0" u="none" strike="noStrike" baseline="0" dirty="0">
                <a:latin typeface="MinionPro-Regular"/>
              </a:rPr>
              <a:t>Compare the plot to the left and right. The solid line on the right not only separates the two classes but also stays as far away from the closest training instances as possible. </a:t>
            </a:r>
          </a:p>
          <a:p>
            <a:pPr algn="l"/>
            <a:r>
              <a:rPr lang="en-US" sz="1800" b="0" i="0" u="none" strike="noStrike" baseline="0" dirty="0">
                <a:latin typeface="MinionPro-Regular"/>
              </a:rPr>
              <a:t>You can think of an SVM classifier as fitting the</a:t>
            </a:r>
            <a:r>
              <a:rPr lang="en-US" sz="1800" dirty="0">
                <a:latin typeface="MinionPro-Regular"/>
              </a:rPr>
              <a:t> </a:t>
            </a:r>
            <a:r>
              <a:rPr lang="en-US" sz="1800" b="0" i="0" u="none" strike="noStrike" baseline="0" dirty="0">
                <a:latin typeface="MinionPro-Regular"/>
              </a:rPr>
              <a:t>widest possible street (represented by the parallel dashed lines) between the classes.</a:t>
            </a:r>
          </a:p>
          <a:p>
            <a:pPr algn="l"/>
            <a:r>
              <a:rPr lang="en-US" sz="1800" b="0" i="0" u="none" strike="noStrike" baseline="0" dirty="0">
                <a:latin typeface="MinionPro-Regular"/>
              </a:rPr>
              <a:t>This is called </a:t>
            </a:r>
            <a:r>
              <a:rPr lang="en-US" sz="1800" b="0" i="1" u="none" strike="noStrike" baseline="0" dirty="0">
                <a:latin typeface="MinionPro-It"/>
              </a:rPr>
              <a:t>large margin classification</a:t>
            </a:r>
            <a:r>
              <a:rPr lang="en-US" sz="1800" dirty="0">
                <a:latin typeface="MinionPro-Regular"/>
              </a:rPr>
              <a:t> or also maximum margin classification.</a:t>
            </a:r>
          </a:p>
          <a:p>
            <a:pPr algn="l"/>
            <a:r>
              <a:rPr lang="en-US" sz="1800" dirty="0">
                <a:latin typeface="MinionPro-Regular"/>
              </a:rPr>
              <a:t>Adding more data outside of the street does not affect the separation line. It is only the points on the street edges that matter. These are called ‘support vectors’</a:t>
            </a:r>
            <a:endParaRPr lang="en-IN" sz="1800" dirty="0">
              <a:latin typeface="MinionPro-Regular"/>
            </a:endParaRPr>
          </a:p>
          <a:p>
            <a:pPr algn="l"/>
            <a:r>
              <a:rPr lang="en-IN" sz="1800" dirty="0">
                <a:latin typeface="MinionPro-Regular"/>
              </a:rPr>
              <a:t>This is also called Hard Margin classification because no points are allowed in the street.</a:t>
            </a:r>
            <a:endParaRPr lang="en-US" sz="1800" dirty="0">
              <a:latin typeface="MinionPro-Regular"/>
            </a:endParaRPr>
          </a:p>
        </p:txBody>
      </p:sp>
      <p:pic>
        <p:nvPicPr>
          <p:cNvPr id="6" name="Content Placeholder 5">
            <a:extLst>
              <a:ext uri="{FF2B5EF4-FFF2-40B4-BE49-F238E27FC236}">
                <a16:creationId xmlns:a16="http://schemas.microsoft.com/office/drawing/2014/main" id="{AB4D3D50-BB21-4BF2-A604-C92FBA8ED3DA}"/>
              </a:ext>
            </a:extLst>
          </p:cNvPr>
          <p:cNvPicPr>
            <a:picLocks noGrp="1" noChangeAspect="1"/>
          </p:cNvPicPr>
          <p:nvPr>
            <p:ph sz="half" idx="2"/>
          </p:nvPr>
        </p:nvPicPr>
        <p:blipFill>
          <a:blip r:embed="rId2"/>
          <a:stretch>
            <a:fillRect/>
          </a:stretch>
        </p:blipFill>
        <p:spPr>
          <a:xfrm>
            <a:off x="2414705" y="1825625"/>
            <a:ext cx="7552316" cy="1815624"/>
          </a:xfrm>
        </p:spPr>
      </p:pic>
      <p:cxnSp>
        <p:nvCxnSpPr>
          <p:cNvPr id="10" name="Straight Arrow Connector 9">
            <a:extLst>
              <a:ext uri="{FF2B5EF4-FFF2-40B4-BE49-F238E27FC236}">
                <a16:creationId xmlns:a16="http://schemas.microsoft.com/office/drawing/2014/main" id="{92C59297-7C6D-48F4-8AD7-71E40C8D1E32}"/>
              </a:ext>
            </a:extLst>
          </p:cNvPr>
          <p:cNvCxnSpPr/>
          <p:nvPr/>
        </p:nvCxnSpPr>
        <p:spPr>
          <a:xfrm flipH="1">
            <a:off x="7660433" y="1511559"/>
            <a:ext cx="410547" cy="12876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7709381-E79F-4075-A986-AB10F2690AE1}"/>
              </a:ext>
            </a:extLst>
          </p:cNvPr>
          <p:cNvCxnSpPr/>
          <p:nvPr/>
        </p:nvCxnSpPr>
        <p:spPr>
          <a:xfrm>
            <a:off x="8080310" y="1539551"/>
            <a:ext cx="167951" cy="9517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8B9E210-BAE1-4AE5-8C1F-CBC1718E1324}"/>
              </a:ext>
            </a:extLst>
          </p:cNvPr>
          <p:cNvSpPr txBox="1"/>
          <p:nvPr/>
        </p:nvSpPr>
        <p:spPr>
          <a:xfrm>
            <a:off x="7529804" y="1224183"/>
            <a:ext cx="1683410" cy="369332"/>
          </a:xfrm>
          <a:prstGeom prst="rect">
            <a:avLst/>
          </a:prstGeom>
          <a:noFill/>
        </p:spPr>
        <p:txBody>
          <a:bodyPr wrap="none" rtlCol="0">
            <a:spAutoFit/>
          </a:bodyPr>
          <a:lstStyle/>
          <a:p>
            <a:r>
              <a:rPr lang="en-US" dirty="0"/>
              <a:t>Support Vectors</a:t>
            </a:r>
            <a:endParaRPr lang="en-IN" dirty="0"/>
          </a:p>
        </p:txBody>
      </p:sp>
    </p:spTree>
    <p:extLst>
      <p:ext uri="{BB962C8B-B14F-4D97-AF65-F5344CB8AC3E}">
        <p14:creationId xmlns:p14="http://schemas.microsoft.com/office/powerpoint/2010/main" val="2992126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9BF3-AEA0-4768-A6F9-D3FB9065A5FF}"/>
              </a:ext>
            </a:extLst>
          </p:cNvPr>
          <p:cNvSpPr>
            <a:spLocks noGrp="1"/>
          </p:cNvSpPr>
          <p:nvPr>
            <p:ph type="title"/>
          </p:nvPr>
        </p:nvSpPr>
        <p:spPr/>
        <p:txBody>
          <a:bodyPr/>
          <a:lstStyle/>
          <a:p>
            <a:r>
              <a:rPr lang="en-US" dirty="0"/>
              <a:t>Linear SVM</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FA051C5-BAF5-4016-9437-2447039F30E2}"/>
                  </a:ext>
                </a:extLst>
              </p:cNvPr>
              <p:cNvSpPr>
                <a:spLocks noGrp="1"/>
              </p:cNvSpPr>
              <p:nvPr>
                <p:ph sz="half" idx="1"/>
              </p:nvPr>
            </p:nvSpPr>
            <p:spPr>
              <a:xfrm>
                <a:off x="838200" y="1359094"/>
                <a:ext cx="5562600" cy="4351338"/>
              </a:xfrm>
            </p:spPr>
            <p:txBody>
              <a:bodyPr>
                <a:normAutofit lnSpcReduction="10000"/>
              </a:bodyPr>
              <a:lstStyle/>
              <a:p>
                <a:r>
                  <a:rPr lang="en-US" sz="2000" dirty="0"/>
                  <a:t>Let the support vector of positive and negative classes be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𝑝𝑜𝑠</m:t>
                        </m:r>
                      </m:sub>
                    </m:sSub>
                  </m:oMath>
                </a14:m>
                <a:r>
                  <a:rPr lang="en-US" sz="2000" dirty="0"/>
                  <a:t> 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𝑛𝑒𝑔</m:t>
                        </m:r>
                      </m:sub>
                    </m:sSub>
                  </m:oMath>
                </a14:m>
                <a:r>
                  <a:rPr lang="en-US" sz="2000" dirty="0"/>
                  <a:t> respectively.</a:t>
                </a:r>
              </a:p>
              <a:p>
                <a:r>
                  <a:rPr lang="en-US" sz="2000" dirty="0"/>
                  <a:t>We can represent the edges as follows</a:t>
                </a:r>
              </a:p>
              <a:p>
                <a:endParaRPr lang="en-US" dirty="0"/>
              </a:p>
              <a:p>
                <a:r>
                  <a:rPr lang="en-IN" sz="1800" dirty="0"/>
                  <a:t>Subtract the two and normalize</a:t>
                </a:r>
              </a:p>
              <a:p>
                <a:endParaRPr lang="en-IN" sz="1800" dirty="0"/>
              </a:p>
              <a:p>
                <a:endParaRPr lang="en-IN" sz="1800" dirty="0"/>
              </a:p>
              <a:p>
                <a:r>
                  <a:rPr lang="en-IN" sz="1800" dirty="0"/>
                  <a:t>Maximizing margin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𝑝𝑜𝑠</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𝑛𝑒𝑔</m:t>
                        </m:r>
                      </m:sub>
                    </m:sSub>
                    <m:r>
                      <a:rPr lang="en-US" sz="1800" b="0" i="1" smtClean="0">
                        <a:latin typeface="Cambria Math" panose="02040503050406030204" pitchFamily="18" charset="0"/>
                      </a:rPr>
                      <m:t> </m:t>
                    </m:r>
                  </m:oMath>
                </a14:m>
                <a:r>
                  <a:rPr lang="en-IN" sz="1800" dirty="0"/>
                  <a:t>is same as minimizing </a:t>
                </a:r>
                <a14:m>
                  <m:oMath xmlns:m="http://schemas.openxmlformats.org/officeDocument/2006/math">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𝑤</m:t>
                        </m:r>
                      </m:e>
                    </m:d>
                    <m:r>
                      <a:rPr lang="en-US" sz="1800" b="0" i="1" smtClean="0">
                        <a:latin typeface="Cambria Math" panose="02040503050406030204" pitchFamily="18" charset="0"/>
                      </a:rPr>
                      <m:t>|</m:t>
                    </m:r>
                  </m:oMath>
                </a14:m>
                <a:r>
                  <a:rPr lang="en-IN" sz="1800" dirty="0"/>
                  <a:t>  under the following constraints. This is solved using quadratic programming.</a:t>
                </a:r>
              </a:p>
              <a:p>
                <a:r>
                  <a:rPr lang="en-IN" sz="1800" dirty="0"/>
                  <a:t>Minimize                																         or </a:t>
                </a:r>
              </a:p>
              <a:p>
                <a:endParaRPr lang="en-IN" sz="1800" dirty="0"/>
              </a:p>
            </p:txBody>
          </p:sp>
        </mc:Choice>
        <mc:Fallback>
          <p:sp>
            <p:nvSpPr>
              <p:cNvPr id="3" name="Content Placeholder 2">
                <a:extLst>
                  <a:ext uri="{FF2B5EF4-FFF2-40B4-BE49-F238E27FC236}">
                    <a16:creationId xmlns:a16="http://schemas.microsoft.com/office/drawing/2014/main" id="{CFA051C5-BAF5-4016-9437-2447039F30E2}"/>
                  </a:ext>
                </a:extLst>
              </p:cNvPr>
              <p:cNvSpPr>
                <a:spLocks noGrp="1" noRot="1" noChangeAspect="1" noMove="1" noResize="1" noEditPoints="1" noAdjustHandles="1" noChangeArrowheads="1" noChangeShapeType="1" noTextEdit="1"/>
              </p:cNvSpPr>
              <p:nvPr>
                <p:ph sz="half" idx="1"/>
              </p:nvPr>
            </p:nvSpPr>
            <p:spPr>
              <a:xfrm>
                <a:off x="838200" y="1359094"/>
                <a:ext cx="5562600" cy="4351338"/>
              </a:xfrm>
              <a:blipFill>
                <a:blip r:embed="rId2"/>
                <a:stretch>
                  <a:fillRect l="-987" t="-2101" b="-840"/>
                </a:stretch>
              </a:blipFill>
            </p:spPr>
            <p:txBody>
              <a:bodyPr/>
              <a:lstStyle/>
              <a:p>
                <a:r>
                  <a:rPr lang="en-IN">
                    <a:noFill/>
                  </a:rPr>
                  <a:t> </a:t>
                </a:r>
              </a:p>
            </p:txBody>
          </p:sp>
        </mc:Fallback>
      </mc:AlternateContent>
      <p:pic>
        <p:nvPicPr>
          <p:cNvPr id="10" name="Content Placeholder 9">
            <a:extLst>
              <a:ext uri="{FF2B5EF4-FFF2-40B4-BE49-F238E27FC236}">
                <a16:creationId xmlns:a16="http://schemas.microsoft.com/office/drawing/2014/main" id="{E9ECB158-BC83-4B05-8932-2EB07D51FD6C}"/>
              </a:ext>
            </a:extLst>
          </p:cNvPr>
          <p:cNvPicPr>
            <a:picLocks noGrp="1" noChangeAspect="1"/>
          </p:cNvPicPr>
          <p:nvPr>
            <p:ph sz="half" idx="2"/>
          </p:nvPr>
        </p:nvPicPr>
        <p:blipFill>
          <a:blip r:embed="rId3"/>
          <a:stretch>
            <a:fillRect/>
          </a:stretch>
        </p:blipFill>
        <p:spPr>
          <a:xfrm>
            <a:off x="6400800" y="1359094"/>
            <a:ext cx="5133975" cy="3000375"/>
          </a:xfrm>
        </p:spPr>
      </p:pic>
      <p:pic>
        <p:nvPicPr>
          <p:cNvPr id="12" name="Picture 11">
            <a:extLst>
              <a:ext uri="{FF2B5EF4-FFF2-40B4-BE49-F238E27FC236}">
                <a16:creationId xmlns:a16="http://schemas.microsoft.com/office/drawing/2014/main" id="{95C13C78-CBCF-4E12-A6AC-3F3147E22009}"/>
              </a:ext>
            </a:extLst>
          </p:cNvPr>
          <p:cNvPicPr>
            <a:picLocks noChangeAspect="1"/>
          </p:cNvPicPr>
          <p:nvPr/>
        </p:nvPicPr>
        <p:blipFill>
          <a:blip r:embed="rId4"/>
          <a:stretch>
            <a:fillRect/>
          </a:stretch>
        </p:blipFill>
        <p:spPr>
          <a:xfrm>
            <a:off x="1267312" y="2270620"/>
            <a:ext cx="2038350" cy="542925"/>
          </a:xfrm>
          <a:prstGeom prst="rect">
            <a:avLst/>
          </a:prstGeom>
        </p:spPr>
      </p:pic>
      <p:pic>
        <p:nvPicPr>
          <p:cNvPr id="14" name="Picture 13">
            <a:extLst>
              <a:ext uri="{FF2B5EF4-FFF2-40B4-BE49-F238E27FC236}">
                <a16:creationId xmlns:a16="http://schemas.microsoft.com/office/drawing/2014/main" id="{B7E5AB4B-C4AC-4200-B9D7-6C1BF5FFE6CC}"/>
              </a:ext>
            </a:extLst>
          </p:cNvPr>
          <p:cNvPicPr>
            <a:picLocks noChangeAspect="1"/>
          </p:cNvPicPr>
          <p:nvPr/>
        </p:nvPicPr>
        <p:blipFill>
          <a:blip r:embed="rId5"/>
          <a:stretch>
            <a:fillRect/>
          </a:stretch>
        </p:blipFill>
        <p:spPr>
          <a:xfrm>
            <a:off x="3714754" y="2319519"/>
            <a:ext cx="1962150" cy="476250"/>
          </a:xfrm>
          <a:prstGeom prst="rect">
            <a:avLst/>
          </a:prstGeom>
        </p:spPr>
      </p:pic>
      <p:pic>
        <p:nvPicPr>
          <p:cNvPr id="16" name="Picture 15">
            <a:extLst>
              <a:ext uri="{FF2B5EF4-FFF2-40B4-BE49-F238E27FC236}">
                <a16:creationId xmlns:a16="http://schemas.microsoft.com/office/drawing/2014/main" id="{8B1D097B-60C5-4178-97AF-354C8A35A2C1}"/>
              </a:ext>
            </a:extLst>
          </p:cNvPr>
          <p:cNvPicPr>
            <a:picLocks noChangeAspect="1"/>
          </p:cNvPicPr>
          <p:nvPr/>
        </p:nvPicPr>
        <p:blipFill>
          <a:blip r:embed="rId6"/>
          <a:stretch>
            <a:fillRect/>
          </a:stretch>
        </p:blipFill>
        <p:spPr>
          <a:xfrm>
            <a:off x="1229212" y="3174740"/>
            <a:ext cx="2647950" cy="657225"/>
          </a:xfrm>
          <a:prstGeom prst="rect">
            <a:avLst/>
          </a:prstGeom>
        </p:spPr>
      </p:pic>
      <p:pic>
        <p:nvPicPr>
          <p:cNvPr id="18" name="Picture 17">
            <a:extLst>
              <a:ext uri="{FF2B5EF4-FFF2-40B4-BE49-F238E27FC236}">
                <a16:creationId xmlns:a16="http://schemas.microsoft.com/office/drawing/2014/main" id="{142FDB15-BA9D-49BE-80F3-DB0B0462803B}"/>
              </a:ext>
            </a:extLst>
          </p:cNvPr>
          <p:cNvPicPr>
            <a:picLocks noChangeAspect="1"/>
          </p:cNvPicPr>
          <p:nvPr/>
        </p:nvPicPr>
        <p:blipFill>
          <a:blip r:embed="rId7"/>
          <a:stretch>
            <a:fillRect/>
          </a:stretch>
        </p:blipFill>
        <p:spPr>
          <a:xfrm>
            <a:off x="8967787" y="5053207"/>
            <a:ext cx="1876425" cy="1314450"/>
          </a:xfrm>
          <a:prstGeom prst="rect">
            <a:avLst/>
          </a:prstGeom>
        </p:spPr>
      </p:pic>
      <p:pic>
        <p:nvPicPr>
          <p:cNvPr id="20" name="Picture 19">
            <a:extLst>
              <a:ext uri="{FF2B5EF4-FFF2-40B4-BE49-F238E27FC236}">
                <a16:creationId xmlns:a16="http://schemas.microsoft.com/office/drawing/2014/main" id="{F46C760A-57F8-443E-A92E-4B9298DA0072}"/>
              </a:ext>
            </a:extLst>
          </p:cNvPr>
          <p:cNvPicPr>
            <a:picLocks noChangeAspect="1"/>
          </p:cNvPicPr>
          <p:nvPr/>
        </p:nvPicPr>
        <p:blipFill>
          <a:blip r:embed="rId8"/>
          <a:stretch>
            <a:fillRect/>
          </a:stretch>
        </p:blipFill>
        <p:spPr>
          <a:xfrm>
            <a:off x="4001474" y="3090346"/>
            <a:ext cx="2399326" cy="835627"/>
          </a:xfrm>
          <a:prstGeom prst="rect">
            <a:avLst/>
          </a:prstGeom>
        </p:spPr>
      </p:pic>
      <p:pic>
        <p:nvPicPr>
          <p:cNvPr id="24" name="Picture 23">
            <a:extLst>
              <a:ext uri="{FF2B5EF4-FFF2-40B4-BE49-F238E27FC236}">
                <a16:creationId xmlns:a16="http://schemas.microsoft.com/office/drawing/2014/main" id="{07E9ADF4-F8A5-41F4-AA91-4DA3589F8976}"/>
              </a:ext>
            </a:extLst>
          </p:cNvPr>
          <p:cNvPicPr>
            <a:picLocks noChangeAspect="1"/>
          </p:cNvPicPr>
          <p:nvPr/>
        </p:nvPicPr>
        <p:blipFill>
          <a:blip r:embed="rId9"/>
          <a:stretch>
            <a:fillRect/>
          </a:stretch>
        </p:blipFill>
        <p:spPr>
          <a:xfrm>
            <a:off x="1296379" y="5129159"/>
            <a:ext cx="2399327" cy="1547347"/>
          </a:xfrm>
          <a:prstGeom prst="rect">
            <a:avLst/>
          </a:prstGeom>
        </p:spPr>
      </p:pic>
      <p:pic>
        <p:nvPicPr>
          <p:cNvPr id="26" name="Picture 25">
            <a:extLst>
              <a:ext uri="{FF2B5EF4-FFF2-40B4-BE49-F238E27FC236}">
                <a16:creationId xmlns:a16="http://schemas.microsoft.com/office/drawing/2014/main" id="{A6C05A04-1832-4A5A-8C0C-A8BF86915A07}"/>
              </a:ext>
            </a:extLst>
          </p:cNvPr>
          <p:cNvPicPr>
            <a:picLocks noChangeAspect="1"/>
          </p:cNvPicPr>
          <p:nvPr/>
        </p:nvPicPr>
        <p:blipFill>
          <a:blip r:embed="rId10"/>
          <a:stretch>
            <a:fillRect/>
          </a:stretch>
        </p:blipFill>
        <p:spPr>
          <a:xfrm>
            <a:off x="4515726" y="5189092"/>
            <a:ext cx="2962275" cy="647700"/>
          </a:xfrm>
          <a:prstGeom prst="rect">
            <a:avLst/>
          </a:prstGeom>
        </p:spPr>
      </p:pic>
      <p:pic>
        <p:nvPicPr>
          <p:cNvPr id="28" name="Picture 27">
            <a:extLst>
              <a:ext uri="{FF2B5EF4-FFF2-40B4-BE49-F238E27FC236}">
                <a16:creationId xmlns:a16="http://schemas.microsoft.com/office/drawing/2014/main" id="{ADBE6E4F-D44E-4382-B0E2-F948CAA2252D}"/>
              </a:ext>
            </a:extLst>
          </p:cNvPr>
          <p:cNvPicPr>
            <a:picLocks noChangeAspect="1"/>
          </p:cNvPicPr>
          <p:nvPr/>
        </p:nvPicPr>
        <p:blipFill>
          <a:blip r:embed="rId11"/>
          <a:stretch>
            <a:fillRect/>
          </a:stretch>
        </p:blipFill>
        <p:spPr>
          <a:xfrm>
            <a:off x="2120189" y="4598542"/>
            <a:ext cx="619125" cy="590550"/>
          </a:xfrm>
          <a:prstGeom prst="rect">
            <a:avLst/>
          </a:prstGeom>
        </p:spPr>
      </p:pic>
    </p:spTree>
    <p:extLst>
      <p:ext uri="{BB962C8B-B14F-4D97-AF65-F5344CB8AC3E}">
        <p14:creationId xmlns:p14="http://schemas.microsoft.com/office/powerpoint/2010/main" val="608809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E8946-9F1E-4075-BD32-5C439AC441EC}"/>
              </a:ext>
            </a:extLst>
          </p:cNvPr>
          <p:cNvSpPr>
            <a:spLocks noGrp="1"/>
          </p:cNvSpPr>
          <p:nvPr>
            <p:ph type="title"/>
          </p:nvPr>
        </p:nvSpPr>
        <p:spPr/>
        <p:txBody>
          <a:bodyPr/>
          <a:lstStyle/>
          <a:p>
            <a:r>
              <a:rPr lang="en-US" dirty="0"/>
              <a:t>Scale Sensitivity</a:t>
            </a:r>
            <a:endParaRPr lang="en-IN" dirty="0"/>
          </a:p>
        </p:txBody>
      </p:sp>
      <p:sp>
        <p:nvSpPr>
          <p:cNvPr id="3" name="Content Placeholder 2">
            <a:extLst>
              <a:ext uri="{FF2B5EF4-FFF2-40B4-BE49-F238E27FC236}">
                <a16:creationId xmlns:a16="http://schemas.microsoft.com/office/drawing/2014/main" id="{756CB1DE-0B6A-43EF-92C4-97932CB40F51}"/>
              </a:ext>
            </a:extLst>
          </p:cNvPr>
          <p:cNvSpPr>
            <a:spLocks noGrp="1"/>
          </p:cNvSpPr>
          <p:nvPr>
            <p:ph sz="half" idx="1"/>
          </p:nvPr>
        </p:nvSpPr>
        <p:spPr>
          <a:xfrm>
            <a:off x="838200" y="3826956"/>
            <a:ext cx="10787743" cy="2024841"/>
          </a:xfrm>
        </p:spPr>
        <p:txBody>
          <a:bodyPr>
            <a:normAutofit fontScale="92500" lnSpcReduction="10000"/>
          </a:bodyPr>
          <a:lstStyle/>
          <a:p>
            <a:r>
              <a:rPr lang="en-US" dirty="0"/>
              <a:t>SVMs are highly sensitive to feature scales. </a:t>
            </a:r>
          </a:p>
          <a:p>
            <a:r>
              <a:rPr lang="en-US" dirty="0"/>
              <a:t>For best performance, scale the data so that all the features are in a similar range.</a:t>
            </a:r>
          </a:p>
          <a:p>
            <a:r>
              <a:rPr lang="en-US" dirty="0"/>
              <a:t>One way to do this is </a:t>
            </a:r>
            <a:r>
              <a:rPr lang="en-US" b="1" dirty="0"/>
              <a:t>standardizing</a:t>
            </a:r>
            <a:r>
              <a:rPr lang="en-US" dirty="0"/>
              <a:t> the data. We subtract each feature by their mean and divide by the standard deviation.</a:t>
            </a:r>
          </a:p>
          <a:p>
            <a:endParaRPr lang="en-IN" dirty="0"/>
          </a:p>
          <a:p>
            <a:pPr lvl="1"/>
            <a:endParaRPr lang="en-US" dirty="0"/>
          </a:p>
        </p:txBody>
      </p:sp>
      <p:pic>
        <p:nvPicPr>
          <p:cNvPr id="6" name="Content Placeholder 5">
            <a:extLst>
              <a:ext uri="{FF2B5EF4-FFF2-40B4-BE49-F238E27FC236}">
                <a16:creationId xmlns:a16="http://schemas.microsoft.com/office/drawing/2014/main" id="{75AE3C22-3552-4AFF-97C7-AEE1DD201C16}"/>
              </a:ext>
            </a:extLst>
          </p:cNvPr>
          <p:cNvPicPr>
            <a:picLocks noGrp="1" noChangeAspect="1"/>
          </p:cNvPicPr>
          <p:nvPr>
            <p:ph sz="half" idx="2"/>
          </p:nvPr>
        </p:nvPicPr>
        <p:blipFill>
          <a:blip r:embed="rId2"/>
          <a:stretch>
            <a:fillRect/>
          </a:stretch>
        </p:blipFill>
        <p:spPr>
          <a:xfrm>
            <a:off x="2191916" y="1464465"/>
            <a:ext cx="7808167" cy="2275572"/>
          </a:xfrm>
        </p:spPr>
      </p:pic>
      <p:pic>
        <p:nvPicPr>
          <p:cNvPr id="8" name="Picture 7">
            <a:extLst>
              <a:ext uri="{FF2B5EF4-FFF2-40B4-BE49-F238E27FC236}">
                <a16:creationId xmlns:a16="http://schemas.microsoft.com/office/drawing/2014/main" id="{94808889-340D-4EDC-BC7A-95FF8B4DAC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9531" y="5663682"/>
            <a:ext cx="2252938" cy="979809"/>
          </a:xfrm>
          <a:prstGeom prst="rect">
            <a:avLst/>
          </a:prstGeom>
        </p:spPr>
      </p:pic>
    </p:spTree>
    <p:extLst>
      <p:ext uri="{BB962C8B-B14F-4D97-AF65-F5344CB8AC3E}">
        <p14:creationId xmlns:p14="http://schemas.microsoft.com/office/powerpoint/2010/main" val="180786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9BF3-AEA0-4768-A6F9-D3FB9065A5FF}"/>
              </a:ext>
            </a:extLst>
          </p:cNvPr>
          <p:cNvSpPr>
            <a:spLocks noGrp="1"/>
          </p:cNvSpPr>
          <p:nvPr>
            <p:ph type="title"/>
          </p:nvPr>
        </p:nvSpPr>
        <p:spPr/>
        <p:txBody>
          <a:bodyPr/>
          <a:lstStyle/>
          <a:p>
            <a:r>
              <a:rPr lang="en-US" dirty="0"/>
              <a:t>Soft Margin Linear SVM</a:t>
            </a:r>
            <a:endParaRPr lang="en-IN" dirty="0"/>
          </a:p>
        </p:txBody>
      </p:sp>
      <p:sp>
        <p:nvSpPr>
          <p:cNvPr id="3" name="Content Placeholder 2">
            <a:extLst>
              <a:ext uri="{FF2B5EF4-FFF2-40B4-BE49-F238E27FC236}">
                <a16:creationId xmlns:a16="http://schemas.microsoft.com/office/drawing/2014/main" id="{CFA051C5-BAF5-4016-9437-2447039F30E2}"/>
              </a:ext>
            </a:extLst>
          </p:cNvPr>
          <p:cNvSpPr>
            <a:spLocks noGrp="1"/>
          </p:cNvSpPr>
          <p:nvPr>
            <p:ph sz="half" idx="1"/>
          </p:nvPr>
        </p:nvSpPr>
        <p:spPr>
          <a:xfrm>
            <a:off x="838200" y="3411510"/>
            <a:ext cx="10965024" cy="3287869"/>
          </a:xfrm>
        </p:spPr>
        <p:txBody>
          <a:bodyPr>
            <a:normAutofit/>
          </a:bodyPr>
          <a:lstStyle/>
          <a:p>
            <a:r>
              <a:rPr lang="en-US" sz="2000" dirty="0"/>
              <a:t>What if there are outliers? There’s no way you can separate them linearly without violation.</a:t>
            </a:r>
          </a:p>
          <a:p>
            <a:r>
              <a:rPr lang="en-US" sz="2000" dirty="0"/>
              <a:t>We can have a balance between maximum margin and a few margin violations. This  is called soft margin classification.</a:t>
            </a:r>
          </a:p>
          <a:p>
            <a:r>
              <a:rPr lang="en-US" sz="2000" dirty="0"/>
              <a:t>The objective remains the same. We just need to relax the constraints. We introduce slack variables. </a:t>
            </a:r>
          </a:p>
          <a:p>
            <a:endParaRPr lang="en-US" sz="2000" dirty="0"/>
          </a:p>
          <a:p>
            <a:endParaRPr lang="en-US" sz="2000" dirty="0"/>
          </a:p>
          <a:p>
            <a:endParaRPr lang="en-US" sz="2000" dirty="0"/>
          </a:p>
          <a:p>
            <a:r>
              <a:rPr lang="en-US" sz="2000" dirty="0"/>
              <a:t>This can be solved using gradient descent.</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IN" dirty="0"/>
          </a:p>
        </p:txBody>
      </p:sp>
      <p:pic>
        <p:nvPicPr>
          <p:cNvPr id="7" name="Content Placeholder 6">
            <a:extLst>
              <a:ext uri="{FF2B5EF4-FFF2-40B4-BE49-F238E27FC236}">
                <a16:creationId xmlns:a16="http://schemas.microsoft.com/office/drawing/2014/main" id="{FDE18B4D-F07B-4EB6-82BA-3AE0F88C5FB0}"/>
              </a:ext>
            </a:extLst>
          </p:cNvPr>
          <p:cNvPicPr>
            <a:picLocks noGrp="1" noChangeAspect="1"/>
          </p:cNvPicPr>
          <p:nvPr>
            <p:ph sz="half" idx="2"/>
          </p:nvPr>
        </p:nvPicPr>
        <p:blipFill>
          <a:blip r:embed="rId2"/>
          <a:stretch>
            <a:fillRect/>
          </a:stretch>
        </p:blipFill>
        <p:spPr>
          <a:xfrm>
            <a:off x="2349937" y="1396202"/>
            <a:ext cx="7492125" cy="1853896"/>
          </a:xfrm>
        </p:spPr>
      </p:pic>
      <p:pic>
        <p:nvPicPr>
          <p:cNvPr id="10" name="Picture 9">
            <a:extLst>
              <a:ext uri="{FF2B5EF4-FFF2-40B4-BE49-F238E27FC236}">
                <a16:creationId xmlns:a16="http://schemas.microsoft.com/office/drawing/2014/main" id="{E04B901B-C074-4723-A434-C5C7DB32C39C}"/>
              </a:ext>
            </a:extLst>
          </p:cNvPr>
          <p:cNvPicPr>
            <a:picLocks noChangeAspect="1"/>
          </p:cNvPicPr>
          <p:nvPr/>
        </p:nvPicPr>
        <p:blipFill>
          <a:blip r:embed="rId3"/>
          <a:stretch>
            <a:fillRect/>
          </a:stretch>
        </p:blipFill>
        <p:spPr>
          <a:xfrm>
            <a:off x="1972258" y="4818861"/>
            <a:ext cx="3619500" cy="561975"/>
          </a:xfrm>
          <a:prstGeom prst="rect">
            <a:avLst/>
          </a:prstGeom>
        </p:spPr>
      </p:pic>
      <p:pic>
        <p:nvPicPr>
          <p:cNvPr id="12" name="Picture 11">
            <a:extLst>
              <a:ext uri="{FF2B5EF4-FFF2-40B4-BE49-F238E27FC236}">
                <a16:creationId xmlns:a16="http://schemas.microsoft.com/office/drawing/2014/main" id="{49341705-CB5E-45C0-A13F-9A6EC5908515}"/>
              </a:ext>
            </a:extLst>
          </p:cNvPr>
          <p:cNvPicPr>
            <a:picLocks noChangeAspect="1"/>
          </p:cNvPicPr>
          <p:nvPr/>
        </p:nvPicPr>
        <p:blipFill>
          <a:blip r:embed="rId4"/>
          <a:stretch>
            <a:fillRect/>
          </a:stretch>
        </p:blipFill>
        <p:spPr>
          <a:xfrm>
            <a:off x="6095999" y="4766530"/>
            <a:ext cx="3867150" cy="504825"/>
          </a:xfrm>
          <a:prstGeom prst="rect">
            <a:avLst/>
          </a:prstGeom>
        </p:spPr>
      </p:pic>
      <p:pic>
        <p:nvPicPr>
          <p:cNvPr id="14" name="Picture 13">
            <a:extLst>
              <a:ext uri="{FF2B5EF4-FFF2-40B4-BE49-F238E27FC236}">
                <a16:creationId xmlns:a16="http://schemas.microsoft.com/office/drawing/2014/main" id="{DEF180D8-EFF5-4ECD-ADF9-916BB0CFFC50}"/>
              </a:ext>
            </a:extLst>
          </p:cNvPr>
          <p:cNvPicPr>
            <a:picLocks noChangeAspect="1"/>
          </p:cNvPicPr>
          <p:nvPr/>
        </p:nvPicPr>
        <p:blipFill>
          <a:blip r:embed="rId5"/>
          <a:stretch>
            <a:fillRect/>
          </a:stretch>
        </p:blipFill>
        <p:spPr>
          <a:xfrm>
            <a:off x="4660154" y="5380836"/>
            <a:ext cx="2181225" cy="771525"/>
          </a:xfrm>
          <a:prstGeom prst="rect">
            <a:avLst/>
          </a:prstGeom>
        </p:spPr>
      </p:pic>
    </p:spTree>
    <p:extLst>
      <p:ext uri="{BB962C8B-B14F-4D97-AF65-F5344CB8AC3E}">
        <p14:creationId xmlns:p14="http://schemas.microsoft.com/office/powerpoint/2010/main" val="540823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2266B-A548-4B6A-A73E-74E1D23E7874}"/>
              </a:ext>
            </a:extLst>
          </p:cNvPr>
          <p:cNvSpPr>
            <a:spLocks noGrp="1"/>
          </p:cNvSpPr>
          <p:nvPr>
            <p:ph type="title"/>
          </p:nvPr>
        </p:nvSpPr>
        <p:spPr/>
        <p:txBody>
          <a:bodyPr/>
          <a:lstStyle/>
          <a:p>
            <a:r>
              <a:rPr lang="en-US" dirty="0"/>
              <a:t>Soft Margin Linear SVM</a:t>
            </a:r>
            <a:endParaRPr lang="en-IN" dirty="0"/>
          </a:p>
        </p:txBody>
      </p:sp>
      <p:sp>
        <p:nvSpPr>
          <p:cNvPr id="3" name="Content Placeholder 2">
            <a:extLst>
              <a:ext uri="{FF2B5EF4-FFF2-40B4-BE49-F238E27FC236}">
                <a16:creationId xmlns:a16="http://schemas.microsoft.com/office/drawing/2014/main" id="{EAE2AD4A-2EB1-4542-93D4-E2EA2E1A2279}"/>
              </a:ext>
            </a:extLst>
          </p:cNvPr>
          <p:cNvSpPr>
            <a:spLocks noGrp="1"/>
          </p:cNvSpPr>
          <p:nvPr>
            <p:ph sz="half" idx="1"/>
          </p:nvPr>
        </p:nvSpPr>
        <p:spPr>
          <a:xfrm>
            <a:off x="838200" y="1825625"/>
            <a:ext cx="4493451" cy="4351338"/>
          </a:xfrm>
        </p:spPr>
        <p:txBody>
          <a:bodyPr/>
          <a:lstStyle/>
          <a:p>
            <a:r>
              <a:rPr lang="en-US" dirty="0"/>
              <a:t>We use C to control the size of the margin and the amount of margin violations.</a:t>
            </a:r>
          </a:p>
          <a:p>
            <a:r>
              <a:rPr lang="en-US" dirty="0"/>
              <a:t>Hence, C is a regularization parameter.</a:t>
            </a:r>
            <a:endParaRPr lang="en-IN" dirty="0"/>
          </a:p>
        </p:txBody>
      </p:sp>
      <p:pic>
        <p:nvPicPr>
          <p:cNvPr id="6" name="Content Placeholder 5">
            <a:extLst>
              <a:ext uri="{FF2B5EF4-FFF2-40B4-BE49-F238E27FC236}">
                <a16:creationId xmlns:a16="http://schemas.microsoft.com/office/drawing/2014/main" id="{A2F4566A-0791-4BA1-B989-D89720957822}"/>
              </a:ext>
            </a:extLst>
          </p:cNvPr>
          <p:cNvPicPr>
            <a:picLocks noGrp="1" noChangeAspect="1"/>
          </p:cNvPicPr>
          <p:nvPr>
            <p:ph sz="half" idx="2"/>
          </p:nvPr>
        </p:nvPicPr>
        <p:blipFill rotWithShape="1">
          <a:blip r:embed="rId2"/>
          <a:srcRect b="2753"/>
          <a:stretch/>
        </p:blipFill>
        <p:spPr>
          <a:xfrm>
            <a:off x="5331651" y="2531722"/>
            <a:ext cx="6451358" cy="2939143"/>
          </a:xfrm>
        </p:spPr>
      </p:pic>
    </p:spTree>
    <p:extLst>
      <p:ext uri="{BB962C8B-B14F-4D97-AF65-F5344CB8AC3E}">
        <p14:creationId xmlns:p14="http://schemas.microsoft.com/office/powerpoint/2010/main" val="333215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F2574-793D-4FBD-BE96-D96065164221}"/>
              </a:ext>
            </a:extLst>
          </p:cNvPr>
          <p:cNvSpPr>
            <a:spLocks noGrp="1"/>
          </p:cNvSpPr>
          <p:nvPr>
            <p:ph type="title"/>
          </p:nvPr>
        </p:nvSpPr>
        <p:spPr/>
        <p:txBody>
          <a:bodyPr/>
          <a:lstStyle/>
          <a:p>
            <a:r>
              <a:rPr lang="en-US" dirty="0"/>
              <a:t>Non-linear SVM</a:t>
            </a:r>
            <a:endParaRPr lang="en-IN" dirty="0"/>
          </a:p>
        </p:txBody>
      </p:sp>
      <p:sp>
        <p:nvSpPr>
          <p:cNvPr id="3" name="Content Placeholder 2">
            <a:extLst>
              <a:ext uri="{FF2B5EF4-FFF2-40B4-BE49-F238E27FC236}">
                <a16:creationId xmlns:a16="http://schemas.microsoft.com/office/drawing/2014/main" id="{CBCEA2ED-2643-44B3-8678-95CB6A45518A}"/>
              </a:ext>
            </a:extLst>
          </p:cNvPr>
          <p:cNvSpPr>
            <a:spLocks noGrp="1"/>
          </p:cNvSpPr>
          <p:nvPr>
            <p:ph sz="half" idx="1"/>
          </p:nvPr>
        </p:nvSpPr>
        <p:spPr>
          <a:xfrm>
            <a:off x="838200" y="1690688"/>
            <a:ext cx="4582886" cy="4486275"/>
          </a:xfrm>
        </p:spPr>
        <p:txBody>
          <a:bodyPr>
            <a:normAutofit fontScale="92500" lnSpcReduction="20000"/>
          </a:bodyPr>
          <a:lstStyle/>
          <a:p>
            <a:r>
              <a:rPr lang="en-US" dirty="0"/>
              <a:t>Consider the left plot. You cannot define a single hyperplane (a single point) to separate the red and blue points.</a:t>
            </a:r>
          </a:p>
          <a:p>
            <a:r>
              <a:rPr lang="en-US" dirty="0"/>
              <a:t>The second plot just squares the same points. Now we see that the dashed red line can linearly separate the classes.</a:t>
            </a:r>
          </a:p>
          <a:p>
            <a:r>
              <a:rPr lang="en-US" dirty="0"/>
              <a:t>The general idea is to project lower dimensional data to higher dimensions to create a linear separation in higher dimensions.</a:t>
            </a:r>
            <a:endParaRPr lang="en-IN" dirty="0"/>
          </a:p>
        </p:txBody>
      </p:sp>
      <p:pic>
        <p:nvPicPr>
          <p:cNvPr id="6" name="Content Placeholder 5">
            <a:extLst>
              <a:ext uri="{FF2B5EF4-FFF2-40B4-BE49-F238E27FC236}">
                <a16:creationId xmlns:a16="http://schemas.microsoft.com/office/drawing/2014/main" id="{6B5D1585-8731-42D4-A9EB-DA590EB5A34B}"/>
              </a:ext>
            </a:extLst>
          </p:cNvPr>
          <p:cNvPicPr>
            <a:picLocks noGrp="1" noChangeAspect="1"/>
          </p:cNvPicPr>
          <p:nvPr>
            <p:ph sz="half" idx="2"/>
          </p:nvPr>
        </p:nvPicPr>
        <p:blipFill>
          <a:blip r:embed="rId2"/>
          <a:stretch>
            <a:fillRect/>
          </a:stretch>
        </p:blipFill>
        <p:spPr>
          <a:xfrm>
            <a:off x="5505061" y="2178367"/>
            <a:ext cx="6323822" cy="2501266"/>
          </a:xfrm>
        </p:spPr>
      </p:pic>
    </p:spTree>
    <p:extLst>
      <p:ext uri="{BB962C8B-B14F-4D97-AF65-F5344CB8AC3E}">
        <p14:creationId xmlns:p14="http://schemas.microsoft.com/office/powerpoint/2010/main" val="2942963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BCB7-4C77-4002-8E1F-A76D5FC65B18}"/>
              </a:ext>
            </a:extLst>
          </p:cNvPr>
          <p:cNvSpPr>
            <a:spLocks noGrp="1"/>
          </p:cNvSpPr>
          <p:nvPr>
            <p:ph type="title"/>
          </p:nvPr>
        </p:nvSpPr>
        <p:spPr/>
        <p:txBody>
          <a:bodyPr/>
          <a:lstStyle/>
          <a:p>
            <a:r>
              <a:rPr lang="en-US" dirty="0"/>
              <a:t>Non-linear SVM</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048D81F-D2BC-4BE9-A36E-25F3AE0D181A}"/>
                  </a:ext>
                </a:extLst>
              </p:cNvPr>
              <p:cNvSpPr>
                <a:spLocks noGrp="1"/>
              </p:cNvSpPr>
              <p:nvPr>
                <p:ph sz="half" idx="1"/>
              </p:nvPr>
            </p:nvSpPr>
            <p:spPr>
              <a:xfrm>
                <a:off x="838200" y="1520890"/>
                <a:ext cx="3826294" cy="4236196"/>
              </a:xfrm>
            </p:spPr>
            <p:txBody>
              <a:bodyPr>
                <a:normAutofit/>
              </a:bodyPr>
              <a:lstStyle/>
              <a:p>
                <a:r>
                  <a:rPr lang="en-US" sz="1800" dirty="0"/>
                  <a:t>Here’s another way. Consider two points/landmarks at x=-2 and x=1. </a:t>
                </a:r>
              </a:p>
              <a:p>
                <a:r>
                  <a:rPr lang="en-US" sz="1800" dirty="0"/>
                  <a:t>We define the Gaussian Radial Basis Function (RBF) as</a:t>
                </a:r>
              </a:p>
              <a:p>
                <a:endParaRPr lang="en-US" sz="1800" dirty="0"/>
              </a:p>
              <a:p>
                <a:r>
                  <a:rPr lang="en-US" sz="1800" dirty="0"/>
                  <a:t>If we evaluate this at every point for the two landmarks, we get two new features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sub>
                    </m:sSub>
                  </m:oMath>
                </a14:m>
                <a:r>
                  <a:rPr lang="en-US" sz="1800" dirty="0"/>
                  <a:t> and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sub>
                    </m:sSub>
                  </m:oMath>
                </a14:m>
                <a:r>
                  <a:rPr lang="en-US" sz="1800" dirty="0"/>
                  <a:t>.</a:t>
                </a:r>
              </a:p>
              <a:p>
                <a:r>
                  <a:rPr lang="en-US" sz="1800" dirty="0"/>
                  <a:t>The plot on the right shows that the data is separable in the space of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sub>
                    </m:sSub>
                  </m:oMath>
                </a14:m>
                <a:r>
                  <a:rPr lang="en-US" sz="1800" dirty="0"/>
                  <a:t> and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sub>
                    </m:sSub>
                  </m:oMath>
                </a14:m>
                <a:endParaRPr lang="en-US" sz="1800" dirty="0"/>
              </a:p>
            </p:txBody>
          </p:sp>
        </mc:Choice>
        <mc:Fallback>
          <p:sp>
            <p:nvSpPr>
              <p:cNvPr id="3" name="Content Placeholder 2">
                <a:extLst>
                  <a:ext uri="{FF2B5EF4-FFF2-40B4-BE49-F238E27FC236}">
                    <a16:creationId xmlns:a16="http://schemas.microsoft.com/office/drawing/2014/main" id="{0048D81F-D2BC-4BE9-A36E-25F3AE0D181A}"/>
                  </a:ext>
                </a:extLst>
              </p:cNvPr>
              <p:cNvSpPr>
                <a:spLocks noGrp="1" noRot="1" noChangeAspect="1" noMove="1" noResize="1" noEditPoints="1" noAdjustHandles="1" noChangeArrowheads="1" noChangeShapeType="1" noTextEdit="1"/>
              </p:cNvSpPr>
              <p:nvPr>
                <p:ph sz="half" idx="1"/>
              </p:nvPr>
            </p:nvSpPr>
            <p:spPr>
              <a:xfrm>
                <a:off x="838200" y="1520890"/>
                <a:ext cx="3826294" cy="4236196"/>
              </a:xfrm>
              <a:blipFill>
                <a:blip r:embed="rId2"/>
                <a:stretch>
                  <a:fillRect l="-1116" t="-1295" r="-1116"/>
                </a:stretch>
              </a:blipFill>
            </p:spPr>
            <p:txBody>
              <a:bodyPr/>
              <a:lstStyle/>
              <a:p>
                <a:r>
                  <a:rPr lang="en-IN">
                    <a:noFill/>
                  </a:rPr>
                  <a:t> </a:t>
                </a:r>
              </a:p>
            </p:txBody>
          </p:sp>
        </mc:Fallback>
      </mc:AlternateContent>
      <p:pic>
        <p:nvPicPr>
          <p:cNvPr id="6" name="Content Placeholder 5">
            <a:extLst>
              <a:ext uri="{FF2B5EF4-FFF2-40B4-BE49-F238E27FC236}">
                <a16:creationId xmlns:a16="http://schemas.microsoft.com/office/drawing/2014/main" id="{34E653CB-D662-4C03-B589-C3CB70E07B14}"/>
              </a:ext>
            </a:extLst>
          </p:cNvPr>
          <p:cNvPicPr>
            <a:picLocks noGrp="1" noChangeAspect="1"/>
          </p:cNvPicPr>
          <p:nvPr>
            <p:ph sz="half" idx="2"/>
          </p:nvPr>
        </p:nvPicPr>
        <p:blipFill>
          <a:blip r:embed="rId3"/>
          <a:stretch>
            <a:fillRect/>
          </a:stretch>
        </p:blipFill>
        <p:spPr>
          <a:xfrm>
            <a:off x="4664494" y="1357634"/>
            <a:ext cx="7351780" cy="2735160"/>
          </a:xfrm>
        </p:spPr>
      </p:pic>
      <p:pic>
        <p:nvPicPr>
          <p:cNvPr id="8" name="Picture 7">
            <a:extLst>
              <a:ext uri="{FF2B5EF4-FFF2-40B4-BE49-F238E27FC236}">
                <a16:creationId xmlns:a16="http://schemas.microsoft.com/office/drawing/2014/main" id="{CE350FE6-4E6A-4C4B-B555-B3A8E9AB9893}"/>
              </a:ext>
            </a:extLst>
          </p:cNvPr>
          <p:cNvPicPr>
            <a:picLocks noChangeAspect="1"/>
          </p:cNvPicPr>
          <p:nvPr/>
        </p:nvPicPr>
        <p:blipFill>
          <a:blip r:embed="rId4"/>
          <a:stretch>
            <a:fillRect/>
          </a:stretch>
        </p:blipFill>
        <p:spPr>
          <a:xfrm>
            <a:off x="1191694" y="2725214"/>
            <a:ext cx="2847975" cy="476250"/>
          </a:xfrm>
          <a:prstGeom prst="rect">
            <a:avLst/>
          </a:prstGeom>
        </p:spPr>
      </p:pic>
      <p:sp>
        <p:nvSpPr>
          <p:cNvPr id="9" name="Content Placeholder 2">
            <a:extLst>
              <a:ext uri="{FF2B5EF4-FFF2-40B4-BE49-F238E27FC236}">
                <a16:creationId xmlns:a16="http://schemas.microsoft.com/office/drawing/2014/main" id="{7C5EC6CD-1D65-4D3D-9200-61B5EC07A48E}"/>
              </a:ext>
            </a:extLst>
          </p:cNvPr>
          <p:cNvSpPr txBox="1">
            <a:spLocks/>
          </p:cNvSpPr>
          <p:nvPr/>
        </p:nvSpPr>
        <p:spPr>
          <a:xfrm>
            <a:off x="838199" y="4833257"/>
            <a:ext cx="10731759" cy="16923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In general, such features are generated for every landmark in the dataset resulting in large number of features which increases the chance of linear separability. This is known as the </a:t>
            </a:r>
            <a:r>
              <a:rPr lang="en-US" sz="1800" b="1" dirty="0"/>
              <a:t>kernel trick. </a:t>
            </a:r>
            <a:r>
              <a:rPr lang="en-US" sz="1800" dirty="0"/>
              <a:t>The following is the kernel function for Gaussian RBF.</a:t>
            </a:r>
          </a:p>
        </p:txBody>
      </p:sp>
      <p:pic>
        <p:nvPicPr>
          <p:cNvPr id="11" name="Picture 10">
            <a:extLst>
              <a:ext uri="{FF2B5EF4-FFF2-40B4-BE49-F238E27FC236}">
                <a16:creationId xmlns:a16="http://schemas.microsoft.com/office/drawing/2014/main" id="{DFC25315-E147-43AF-B7C0-45BE441BF83A}"/>
              </a:ext>
            </a:extLst>
          </p:cNvPr>
          <p:cNvPicPr>
            <a:picLocks noChangeAspect="1"/>
          </p:cNvPicPr>
          <p:nvPr/>
        </p:nvPicPr>
        <p:blipFill>
          <a:blip r:embed="rId5"/>
          <a:stretch>
            <a:fillRect/>
          </a:stretch>
        </p:blipFill>
        <p:spPr>
          <a:xfrm>
            <a:off x="3908008" y="5503167"/>
            <a:ext cx="3619500" cy="638175"/>
          </a:xfrm>
          <a:prstGeom prst="rect">
            <a:avLst/>
          </a:prstGeom>
        </p:spPr>
      </p:pic>
    </p:spTree>
    <p:extLst>
      <p:ext uri="{BB962C8B-B14F-4D97-AF65-F5344CB8AC3E}">
        <p14:creationId xmlns:p14="http://schemas.microsoft.com/office/powerpoint/2010/main" val="2968426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71476-55BF-4D46-A910-77219F4E7329}"/>
              </a:ext>
            </a:extLst>
          </p:cNvPr>
          <p:cNvSpPr>
            <a:spLocks noGrp="1"/>
          </p:cNvSpPr>
          <p:nvPr>
            <p:ph type="title"/>
          </p:nvPr>
        </p:nvSpPr>
        <p:spPr/>
        <p:txBody>
          <a:bodyPr/>
          <a:lstStyle/>
          <a:p>
            <a:r>
              <a:rPr lang="en-US" dirty="0"/>
              <a:t>SVM Regression</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97DC6FD-39B1-472D-B75A-385129018296}"/>
                  </a:ext>
                </a:extLst>
              </p:cNvPr>
              <p:cNvSpPr>
                <a:spLocks noGrp="1"/>
              </p:cNvSpPr>
              <p:nvPr>
                <p:ph sz="half" idx="1"/>
              </p:nvPr>
            </p:nvSpPr>
            <p:spPr>
              <a:xfrm>
                <a:off x="838199" y="4627983"/>
                <a:ext cx="10666445" cy="1548979"/>
              </a:xfrm>
            </p:spPr>
            <p:txBody>
              <a:bodyPr>
                <a:normAutofit fontScale="92500" lnSpcReduction="20000"/>
              </a:bodyPr>
              <a:lstStyle/>
              <a:p>
                <a:r>
                  <a:rPr lang="en-US" dirty="0"/>
                  <a:t>In case of regression, the objective is the opposite. We want to fit as many points on the margin as possible with as less margin violations outside.</a:t>
                </a:r>
              </a:p>
              <a:p>
                <a:r>
                  <a:rPr lang="en-US" dirty="0"/>
                  <a:t>The margin is controlled by the parameter </a:t>
                </a:r>
                <a14:m>
                  <m:oMath xmlns:m="http://schemas.openxmlformats.org/officeDocument/2006/math">
                    <m:r>
                      <m:rPr>
                        <m:sty m:val="p"/>
                      </m:rPr>
                      <a:rPr lang="en-US" b="0" i="1" smtClean="0">
                        <a:latin typeface="Cambria Math" panose="02040503050406030204" pitchFamily="18" charset="0"/>
                      </a:rPr>
                      <m:t>ϵ</m:t>
                    </m:r>
                  </m:oMath>
                </a14:m>
                <a:endParaRPr lang="en-US" dirty="0"/>
              </a:p>
              <a:p>
                <a:r>
                  <a:rPr lang="en-US" dirty="0"/>
                  <a:t>Here again, adding more data within the margin does not change the result.</a:t>
                </a:r>
                <a:endParaRPr lang="en-IN" dirty="0"/>
              </a:p>
            </p:txBody>
          </p:sp>
        </mc:Choice>
        <mc:Fallback>
          <p:sp>
            <p:nvSpPr>
              <p:cNvPr id="3" name="Content Placeholder 2">
                <a:extLst>
                  <a:ext uri="{FF2B5EF4-FFF2-40B4-BE49-F238E27FC236}">
                    <a16:creationId xmlns:a16="http://schemas.microsoft.com/office/drawing/2014/main" id="{B97DC6FD-39B1-472D-B75A-385129018296}"/>
                  </a:ext>
                </a:extLst>
              </p:cNvPr>
              <p:cNvSpPr>
                <a:spLocks noGrp="1" noRot="1" noChangeAspect="1" noMove="1" noResize="1" noEditPoints="1" noAdjustHandles="1" noChangeArrowheads="1" noChangeShapeType="1" noTextEdit="1"/>
              </p:cNvSpPr>
              <p:nvPr>
                <p:ph sz="half" idx="1"/>
              </p:nvPr>
            </p:nvSpPr>
            <p:spPr>
              <a:xfrm>
                <a:off x="838199" y="4627983"/>
                <a:ext cx="10666445" cy="1548979"/>
              </a:xfrm>
              <a:blipFill>
                <a:blip r:embed="rId2"/>
                <a:stretch>
                  <a:fillRect l="-857" t="-9843" b="-5512"/>
                </a:stretch>
              </a:blipFill>
            </p:spPr>
            <p:txBody>
              <a:bodyPr/>
              <a:lstStyle/>
              <a:p>
                <a:r>
                  <a:rPr lang="en-IN">
                    <a:noFill/>
                  </a:rPr>
                  <a:t> </a:t>
                </a:r>
              </a:p>
            </p:txBody>
          </p:sp>
        </mc:Fallback>
      </mc:AlternateContent>
      <p:pic>
        <p:nvPicPr>
          <p:cNvPr id="6" name="Content Placeholder 5">
            <a:extLst>
              <a:ext uri="{FF2B5EF4-FFF2-40B4-BE49-F238E27FC236}">
                <a16:creationId xmlns:a16="http://schemas.microsoft.com/office/drawing/2014/main" id="{E4CE595E-95DF-4282-A307-C8E6774D1C21}"/>
              </a:ext>
            </a:extLst>
          </p:cNvPr>
          <p:cNvPicPr>
            <a:picLocks noGrp="1" noChangeAspect="1"/>
          </p:cNvPicPr>
          <p:nvPr>
            <p:ph sz="half" idx="2"/>
          </p:nvPr>
        </p:nvPicPr>
        <p:blipFill>
          <a:blip r:embed="rId3"/>
          <a:stretch>
            <a:fillRect/>
          </a:stretch>
        </p:blipFill>
        <p:spPr>
          <a:xfrm>
            <a:off x="2883160" y="1502246"/>
            <a:ext cx="6884437" cy="3125737"/>
          </a:xfrm>
        </p:spPr>
      </p:pic>
    </p:spTree>
    <p:extLst>
      <p:ext uri="{BB962C8B-B14F-4D97-AF65-F5344CB8AC3E}">
        <p14:creationId xmlns:p14="http://schemas.microsoft.com/office/powerpoint/2010/main" val="189085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641</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Cambria Math</vt:lpstr>
      <vt:lpstr>MinionPro-It</vt:lpstr>
      <vt:lpstr>MinionPro-Regular</vt:lpstr>
      <vt:lpstr>Office Theme</vt:lpstr>
      <vt:lpstr>Support Vector Machines</vt:lpstr>
      <vt:lpstr>Linear SVM</vt:lpstr>
      <vt:lpstr>Linear SVM</vt:lpstr>
      <vt:lpstr>Scale Sensitivity</vt:lpstr>
      <vt:lpstr>Soft Margin Linear SVM</vt:lpstr>
      <vt:lpstr>Soft Margin Linear SVM</vt:lpstr>
      <vt:lpstr>Non-linear SVM</vt:lpstr>
      <vt:lpstr>Non-linear SVM</vt:lpstr>
      <vt:lpstr>SVM Regression</vt:lpstr>
      <vt:lpstr>SVM Non-Linear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Machines</dc:title>
  <dc:creator>Prem Sagar S</dc:creator>
  <cp:lastModifiedBy>Prem Sagar S</cp:lastModifiedBy>
  <cp:revision>18</cp:revision>
  <dcterms:created xsi:type="dcterms:W3CDTF">2021-01-09T12:18:36Z</dcterms:created>
  <dcterms:modified xsi:type="dcterms:W3CDTF">2021-01-09T14:03:48Z</dcterms:modified>
</cp:coreProperties>
</file>