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9E63-0042-41F8-AD4F-8B2D3183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13DD-786B-4C67-9CCC-5832BAC1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FC7F-74AC-49D7-ACBB-593F41E4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1DB2-D8A0-4E03-B10C-A5C09DE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29CA-4771-40B0-821A-2E4C8F6F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EDD-08EC-4CC8-A4B3-83B42DD9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1F269-5350-4CB9-ADC7-CB94D373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6173-1EFA-4A49-8DCB-3E8AA7E5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C4EB-3C98-40EB-BEE1-6BDB7D4F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24BD-3EE2-4181-99DB-697CDA8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9F4F0-F143-4F66-801D-89CD59BB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3287B-B034-45B6-A4DE-786A07F1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7249D-EC2E-41ED-A961-C3248AE3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5CE3-27AA-46CC-A3AD-FD711D55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257A-F165-4FEF-8ED9-712BC572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1FCC-5399-4C9C-8D16-3682DFE7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4628-3BF7-4698-AC3F-FB9F0F16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8914-050F-4EE2-B620-F98D543B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9912-3274-4F6F-9BA8-CEE0B9BD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8766-CA56-4B6B-B70C-4330A9C7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20BE-5A38-451E-A326-BC8ACF2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5831-CED6-4645-8380-69798ED3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B063-380B-43B1-81B9-36439C85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F73A-CD8B-4643-A4F6-D1BA27C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4A47-895A-43AA-85AD-5A022E35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1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4416-C4F2-423C-8075-71016D0A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79E1-DB74-4485-87E3-12DC7CEF9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8561-457C-4908-8CB5-FF141FCE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940A-0A52-4F96-9C42-1BE990B3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AEE1A-000D-430F-98D7-C6EAD6BD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0FE4-2A06-4EFE-ACF4-7F0721D9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0ED3-BADA-4ED3-8843-BB589D11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84A5-D808-4A6F-ADFD-3CECE11D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5527-5C9B-4D49-A31E-23A4D73F9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EE38E-F7A1-4384-B0A0-2245EF328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BF606-447C-4FF2-9BE4-9B69D63E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0D451-EFA8-445E-906C-58B6299B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4D0F8-6385-4984-8786-35D28141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3F1B0-8D93-44FA-8674-1646445E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0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2197-B1D5-40D8-830A-56AD85D4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9A8D7-D6C5-4CB3-BAF8-16286795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C4D1F-91CB-4E57-802F-CC92C829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4CBEA-EAC9-4F70-A857-9723E63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16025-8C4E-42FE-B5C5-EA4E9FDC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B47E8-CA9A-41F7-B84F-99CCA8A7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54CD2-DE0A-4342-BBF3-CF995FF9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2F5-E453-435B-A4B2-CCD12D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8F6D-8A43-4BB8-BB3E-CDEC11EC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BFA3-FA67-449F-B4B8-8EDF6037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DFA1-E30C-43A1-9127-FC025D46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8E6B-983D-4E37-8637-C7A6520E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4D09-E967-4F93-80F4-0A7CB365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63B3-A3E1-4570-BBDC-ADB82370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7415F-1D19-41A6-B34E-6FF992F8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A87A-1F69-492C-8A65-01EC2CD4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74DE-DD55-48CD-9E31-FB31EBDE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C477E-0AD3-4A5E-A702-D333A492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B17EC-4A46-4A48-A4F0-02C53F52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5719E-F162-4F8C-9647-38DEBB27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C069-1C2D-4FD0-B7F8-602CB4A9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DDD7-4135-4BF4-8757-CBE3E9B7F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2028-0858-4F50-9ADF-2739A06E9525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8DB3-8349-4EE7-B129-F1089478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2C29-22BE-4D45-9202-2977D4BE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82D3-4C55-47F6-9D5C-584EB378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1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52BC-8FD8-4932-A224-742A0536F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78AA2-5873-46D1-A653-9B849659D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0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0711-0014-4A18-99FD-CA2B2C4BC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r>
              <a:rPr lang="en-US" dirty="0"/>
              <a:t>Regularization is a technique to reduce the degrees of freedom of a model to prevent overfitting.</a:t>
            </a:r>
          </a:p>
          <a:p>
            <a:r>
              <a:rPr lang="en-US" dirty="0"/>
              <a:t>Let’s revisit Linear regression. The weights are degrees of freedom for the model. Can we constrain it so that it doesn’t overfit?</a:t>
            </a:r>
          </a:p>
          <a:p>
            <a:r>
              <a:rPr lang="en-US" dirty="0"/>
              <a:t>There are two ideas to constraining the weights:</a:t>
            </a:r>
          </a:p>
          <a:p>
            <a:pPr lvl="1"/>
            <a:r>
              <a:rPr lang="en-US" dirty="0"/>
              <a:t>One way to limit the weights from having large values. </a:t>
            </a:r>
          </a:p>
          <a:p>
            <a:pPr lvl="1"/>
            <a:r>
              <a:rPr lang="en-US" dirty="0"/>
              <a:t>Another way is have sparse weights, </a:t>
            </a:r>
            <a:r>
              <a:rPr lang="en-US" dirty="0" err="1"/>
              <a:t>i.e</a:t>
            </a:r>
            <a:r>
              <a:rPr lang="en-US" dirty="0"/>
              <a:t>, not all weights are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2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63687"/>
                <a:ext cx="11095653" cy="50050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 first method can be achieved by adding a square penalty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norm) on the weights in our cost function. This works very much like the error minimization.</a:t>
                </a:r>
              </a:p>
              <a:p>
                <a:r>
                  <a:rPr lang="en-US" sz="2000" dirty="0"/>
                  <a:t>We can control the amount of regularization using the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 Higher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gives more importance to constraining the weights.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Ridge Regression does have a closed form solution.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It can also be solved using GD. There is an equivalent formulation common used in code implementations.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IN" sz="2000" dirty="0"/>
                  <a:t>Here C is just the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/>
                  <a:t>. Higher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/>
                  <a:t> and lower C increase regularization.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63687"/>
                <a:ext cx="11095653" cy="5005064"/>
              </a:xfrm>
              <a:blipFill>
                <a:blip r:embed="rId2"/>
                <a:stretch>
                  <a:fillRect l="-439" t="-1827" r="-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A13131-EF58-49E7-B8BD-D44D6302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46" y="2715825"/>
            <a:ext cx="27527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D7017-73B5-4155-BE0C-905D3688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2" y="3981062"/>
            <a:ext cx="2695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LASSO stands for </a:t>
                </a:r>
                <a:r>
                  <a:rPr lang="en-US" sz="2000" b="0" u="none" strike="noStrike" baseline="0" dirty="0"/>
                  <a:t>Least Absolute Shrinkage and Selection Operator Regression</a:t>
                </a:r>
              </a:p>
              <a:p>
                <a:r>
                  <a:rPr lang="en-US" sz="2000" dirty="0"/>
                  <a:t>This similar, except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norm as the penalty.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IN" sz="2000" dirty="0"/>
                  <a:t>This exhibits a property called feature selection. It sets the weights for certain features to zero if it learns to be unimportant, thus making it sparse.</a:t>
                </a:r>
              </a:p>
              <a:p>
                <a:r>
                  <a:rPr lang="en-IN" sz="2000" dirty="0"/>
                  <a:t>There is no closed form solution to the this. Only solved by GD.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69B5D9-DEE3-4749-926B-C9447407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0" y="2691007"/>
            <a:ext cx="26670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 can combine Ridge and Lasso penalties to have both benefits of constrained and sparse weights.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value </a:t>
                </a:r>
                <a:r>
                  <a:rPr lang="en-US" b="1" dirty="0"/>
                  <a:t>r </a:t>
                </a:r>
                <a:r>
                  <a:rPr lang="en-US" dirty="0"/>
                  <a:t> is know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ratio and must be between 0 and 1. It controls how much of both effects is desired.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58ECCD-DAD9-409C-8000-A375A14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3081337"/>
            <a:ext cx="4295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FC5-BEB1-475E-8045-3A5B95F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9DC9-B95C-4B1F-AD8D-C3F677CA48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0368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Linear regression is the simplest of the ML algorithms. </a:t>
                </a:r>
              </a:p>
              <a:p>
                <a:r>
                  <a:rPr lang="en-US" sz="2000" dirty="0"/>
                  <a:t>Consider the set of features                 and target  </a:t>
                </a:r>
              </a:p>
              <a:p>
                <a:r>
                  <a:rPr lang="en-US" sz="2000" dirty="0"/>
                  <a:t>A simple model linear model looks like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where</a:t>
                </a:r>
              </a:p>
              <a:p>
                <a:r>
                  <a:rPr lang="en-US" sz="200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known as the bias term. If non-zero, it implies the line doesn’t pass through the origin.</a:t>
                </a:r>
              </a:p>
              <a:p>
                <a:r>
                  <a:rPr lang="en-US" sz="2000" dirty="0"/>
                  <a:t>In vector form, if we denote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. . .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we can write the linear equation as a dot product.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9DC9-B95C-4B1F-AD8D-C3F677CA4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036838" cy="4351338"/>
              </a:xfrm>
              <a:blipFill>
                <a:blip r:embed="rId2"/>
                <a:stretch>
                  <a:fillRect l="-780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61C6A0-0D26-4F96-9096-5E36C816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99" y="2239817"/>
            <a:ext cx="87630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D5C0E-B849-4BC1-97C6-673551EB5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155" y="2270701"/>
            <a:ext cx="704850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F300-2135-4DAD-889E-176166470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408" y="1843087"/>
            <a:ext cx="3638550" cy="3552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5CA1C1-E841-4A67-BEF3-612D5065B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311" y="3023884"/>
            <a:ext cx="3152775" cy="552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069CA8-7A8A-4B31-B486-9144453D3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98" y="5395912"/>
            <a:ext cx="1828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ED7-5FA0-41F8-86E5-C7379EB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B11-B3D7-4F88-A218-35488132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30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 do we know our model is good? The Mean Squared Error on the test set must be 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achieve this by minimizing the MSE (cost function) on the training set and hope it generalizes to the test set. </a:t>
            </a:r>
          </a:p>
          <a:p>
            <a:r>
              <a:rPr lang="en-US" sz="2000" dirty="0"/>
              <a:t>This has a closed form solution called the normal equations.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Notice there is a matrix inversion. For very large training data, this is computationally very expensive.</a:t>
            </a:r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EE1441-6E43-4E15-82B7-6085BFD2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01" y="2218396"/>
            <a:ext cx="2818622" cy="790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4ECD80-6A0A-4A47-9A41-0A1E2BA1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01" y="4136667"/>
            <a:ext cx="2238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B5704D-441F-471A-AD57-485BA00EB8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4570" y="1415077"/>
                <a:ext cx="6657995" cy="4995054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This is an iterative algorithm to minimize the cost function.</a:t>
                </a:r>
              </a:p>
              <a:p>
                <a:r>
                  <a:rPr lang="en-US" sz="1400" dirty="0"/>
                  <a:t>This works when the cost function is concave and thus has a minima. </a:t>
                </a:r>
              </a:p>
              <a:p>
                <a:r>
                  <a:rPr lang="en-US" sz="1400" dirty="0"/>
                  <a:t>The idea is to start from an initial guess and take iterative steps to reach the minimum value of the cost function.</a:t>
                </a:r>
              </a:p>
              <a:p>
                <a:r>
                  <a:rPr lang="en-US" sz="1400" dirty="0"/>
                  <a:t>Which direction do we go? The maximum decrease of the cost function happens along the negative gradient of the cost function.</a:t>
                </a:r>
              </a:p>
              <a:p>
                <a:r>
                  <a:rPr lang="en-US" sz="1400" dirty="0"/>
                  <a:t>How much? We can control this by a parameter called the learning rate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Steps:</a:t>
                </a:r>
              </a:p>
              <a:p>
                <a:pPr marL="0" indent="0">
                  <a:buNone/>
                </a:pPr>
                <a:r>
                  <a:rPr lang="en-US" sz="1400" dirty="0"/>
                  <a:t>	1. Initialize (guess) </a:t>
                </a:r>
                <a:r>
                  <a:rPr lang="en-US" sz="1400" b="1" dirty="0"/>
                  <a:t>w</a:t>
                </a:r>
                <a:r>
                  <a:rPr lang="en-US" sz="1400" dirty="0"/>
                  <a:t>, set a learning rate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r>
                  <a:rPr lang="en-US" sz="1400" b="0" dirty="0"/>
                  <a:t>	2. Update weight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14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1400" dirty="0"/>
                  <a:t>	3. Check for convergence. If not met go to step 2.</a:t>
                </a:r>
              </a:p>
              <a:p>
                <a:r>
                  <a:rPr lang="en-US" sz="1400" dirty="0"/>
                  <a:t>Generally we denote cost functions by J, in our case we had used MSE.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The gradient looks like this - </a:t>
                </a:r>
              </a:p>
              <a:p>
                <a:pPr marL="0" indent="0">
                  <a:buNone/>
                </a:pPr>
                <a:r>
                  <a:rPr lang="en-US" sz="1400" b="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400" b="0" dirty="0"/>
                  <a:t>                                                                                         or in vector form,   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B5704D-441F-471A-AD57-485BA00EB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4570" y="1415077"/>
                <a:ext cx="6657995" cy="4995054"/>
              </a:xfrm>
              <a:blipFill>
                <a:blip r:embed="rId2"/>
                <a:stretch>
                  <a:fillRect l="-183" t="-610" r="-733" b="-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F3F90-C55D-4C96-AE76-D87AF056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24" y="2425959"/>
            <a:ext cx="4045772" cy="251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C8E1F-AFC8-4F20-B669-EACA9A71D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21" b="-2809"/>
          <a:stretch/>
        </p:blipFill>
        <p:spPr>
          <a:xfrm>
            <a:off x="10638477" y="4040339"/>
            <a:ext cx="343653" cy="391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F6A4C-36A3-4E1A-BDB8-F25109070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21" b="-2809"/>
          <a:stretch/>
        </p:blipFill>
        <p:spPr>
          <a:xfrm>
            <a:off x="8744387" y="4432040"/>
            <a:ext cx="343653" cy="391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10680-5A7C-4429-B93C-D8B1EC2EE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308" y="5860404"/>
            <a:ext cx="2677909" cy="6324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FFC14-C3B4-4267-9014-162668F2B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881" y="5277283"/>
            <a:ext cx="2805890" cy="15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861134-A345-4755-AC7F-3352C5F8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99" y="2043404"/>
            <a:ext cx="4748800" cy="2564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88F93-E482-4EEE-A48D-9E09EC79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89" y="2184287"/>
            <a:ext cx="4647379" cy="2489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9A54B-BCCB-44A8-85AD-E2FC4FD2A98B}"/>
              </a:ext>
            </a:extLst>
          </p:cNvPr>
          <p:cNvSpPr txBox="1"/>
          <p:nvPr/>
        </p:nvSpPr>
        <p:spPr>
          <a:xfrm>
            <a:off x="1259632" y="4775525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too small – Takes long time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635D7-E957-427E-8901-54EF464619A3}"/>
              </a:ext>
            </a:extLst>
          </p:cNvPr>
          <p:cNvSpPr txBox="1"/>
          <p:nvPr/>
        </p:nvSpPr>
        <p:spPr>
          <a:xfrm>
            <a:off x="6340848" y="4871941"/>
            <a:ext cx="510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too high – too unstable. We may never hit the minima.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0711-0014-4A18-99FD-CA2B2C4BC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0352"/>
            <a:ext cx="4788160" cy="4351338"/>
          </a:xfrm>
        </p:spPr>
        <p:txBody>
          <a:bodyPr/>
          <a:lstStyle/>
          <a:p>
            <a:r>
              <a:rPr lang="en-US" dirty="0"/>
              <a:t>There are 3 ways to do GD</a:t>
            </a:r>
          </a:p>
          <a:p>
            <a:pPr lvl="1"/>
            <a:r>
              <a:rPr lang="en-US" dirty="0"/>
              <a:t>Batch GD: Using the vector form, we compute gradient for full data in one shot and update weights every iteration</a:t>
            </a:r>
          </a:p>
          <a:p>
            <a:pPr lvl="1"/>
            <a:r>
              <a:rPr lang="en-US" dirty="0"/>
              <a:t>Mini-batch GD: Here we pick up a random subset of the data and use it for the weight update each iteration</a:t>
            </a:r>
          </a:p>
          <a:p>
            <a:pPr lvl="1"/>
            <a:r>
              <a:rPr lang="en-US" dirty="0"/>
              <a:t>Stochastic GD: This picks only one random instance to update weights each iteration.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3F799-5359-42EA-B368-116B867BD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1"/>
          <a:stretch/>
        </p:blipFill>
        <p:spPr>
          <a:xfrm>
            <a:off x="5887616" y="2253456"/>
            <a:ext cx="6020481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your data is more complex and is simply not represented by a straight line, we can introduce complex features. This is know as feature engineering.</a:t>
                </a:r>
              </a:p>
              <a:p>
                <a:r>
                  <a:rPr lang="en-US" dirty="0"/>
                  <a:t>Polynomial features is just one example.</a:t>
                </a:r>
              </a:p>
              <a:p>
                <a:r>
                  <a:rPr lang="en-US" dirty="0"/>
                  <a:t>Linear 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Linear model with poly features: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r>
                  <a:rPr lang="en-IN" dirty="0"/>
                  <a:t>Note that the model is still linear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0711-0014-4A18-99FD-CA2B2C4BC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 r="-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53D250-6F97-4556-A64D-09597E628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130" y="1247643"/>
            <a:ext cx="4757059" cy="278773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84A86-FADF-4A3D-8E12-8D618849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09" y="4035382"/>
            <a:ext cx="4686980" cy="28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0711-0014-4A18-99FD-CA2B2C4BC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not know the degree of the polynomial to choose beforehand.</a:t>
            </a:r>
          </a:p>
          <a:p>
            <a:r>
              <a:rPr lang="en-US" dirty="0"/>
              <a:t>If it is too low, the model will not be accurate on the training data itself. This is called underfitting.</a:t>
            </a:r>
          </a:p>
          <a:p>
            <a:r>
              <a:rPr lang="en-US" dirty="0"/>
              <a:t>If it is too high, the model will fit well on the training data but does not generalize better to test data. This is called overfitting.</a:t>
            </a:r>
          </a:p>
          <a:p>
            <a:r>
              <a:rPr lang="en-US" dirty="0"/>
              <a:t>Both overfitting and underfitting are bad and does not give you good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669E64-C1AF-4A97-8B41-06D6D6EA9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4625" y="2276669"/>
            <a:ext cx="5644367" cy="3272723"/>
          </a:xfrm>
        </p:spPr>
      </p:pic>
    </p:spTree>
    <p:extLst>
      <p:ext uri="{BB962C8B-B14F-4D97-AF65-F5344CB8AC3E}">
        <p14:creationId xmlns:p14="http://schemas.microsoft.com/office/powerpoint/2010/main" val="144177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23-1508-4F35-A16A-0E2F0B23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Overfit/Underfit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0711-0014-4A18-99FD-CA2B2C4BC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637245" cy="475245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In general, we decide whether a model is overfitting or underfitting based on it’s complexity. Previously we saw degree of polynomial decide the model complexity.</a:t>
            </a:r>
          </a:p>
          <a:p>
            <a:r>
              <a:rPr lang="en-US" sz="1800" dirty="0"/>
              <a:t>We define the gap between the validation error and training error as the generalization error. It is desired to be less.</a:t>
            </a:r>
          </a:p>
          <a:p>
            <a:r>
              <a:rPr lang="en-US" sz="1800" dirty="0"/>
              <a:t>Generalization error is made of two components: bias and variance.</a:t>
            </a:r>
          </a:p>
          <a:p>
            <a:pPr algn="l"/>
            <a:r>
              <a:rPr lang="en-US" sz="1800" dirty="0"/>
              <a:t>Bias : </a:t>
            </a:r>
            <a:r>
              <a:rPr lang="en-US" sz="1800" b="0" i="0" u="none" strike="noStrike" baseline="0" dirty="0">
                <a:latin typeface="MinionPro-Regular"/>
              </a:rPr>
              <a:t>This part of the generalization error is due to wrong assumptions, such as assuming that the data is linear when it is actually quadratic. A high-bias model is most likely to underfit the training data</a:t>
            </a:r>
          </a:p>
          <a:p>
            <a:pPr algn="l"/>
            <a:r>
              <a:rPr lang="en-US" sz="1800" dirty="0"/>
              <a:t>Variance: </a:t>
            </a:r>
            <a:r>
              <a:rPr lang="en-US" sz="1800" b="0" i="0" u="none" strike="noStrike" baseline="0" dirty="0">
                <a:latin typeface="MinionPro-Regular"/>
              </a:rPr>
              <a:t>This part is due to the model’s excessive sensitivity to small variations in the training data. A model with many degrees of freedom (such as a high-degree polynomial model) is likely to have high variance, and thus to overfit the training </a:t>
            </a:r>
            <a:r>
              <a:rPr lang="en-IN" sz="1800" b="0" i="0" u="none" strike="noStrike" baseline="0" dirty="0">
                <a:latin typeface="MinionPro-Regular"/>
              </a:rPr>
              <a:t>data.</a:t>
            </a:r>
          </a:p>
          <a:p>
            <a:pPr algn="l"/>
            <a:r>
              <a:rPr lang="en-IN" sz="1800" dirty="0">
                <a:latin typeface="MinionPro-Regular"/>
              </a:rPr>
              <a:t>So a good model is a balance between the bias and variance which can be achieved by optimal model complexity.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F08CB-FCAB-4430-92DC-349FBE75F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4"/>
          <a:stretch/>
        </p:blipFill>
        <p:spPr>
          <a:xfrm>
            <a:off x="6797935" y="1690688"/>
            <a:ext cx="447344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1054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MinionPro-Regular</vt:lpstr>
      <vt:lpstr>Office Theme</vt:lpstr>
      <vt:lpstr>Linear Models</vt:lpstr>
      <vt:lpstr>Linear Models</vt:lpstr>
      <vt:lpstr>Linear Models.</vt:lpstr>
      <vt:lpstr>Gradient Descent</vt:lpstr>
      <vt:lpstr>Gradient Descent</vt:lpstr>
      <vt:lpstr>Gradient Descent</vt:lpstr>
      <vt:lpstr>Polynomial Features</vt:lpstr>
      <vt:lpstr>Polynomial Features</vt:lpstr>
      <vt:lpstr>Overfit/Underfit</vt:lpstr>
      <vt:lpstr>Regularization</vt:lpstr>
      <vt:lpstr>Ridge Regression</vt:lpstr>
      <vt:lpstr>Lasso Regression</vt:lpstr>
      <vt:lpstr>Elastic Net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Prem Sagar S</dc:creator>
  <cp:lastModifiedBy>Prem Sagar S</cp:lastModifiedBy>
  <cp:revision>21</cp:revision>
  <dcterms:created xsi:type="dcterms:W3CDTF">2021-01-10T04:55:48Z</dcterms:created>
  <dcterms:modified xsi:type="dcterms:W3CDTF">2021-01-10T07:38:01Z</dcterms:modified>
</cp:coreProperties>
</file>