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8" r:id="rId6"/>
    <p:sldId id="273" r:id="rId7"/>
    <p:sldId id="279" r:id="rId8"/>
    <p:sldId id="280" r:id="rId9"/>
    <p:sldId id="275" r:id="rId10"/>
    <p:sldId id="276" r:id="rId11"/>
    <p:sldId id="277" r:id="rId12"/>
    <p:sldId id="278" r:id="rId13"/>
    <p:sldId id="260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712" autoAdjust="0"/>
  </p:normalViewPr>
  <p:slideViewPr>
    <p:cSldViewPr snapToGrid="0">
      <p:cViewPr varScale="1">
        <p:scale>
          <a:sx n="72" d="100"/>
          <a:sy n="72" d="100"/>
        </p:scale>
        <p:origin x="110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6464E"/>
                </a:solidFill>
                <a:effectLst/>
                <a:latin typeface="SFMono-Regular"/>
              </a:rPr>
              <a:t>curl -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SFMono-Regular"/>
              </a:rPr>
              <a:t>sSL</a:t>
            </a:r>
            <a:r>
              <a:rPr lang="en-US" b="0" i="0" dirty="0">
                <a:solidFill>
                  <a:srgbClr val="36464E"/>
                </a:solidFill>
                <a:effectLst/>
                <a:latin typeface="SFMono-Regular"/>
              </a:rPr>
              <a:t> -o argocd-linux-amd64 https://github.com/argoproj/argo-cd/releases/latest/download/argocd-linux-amd64 </a:t>
            </a:r>
          </a:p>
          <a:p>
            <a:r>
              <a:rPr lang="en-US" b="0" i="0" dirty="0" err="1">
                <a:solidFill>
                  <a:srgbClr val="36464E"/>
                </a:solidFill>
                <a:effectLst/>
                <a:latin typeface="SFMono-Regular"/>
              </a:rPr>
              <a:t>sudo</a:t>
            </a:r>
            <a:r>
              <a:rPr lang="en-US" b="0" i="0" dirty="0">
                <a:solidFill>
                  <a:srgbClr val="36464E"/>
                </a:solidFill>
                <a:effectLst/>
                <a:latin typeface="SFMono-Regular"/>
              </a:rPr>
              <a:t> install -m </a:t>
            </a:r>
            <a:r>
              <a:rPr lang="en-US" b="0" i="0" dirty="0">
                <a:effectLst/>
                <a:latin typeface="SFMono-Regular"/>
              </a:rPr>
              <a:t>555</a:t>
            </a:r>
            <a:r>
              <a:rPr lang="en-US" b="0" i="0" dirty="0">
                <a:solidFill>
                  <a:srgbClr val="36464E"/>
                </a:solidFill>
                <a:effectLst/>
                <a:latin typeface="SFMono-Regular"/>
              </a:rPr>
              <a:t> argocd-linux-amd64 /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SFMono-Regular"/>
              </a:rPr>
              <a:t>usr</a:t>
            </a:r>
            <a:r>
              <a:rPr lang="en-US" b="0" i="0" dirty="0">
                <a:solidFill>
                  <a:srgbClr val="36464E"/>
                </a:solidFill>
                <a:effectLst/>
                <a:latin typeface="SFMono-Regular"/>
              </a:rPr>
              <a:t>/local/bin/argocd</a:t>
            </a:r>
          </a:p>
          <a:p>
            <a:r>
              <a:rPr lang="en-US" b="0" i="0" dirty="0">
                <a:solidFill>
                  <a:srgbClr val="36464E"/>
                </a:solidFill>
                <a:effectLst/>
                <a:latin typeface="SFMono-Regular"/>
              </a:rPr>
              <a:t>rm argocd-linux-amd64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282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362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go-cd.readthedocs.io/en/stable/getting_started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nodejs.org/en/docs/" TargetMode="External"/><Relationship Id="rId4" Type="http://schemas.openxmlformats.org/officeDocument/2006/relationships/hyperlink" Target="https://raw.githubusercontent.com/argoproj/argo-cd/stable/manifests/install.ya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bagade/k8-ocp-argo-all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default.svc/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c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Argo cd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/>
          <a:lstStyle/>
          <a:p>
            <a:r>
              <a:rPr lang="en-US" dirty="0"/>
              <a:t>Further learning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699" y="2289177"/>
            <a:ext cx="8789871" cy="1997867"/>
          </a:xfrm>
        </p:spPr>
        <p:txBody>
          <a:bodyPr>
            <a:normAutofit/>
          </a:bodyPr>
          <a:lstStyle/>
          <a:p>
            <a:r>
              <a:rPr lang="en-US" dirty="0"/>
              <a:t>ArgoCD is well integrated with Helm. The values can be externalized to manage in better way.</a:t>
            </a:r>
          </a:p>
          <a:p>
            <a:r>
              <a:rPr lang="en-US" dirty="0"/>
              <a:t>Implement ArgoCD with helm templating</a:t>
            </a:r>
          </a:p>
          <a:p>
            <a:r>
              <a:rPr lang="en-US" dirty="0"/>
              <a:t>Explore more on ArgoCD plugins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8"/>
            <a:ext cx="5111750" cy="120491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429000"/>
            <a:ext cx="5111750" cy="1614638"/>
          </a:xfrm>
        </p:spPr>
        <p:txBody>
          <a:bodyPr>
            <a:normAutofit/>
          </a:bodyPr>
          <a:lstStyle/>
          <a:p>
            <a:r>
              <a:rPr lang="en-US" dirty="0"/>
              <a:t>We learnt a complete CICD process with Jenkins and ArgoCD. </a:t>
            </a:r>
          </a:p>
          <a:p>
            <a:r>
              <a:rPr lang="en-US" dirty="0"/>
              <a:t>ArgoCD is widely used in industry for complex application deployment.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0550-EE65-43CE-B899-F421E74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4" y="824808"/>
            <a:ext cx="10511734" cy="3760444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A GitOps Continuous Deployment tool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It monitors the cluster and declarative yamls stored in Git repository and resolves differences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ArgoCD automatically deploys new configuration and new version of code to target environment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This tool is great for complex application rollout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Installation and 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4" y="824807"/>
            <a:ext cx="11012248" cy="5253264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100" dirty="0"/>
              <a:t>Follow following URL for installation – (on controlplane vagrant machine)</a:t>
            </a:r>
          </a:p>
          <a:p>
            <a:pPr>
              <a:spcBef>
                <a:spcPts val="0"/>
              </a:spcBef>
            </a:pPr>
            <a:r>
              <a:rPr lang="en-US" sz="1000" dirty="0">
                <a:solidFill>
                  <a:srgbClr val="7030A0"/>
                </a:solidFill>
                <a:latin typeface="Abadi" panose="020B0604020104020204" pitchFamily="34" charset="0"/>
                <a:hlinkClick r:id="rId3"/>
              </a:rPr>
              <a:t>https://argo-cd.readthedocs.io/en/stable/getting_started/</a:t>
            </a:r>
            <a:endParaRPr lang="en-US" sz="1000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endParaRPr lang="en-US" sz="1000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endParaRPr lang="en-US" sz="1000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000" dirty="0">
                <a:solidFill>
                  <a:srgbClr val="7030A0"/>
                </a:solidFill>
                <a:latin typeface="Abadi" panose="020B0604020104020204" pitchFamily="34" charset="0"/>
              </a:rPr>
              <a:t>kubectl create namespace argocd</a:t>
            </a:r>
          </a:p>
          <a:p>
            <a:pPr>
              <a:spcBef>
                <a:spcPts val="0"/>
              </a:spcBef>
            </a:pPr>
            <a:r>
              <a:rPr lang="en-US" sz="1000" dirty="0">
                <a:solidFill>
                  <a:srgbClr val="7030A0"/>
                </a:solidFill>
                <a:latin typeface="Abadi" panose="020B0604020104020204" pitchFamily="34" charset="0"/>
              </a:rPr>
              <a:t>kubectl apply -n </a:t>
            </a:r>
            <a:r>
              <a:rPr lang="en-US" sz="1000" dirty="0" err="1">
                <a:solidFill>
                  <a:srgbClr val="7030A0"/>
                </a:solidFill>
                <a:latin typeface="Abadi" panose="020B0604020104020204" pitchFamily="34" charset="0"/>
              </a:rPr>
              <a:t>argocd</a:t>
            </a:r>
            <a:r>
              <a:rPr lang="en-US" sz="1000" dirty="0">
                <a:solidFill>
                  <a:srgbClr val="7030A0"/>
                </a:solidFill>
                <a:latin typeface="Abadi" panose="020B0604020104020204" pitchFamily="34" charset="0"/>
              </a:rPr>
              <a:t> -f </a:t>
            </a:r>
            <a:r>
              <a:rPr lang="en-US" sz="1000" dirty="0">
                <a:solidFill>
                  <a:srgbClr val="7030A0"/>
                </a:solidFill>
                <a:latin typeface="Abadi" panose="020B0604020104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https://raw.githubusercontent.com/argoproj/argo-cd/stable/manifests/install.yaml</a:t>
            </a:r>
            <a:endParaRPr lang="en-US" sz="1000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000" dirty="0">
                <a:solidFill>
                  <a:srgbClr val="7030A0"/>
                </a:solidFill>
                <a:latin typeface="Abadi" panose="020B0604020104020204" pitchFamily="34" charset="0"/>
              </a:rPr>
              <a:t>kubectl get pods -n </a:t>
            </a:r>
            <a:r>
              <a:rPr lang="en-US" sz="1000" dirty="0" err="1">
                <a:solidFill>
                  <a:srgbClr val="7030A0"/>
                </a:solidFill>
                <a:latin typeface="Abadi" panose="020B0604020104020204" pitchFamily="34" charset="0"/>
              </a:rPr>
              <a:t>argocd</a:t>
            </a:r>
            <a:r>
              <a:rPr lang="en-US" sz="1000" dirty="0">
                <a:solidFill>
                  <a:srgbClr val="7030A0"/>
                </a:solidFill>
                <a:latin typeface="Abadi" panose="020B0604020104020204" pitchFamily="34" charset="0"/>
              </a:rPr>
              <a:t> –w (wait for pods to be in running state)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1100" dirty="0"/>
              <a:t>Ensure all pods are running</a:t>
            </a:r>
          </a:p>
          <a:p>
            <a:pPr>
              <a:lnSpc>
                <a:spcPct val="110000"/>
              </a:lnSpc>
            </a:pPr>
            <a:r>
              <a:rPr lang="en-US" sz="1000" dirty="0">
                <a:solidFill>
                  <a:srgbClr val="7030A0"/>
                </a:solidFill>
                <a:latin typeface="Abadi" panose="020B0604020104020204" pitchFamily="34" charset="0"/>
              </a:rPr>
              <a:t>kubectl get pods –n argocd</a:t>
            </a:r>
            <a:endParaRPr lang="en-US" sz="1000" dirty="0">
              <a:solidFill>
                <a:srgbClr val="7030A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000" dirty="0"/>
              <a:t>To get admin password for UI, command is – </a:t>
            </a:r>
          </a:p>
          <a:p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>
                <a:solidFill>
                  <a:srgbClr val="7030A0"/>
                </a:solidFill>
                <a:latin typeface="Abadi" panose="020B0604020104020204" pitchFamily="34" charset="0"/>
              </a:rPr>
              <a:t>curl -</a:t>
            </a:r>
            <a:r>
              <a:rPr lang="en-US" sz="1000" dirty="0" err="1">
                <a:solidFill>
                  <a:srgbClr val="7030A0"/>
                </a:solidFill>
                <a:latin typeface="Abadi" panose="020B0604020104020204" pitchFamily="34" charset="0"/>
              </a:rPr>
              <a:t>sSL</a:t>
            </a:r>
            <a:r>
              <a:rPr lang="en-US" sz="1000" dirty="0">
                <a:solidFill>
                  <a:srgbClr val="7030A0"/>
                </a:solidFill>
                <a:latin typeface="Abadi" panose="020B0604020104020204" pitchFamily="34" charset="0"/>
              </a:rPr>
              <a:t> -o argocd-linux-amd64 https://github.com/argoproj/argo-cd/releases/latest/download/argocd-linux-amd64 </a:t>
            </a:r>
          </a:p>
          <a:p>
            <a:pPr>
              <a:spcBef>
                <a:spcPts val="0"/>
              </a:spcBef>
            </a:pPr>
            <a:r>
              <a:rPr lang="en-US" sz="1000" dirty="0" err="1">
                <a:solidFill>
                  <a:srgbClr val="7030A0"/>
                </a:solidFill>
                <a:latin typeface="Abadi" panose="020B0604020104020204" pitchFamily="34" charset="0"/>
              </a:rPr>
              <a:t>sudo</a:t>
            </a:r>
            <a:r>
              <a:rPr lang="en-US" sz="1000" dirty="0">
                <a:solidFill>
                  <a:srgbClr val="7030A0"/>
                </a:solidFill>
                <a:latin typeface="Abadi" panose="020B0604020104020204" pitchFamily="34" charset="0"/>
              </a:rPr>
              <a:t> install -m 555 argocd-linux-amd64 /</a:t>
            </a:r>
            <a:r>
              <a:rPr lang="en-US" sz="1000" dirty="0" err="1">
                <a:solidFill>
                  <a:srgbClr val="7030A0"/>
                </a:solidFill>
                <a:latin typeface="Abadi" panose="020B0604020104020204" pitchFamily="34" charset="0"/>
              </a:rPr>
              <a:t>usr</a:t>
            </a:r>
            <a:r>
              <a:rPr lang="en-US" sz="1000" dirty="0">
                <a:solidFill>
                  <a:srgbClr val="7030A0"/>
                </a:solidFill>
                <a:latin typeface="Abadi" panose="020B0604020104020204" pitchFamily="34" charset="0"/>
              </a:rPr>
              <a:t>/local/bin/argocd</a:t>
            </a:r>
          </a:p>
          <a:p>
            <a:pPr>
              <a:spcBef>
                <a:spcPts val="0"/>
              </a:spcBef>
            </a:pPr>
            <a:r>
              <a:rPr lang="en-US" sz="1000" dirty="0">
                <a:solidFill>
                  <a:srgbClr val="7030A0"/>
                </a:solidFill>
                <a:latin typeface="Abadi" panose="020B0604020104020204" pitchFamily="34" charset="0"/>
              </a:rPr>
              <a:t>rm argocd-linux-amd64</a:t>
            </a:r>
          </a:p>
          <a:p>
            <a:pPr>
              <a:spcBef>
                <a:spcPts val="0"/>
              </a:spcBef>
            </a:pPr>
            <a:endParaRPr lang="en-US" sz="1000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r>
              <a:rPr lang="pt-BR" sz="1000" dirty="0">
                <a:solidFill>
                  <a:srgbClr val="7030A0"/>
                </a:solidFill>
                <a:latin typeface="Abadi" panose="020B0604020104020204" pitchFamily="34" charset="0"/>
              </a:rPr>
              <a:t>argocd admin initial-password -n argocd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100" dirty="0"/>
              <a:t>Port forwarding –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100" dirty="0">
                <a:solidFill>
                  <a:srgbClr val="7030A0"/>
                </a:solidFill>
                <a:latin typeface="Abadi" panose="020B0604020104020204" pitchFamily="34" charset="0"/>
              </a:rPr>
              <a:t>kubectl port-forward --address 0.0.0.0 svc/argocd-server -n argocd 8080:443</a:t>
            </a:r>
          </a:p>
          <a:p>
            <a:pPr>
              <a:spcBef>
                <a:spcPts val="0"/>
              </a:spcBef>
            </a:pPr>
            <a:r>
              <a:rPr lang="en-US" sz="1000" dirty="0">
                <a:solidFill>
                  <a:srgbClr val="7030A0"/>
                </a:solidFill>
                <a:latin typeface="Abadi" panose="020B0604020104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   </a:t>
            </a:r>
            <a:endParaRPr lang="en-US" sz="1000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02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Few Terminologies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4" y="824807"/>
            <a:ext cx="10511734" cy="5433117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ArgoCD ‘Application’  is a yaml manifest which tells ArgoCD, how the application should be deployed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ArgoCD ‘ApplicationSet’, is controller, which helps ArgoCD to generate/deploy applications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Generator in ApplicationSet is responsible for generating parameters, which can be latter used in templates section of ApplicationSet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Project is located at – </a:t>
            </a:r>
          </a:p>
          <a:p>
            <a:r>
              <a:rPr lang="en-US" sz="1800" dirty="0">
                <a:hlinkClick r:id="rId2"/>
              </a:rPr>
              <a:t>https://github.com/cbagade/k8-ocp-argo-all</a:t>
            </a:r>
            <a:endParaRPr lang="en-US" sz="1800" dirty="0"/>
          </a:p>
          <a:p>
            <a:r>
              <a:rPr lang="en-US" sz="1800" dirty="0"/>
              <a:t>There are 2 branches in this code – configurations and code</a:t>
            </a:r>
          </a:p>
          <a:p>
            <a:endParaRPr lang="en-US" sz="1800" dirty="0"/>
          </a:p>
          <a:p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Git can be checked out to specific commit</a:t>
            </a:r>
          </a:p>
          <a:p>
            <a:r>
              <a:rPr lang="en-US" sz="1800" dirty="0">
                <a:solidFill>
                  <a:srgbClr val="0070C0"/>
                </a:solidFill>
              </a:rPr>
              <a:t>     git log -&gt; gives commits in reverse way</a:t>
            </a:r>
          </a:p>
          <a:p>
            <a:r>
              <a:rPr lang="en-US" sz="1800" dirty="0">
                <a:solidFill>
                  <a:srgbClr val="0070C0"/>
                </a:solidFill>
              </a:rPr>
              <a:t>     git reset --hard  [commit_id] -&gt; reset local branch to a commit</a:t>
            </a:r>
          </a:p>
          <a:p>
            <a:r>
              <a:rPr lang="en-US" sz="1800" dirty="0">
                <a:solidFill>
                  <a:srgbClr val="0070C0"/>
                </a:solidFill>
              </a:rPr>
              <a:t>     git push -f origin &lt;main&gt; -&gt;  reset remote to local commit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87D273D-194E-A0E2-E79F-02C5218539A3}"/>
              </a:ext>
            </a:extLst>
          </p:cNvPr>
          <p:cNvCxnSpPr>
            <a:cxnSpLocks/>
          </p:cNvCxnSpPr>
          <p:nvPr/>
        </p:nvCxnSpPr>
        <p:spPr>
          <a:xfrm>
            <a:off x="636494" y="4007224"/>
            <a:ext cx="10291482" cy="0"/>
          </a:xfrm>
          <a:prstGeom prst="line">
            <a:avLst/>
          </a:prstGeom>
          <a:ln w="1270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271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Application Structure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 descr="A diagram of a software application&#10;&#10;Description automatically generated">
            <a:extLst>
              <a:ext uri="{FF2B5EF4-FFF2-40B4-BE49-F238E27FC236}">
                <a16:creationId xmlns:a16="http://schemas.microsoft.com/office/drawing/2014/main" id="{9CD5F291-3B09-44D9-A900-40577ACB2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639" y="1328737"/>
            <a:ext cx="6066585" cy="485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47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40528"/>
            <a:ext cx="6887611" cy="517664"/>
          </a:xfrm>
        </p:spPr>
        <p:txBody>
          <a:bodyPr>
            <a:normAutofit/>
          </a:bodyPr>
          <a:lstStyle/>
          <a:p>
            <a:r>
              <a:rPr lang="en-US" sz="2400" dirty="0"/>
              <a:t>Over THE Argo cd UI – Add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3" y="824807"/>
            <a:ext cx="9895717" cy="570112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Login to UI and on Settings, Project, create new Project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Setting, Project, click on project and add Source repository, Destinations, Cluster Resource Allow List, Namespace Resource Allow List as *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Don’t put any entry for Cluster Resource Deny List, Namespace Resource Deny List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 descr="A screenshot of a phone&#10;&#10;Description automatically generated with low confidence">
            <a:extLst>
              <a:ext uri="{FF2B5EF4-FFF2-40B4-BE49-F238E27FC236}">
                <a16:creationId xmlns:a16="http://schemas.microsoft.com/office/drawing/2014/main" id="{34113E32-B6DB-9C23-6A26-64B4697D8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026" y="2466240"/>
            <a:ext cx="8768616" cy="300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724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40528"/>
            <a:ext cx="6887611" cy="517664"/>
          </a:xfrm>
        </p:spPr>
        <p:txBody>
          <a:bodyPr>
            <a:normAutofit/>
          </a:bodyPr>
          <a:lstStyle/>
          <a:p>
            <a:r>
              <a:rPr lang="en-US" sz="2400" dirty="0"/>
              <a:t>Over THE Argo cd UI – Add Git REPO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3" y="824807"/>
            <a:ext cx="9895717" cy="570112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On Settings, Connect Repo , add the git repository containing code (configurations branch)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Put appropriate username and token as password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0C618C-C42E-86C3-7B9F-ABED28F10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49" y="1691005"/>
            <a:ext cx="9321476" cy="44697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DE18C4-6023-BFC2-0C64-8B6652789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800" y="5472862"/>
            <a:ext cx="3505689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382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40528"/>
            <a:ext cx="6887611" cy="517664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Over THE Argo cd UI – create 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3" y="824807"/>
            <a:ext cx="9895717" cy="570112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On Application -&gt; New App and Input following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Once application is created, do hard refresh and sync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Ensure docker login on host</a:t>
            </a:r>
          </a:p>
          <a:p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3007AD97-9514-E3D2-B47A-69CE643D0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143560"/>
              </p:ext>
            </p:extLst>
          </p:nvPr>
        </p:nvGraphicFramePr>
        <p:xfrm>
          <a:off x="934452" y="1213502"/>
          <a:ext cx="9701463" cy="3606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07752">
                  <a:extLst>
                    <a:ext uri="{9D8B030D-6E8A-4147-A177-3AD203B41FA5}">
                      <a16:colId xmlns:a16="http://schemas.microsoft.com/office/drawing/2014/main" val="2667352527"/>
                    </a:ext>
                  </a:extLst>
                </a:gridCol>
                <a:gridCol w="6393711">
                  <a:extLst>
                    <a:ext uri="{9D8B030D-6E8A-4147-A177-3AD203B41FA5}">
                      <a16:colId xmlns:a16="http://schemas.microsoft.com/office/drawing/2014/main" val="678487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160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learning-app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071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Project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argo-learnings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937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SYNC 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77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Repository 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https://github.com/cbagade/k8-ocp-argo-all.git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211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Revision (branch name)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configuration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239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applicationsets/development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840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 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https://kubernetes.default.svc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423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Namespace (in which argocd is deployed)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argocd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126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8784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Continuous deployment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4" y="824807"/>
            <a:ext cx="11012248" cy="462309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02060"/>
                </a:solidFill>
              </a:rPr>
              <a:t>Change image version and push to code branch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1800" dirty="0"/>
              <a:t>The application will be auto deployed in sometime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1800" dirty="0"/>
              <a:t>Can change replicas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1800" dirty="0"/>
              <a:t>For quick result initiate Refresh -&gt; Hard Refresh</a:t>
            </a:r>
          </a:p>
          <a:p>
            <a:pPr>
              <a:spcBef>
                <a:spcPts val="0"/>
              </a:spcBef>
            </a:pPr>
            <a:endParaRPr lang="pt-BR" sz="1500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endParaRPr lang="en-US" sz="1500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   </a:t>
            </a: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85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2113</TotalTime>
  <Words>656</Words>
  <Application>Microsoft Office PowerPoint</Application>
  <PresentationFormat>Widescreen</PresentationFormat>
  <Paragraphs>123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Abadi</vt:lpstr>
      <vt:lpstr>Arial</vt:lpstr>
      <vt:lpstr>Calibri</vt:lpstr>
      <vt:lpstr>SFMono-Regular</vt:lpstr>
      <vt:lpstr>Tenorite</vt:lpstr>
      <vt:lpstr>Wingdings</vt:lpstr>
      <vt:lpstr>Office Theme</vt:lpstr>
      <vt:lpstr>Argo cd</vt:lpstr>
      <vt:lpstr>Introduction</vt:lpstr>
      <vt:lpstr>Installation and tools</vt:lpstr>
      <vt:lpstr>Few Terminologies</vt:lpstr>
      <vt:lpstr>Application Structure</vt:lpstr>
      <vt:lpstr>Over THE Argo cd UI – Add Project</vt:lpstr>
      <vt:lpstr>Over THE Argo cd UI – Add Git REPO</vt:lpstr>
      <vt:lpstr>Over THE Argo cd UI – create application</vt:lpstr>
      <vt:lpstr>Continuous deployment</vt:lpstr>
      <vt:lpstr>Further learning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Chandrakant Bagade</dc:creator>
  <cp:lastModifiedBy>Bagade Chandrakant</cp:lastModifiedBy>
  <cp:revision>358</cp:revision>
  <dcterms:created xsi:type="dcterms:W3CDTF">2023-03-07T07:35:16Z</dcterms:created>
  <dcterms:modified xsi:type="dcterms:W3CDTF">2024-12-01T06:55:19Z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