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6" r:id="rId3"/>
    <p:sldId id="313" r:id="rId4"/>
    <p:sldId id="350" r:id="rId5"/>
    <p:sldId id="349" r:id="rId6"/>
    <p:sldId id="351" r:id="rId7"/>
    <p:sldId id="327" r:id="rId8"/>
    <p:sldId id="345" r:id="rId9"/>
    <p:sldId id="270" r:id="rId10"/>
    <p:sldId id="328" r:id="rId11"/>
    <p:sldId id="353" r:id="rId12"/>
    <p:sldId id="330" r:id="rId13"/>
    <p:sldId id="331" r:id="rId14"/>
    <p:sldId id="332" r:id="rId15"/>
    <p:sldId id="333" r:id="rId16"/>
    <p:sldId id="348" r:id="rId17"/>
    <p:sldId id="334" r:id="rId18"/>
    <p:sldId id="346" r:id="rId19"/>
    <p:sldId id="352" r:id="rId20"/>
    <p:sldId id="311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54" r:id="rId3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9283" autoAdjust="0"/>
  </p:normalViewPr>
  <p:slideViewPr>
    <p:cSldViewPr>
      <p:cViewPr varScale="1">
        <p:scale>
          <a:sx n="86" d="100"/>
          <a:sy n="86" d="100"/>
        </p:scale>
        <p:origin x="8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inor\Dropbox\ACG%20Cup%202013\Final%20Spreadsheet%20v.2.xlsx" TargetMode="External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nor\Dropbox\ACG%20Cup%202013\Final%20Spreadsheet%20v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Ownership Structure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Ownership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Miller and Johnson</c:v>
                </c:pt>
                <c:pt idx="1">
                  <c:v>Jim Bob</c:v>
                </c:pt>
                <c:pt idx="2">
                  <c:v>Schumacher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Blue Sky – Enterprise</a:t>
            </a:r>
            <a:r>
              <a:rPr lang="en-US" baseline="0" dirty="0" smtClean="0"/>
              <a:t> Value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96.1</c:v>
                </c:pt>
                <c:pt idx="1">
                  <c:v>75.599999999999994</c:v>
                </c:pt>
                <c:pt idx="2">
                  <c:v>171.7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12.5</c:v>
                </c:pt>
                <c:pt idx="1">
                  <c:v>5.7</c:v>
                </c:pt>
                <c:pt idx="2">
                  <c:v>18.2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614176"/>
        <c:axId val="157614568"/>
      </c:barChart>
      <c:catAx>
        <c:axId val="1576141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57614568"/>
        <c:crosses val="autoZero"/>
        <c:auto val="1"/>
        <c:lblAlgn val="ctr"/>
        <c:lblOffset val="100"/>
        <c:noMultiLvlLbl val="0"/>
      </c:catAx>
      <c:valAx>
        <c:axId val="157614568"/>
        <c:scaling>
          <c:orientation val="minMax"/>
        </c:scaling>
        <c:delete val="0"/>
        <c:axPos val="b"/>
        <c:majorGridlines/>
        <c:numFmt formatCode="0" sourceLinked="0"/>
        <c:majorTickMark val="out"/>
        <c:minorTickMark val="none"/>
        <c:tickLblPos val="nextTo"/>
        <c:crossAx val="1576141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012928939438103"/>
          <c:y val="0.19801049868766399"/>
          <c:w val="0.121825969670458"/>
          <c:h val="0.1700672103487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Comparables</a:t>
            </a:r>
            <a:r>
              <a:rPr lang="en-US" baseline="0" dirty="0" smtClean="0"/>
              <a:t> – Enterprise Value</a:t>
            </a:r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106.2437788842834</c:v>
                </c:pt>
                <c:pt idx="1">
                  <c:v>75.887708852252374</c:v>
                </c:pt>
                <c:pt idx="2">
                  <c:v>182.1314877365358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40.746325636399057</c:v>
                </c:pt>
                <c:pt idx="1">
                  <c:v>7.4031480456214478</c:v>
                </c:pt>
                <c:pt idx="2">
                  <c:v>48.149473682020499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614960"/>
        <c:axId val="157652392"/>
      </c:barChart>
      <c:catAx>
        <c:axId val="1576149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57652392"/>
        <c:crosses val="autoZero"/>
        <c:auto val="1"/>
        <c:lblAlgn val="ctr"/>
        <c:lblOffset val="100"/>
        <c:noMultiLvlLbl val="0"/>
      </c:catAx>
      <c:valAx>
        <c:axId val="157652392"/>
        <c:scaling>
          <c:orientation val="minMax"/>
        </c:scaling>
        <c:delete val="0"/>
        <c:axPos val="b"/>
        <c:majorGridlines/>
        <c:numFmt formatCode="0" sourceLinked="1"/>
        <c:majorTickMark val="out"/>
        <c:minorTickMark val="none"/>
        <c:tickLblPos val="nextTo"/>
        <c:crossAx val="157614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326021747281601"/>
          <c:y val="0.20107701026008101"/>
          <c:w val="0.10173976377952799"/>
          <c:h val="0.18197679237463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DCF</a:t>
            </a:r>
            <a:r>
              <a:rPr lang="en-US" baseline="0" dirty="0" smtClean="0"/>
              <a:t> – Enterprise Value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101.5856574361668</c:v>
                </c:pt>
                <c:pt idx="1">
                  <c:v>70.040370860984936</c:v>
                </c:pt>
                <c:pt idx="2">
                  <c:v>171.62602829715181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21.084457860333981</c:v>
                </c:pt>
                <c:pt idx="1">
                  <c:v>12.387682780795471</c:v>
                </c:pt>
                <c:pt idx="2">
                  <c:v>33.47214064112945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653568"/>
        <c:axId val="157653960"/>
      </c:barChart>
      <c:catAx>
        <c:axId val="1576535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57653960"/>
        <c:crosses val="autoZero"/>
        <c:auto val="1"/>
        <c:lblAlgn val="ctr"/>
        <c:lblOffset val="100"/>
        <c:noMultiLvlLbl val="0"/>
      </c:catAx>
      <c:valAx>
        <c:axId val="157653960"/>
        <c:scaling>
          <c:orientation val="minMax"/>
        </c:scaling>
        <c:delete val="0"/>
        <c:axPos val="b"/>
        <c:majorGridlines/>
        <c:numFmt formatCode="0" sourceLinked="1"/>
        <c:majorTickMark val="out"/>
        <c:minorTickMark val="none"/>
        <c:tickLblPos val="nextTo"/>
        <c:crossAx val="157653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054282987353804"/>
          <c:y val="0.19745494313210801"/>
          <c:w val="9.2490694345025007E-2"/>
          <c:h val="0.15258296879556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Implied Enterprise</a:t>
            </a:r>
            <a:r>
              <a:rPr lang="en-US" baseline="0"/>
              <a:t> </a:t>
            </a:r>
            <a:r>
              <a:rPr lang="en-US"/>
              <a:t>Value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Summary!$A$59</c:f>
              <c:strCache>
                <c:ptCount val="1"/>
                <c:pt idx="0">
                  <c:v>Consolidated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964305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964305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84AA33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B9D77A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Summary!$B$52:$I$53</c:f>
              <c:multiLvlStrCache>
                <c:ptCount val="8"/>
                <c:lvl>
                  <c:pt idx="0">
                    <c:v>Low</c:v>
                  </c:pt>
                  <c:pt idx="1">
                    <c:v>High</c:v>
                  </c:pt>
                  <c:pt idx="2">
                    <c:v>Low</c:v>
                  </c:pt>
                  <c:pt idx="3">
                    <c:v>High</c:v>
                  </c:pt>
                  <c:pt idx="4">
                    <c:v>Low</c:v>
                  </c:pt>
                  <c:pt idx="5">
                    <c:v>High</c:v>
                  </c:pt>
                  <c:pt idx="6">
                    <c:v>Low</c:v>
                  </c:pt>
                  <c:pt idx="7">
                    <c:v>High</c:v>
                  </c:pt>
                </c:lvl>
                <c:lvl>
                  <c:pt idx="0">
                    <c:v>DCF</c:v>
                  </c:pt>
                  <c:pt idx="2">
                    <c:v>Comp</c:v>
                  </c:pt>
                  <c:pt idx="4">
                    <c:v>Blue Sky</c:v>
                  </c:pt>
                  <c:pt idx="6">
                    <c:v>Average</c:v>
                  </c:pt>
                </c:lvl>
              </c:multiLvlStrCache>
            </c:multiLvlStrRef>
          </c:cat>
          <c:val>
            <c:numRef>
              <c:f>Summary!$B$59:$I$59</c:f>
              <c:numCache>
                <c:formatCode>0.00</c:formatCode>
                <c:ptCount val="8"/>
                <c:pt idx="0">
                  <c:v>171.62602829715181</c:v>
                </c:pt>
                <c:pt idx="1">
                  <c:v>205.0981689382813</c:v>
                </c:pt>
                <c:pt idx="2">
                  <c:v>182.1314877365358</c:v>
                </c:pt>
                <c:pt idx="3">
                  <c:v>230.28096141855619</c:v>
                </c:pt>
                <c:pt idx="4">
                  <c:v>171.66568822144009</c:v>
                </c:pt>
                <c:pt idx="5">
                  <c:v>189.9234247935282</c:v>
                </c:pt>
                <c:pt idx="6">
                  <c:v>175.1410680850426</c:v>
                </c:pt>
                <c:pt idx="7">
                  <c:v>208.4341850501219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55524344"/>
        <c:axId val="155524728"/>
      </c:barChart>
      <c:catAx>
        <c:axId val="155524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24728"/>
        <c:crosses val="autoZero"/>
        <c:auto val="1"/>
        <c:lblAlgn val="ctr"/>
        <c:lblOffset val="100"/>
        <c:noMultiLvlLbl val="0"/>
      </c:catAx>
      <c:valAx>
        <c:axId val="155524728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155524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Value to autobahn vs. other buyers –</a:t>
            </a:r>
            <a:r>
              <a:rPr lang="en-US" baseline="0" dirty="0" smtClean="0"/>
              <a:t> Using DCF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Summary!$B$132:$B$133</c:f>
              <c:strCache>
                <c:ptCount val="2"/>
                <c:pt idx="0">
                  <c:v>DCF</c:v>
                </c:pt>
                <c:pt idx="1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Summary!$A$134:$A$135</c:f>
              <c:strCache>
                <c:ptCount val="2"/>
                <c:pt idx="0">
                  <c:v>Value to Autobahn</c:v>
                </c:pt>
                <c:pt idx="1">
                  <c:v>Others</c:v>
                </c:pt>
              </c:strCache>
            </c:strRef>
          </c:cat>
          <c:val>
            <c:numRef>
              <c:f>Summary!$B$134:$B$135</c:f>
              <c:numCache>
                <c:formatCode>_("$"* #,##0.00_);_("$"* \(#,##0.00\);_("$"* "-"??_);_(@_)</c:formatCode>
                <c:ptCount val="2"/>
                <c:pt idx="0">
                  <c:v>70.040370860984822</c:v>
                </c:pt>
                <c:pt idx="1">
                  <c:v>57.694869887041953</c:v>
                </c:pt>
              </c:numCache>
            </c:numRef>
          </c:val>
        </c:ser>
        <c:ser>
          <c:idx val="1"/>
          <c:order val="1"/>
          <c:tx>
            <c:strRef>
              <c:f>Summary!$C$132:$C$133</c:f>
              <c:strCache>
                <c:ptCount val="2"/>
                <c:pt idx="0">
                  <c:v>DCF</c:v>
                </c:pt>
                <c:pt idx="1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Summary!$A$134:$A$135</c:f>
              <c:strCache>
                <c:ptCount val="2"/>
                <c:pt idx="0">
                  <c:v>Value to Autobahn</c:v>
                </c:pt>
                <c:pt idx="1">
                  <c:v>Others</c:v>
                </c:pt>
              </c:strCache>
            </c:strRef>
          </c:cat>
          <c:val>
            <c:numRef>
              <c:f>Summary!$C$134:$C$135</c:f>
              <c:numCache>
                <c:formatCode>_("$"* #,##0.00_);_("$"* \(#,##0.00\);_("$"* "-"??_);_(@_)</c:formatCode>
                <c:ptCount val="2"/>
                <c:pt idx="0">
                  <c:v>82.428053641780465</c:v>
                </c:pt>
                <c:pt idx="1">
                  <c:v>68.486622887042003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55277488"/>
        <c:axId val="155243064"/>
      </c:barChart>
      <c:catAx>
        <c:axId val="15527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43064"/>
        <c:crosses val="autoZero"/>
        <c:auto val="1"/>
        <c:lblAlgn val="ctr"/>
        <c:lblOffset val="100"/>
        <c:noMultiLvlLbl val="0"/>
      </c:catAx>
      <c:valAx>
        <c:axId val="155243064"/>
        <c:scaling>
          <c:orientation val="minMax"/>
        </c:scaling>
        <c:delete val="1"/>
        <c:axPos val="b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5527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995DA-54C0-4FF8-A17F-A29926ACDC1F}" type="doc">
      <dgm:prSet loTypeId="urn:microsoft.com/office/officeart/2005/8/layout/arrow5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0095C1D-85A9-4396-8002-D862605A9EC1}">
      <dgm:prSet phldrT="[Text]"/>
      <dgm:spPr/>
      <dgm:t>
        <a:bodyPr/>
        <a:lstStyle/>
        <a:p>
          <a:r>
            <a:rPr lang="en-US" dirty="0" smtClean="0"/>
            <a:t>Unlike other investors, Autobahn buying for </a:t>
          </a:r>
          <a:r>
            <a:rPr lang="en-US" i="1" dirty="0" smtClean="0"/>
            <a:t>strategy</a:t>
          </a:r>
          <a:r>
            <a:rPr lang="en-US" dirty="0" smtClean="0"/>
            <a:t>, not only value.</a:t>
          </a:r>
          <a:endParaRPr lang="en-US" dirty="0"/>
        </a:p>
      </dgm:t>
    </dgm:pt>
    <dgm:pt modelId="{CB41BB43-BA4D-4AB6-82D7-F44025AEEFCB}" type="parTrans" cxnId="{BAB51D9E-1A70-45C1-9C82-A66B4B1EA2B4}">
      <dgm:prSet/>
      <dgm:spPr/>
      <dgm:t>
        <a:bodyPr/>
        <a:lstStyle/>
        <a:p>
          <a:endParaRPr lang="en-US"/>
        </a:p>
      </dgm:t>
    </dgm:pt>
    <dgm:pt modelId="{17146800-05B8-40E3-803A-E4FA7D420814}" type="sibTrans" cxnId="{BAB51D9E-1A70-45C1-9C82-A66B4B1EA2B4}">
      <dgm:prSet/>
      <dgm:spPr/>
      <dgm:t>
        <a:bodyPr/>
        <a:lstStyle/>
        <a:p>
          <a:endParaRPr lang="en-US"/>
        </a:p>
      </dgm:t>
    </dgm:pt>
    <dgm:pt modelId="{6FDE7A99-4F47-48AB-BE84-D325329344C9}">
      <dgm:prSet phldrT="[Text]"/>
      <dgm:spPr/>
      <dgm:t>
        <a:bodyPr/>
        <a:lstStyle/>
        <a:p>
          <a:r>
            <a:rPr lang="en-US" smtClean="0"/>
            <a:t>The manufacturer is likely to approve this transaction.</a:t>
          </a:r>
          <a:endParaRPr lang="en-US"/>
        </a:p>
      </dgm:t>
    </dgm:pt>
    <dgm:pt modelId="{0881457C-5346-475C-80B6-7E3BA39E198B}" type="parTrans" cxnId="{CCC07818-C079-4F02-A81D-04ADD10B4AD7}">
      <dgm:prSet/>
      <dgm:spPr/>
      <dgm:t>
        <a:bodyPr/>
        <a:lstStyle/>
        <a:p>
          <a:endParaRPr lang="en-US"/>
        </a:p>
      </dgm:t>
    </dgm:pt>
    <dgm:pt modelId="{7C735FF8-0C90-46DF-A5F5-22B2D8E5D60F}" type="sibTrans" cxnId="{CCC07818-C079-4F02-A81D-04ADD10B4AD7}">
      <dgm:prSet/>
      <dgm:spPr/>
      <dgm:t>
        <a:bodyPr/>
        <a:lstStyle/>
        <a:p>
          <a:endParaRPr lang="en-US"/>
        </a:p>
      </dgm:t>
    </dgm:pt>
    <dgm:pt modelId="{87EA41F2-FE0F-4728-8C4C-486D87F0B0AA}" type="pres">
      <dgm:prSet presAssocID="{DEA995DA-54C0-4FF8-A17F-A29926ACDC1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46EC3-1C01-4E11-9447-CFA6E69DC094}" type="pres">
      <dgm:prSet presAssocID="{30095C1D-85A9-4396-8002-D862605A9EC1}" presName="arrow" presStyleLbl="node1" presStyleIdx="0" presStyleCnt="2" custScaleY="100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970B6-ACB1-4212-9A17-F790094376B1}" type="pres">
      <dgm:prSet presAssocID="{6FDE7A99-4F47-48AB-BE84-D325329344C9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07818-C079-4F02-A81D-04ADD10B4AD7}" srcId="{DEA995DA-54C0-4FF8-A17F-A29926ACDC1F}" destId="{6FDE7A99-4F47-48AB-BE84-D325329344C9}" srcOrd="1" destOrd="0" parTransId="{0881457C-5346-475C-80B6-7E3BA39E198B}" sibTransId="{7C735FF8-0C90-46DF-A5F5-22B2D8E5D60F}"/>
    <dgm:cxn modelId="{BEE43AD7-A079-1D45-AA3A-2AF0EEE190A5}" type="presOf" srcId="{DEA995DA-54C0-4FF8-A17F-A29926ACDC1F}" destId="{87EA41F2-FE0F-4728-8C4C-486D87F0B0AA}" srcOrd="0" destOrd="0" presId="urn:microsoft.com/office/officeart/2005/8/layout/arrow5"/>
    <dgm:cxn modelId="{BAB51D9E-1A70-45C1-9C82-A66B4B1EA2B4}" srcId="{DEA995DA-54C0-4FF8-A17F-A29926ACDC1F}" destId="{30095C1D-85A9-4396-8002-D862605A9EC1}" srcOrd="0" destOrd="0" parTransId="{CB41BB43-BA4D-4AB6-82D7-F44025AEEFCB}" sibTransId="{17146800-05B8-40E3-803A-E4FA7D420814}"/>
    <dgm:cxn modelId="{3F7EEA9F-F758-EA4B-A9C5-D1633DBF5C33}" type="presOf" srcId="{30095C1D-85A9-4396-8002-D862605A9EC1}" destId="{BF046EC3-1C01-4E11-9447-CFA6E69DC094}" srcOrd="0" destOrd="0" presId="urn:microsoft.com/office/officeart/2005/8/layout/arrow5"/>
    <dgm:cxn modelId="{6F699234-89BA-8748-9A0F-1C93D2B1FFC7}" type="presOf" srcId="{6FDE7A99-4F47-48AB-BE84-D325329344C9}" destId="{671970B6-ACB1-4212-9A17-F790094376B1}" srcOrd="0" destOrd="0" presId="urn:microsoft.com/office/officeart/2005/8/layout/arrow5"/>
    <dgm:cxn modelId="{4771A545-4E39-6841-AFED-BF6469E89EA7}" type="presParOf" srcId="{87EA41F2-FE0F-4728-8C4C-486D87F0B0AA}" destId="{BF046EC3-1C01-4E11-9447-CFA6E69DC094}" srcOrd="0" destOrd="0" presId="urn:microsoft.com/office/officeart/2005/8/layout/arrow5"/>
    <dgm:cxn modelId="{3F9A3C9C-F0A3-994F-BEA9-1A43EB3FFCE0}" type="presParOf" srcId="{87EA41F2-FE0F-4728-8C4C-486D87F0B0AA}" destId="{671970B6-ACB1-4212-9A17-F790094376B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FD53E4-4648-4048-B3AA-0C159BCE6E6B}" type="doc">
      <dgm:prSet loTypeId="urn:microsoft.com/office/officeart/2005/8/layout/chevron2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40D0C1B-A02D-46BF-BE1F-1FF3D84BC14C}">
      <dgm:prSet phldrT="[Text]"/>
      <dgm:spPr/>
      <dgm:t>
        <a:bodyPr/>
        <a:lstStyle/>
        <a:p>
          <a:r>
            <a:rPr lang="en-US" dirty="0" smtClean="0"/>
            <a:t>Pay off debt from European operations</a:t>
          </a:r>
          <a:endParaRPr lang="en-US" dirty="0"/>
        </a:p>
      </dgm:t>
    </dgm:pt>
    <dgm:pt modelId="{5E1C17CE-08D0-433E-B019-4EA64822572F}" type="parTrans" cxnId="{9B35F491-5FF0-46E7-9DDF-C0BF2D059BDA}">
      <dgm:prSet/>
      <dgm:spPr/>
      <dgm:t>
        <a:bodyPr/>
        <a:lstStyle/>
        <a:p>
          <a:endParaRPr lang="en-US"/>
        </a:p>
      </dgm:t>
    </dgm:pt>
    <dgm:pt modelId="{332EBD9D-7380-479C-8E9C-702B3BD9F2AC}" type="sibTrans" cxnId="{9B35F491-5FF0-46E7-9DDF-C0BF2D059BDA}">
      <dgm:prSet/>
      <dgm:spPr/>
      <dgm:t>
        <a:bodyPr/>
        <a:lstStyle/>
        <a:p>
          <a:endParaRPr lang="en-US"/>
        </a:p>
      </dgm:t>
    </dgm:pt>
    <dgm:pt modelId="{8E6A2FED-CDD5-43E2-8E5C-AB98E5EF98D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3E8B6FB-96A8-4CF6-AE86-062769281D52}" type="parTrans" cxnId="{00964DAD-3A35-4C77-B6DA-EC5EBA6B822A}">
      <dgm:prSet/>
      <dgm:spPr/>
      <dgm:t>
        <a:bodyPr/>
        <a:lstStyle/>
        <a:p>
          <a:endParaRPr lang="en-US"/>
        </a:p>
      </dgm:t>
    </dgm:pt>
    <dgm:pt modelId="{6D9D08EF-A005-4EC1-8539-6F02BACA23C1}" type="sibTrans" cxnId="{00964DAD-3A35-4C77-B6DA-EC5EBA6B822A}">
      <dgm:prSet/>
      <dgm:spPr/>
      <dgm:t>
        <a:bodyPr/>
        <a:lstStyle/>
        <a:p>
          <a:endParaRPr lang="en-US"/>
        </a:p>
      </dgm:t>
    </dgm:pt>
    <dgm:pt modelId="{C04BD4EA-BCB5-4923-A59C-87D6061674D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EC7A064-4DBD-49C4-ADD6-6A2976BE1E41}" type="parTrans" cxnId="{70DB5CF9-EAA4-475B-B865-BCB4B93A15CF}">
      <dgm:prSet/>
      <dgm:spPr/>
      <dgm:t>
        <a:bodyPr/>
        <a:lstStyle/>
        <a:p>
          <a:endParaRPr lang="en-US"/>
        </a:p>
      </dgm:t>
    </dgm:pt>
    <dgm:pt modelId="{CB33819B-736F-4707-96AE-921AFF83326F}" type="sibTrans" cxnId="{70DB5CF9-EAA4-475B-B865-BCB4B93A15CF}">
      <dgm:prSet/>
      <dgm:spPr/>
      <dgm:t>
        <a:bodyPr/>
        <a:lstStyle/>
        <a:p>
          <a:endParaRPr lang="en-US"/>
        </a:p>
      </dgm:t>
    </dgm:pt>
    <dgm:pt modelId="{70E30752-F437-4DD1-9828-E993F4989CA4}">
      <dgm:prSet phldrT="[Text]"/>
      <dgm:spPr/>
      <dgm:t>
        <a:bodyPr/>
        <a:lstStyle/>
        <a:p>
          <a:r>
            <a:rPr lang="en-US" dirty="0" smtClean="0"/>
            <a:t>Grant stock to Mr. Schumacher as severance</a:t>
          </a:r>
          <a:endParaRPr lang="en-US" dirty="0"/>
        </a:p>
      </dgm:t>
    </dgm:pt>
    <dgm:pt modelId="{10710EE1-F840-470F-9A7C-82269B13E9DB}" type="parTrans" cxnId="{C015F20D-8024-4F6E-B9B1-1C07701EA438}">
      <dgm:prSet/>
      <dgm:spPr/>
      <dgm:t>
        <a:bodyPr/>
        <a:lstStyle/>
        <a:p>
          <a:endParaRPr lang="en-US"/>
        </a:p>
      </dgm:t>
    </dgm:pt>
    <dgm:pt modelId="{80C24A3C-DEFB-43D9-ACC9-9C55202B1951}" type="sibTrans" cxnId="{C015F20D-8024-4F6E-B9B1-1C07701EA438}">
      <dgm:prSet/>
      <dgm:spPr/>
      <dgm:t>
        <a:bodyPr/>
        <a:lstStyle/>
        <a:p>
          <a:endParaRPr lang="en-US"/>
        </a:p>
      </dgm:t>
    </dgm:pt>
    <dgm:pt modelId="{2DE25DC1-5765-4B22-9A10-4CABAD328CA4}">
      <dgm:prSet/>
      <dgm:spPr/>
      <dgm:t>
        <a:bodyPr/>
        <a:lstStyle/>
        <a:p>
          <a:endParaRPr lang="en-US"/>
        </a:p>
      </dgm:t>
    </dgm:pt>
    <dgm:pt modelId="{C25060C6-D442-4D23-A7D7-62D7078CA893}" type="parTrans" cxnId="{A150AE3D-4C37-49CF-89DB-2BD45B9DA186}">
      <dgm:prSet/>
      <dgm:spPr/>
      <dgm:t>
        <a:bodyPr/>
        <a:lstStyle/>
        <a:p>
          <a:endParaRPr lang="en-US"/>
        </a:p>
      </dgm:t>
    </dgm:pt>
    <dgm:pt modelId="{70E0EE6C-5A45-4D8A-9B66-83DB7EBD0E48}" type="sibTrans" cxnId="{A150AE3D-4C37-49CF-89DB-2BD45B9DA186}">
      <dgm:prSet/>
      <dgm:spPr/>
      <dgm:t>
        <a:bodyPr/>
        <a:lstStyle/>
        <a:p>
          <a:endParaRPr lang="en-US"/>
        </a:p>
      </dgm:t>
    </dgm:pt>
    <dgm:pt modelId="{376DAC4D-621D-4C8C-9C69-127E0870DA0B}">
      <dgm:prSet/>
      <dgm:spPr/>
      <dgm:t>
        <a:bodyPr/>
        <a:lstStyle/>
        <a:p>
          <a:r>
            <a:rPr lang="en-US" dirty="0" smtClean="0"/>
            <a:t>Issue dividends based on current ownership structure</a:t>
          </a:r>
          <a:endParaRPr lang="en-US" dirty="0"/>
        </a:p>
      </dgm:t>
    </dgm:pt>
    <dgm:pt modelId="{9B8AA944-72BC-43EC-9B53-2EF9C429FF4E}" type="parTrans" cxnId="{84AED5E8-725D-47A7-9976-4061CD181966}">
      <dgm:prSet/>
      <dgm:spPr/>
      <dgm:t>
        <a:bodyPr/>
        <a:lstStyle/>
        <a:p>
          <a:endParaRPr lang="en-US"/>
        </a:p>
      </dgm:t>
    </dgm:pt>
    <dgm:pt modelId="{D2A91DE2-9E16-4B6C-B82B-46ACA84A9D99}" type="sibTrans" cxnId="{84AED5E8-725D-47A7-9976-4061CD181966}">
      <dgm:prSet/>
      <dgm:spPr/>
      <dgm:t>
        <a:bodyPr/>
        <a:lstStyle/>
        <a:p>
          <a:endParaRPr lang="en-US"/>
        </a:p>
      </dgm:t>
    </dgm:pt>
    <dgm:pt modelId="{A6EB12A7-83D1-4194-9586-D65DD0BB596E}">
      <dgm:prSet phldrT="[Text]"/>
      <dgm:spPr/>
      <dgm:t>
        <a:bodyPr/>
        <a:lstStyle/>
        <a:p>
          <a:r>
            <a:rPr lang="en-US" dirty="0" smtClean="0"/>
            <a:t>Repurchase shares from the families Miller and Johnson</a:t>
          </a:r>
          <a:endParaRPr lang="en-US" dirty="0"/>
        </a:p>
      </dgm:t>
    </dgm:pt>
    <dgm:pt modelId="{3BA0540A-46E4-4479-BFAE-A3A80F0CFE2F}" type="sibTrans" cxnId="{44C4C3E5-A545-472C-98C7-712CEA136D3E}">
      <dgm:prSet/>
      <dgm:spPr/>
      <dgm:t>
        <a:bodyPr/>
        <a:lstStyle/>
        <a:p>
          <a:endParaRPr lang="en-US"/>
        </a:p>
      </dgm:t>
    </dgm:pt>
    <dgm:pt modelId="{E4BD88A8-46F7-4BF7-8C7D-BEB89CEE108C}" type="parTrans" cxnId="{44C4C3E5-A545-472C-98C7-712CEA136D3E}">
      <dgm:prSet/>
      <dgm:spPr/>
      <dgm:t>
        <a:bodyPr/>
        <a:lstStyle/>
        <a:p>
          <a:endParaRPr lang="en-US"/>
        </a:p>
      </dgm:t>
    </dgm:pt>
    <dgm:pt modelId="{56F491AA-B76C-4F84-AF12-2419782C55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BAA113E-DA73-42FF-8F96-7F3CE56DDB11}" type="sibTrans" cxnId="{91673174-D1B2-4E58-9894-8EC418029447}">
      <dgm:prSet/>
      <dgm:spPr/>
      <dgm:t>
        <a:bodyPr/>
        <a:lstStyle/>
        <a:p>
          <a:endParaRPr lang="en-US"/>
        </a:p>
      </dgm:t>
    </dgm:pt>
    <dgm:pt modelId="{C73BB09B-2BF3-48E8-932C-5E223A0EF58F}" type="parTrans" cxnId="{91673174-D1B2-4E58-9894-8EC418029447}">
      <dgm:prSet/>
      <dgm:spPr/>
      <dgm:t>
        <a:bodyPr/>
        <a:lstStyle/>
        <a:p>
          <a:endParaRPr lang="en-US"/>
        </a:p>
      </dgm:t>
    </dgm:pt>
    <dgm:pt modelId="{488323DF-A8AB-426D-93FF-65B2D9A4A7C9}" type="pres">
      <dgm:prSet presAssocID="{61FD53E4-4648-4048-B3AA-0C159BCE6E6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2B50D0-171E-4A86-AA22-85A2425809F9}" type="pres">
      <dgm:prSet presAssocID="{56F491AA-B76C-4F84-AF12-2419782C5588}" presName="composite" presStyleCnt="0"/>
      <dgm:spPr/>
    </dgm:pt>
    <dgm:pt modelId="{13BD5B46-1291-49DE-BD83-6B0C79C8C562}" type="pres">
      <dgm:prSet presAssocID="{56F491AA-B76C-4F84-AF12-2419782C558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7A1D8-13BD-45E2-9501-A9228BB3A5FE}" type="pres">
      <dgm:prSet presAssocID="{56F491AA-B76C-4F84-AF12-2419782C558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A5CF9-6310-4FB7-B14A-9A4BA2DBBB37}" type="pres">
      <dgm:prSet presAssocID="{3BAA113E-DA73-42FF-8F96-7F3CE56DDB11}" presName="sp" presStyleCnt="0"/>
      <dgm:spPr/>
    </dgm:pt>
    <dgm:pt modelId="{85FCCCD7-EA21-4D12-A133-9C20FEE85DE7}" type="pres">
      <dgm:prSet presAssocID="{2DE25DC1-5765-4B22-9A10-4CABAD328CA4}" presName="composite" presStyleCnt="0"/>
      <dgm:spPr/>
    </dgm:pt>
    <dgm:pt modelId="{75F74953-C6DA-479E-894F-4B84890C1B39}" type="pres">
      <dgm:prSet presAssocID="{2DE25DC1-5765-4B22-9A10-4CABAD328CA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7D4037-CC9A-4675-AF17-F5CD83D24995}" type="pres">
      <dgm:prSet presAssocID="{2DE25DC1-5765-4B22-9A10-4CABAD328CA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F95E0-AF62-454B-8EB3-A1E6A801C60D}" type="pres">
      <dgm:prSet presAssocID="{70E0EE6C-5A45-4D8A-9B66-83DB7EBD0E48}" presName="sp" presStyleCnt="0"/>
      <dgm:spPr/>
    </dgm:pt>
    <dgm:pt modelId="{D239C728-F9C6-49EE-ACF8-EAA1D71C77A6}" type="pres">
      <dgm:prSet presAssocID="{8E6A2FED-CDD5-43E2-8E5C-AB98E5EF98D9}" presName="composite" presStyleCnt="0"/>
      <dgm:spPr/>
    </dgm:pt>
    <dgm:pt modelId="{137DC0B3-984B-49E2-8B31-70C0B9E720D0}" type="pres">
      <dgm:prSet presAssocID="{8E6A2FED-CDD5-43E2-8E5C-AB98E5EF98D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9499C-E40F-4BF5-A18F-207D5423159A}" type="pres">
      <dgm:prSet presAssocID="{8E6A2FED-CDD5-43E2-8E5C-AB98E5EF98D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68049-A964-44F6-B4FD-8804337FF1DE}" type="pres">
      <dgm:prSet presAssocID="{6D9D08EF-A005-4EC1-8539-6F02BACA23C1}" presName="sp" presStyleCnt="0"/>
      <dgm:spPr/>
    </dgm:pt>
    <dgm:pt modelId="{D7EDD246-BD6F-49C9-A4B5-CDDDAD6A1440}" type="pres">
      <dgm:prSet presAssocID="{C04BD4EA-BCB5-4923-A59C-87D6061674D1}" presName="composite" presStyleCnt="0"/>
      <dgm:spPr/>
    </dgm:pt>
    <dgm:pt modelId="{080EFFA7-0F53-4928-921F-34F4B29776DC}" type="pres">
      <dgm:prSet presAssocID="{C04BD4EA-BCB5-4923-A59C-87D6061674D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4C63E-78F1-430C-B91B-563C68593DD5}" type="pres">
      <dgm:prSet presAssocID="{C04BD4EA-BCB5-4923-A59C-87D6061674D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73174-D1B2-4E58-9894-8EC418029447}" srcId="{61FD53E4-4648-4048-B3AA-0C159BCE6E6B}" destId="{56F491AA-B76C-4F84-AF12-2419782C5588}" srcOrd="0" destOrd="0" parTransId="{C73BB09B-2BF3-48E8-932C-5E223A0EF58F}" sibTransId="{3BAA113E-DA73-42FF-8F96-7F3CE56DDB11}"/>
    <dgm:cxn modelId="{7CF80664-E994-A548-8603-877880B2AAC9}" type="presOf" srcId="{2DE25DC1-5765-4B22-9A10-4CABAD328CA4}" destId="{75F74953-C6DA-479E-894F-4B84890C1B39}" srcOrd="0" destOrd="0" presId="urn:microsoft.com/office/officeart/2005/8/layout/chevron2"/>
    <dgm:cxn modelId="{70DB5CF9-EAA4-475B-B865-BCB4B93A15CF}" srcId="{61FD53E4-4648-4048-B3AA-0C159BCE6E6B}" destId="{C04BD4EA-BCB5-4923-A59C-87D6061674D1}" srcOrd="3" destOrd="0" parTransId="{3EC7A064-4DBD-49C4-ADD6-6A2976BE1E41}" sibTransId="{CB33819B-736F-4707-96AE-921AFF83326F}"/>
    <dgm:cxn modelId="{84AED5E8-725D-47A7-9976-4061CD181966}" srcId="{2DE25DC1-5765-4B22-9A10-4CABAD328CA4}" destId="{376DAC4D-621D-4C8C-9C69-127E0870DA0B}" srcOrd="0" destOrd="0" parTransId="{9B8AA944-72BC-43EC-9B53-2EF9C429FF4E}" sibTransId="{D2A91DE2-9E16-4B6C-B82B-46ACA84A9D99}"/>
    <dgm:cxn modelId="{9B35F491-5FF0-46E7-9DDF-C0BF2D059BDA}" srcId="{56F491AA-B76C-4F84-AF12-2419782C5588}" destId="{640D0C1B-A02D-46BF-BE1F-1FF3D84BC14C}" srcOrd="0" destOrd="0" parTransId="{5E1C17CE-08D0-433E-B019-4EA64822572F}" sibTransId="{332EBD9D-7380-479C-8E9C-702B3BD9F2AC}"/>
    <dgm:cxn modelId="{01B98C74-93F1-1F45-A068-BE69F458A68F}" type="presOf" srcId="{C04BD4EA-BCB5-4923-A59C-87D6061674D1}" destId="{080EFFA7-0F53-4928-921F-34F4B29776DC}" srcOrd="0" destOrd="0" presId="urn:microsoft.com/office/officeart/2005/8/layout/chevron2"/>
    <dgm:cxn modelId="{A3B1AD31-D9B3-614E-BF8F-8FCCF04367C0}" type="presOf" srcId="{8E6A2FED-CDD5-43E2-8E5C-AB98E5EF98D9}" destId="{137DC0B3-984B-49E2-8B31-70C0B9E720D0}" srcOrd="0" destOrd="0" presId="urn:microsoft.com/office/officeart/2005/8/layout/chevron2"/>
    <dgm:cxn modelId="{C015F20D-8024-4F6E-B9B1-1C07701EA438}" srcId="{C04BD4EA-BCB5-4923-A59C-87D6061674D1}" destId="{70E30752-F437-4DD1-9828-E993F4989CA4}" srcOrd="0" destOrd="0" parTransId="{10710EE1-F840-470F-9A7C-82269B13E9DB}" sibTransId="{80C24A3C-DEFB-43D9-ACC9-9C55202B1951}"/>
    <dgm:cxn modelId="{101BDCAB-2E2F-964E-AEA8-51F909F68C02}" type="presOf" srcId="{A6EB12A7-83D1-4194-9586-D65DD0BB596E}" destId="{E309499C-E40F-4BF5-A18F-207D5423159A}" srcOrd="0" destOrd="0" presId="urn:microsoft.com/office/officeart/2005/8/layout/chevron2"/>
    <dgm:cxn modelId="{00964DAD-3A35-4C77-B6DA-EC5EBA6B822A}" srcId="{61FD53E4-4648-4048-B3AA-0C159BCE6E6B}" destId="{8E6A2FED-CDD5-43E2-8E5C-AB98E5EF98D9}" srcOrd="2" destOrd="0" parTransId="{C3E8B6FB-96A8-4CF6-AE86-062769281D52}" sibTransId="{6D9D08EF-A005-4EC1-8539-6F02BACA23C1}"/>
    <dgm:cxn modelId="{DA1F69B4-5106-FE45-83D8-1DE1AEE53D49}" type="presOf" srcId="{61FD53E4-4648-4048-B3AA-0C159BCE6E6B}" destId="{488323DF-A8AB-426D-93FF-65B2D9A4A7C9}" srcOrd="0" destOrd="0" presId="urn:microsoft.com/office/officeart/2005/8/layout/chevron2"/>
    <dgm:cxn modelId="{5A01CCD1-679E-B749-9B4B-899EF460B74F}" type="presOf" srcId="{56F491AA-B76C-4F84-AF12-2419782C5588}" destId="{13BD5B46-1291-49DE-BD83-6B0C79C8C562}" srcOrd="0" destOrd="0" presId="urn:microsoft.com/office/officeart/2005/8/layout/chevron2"/>
    <dgm:cxn modelId="{0FBB282C-6340-2647-9A0B-7B1C02BBD6D9}" type="presOf" srcId="{70E30752-F437-4DD1-9828-E993F4989CA4}" destId="{1484C63E-78F1-430C-B91B-563C68593DD5}" srcOrd="0" destOrd="0" presId="urn:microsoft.com/office/officeart/2005/8/layout/chevron2"/>
    <dgm:cxn modelId="{A150AE3D-4C37-49CF-89DB-2BD45B9DA186}" srcId="{61FD53E4-4648-4048-B3AA-0C159BCE6E6B}" destId="{2DE25DC1-5765-4B22-9A10-4CABAD328CA4}" srcOrd="1" destOrd="0" parTransId="{C25060C6-D442-4D23-A7D7-62D7078CA893}" sibTransId="{70E0EE6C-5A45-4D8A-9B66-83DB7EBD0E48}"/>
    <dgm:cxn modelId="{44C4C3E5-A545-472C-98C7-712CEA136D3E}" srcId="{8E6A2FED-CDD5-43E2-8E5C-AB98E5EF98D9}" destId="{A6EB12A7-83D1-4194-9586-D65DD0BB596E}" srcOrd="0" destOrd="0" parTransId="{E4BD88A8-46F7-4BF7-8C7D-BEB89CEE108C}" sibTransId="{3BA0540A-46E4-4479-BFAE-A3A80F0CFE2F}"/>
    <dgm:cxn modelId="{78C906CD-72B5-3D46-8B69-5DEE8EAC0FEF}" type="presOf" srcId="{376DAC4D-621D-4C8C-9C69-127E0870DA0B}" destId="{337D4037-CC9A-4675-AF17-F5CD83D24995}" srcOrd="0" destOrd="0" presId="urn:microsoft.com/office/officeart/2005/8/layout/chevron2"/>
    <dgm:cxn modelId="{9ECD8DCE-C19E-8342-81A1-F6D39DA8C427}" type="presOf" srcId="{640D0C1B-A02D-46BF-BE1F-1FF3D84BC14C}" destId="{C3D7A1D8-13BD-45E2-9501-A9228BB3A5FE}" srcOrd="0" destOrd="0" presId="urn:microsoft.com/office/officeart/2005/8/layout/chevron2"/>
    <dgm:cxn modelId="{927CA865-6FB6-C149-8941-1F3D079205E0}" type="presParOf" srcId="{488323DF-A8AB-426D-93FF-65B2D9A4A7C9}" destId="{272B50D0-171E-4A86-AA22-85A2425809F9}" srcOrd="0" destOrd="0" presId="urn:microsoft.com/office/officeart/2005/8/layout/chevron2"/>
    <dgm:cxn modelId="{2579414D-78B1-4947-96FB-ACC308CA5845}" type="presParOf" srcId="{272B50D0-171E-4A86-AA22-85A2425809F9}" destId="{13BD5B46-1291-49DE-BD83-6B0C79C8C562}" srcOrd="0" destOrd="0" presId="urn:microsoft.com/office/officeart/2005/8/layout/chevron2"/>
    <dgm:cxn modelId="{D0F6ADF0-8AA3-9243-9722-98C24F49AF5D}" type="presParOf" srcId="{272B50D0-171E-4A86-AA22-85A2425809F9}" destId="{C3D7A1D8-13BD-45E2-9501-A9228BB3A5FE}" srcOrd="1" destOrd="0" presId="urn:microsoft.com/office/officeart/2005/8/layout/chevron2"/>
    <dgm:cxn modelId="{6C59777B-8B95-EE49-BBD8-8C2AC72EFBF4}" type="presParOf" srcId="{488323DF-A8AB-426D-93FF-65B2D9A4A7C9}" destId="{13CA5CF9-6310-4FB7-B14A-9A4BA2DBBB37}" srcOrd="1" destOrd="0" presId="urn:microsoft.com/office/officeart/2005/8/layout/chevron2"/>
    <dgm:cxn modelId="{6FD42686-805C-FE47-8988-403C677B538C}" type="presParOf" srcId="{488323DF-A8AB-426D-93FF-65B2D9A4A7C9}" destId="{85FCCCD7-EA21-4D12-A133-9C20FEE85DE7}" srcOrd="2" destOrd="0" presId="urn:microsoft.com/office/officeart/2005/8/layout/chevron2"/>
    <dgm:cxn modelId="{651224B9-CCCD-1E4F-8849-1F2D4D986D66}" type="presParOf" srcId="{85FCCCD7-EA21-4D12-A133-9C20FEE85DE7}" destId="{75F74953-C6DA-479E-894F-4B84890C1B39}" srcOrd="0" destOrd="0" presId="urn:microsoft.com/office/officeart/2005/8/layout/chevron2"/>
    <dgm:cxn modelId="{8EFEB6A2-F755-204B-A8EC-7E00E47BF7D6}" type="presParOf" srcId="{85FCCCD7-EA21-4D12-A133-9C20FEE85DE7}" destId="{337D4037-CC9A-4675-AF17-F5CD83D24995}" srcOrd="1" destOrd="0" presId="urn:microsoft.com/office/officeart/2005/8/layout/chevron2"/>
    <dgm:cxn modelId="{F4B05A75-15AC-BB45-8087-E1BE0435F1A1}" type="presParOf" srcId="{488323DF-A8AB-426D-93FF-65B2D9A4A7C9}" destId="{62AF95E0-AF62-454B-8EB3-A1E6A801C60D}" srcOrd="3" destOrd="0" presId="urn:microsoft.com/office/officeart/2005/8/layout/chevron2"/>
    <dgm:cxn modelId="{62F93EE5-2452-4C4E-AECF-A9BEC42A0D95}" type="presParOf" srcId="{488323DF-A8AB-426D-93FF-65B2D9A4A7C9}" destId="{D239C728-F9C6-49EE-ACF8-EAA1D71C77A6}" srcOrd="4" destOrd="0" presId="urn:microsoft.com/office/officeart/2005/8/layout/chevron2"/>
    <dgm:cxn modelId="{533687B1-F105-1344-B414-439E0C351CEA}" type="presParOf" srcId="{D239C728-F9C6-49EE-ACF8-EAA1D71C77A6}" destId="{137DC0B3-984B-49E2-8B31-70C0B9E720D0}" srcOrd="0" destOrd="0" presId="urn:microsoft.com/office/officeart/2005/8/layout/chevron2"/>
    <dgm:cxn modelId="{B96A8D83-19F0-8E41-B931-DF146C0A4080}" type="presParOf" srcId="{D239C728-F9C6-49EE-ACF8-EAA1D71C77A6}" destId="{E309499C-E40F-4BF5-A18F-207D5423159A}" srcOrd="1" destOrd="0" presId="urn:microsoft.com/office/officeart/2005/8/layout/chevron2"/>
    <dgm:cxn modelId="{FF8D098F-7BA0-A147-9AAF-0450540960C6}" type="presParOf" srcId="{488323DF-A8AB-426D-93FF-65B2D9A4A7C9}" destId="{4BC68049-A964-44F6-B4FD-8804337FF1DE}" srcOrd="5" destOrd="0" presId="urn:microsoft.com/office/officeart/2005/8/layout/chevron2"/>
    <dgm:cxn modelId="{78369A8F-8C5B-5C4C-8102-1881F76B57CB}" type="presParOf" srcId="{488323DF-A8AB-426D-93FF-65B2D9A4A7C9}" destId="{D7EDD246-BD6F-49C9-A4B5-CDDDAD6A1440}" srcOrd="6" destOrd="0" presId="urn:microsoft.com/office/officeart/2005/8/layout/chevron2"/>
    <dgm:cxn modelId="{C6777B1F-3499-6D48-B358-DAE798378BB2}" type="presParOf" srcId="{D7EDD246-BD6F-49C9-A4B5-CDDDAD6A1440}" destId="{080EFFA7-0F53-4928-921F-34F4B29776DC}" srcOrd="0" destOrd="0" presId="urn:microsoft.com/office/officeart/2005/8/layout/chevron2"/>
    <dgm:cxn modelId="{C811AC8E-7528-E046-B9F5-72B86AC5F15A}" type="presParOf" srcId="{D7EDD246-BD6F-49C9-A4B5-CDDDAD6A1440}" destId="{1484C63E-78F1-430C-B91B-563C68593D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46EC3-1C01-4E11-9447-CFA6E69DC094}">
      <dsp:nvSpPr>
        <dsp:cNvPr id="0" name=""/>
        <dsp:cNvSpPr/>
      </dsp:nvSpPr>
      <dsp:spPr>
        <a:xfrm rot="16200000">
          <a:off x="598" y="1375"/>
          <a:ext cx="2322686" cy="2324242"/>
        </a:xfrm>
        <a:prstGeom prst="down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Unlike other investors, Autobahn buying for </a:t>
          </a:r>
          <a:r>
            <a:rPr lang="en-US" sz="1600" i="1" kern="1200" dirty="0" smtClean="0"/>
            <a:t>strategy</a:t>
          </a:r>
          <a:r>
            <a:rPr lang="en-US" sz="1600" kern="1200" dirty="0" smtClean="0"/>
            <a:t>, not only value.</a:t>
          </a:r>
          <a:endParaRPr lang="en-US" sz="1600" kern="1200" dirty="0"/>
        </a:p>
      </dsp:txBody>
      <dsp:txXfrm rot="5400000">
        <a:off x="-179" y="582823"/>
        <a:ext cx="1917772" cy="1161343"/>
      </dsp:txXfrm>
    </dsp:sp>
    <dsp:sp modelId="{671970B6-ACB1-4212-9A17-F790094376B1}">
      <dsp:nvSpPr>
        <dsp:cNvPr id="0" name=""/>
        <dsp:cNvSpPr/>
      </dsp:nvSpPr>
      <dsp:spPr>
        <a:xfrm rot="5400000">
          <a:off x="4610915" y="2153"/>
          <a:ext cx="2322686" cy="2322686"/>
        </a:xfrm>
        <a:prstGeom prst="down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The manufacturer is likely to approve this transaction.</a:t>
          </a:r>
          <a:endParaRPr lang="en-US" sz="1600" kern="1200"/>
        </a:p>
      </dsp:txBody>
      <dsp:txXfrm rot="-5400000">
        <a:off x="5017386" y="582825"/>
        <a:ext cx="1916216" cy="1161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D5B46-1291-49DE-BD83-6B0C79C8C562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395096"/>
        <a:ext cx="788987" cy="338137"/>
      </dsp:txXfrm>
    </dsp:sp>
    <dsp:sp modelId="{C3D7A1D8-13BD-45E2-9501-A9228BB3A5FE}">
      <dsp:nvSpPr>
        <dsp:cNvPr id="0" name=""/>
        <dsp:cNvSpPr/>
      </dsp:nvSpPr>
      <dsp:spPr>
        <a:xfrm rot="5400000">
          <a:off x="3914378" y="-3124789"/>
          <a:ext cx="732631" cy="69834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Pay off debt from European operations</a:t>
          </a:r>
          <a:endParaRPr lang="en-US" sz="2200" kern="1200" dirty="0"/>
        </a:p>
      </dsp:txBody>
      <dsp:txXfrm rot="-5400000">
        <a:off x="788988" y="36365"/>
        <a:ext cx="6947648" cy="661103"/>
      </dsp:txXfrm>
    </dsp:sp>
    <dsp:sp modelId="{75F74953-C6DA-479E-894F-4B84890C1B39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4">
            <a:shade val="80000"/>
            <a:hueOff val="123931"/>
            <a:satOff val="-8183"/>
            <a:lumOff val="10177"/>
            <a:alphaOff val="0"/>
          </a:schemeClr>
        </a:solidFill>
        <a:ln w="42500" cap="flat" cmpd="sng" algn="ctr">
          <a:solidFill>
            <a:schemeClr val="accent4">
              <a:shade val="80000"/>
              <a:hueOff val="123931"/>
              <a:satOff val="-8183"/>
              <a:lumOff val="10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-5400000">
        <a:off x="1" y="1373653"/>
        <a:ext cx="788987" cy="338137"/>
      </dsp:txXfrm>
    </dsp:sp>
    <dsp:sp modelId="{337D4037-CC9A-4675-AF17-F5CD83D24995}">
      <dsp:nvSpPr>
        <dsp:cNvPr id="0" name=""/>
        <dsp:cNvSpPr/>
      </dsp:nvSpPr>
      <dsp:spPr>
        <a:xfrm rot="5400000">
          <a:off x="3914378" y="-2146231"/>
          <a:ext cx="732631" cy="69834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shade val="80000"/>
              <a:hueOff val="123931"/>
              <a:satOff val="-8183"/>
              <a:lumOff val="10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Issue dividends based on current ownership structure</a:t>
          </a:r>
          <a:endParaRPr lang="en-US" sz="2200" kern="1200" dirty="0"/>
        </a:p>
      </dsp:txBody>
      <dsp:txXfrm rot="-5400000">
        <a:off x="788988" y="1014923"/>
        <a:ext cx="6947648" cy="661103"/>
      </dsp:txXfrm>
    </dsp:sp>
    <dsp:sp modelId="{137DC0B3-984B-49E2-8B31-70C0B9E720D0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4">
            <a:shade val="80000"/>
            <a:hueOff val="247863"/>
            <a:satOff val="-16366"/>
            <a:lumOff val="20354"/>
            <a:alphaOff val="0"/>
          </a:schemeClr>
        </a:solidFill>
        <a:ln w="42500" cap="flat" cmpd="sng" algn="ctr">
          <a:solidFill>
            <a:schemeClr val="accent4">
              <a:shade val="80000"/>
              <a:hueOff val="247863"/>
              <a:satOff val="-16366"/>
              <a:lumOff val="20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2352210"/>
        <a:ext cx="788987" cy="338137"/>
      </dsp:txXfrm>
    </dsp:sp>
    <dsp:sp modelId="{E309499C-E40F-4BF5-A18F-207D5423159A}">
      <dsp:nvSpPr>
        <dsp:cNvPr id="0" name=""/>
        <dsp:cNvSpPr/>
      </dsp:nvSpPr>
      <dsp:spPr>
        <a:xfrm rot="5400000">
          <a:off x="3914378" y="-1167674"/>
          <a:ext cx="732631" cy="69834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shade val="80000"/>
              <a:hueOff val="247863"/>
              <a:satOff val="-16366"/>
              <a:lumOff val="20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Repurchase shares from the families Miller and Johnson</a:t>
          </a:r>
          <a:endParaRPr lang="en-US" sz="2200" kern="1200" dirty="0"/>
        </a:p>
      </dsp:txBody>
      <dsp:txXfrm rot="-5400000">
        <a:off x="788988" y="1993480"/>
        <a:ext cx="6947648" cy="661103"/>
      </dsp:txXfrm>
    </dsp:sp>
    <dsp:sp modelId="{080EFFA7-0F53-4928-921F-34F4B29776DC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4">
            <a:shade val="80000"/>
            <a:hueOff val="371794"/>
            <a:satOff val="-24549"/>
            <a:lumOff val="30531"/>
            <a:alphaOff val="0"/>
          </a:schemeClr>
        </a:solidFill>
        <a:ln w="42500" cap="flat" cmpd="sng" algn="ctr">
          <a:solidFill>
            <a:schemeClr val="accent4">
              <a:shade val="80000"/>
              <a:hueOff val="371794"/>
              <a:satOff val="-24549"/>
              <a:lumOff val="30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1" y="3330768"/>
        <a:ext cx="788987" cy="338137"/>
      </dsp:txXfrm>
    </dsp:sp>
    <dsp:sp modelId="{1484C63E-78F1-430C-B91B-563C68593DD5}">
      <dsp:nvSpPr>
        <dsp:cNvPr id="0" name=""/>
        <dsp:cNvSpPr/>
      </dsp:nvSpPr>
      <dsp:spPr>
        <a:xfrm rot="5400000">
          <a:off x="3914378" y="-189116"/>
          <a:ext cx="732631" cy="69834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4">
              <a:shade val="80000"/>
              <a:hueOff val="371794"/>
              <a:satOff val="-24549"/>
              <a:lumOff val="30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Grant stock to Mr. Schumacher as severance</a:t>
          </a:r>
          <a:endParaRPr lang="en-US" sz="2200" kern="1200" dirty="0"/>
        </a:p>
      </dsp:txBody>
      <dsp:txXfrm rot="-5400000">
        <a:off x="788988" y="2972038"/>
        <a:ext cx="6947648" cy="66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9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2A289279-E93B-4B0F-A9C8-D83B9878EA54}" type="datetime1">
              <a:rPr kumimoji="0" lang="en-US" smtClean="0"/>
              <a:t>3/8/2013</a:t>
            </a:fld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pic>
        <p:nvPicPr>
          <p:cNvPr id="11" name="Picture 4" descr="http://blogs.stthomas.edu/opusmagnum/files/2011/02/AC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0896" y="6019800"/>
            <a:ext cx="1683104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370B59B0-EA6B-49A3-BA76-360F3D89F7D3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30DEEF5-74E0-47C8-9440-7D1D2ABDA8B7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28316CD2-7E26-4BF3-B531-C134530CB540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l"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F7CC6EE-2AFB-4B53-8692-526E28967F15}" type="datetime1">
              <a:rPr kumimoji="0" lang="en-US" smtClean="0"/>
              <a:t>3/8/2013</a:t>
            </a:fld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86BA92A0-334C-4A77-9638-A3CF10D189A0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4E1DAE0A-E0E1-458D-8E1B-9F526F0A81C1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8BFF6A37-0AE5-4B0C-BD43-7F19F7D65D2E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>
            <a:lvl5pPr marL="1535743" indent="-227940">
              <a:spcBef>
                <a:spcPts val="7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 lIns="82058" tIns="41029" rIns="82058" bIns="41029"/>
          <a:lstStyle>
            <a:lvl1pPr>
              <a:defRPr/>
            </a:lvl1pPr>
          </a:lstStyle>
          <a:p>
            <a:pPr>
              <a:defRPr/>
            </a:pPr>
            <a:fld id="{1EB5A2E3-C144-43AD-9DBD-544A49087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fld id="{5F142D08-3EDE-46B3-A895-6EE4CB4880C1}" type="datetime1">
              <a:rPr kumimoji="0" lang="en-US" smtClean="0"/>
              <a:t>3/8/2013</a:t>
            </a:fld>
            <a:endParaRPr kumimoji="0" lang="en-US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F14A51E3-0617-478D-9BCF-77445066A587}" type="datetime1">
              <a:rPr kumimoji="0" lang="en-US" smtClean="0"/>
              <a:t>3/8/2013</a:t>
            </a:fld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pic>
        <p:nvPicPr>
          <p:cNvPr id="12" name="Picture 4" descr="http://blogs.stthomas.edu/opusmagnum/files/2011/02/AC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291514"/>
            <a:ext cx="1137503" cy="56648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EBC69321-FCD8-4136-8652-66BEA5801FBA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09FD4347-28C2-4824-B91B-FF113C04B31E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045302DC-2CBD-4D25-A83A-7A3B053DFDE7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5ABF92EB-EEAC-494E-95AC-CC230EF8158A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47F9BD3A-6A2B-48D1-BB7A-22AC22B38D80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F3A994F3-FB2C-4002-8D91-A4BA567FAAD6}" type="datetime1">
              <a:rPr kumimoji="0" lang="en-US" smtClean="0"/>
              <a:t>3/8/2013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ED65BEAF-4436-4B0F-99B8-52436CE6DC40}" type="datetime1">
              <a:rPr kumimoji="0" lang="en-US" smtClean="0"/>
              <a:t>3/8/2013</a:t>
            </a:fld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3" name="Picture 4" descr="http://blogs.stthomas.edu/opusmagnum/files/2011/02/ACG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467600" y="6291514"/>
            <a:ext cx="1137503" cy="566486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722868" y="6400800"/>
            <a:ext cx="408432" cy="30784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/>
            </a:lvl1pPr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MBA Investment Bankers, LLC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475488"/>
          </a:xfrm>
        </p:spPr>
        <p:txBody>
          <a:bodyPr numCol="4">
            <a:normAutofit lnSpcReduction="10000"/>
          </a:bodyPr>
          <a:lstStyle>
            <a:extLst/>
          </a:lstStyle>
          <a:p>
            <a:r>
              <a:rPr lang="en-US" sz="1200" dirty="0" smtClean="0"/>
              <a:t>Rinor Gjonbalaj</a:t>
            </a:r>
          </a:p>
          <a:p>
            <a:r>
              <a:rPr lang="en-US" sz="1200" dirty="0" smtClean="0"/>
              <a:t>347.882.0354</a:t>
            </a:r>
          </a:p>
          <a:p>
            <a:r>
              <a:rPr lang="en-US" sz="1200" dirty="0" smtClean="0"/>
              <a:t>Tyler Sagardoy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270.314.7961</a:t>
            </a:r>
          </a:p>
          <a:p>
            <a:r>
              <a:rPr lang="en-US" sz="1200" dirty="0" smtClean="0"/>
              <a:t>Perdeep Thind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609.915.7481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662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Sell side analysis in multinational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ealerships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129135"/>
            <a:ext cx="754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Fastlane Valuation and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002378598"/>
              </p:ext>
            </p:extLst>
          </p:nvPr>
        </p:nvGraphicFramePr>
        <p:xfrm>
          <a:off x="381000" y="2743200"/>
          <a:ext cx="8001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4410477" y="655320"/>
            <a:ext cx="39624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655320"/>
            <a:ext cx="39624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Valuation of Fastlane – Comparable Public Co.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 Multiples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486400" y="4114800"/>
            <a:ext cx="2819400" cy="1143000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600" dirty="0" smtClean="0"/>
              <a:t>Enterprise Value: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$</a:t>
            </a:r>
            <a:r>
              <a:rPr lang="en-US" sz="1600" dirty="0"/>
              <a:t>182 - $230 </a:t>
            </a:r>
            <a:r>
              <a:rPr lang="en-US" sz="1600" dirty="0" smtClean="0"/>
              <a:t>million</a:t>
            </a:r>
          </a:p>
          <a:p>
            <a:r>
              <a:rPr lang="en-US" sz="1600" dirty="0" smtClean="0"/>
              <a:t>Implied </a:t>
            </a:r>
            <a:r>
              <a:rPr lang="en-US" sz="1600" dirty="0"/>
              <a:t>Equity </a:t>
            </a:r>
            <a:r>
              <a:rPr lang="en-US" sz="1600" dirty="0" smtClean="0"/>
              <a:t>Value: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$</a:t>
            </a:r>
            <a:r>
              <a:rPr lang="en-US" sz="1600" dirty="0"/>
              <a:t>129 - $178 million </a:t>
            </a:r>
            <a:endParaRPr lang="en-US" sz="1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Comparable Company Criteria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304800" y="685800"/>
            <a:ext cx="3962400" cy="1880616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Primary Factor: </a:t>
            </a:r>
            <a:r>
              <a:rPr lang="en-US" sz="1400" dirty="0"/>
              <a:t>Geographic </a:t>
            </a:r>
            <a:r>
              <a:rPr lang="en-US" sz="1400" dirty="0" smtClean="0"/>
              <a:t>Location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Secondary Factors: </a:t>
            </a:r>
            <a:r>
              <a:rPr lang="en-US" sz="1400" dirty="0"/>
              <a:t>Product offerings, Size of the </a:t>
            </a:r>
            <a:r>
              <a:rPr lang="en-US" sz="1400" dirty="0" smtClean="0"/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U.S. Comparable Companies: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European Comparable </a:t>
            </a:r>
            <a:r>
              <a:rPr lang="en-US" sz="1400" b="1" dirty="0"/>
              <a:t>Companies: 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419600" y="862584"/>
            <a:ext cx="1926292" cy="1728216"/>
          </a:xfrm>
        </p:spPr>
        <p:txBody>
          <a:bodyPr anchor="ctr">
            <a:normAutofit/>
          </a:bodyPr>
          <a:lstStyle/>
          <a:p>
            <a:pPr algn="ctr"/>
            <a:r>
              <a:rPr lang="en-US" sz="1600" b="1" dirty="0" smtClean="0"/>
              <a:t>U.S. </a:t>
            </a:r>
          </a:p>
          <a:p>
            <a:pPr algn="ctr"/>
            <a:r>
              <a:rPr lang="en-US" sz="1600" dirty="0" smtClean="0"/>
              <a:t>Range </a:t>
            </a:r>
            <a:r>
              <a:rPr lang="en-US" sz="1600" dirty="0"/>
              <a:t>= 9.4x-</a:t>
            </a:r>
            <a:r>
              <a:rPr lang="en-US" sz="1600" dirty="0" smtClean="0"/>
              <a:t>12.8x</a:t>
            </a:r>
          </a:p>
          <a:p>
            <a:pPr algn="ctr"/>
            <a:r>
              <a:rPr lang="en-US" sz="1600" dirty="0" smtClean="0"/>
              <a:t>Mean </a:t>
            </a:r>
            <a:r>
              <a:rPr lang="en-US" sz="1600" dirty="0"/>
              <a:t>= </a:t>
            </a:r>
            <a:r>
              <a:rPr lang="en-US" sz="1600" dirty="0" smtClean="0"/>
              <a:t>10.5x</a:t>
            </a: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6412970" y="862584"/>
            <a:ext cx="1892829" cy="1728216"/>
          </a:xfrm>
        </p:spPr>
        <p:txBody>
          <a:bodyPr anchor="ctr">
            <a:normAutofit/>
          </a:bodyPr>
          <a:lstStyle/>
          <a:p>
            <a:pPr algn="ctr"/>
            <a:r>
              <a:rPr lang="en-US" sz="1600" b="1" dirty="0" smtClean="0"/>
              <a:t>Europe </a:t>
            </a:r>
          </a:p>
          <a:p>
            <a:pPr algn="ctr"/>
            <a:r>
              <a:rPr lang="en-US" sz="1600" dirty="0" smtClean="0"/>
              <a:t>Range = </a:t>
            </a:r>
            <a:r>
              <a:rPr lang="en-US" sz="1600" dirty="0"/>
              <a:t>9.3x - </a:t>
            </a:r>
            <a:r>
              <a:rPr lang="en-US" sz="1600" dirty="0" smtClean="0"/>
              <a:t>10.1x</a:t>
            </a:r>
          </a:p>
          <a:p>
            <a:pPr algn="ctr"/>
            <a:r>
              <a:rPr lang="en-US" sz="1600" dirty="0" smtClean="0"/>
              <a:t>Mean </a:t>
            </a:r>
            <a:r>
              <a:rPr lang="en-US" sz="1600" dirty="0"/>
              <a:t>= </a:t>
            </a:r>
            <a:r>
              <a:rPr lang="en-US" sz="1600" dirty="0" smtClean="0"/>
              <a:t>9.7x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4438918" y="713232"/>
            <a:ext cx="3962400" cy="43281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kern="0" dirty="0" smtClean="0"/>
              <a:t>Multiple used: EV/EBITDA</a:t>
            </a:r>
            <a:endParaRPr lang="en-US" sz="1400" b="1" kern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17526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38200" y="5715000"/>
            <a:ext cx="7724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In millions</a:t>
            </a:r>
            <a:endParaRPr lang="en-US" sz="1050" i="1" dirty="0"/>
          </a:p>
        </p:txBody>
      </p:sp>
      <p:sp>
        <p:nvSpPr>
          <p:cNvPr id="17" name="Rectangle 16"/>
          <p:cNvSpPr/>
          <p:nvPr/>
        </p:nvSpPr>
        <p:spPr>
          <a:xfrm>
            <a:off x="485895" y="6143483"/>
            <a:ext cx="19880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Note: Control Premium = 25.80%</a:t>
            </a:r>
          </a:p>
        </p:txBody>
      </p:sp>
    </p:spTree>
    <p:extLst>
      <p:ext uri="{BB962C8B-B14F-4D97-AF65-F5344CB8AC3E}">
        <p14:creationId xmlns:p14="http://schemas.microsoft.com/office/powerpoint/2010/main" val="29899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90712642"/>
              </p:ext>
            </p:extLst>
          </p:nvPr>
        </p:nvGraphicFramePr>
        <p:xfrm>
          <a:off x="228600" y="2743200"/>
          <a:ext cx="838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655320"/>
            <a:ext cx="39624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Valuation of Fastlane – DCF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Enterprise Value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Adjustments and Discount Rate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2057400"/>
          </a:xfrm>
        </p:spPr>
        <p:txBody>
          <a:bodyPr anchor="ctr">
            <a:normAutofit/>
          </a:bodyPr>
          <a:lstStyle/>
          <a:p>
            <a:r>
              <a:rPr lang="en-US" sz="1400" b="1" dirty="0" smtClean="0"/>
              <a:t>Adjustments: </a:t>
            </a:r>
            <a:r>
              <a:rPr lang="en-US" sz="1400" dirty="0" smtClean="0"/>
              <a:t>Non-recurring </a:t>
            </a:r>
            <a:r>
              <a:rPr lang="en-US" sz="1400" dirty="0"/>
              <a:t>expenses of $0.6 million for the U.S. and $0.4 million for Europe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Discount Rate: </a:t>
            </a:r>
            <a:r>
              <a:rPr lang="en-US" sz="1400" dirty="0" smtClean="0"/>
              <a:t>10.63%</a:t>
            </a:r>
            <a:endParaRPr lang="en-US" sz="14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20"/>
            <p:extLst>
              <p:ext uri="{D42A27DB-BD31-4B8C-83A1-F6EECF244321}">
                <p14:modId xmlns:p14="http://schemas.microsoft.com/office/powerpoint/2010/main" val="1499742075"/>
              </p:ext>
            </p:extLst>
          </p:nvPr>
        </p:nvGraphicFramePr>
        <p:xfrm>
          <a:off x="4343400" y="685800"/>
          <a:ext cx="3962400" cy="1922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</a:tblGrid>
              <a:tr h="370840"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Implied Terminal EBITDA Multiple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5.5x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6.0x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6.5x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(WACC)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10.13%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$153,556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$163,812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$174,069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10.63%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$150,443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$160,470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$170,497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11.13%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$147,411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$157,214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$167,017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Content Placeholder 3"/>
          <p:cNvSpPr txBox="1">
            <a:spLocks/>
          </p:cNvSpPr>
          <p:nvPr/>
        </p:nvSpPr>
        <p:spPr>
          <a:xfrm>
            <a:off x="4419600" y="3733800"/>
            <a:ext cx="39624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15"/>
          </p:nvPr>
        </p:nvSpPr>
        <p:spPr>
          <a:xfrm>
            <a:off x="5410200" y="4191000"/>
            <a:ext cx="2895600" cy="1219200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 smtClean="0"/>
              <a:t>Enterprise Value: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$172 </a:t>
            </a:r>
            <a:r>
              <a:rPr lang="en-US" sz="1600" dirty="0"/>
              <a:t>- $</a:t>
            </a:r>
            <a:r>
              <a:rPr lang="en-US" sz="1600" dirty="0" smtClean="0"/>
              <a:t>205 million</a:t>
            </a:r>
          </a:p>
          <a:p>
            <a:r>
              <a:rPr lang="en-US" sz="1600" dirty="0" smtClean="0"/>
              <a:t>Implied </a:t>
            </a:r>
            <a:r>
              <a:rPr lang="en-US" sz="1600" dirty="0"/>
              <a:t>Equity </a:t>
            </a:r>
            <a:r>
              <a:rPr lang="en-US" sz="1600" dirty="0" smtClean="0"/>
              <a:t>Value: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$119 </a:t>
            </a:r>
            <a:r>
              <a:rPr lang="en-US" sz="1600" dirty="0"/>
              <a:t>- $</a:t>
            </a:r>
            <a:r>
              <a:rPr lang="en-US" sz="1600" dirty="0" smtClean="0"/>
              <a:t>152 </a:t>
            </a:r>
            <a:r>
              <a:rPr lang="en-US" sz="1600" dirty="0"/>
              <a:t>million 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5791200"/>
            <a:ext cx="10855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In million dollars</a:t>
            </a:r>
            <a:endParaRPr lang="en-US" sz="1050" i="1" dirty="0"/>
          </a:p>
        </p:txBody>
      </p:sp>
      <p:sp>
        <p:nvSpPr>
          <p:cNvPr id="13" name="Rectangle 12"/>
          <p:cNvSpPr/>
          <p:nvPr/>
        </p:nvSpPr>
        <p:spPr>
          <a:xfrm>
            <a:off x="485895" y="6143483"/>
            <a:ext cx="19880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Note: Control Premium = 25.80%</a:t>
            </a:r>
          </a:p>
        </p:txBody>
      </p:sp>
    </p:spTree>
    <p:extLst>
      <p:ext uri="{BB962C8B-B14F-4D97-AF65-F5344CB8AC3E}">
        <p14:creationId xmlns:p14="http://schemas.microsoft.com/office/powerpoint/2010/main" val="19165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Autobahn Offer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10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5400" y="5181600"/>
            <a:ext cx="6172200" cy="11430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Autobahn Offer – Implied Value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04800"/>
          </a:xfrm>
        </p:spPr>
        <p:txBody>
          <a:bodyPr/>
          <a:lstStyle/>
          <a:p>
            <a:r>
              <a:rPr lang="en-US" dirty="0" smtClean="0"/>
              <a:t>Offer Implications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209136"/>
              </p:ext>
            </p:extLst>
          </p:nvPr>
        </p:nvGraphicFramePr>
        <p:xfrm>
          <a:off x="1219200" y="762000"/>
          <a:ext cx="6248400" cy="386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1219200" y="1219200"/>
            <a:ext cx="6248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45000"/>
                  <a:satMod val="155000"/>
                  <a:alpha val="1000"/>
                </a:schemeClr>
              </a:gs>
              <a:gs pos="60000">
                <a:schemeClr val="accent1">
                  <a:shade val="95000"/>
                  <a:satMod val="150000"/>
                  <a:alpha val="1000"/>
                </a:schemeClr>
              </a:gs>
              <a:gs pos="100000">
                <a:schemeClr val="accent1">
                  <a:tint val="87000"/>
                  <a:satMod val="250000"/>
                  <a:alpha val="1000"/>
                </a:schemeClr>
              </a:gs>
            </a:gsLst>
            <a:lin ang="16200000" scaled="0"/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334000" y="1219200"/>
            <a:ext cx="0" cy="3505200"/>
          </a:xfrm>
          <a:prstGeom prst="line">
            <a:avLst/>
          </a:prstGeom>
          <a:ln>
            <a:solidFill>
              <a:srgbClr val="C32D2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4724400"/>
            <a:ext cx="284456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600" b="1" dirty="0" smtClean="0">
                <a:ln/>
                <a:solidFill>
                  <a:schemeClr val="accent3"/>
                </a:solidFill>
              </a:rPr>
              <a:t>Autobahn’s offer of 160 Million</a:t>
            </a:r>
            <a:endParaRPr lang="en-US" sz="1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304800" y="5257800"/>
            <a:ext cx="8074152" cy="99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b="1" dirty="0" smtClean="0"/>
              <a:t>REJECT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This offer undervalues the company</a:t>
            </a:r>
          </a:p>
          <a:p>
            <a:pPr algn="ctr"/>
            <a:r>
              <a:rPr lang="en-US" sz="2000" dirty="0" smtClean="0"/>
              <a:t>Consider a counteroffer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484436"/>
            <a:ext cx="10855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In million dollars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2355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Autobahn Offer – Comparison to Market Value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Sell </a:t>
            </a:r>
            <a:r>
              <a:rPr lang="en-US" dirty="0" err="1"/>
              <a:t>Fastlane</a:t>
            </a:r>
            <a:r>
              <a:rPr lang="en-US" dirty="0"/>
              <a:t> International AG to </a:t>
            </a:r>
            <a:r>
              <a:rPr lang="en-US" dirty="0" smtClean="0"/>
              <a:t>Autobahn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784852352"/>
              </p:ext>
            </p:extLst>
          </p:nvPr>
        </p:nvGraphicFramePr>
        <p:xfrm>
          <a:off x="301625" y="762000"/>
          <a:ext cx="8074025" cy="2706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17"/>
          <p:cNvSpPr/>
          <p:nvPr/>
        </p:nvSpPr>
        <p:spPr>
          <a:xfrm>
            <a:off x="457200" y="35052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 smtClean="0"/>
              <a:t>Sell </a:t>
            </a:r>
            <a:r>
              <a:rPr lang="en-US" dirty="0"/>
              <a:t>Fastlane International AG to </a:t>
            </a:r>
            <a:r>
              <a:rPr lang="en-US" dirty="0" smtClean="0"/>
              <a:t>Autobahn for a price between </a:t>
            </a:r>
            <a:r>
              <a:rPr lang="en-US" u="sng" dirty="0" smtClean="0"/>
              <a:t>$74 million and $82 million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580083000"/>
              </p:ext>
            </p:extLst>
          </p:nvPr>
        </p:nvGraphicFramePr>
        <p:xfrm>
          <a:off x="838200" y="4075330"/>
          <a:ext cx="6934200" cy="232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2" descr="http://realitypod.com/wp-content/uploads/2010/07/handshak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7" y="4303931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2709331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 Effect of cost synergies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0" y="5725180"/>
            <a:ext cx="226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“Strategic Fit”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27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57395400"/>
              </p:ext>
            </p:extLst>
          </p:nvPr>
        </p:nvGraphicFramePr>
        <p:xfrm>
          <a:off x="419100" y="1524000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28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How should </a:t>
            </a:r>
            <a:r>
              <a:rPr lang="en-US" sz="2800" i="1" dirty="0" err="1" smtClean="0"/>
              <a:t>Fastlane</a:t>
            </a:r>
            <a:r>
              <a:rPr lang="en-US" sz="2800" i="1" dirty="0" smtClean="0"/>
              <a:t> use proceeds from the sale to satisfy shareholders?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74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30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Strategic Alternatives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353786"/>
            <a:ext cx="3810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Maintain the status quo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19600" y="353786"/>
            <a:ext cx="3810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Recapitalize and repurchase equity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3456214"/>
            <a:ext cx="7837714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Sell Fastlane entirely</a:t>
            </a:r>
            <a:r>
              <a:rPr lang="en-US" dirty="0" smtClean="0"/>
              <a:t> or </a:t>
            </a:r>
            <a:r>
              <a:rPr lang="en-US" u="sng" dirty="0" smtClean="0"/>
              <a:t>keep </a:t>
            </a:r>
            <a:r>
              <a:rPr lang="en-US" u="sng" dirty="0"/>
              <a:t>Fastlane </a:t>
            </a:r>
            <a:r>
              <a:rPr lang="en-US" u="sng" dirty="0" smtClean="0"/>
              <a:t>International and </a:t>
            </a:r>
            <a:r>
              <a:rPr lang="en-US" u="sng" dirty="0"/>
              <a:t>sell </a:t>
            </a:r>
            <a:r>
              <a:rPr lang="en-US" u="sng" dirty="0" smtClean="0"/>
              <a:t>the U.S.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381000" y="870857"/>
            <a:ext cx="3810000" cy="228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families Miller and Johnson cannot liquidate some of their stake in </a:t>
            </a:r>
            <a:r>
              <a:rPr lang="en-US" dirty="0" err="1">
                <a:solidFill>
                  <a:schemeClr val="tx1"/>
                </a:solidFill>
              </a:rPr>
              <a:t>Fastlane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Mr. Bob and Mr. Schumacher will not increase their ownership </a:t>
            </a:r>
            <a:r>
              <a:rPr lang="en-US" dirty="0" smtClean="0">
                <a:solidFill>
                  <a:schemeClr val="tx1"/>
                </a:solidFill>
              </a:rPr>
              <a:t>stakes.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9600" y="870857"/>
            <a:ext cx="3810000" cy="228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Higher leverage increases the risk of equity for the shareholders.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3962400"/>
            <a:ext cx="7837714" cy="228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ctr" fontAlgn="base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Should investors decide to divest of </a:t>
            </a:r>
            <a:r>
              <a:rPr lang="en-US" dirty="0" err="1" smtClean="0">
                <a:solidFill>
                  <a:prstClr val="black"/>
                </a:solidFill>
              </a:rPr>
              <a:t>Fastlane</a:t>
            </a:r>
            <a:r>
              <a:rPr lang="en-US" dirty="0" smtClean="0">
                <a:solidFill>
                  <a:prstClr val="black"/>
                </a:solidFill>
              </a:rPr>
              <a:t> US in any capacity, we recommend waiting a year or two before doing so. Improved market </a:t>
            </a:r>
            <a:r>
              <a:rPr lang="en-US" dirty="0">
                <a:solidFill>
                  <a:prstClr val="black"/>
                </a:solidFill>
              </a:rPr>
              <a:t>conditions and an increase in EBITDA will lead to higher valuations.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65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MBA Investment Bankers, LLC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475488"/>
          </a:xfrm>
        </p:spPr>
        <p:txBody>
          <a:bodyPr numCol="4">
            <a:normAutofit lnSpcReduction="10000"/>
          </a:bodyPr>
          <a:lstStyle>
            <a:extLst/>
          </a:lstStyle>
          <a:p>
            <a:r>
              <a:rPr lang="en-US" sz="1200" dirty="0" smtClean="0"/>
              <a:t>Rinor Gjonbalaj</a:t>
            </a:r>
          </a:p>
          <a:p>
            <a:r>
              <a:rPr lang="en-US" sz="1200" dirty="0" smtClean="0"/>
              <a:t>347.882.0354</a:t>
            </a:r>
          </a:p>
          <a:p>
            <a:r>
              <a:rPr lang="en-US" sz="1200" dirty="0" smtClean="0"/>
              <a:t>Tyler Sagardoy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270.314.7961</a:t>
            </a:r>
          </a:p>
          <a:p>
            <a:r>
              <a:rPr lang="en-US" sz="1200" dirty="0" smtClean="0"/>
              <a:t>Perdeep Thind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609.915.7481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662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Sell side analysis in multinational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ealerships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002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887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0896" y="2286000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Recommendation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7848" y="3175715"/>
            <a:ext cx="7391400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Valuation of </a:t>
            </a:r>
            <a:r>
              <a:rPr lang="en-US" sz="1800" dirty="0" err="1" smtClean="0"/>
              <a:t>Fastlane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0896" y="3653307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Evaluation of Autobahn offer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10896" y="4110507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Alternatives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10896" y="4567707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Appendix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696200" y="2286000"/>
            <a:ext cx="685800" cy="304800"/>
          </a:xfrm>
        </p:spPr>
        <p:txBody>
          <a:bodyPr>
            <a:no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96200" y="2743200"/>
            <a:ext cx="685800" cy="304800"/>
          </a:xfrm>
        </p:spPr>
        <p:txBody>
          <a:bodyPr>
            <a:no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696200" y="3200400"/>
            <a:ext cx="685800" cy="304800"/>
          </a:xfrm>
        </p:spPr>
        <p:txBody>
          <a:bodyPr>
            <a:no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7696200" y="3657600"/>
            <a:ext cx="685800" cy="304800"/>
          </a:xfrm>
        </p:spPr>
        <p:txBody>
          <a:bodyPr>
            <a:no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7696200" y="4114800"/>
            <a:ext cx="685800" cy="304800"/>
          </a:xfrm>
        </p:spPr>
        <p:txBody>
          <a:bodyPr>
            <a:no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7696200" y="4572000"/>
            <a:ext cx="685800" cy="304800"/>
          </a:xfrm>
        </p:spPr>
        <p:txBody>
          <a:bodyPr>
            <a:no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077200" cy="381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Meeting Agenda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17507" y="2745882"/>
            <a:ext cx="7391400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Situation and Market Trends</a:t>
            </a:r>
            <a:endParaRPr lang="en-US" sz="18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566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 Sky 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1. Blue Sky Valuation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588178830"/>
              </p:ext>
            </p:extLst>
          </p:nvPr>
        </p:nvGraphicFramePr>
        <p:xfrm>
          <a:off x="2514600" y="823912"/>
          <a:ext cx="3657600" cy="5210175"/>
        </p:xfrm>
        <a:graphic>
          <a:graphicData uri="http://schemas.openxmlformats.org/drawingml/2006/table">
            <a:tbl>
              <a:tblPr/>
              <a:tblGrid>
                <a:gridCol w="2006600"/>
                <a:gridCol w="838200"/>
                <a:gridCol w="812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Europe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Equity</a:t>
                      </a:r>
                    </a:p>
                  </a:txBody>
                  <a:tcPr marL="17145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29,845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23,826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(-) Goodwill</a:t>
                      </a:r>
                    </a:p>
                  </a:txBody>
                  <a:tcPr marL="17145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11,934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-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Net Book 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17,911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23,826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(+) Real Estate Adjustment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6,200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10,400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(+) LIFO Reserve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4,500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Pre-Tax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4,380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 1,877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Non-Recurring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Continuing Pre-Tax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4,980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2,277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Goodwill Calculations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4,980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2,277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9,959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4,554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14,939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6,831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19,918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9,108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24,898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11,385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29,877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13,662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34,857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15,939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Blue Sky Valuations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33,591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36,503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38,570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38,780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43,550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41,057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48,529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43,334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53,509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45,611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58,488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47,888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63,468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50,165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Fastlane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Consolidated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94,566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109,079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024" y="6248400"/>
            <a:ext cx="3339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*U.S. </a:t>
            </a:r>
            <a:r>
              <a:rPr lang="en-US" sz="1050" dirty="0"/>
              <a:t>without </a:t>
            </a:r>
            <a:r>
              <a:rPr lang="en-US" sz="1050" dirty="0" smtClean="0"/>
              <a:t>the investment </a:t>
            </a:r>
            <a:r>
              <a:rPr lang="en-US" sz="1050" dirty="0"/>
              <a:t>in </a:t>
            </a:r>
            <a:r>
              <a:rPr lang="en-US" sz="1050" dirty="0" err="1"/>
              <a:t>Fastlane</a:t>
            </a:r>
            <a:r>
              <a:rPr lang="en-US" sz="1050" dirty="0"/>
              <a:t> International </a:t>
            </a:r>
            <a:r>
              <a:rPr lang="en-US" sz="1050" dirty="0" smtClean="0"/>
              <a:t>AG</a:t>
            </a:r>
          </a:p>
          <a:p>
            <a:r>
              <a:rPr lang="en-US" sz="1050" dirty="0"/>
              <a:t>Note: Does not include for control premium.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301580" y="655320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8340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Comparable Companies </a:t>
            </a:r>
            <a:r>
              <a:rPr lang="en-US" dirty="0" smtClean="0"/>
              <a:t>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2. Comparable Companies Valuation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04800" y="1121166"/>
            <a:ext cx="8077200" cy="46156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301580" y="655320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2427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WACC Calculation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3. WACC Calculation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7614657"/>
              </p:ext>
            </p:extLst>
          </p:nvPr>
        </p:nvGraphicFramePr>
        <p:xfrm>
          <a:off x="381002" y="1323975"/>
          <a:ext cx="5943598" cy="809625"/>
        </p:xfrm>
        <a:graphic>
          <a:graphicData uri="http://schemas.openxmlformats.org/drawingml/2006/table">
            <a:tbl>
              <a:tblPr/>
              <a:tblGrid>
                <a:gridCol w="1037944"/>
                <a:gridCol w="867056"/>
                <a:gridCol w="986480"/>
                <a:gridCol w="613344"/>
                <a:gridCol w="526771"/>
                <a:gridCol w="611841"/>
                <a:gridCol w="688321"/>
                <a:gridCol w="611841"/>
              </a:tblGrid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Unlevered Beta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Weight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D/E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Levered Beta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 401,124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65.70%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34,644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29,845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Europe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 209,461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34.30%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25,620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23,826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Consolidated*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 610,585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60,264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53,671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914400"/>
            <a:ext cx="1393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Beta Calculation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799" y="2667000"/>
            <a:ext cx="1506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WACC Calculation</a:t>
            </a:r>
            <a:endParaRPr lang="en-US" sz="1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84019"/>
              </p:ext>
            </p:extLst>
          </p:nvPr>
        </p:nvGraphicFramePr>
        <p:xfrm>
          <a:off x="381000" y="3124200"/>
          <a:ext cx="6438901" cy="1133475"/>
        </p:xfrm>
        <a:graphic>
          <a:graphicData uri="http://schemas.openxmlformats.org/drawingml/2006/table">
            <a:tbl>
              <a:tblPr/>
              <a:tblGrid>
                <a:gridCol w="903094"/>
                <a:gridCol w="636919"/>
                <a:gridCol w="903094"/>
                <a:gridCol w="532350"/>
                <a:gridCol w="532350"/>
                <a:gridCol w="532350"/>
                <a:gridCol w="598894"/>
                <a:gridCol w="532350"/>
                <a:gridCol w="532350"/>
                <a:gridCol w="73515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 of Debt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 of Equity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WACC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Equity Risk Premium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Levered Beta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Europe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Consolidated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10.63%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4724400"/>
            <a:ext cx="573426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 Rate = 35%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and Europe unlevered betas are the average unlevered betas of selected </a:t>
            </a:r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comparables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that region.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Unlevered Beta is the weighted average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(total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revenue) of the U.S. and Europe unlevered betas.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17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DCF Calculation - Consolidated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4. DCF Calculation - Consolidated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400800"/>
            <a:ext cx="62840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Note: Value to the buyer. Includes cost synergies and other adjustments</a:t>
            </a:r>
            <a:r>
              <a:rPr lang="en-US" sz="1050" dirty="0"/>
              <a:t>. Does not include for control premium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94864769"/>
              </p:ext>
            </p:extLst>
          </p:nvPr>
        </p:nvGraphicFramePr>
        <p:xfrm>
          <a:off x="304800" y="762019"/>
          <a:ext cx="8077201" cy="5486387"/>
        </p:xfrm>
        <a:graphic>
          <a:graphicData uri="http://schemas.openxmlformats.org/drawingml/2006/table">
            <a:tbl>
              <a:tblPr/>
              <a:tblGrid>
                <a:gridCol w="1482392"/>
                <a:gridCol w="708970"/>
                <a:gridCol w="628405"/>
                <a:gridCol w="681349"/>
                <a:gridCol w="681349"/>
                <a:gridCol w="681349"/>
                <a:gridCol w="653727"/>
                <a:gridCol w="699763"/>
                <a:gridCol w="681349"/>
                <a:gridCol w="580067"/>
                <a:gridCol w="598481"/>
              </a:tblGrid>
              <a:tr h="130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$535,357.6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$564,929.5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$610,584.8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$647,130.9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$673,989.1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$697,567.2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$724,314.5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$752,091.3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of goods sold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(446,798.3)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(471,288.7)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(508,998.4)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(539,009.4)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(561,200.6)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(580,855.5)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(603,374.6)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(626,520.6)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88,559.4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93,640.8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101,586.5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108,121.5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112,788.5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116,711.7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120,940.0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125,570.7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SG&amp;A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(78,101.6)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(80,619.8)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(84,987.7)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(88,680.7)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(89,781.6)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(90,512.8)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(91,991.7)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(93,844.1)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Synergy Cost Benefits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10,457.7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13,021.0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16,598.7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20,940.9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24,507.0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27,698.9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30,448.3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33,226.6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 Depreciation and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(5,126.9)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(5,206.8)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(4,994.1)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(4,945.9)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(4,989.2)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(5,052.1)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(5,061.7)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5,330.8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7,814.1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11,604.7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15,995.0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19,517.7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25,393.5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28,164.9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 @ 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(1,865.8)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(2,734.9)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(4,061.6)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(5,598.3)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(6,831.2)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(7,926.4)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(8,887.7)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(9,857.7)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Tax-effected EBIT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3,465.0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5,079.2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7,543.0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10,396.8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12,686.5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14,720.4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16,505.8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18,307.2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Plus:  Depreciation and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5,126.9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5,206.8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4,994.1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4,945.9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4,989.2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5,052.1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5,054.9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5,061.7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Capital expenditures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(4,212.1)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(4,389.6)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(4,663.5)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(4,882.8)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(5,043.9)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(5,185.4)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(5,345.9)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(5,512.5)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Additions to intangibles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(11,934.0)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(Increase)/decrease in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(10,617.4)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(2,671.1)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(4,277.2)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(2,995.0)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(2,615.1)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(2,995.4)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(3,083.2)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($16,654.9)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$5,202.5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$6,182.6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$9,636.8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$11,972.0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$13,219.3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$14,773.1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Perpetuity Growth Method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Multiple Method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43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Net present value of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$40,048.4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Net present value of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$40,048.4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growth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multiple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6.0x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$199,524.3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$199,524.3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Present value of the 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120,421.5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Present value of the 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120,421.5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Enterprise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$160,469.9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Enterprise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$160,469.9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Less: Net debt*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(52,701.9)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Less: Net debt*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(52,701.9)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Equity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$107,768.0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Equity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$107,768.0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9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EBITDA Terminal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Perpetuity Growth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3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unlevered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$14,773.1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EBITDA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$33,226.6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Growth rate of free cash flow after terminal year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39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EBITDA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$33,226.6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unlevered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$14,773.1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00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EBITDA Terminal Multiple: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6.0x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Growth Rate: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301580" y="6223084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6600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DCF Calculation – Consolidated – Working </a:t>
            </a:r>
            <a:r>
              <a:rPr lang="en-US" dirty="0" smtClean="0"/>
              <a:t>Capital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5. DCF Calculation – Consolidated – Working Capital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242134925"/>
              </p:ext>
            </p:extLst>
          </p:nvPr>
        </p:nvGraphicFramePr>
        <p:xfrm>
          <a:off x="304800" y="914400"/>
          <a:ext cx="8077199" cy="3885508"/>
        </p:xfrm>
        <a:graphic>
          <a:graphicData uri="http://schemas.openxmlformats.org/drawingml/2006/table">
            <a:tbl>
              <a:tblPr/>
              <a:tblGrid>
                <a:gridCol w="1482393"/>
                <a:gridCol w="708970"/>
                <a:gridCol w="628406"/>
                <a:gridCol w="681348"/>
                <a:gridCol w="681348"/>
                <a:gridCol w="681348"/>
                <a:gridCol w="653726"/>
                <a:gridCol w="699763"/>
                <a:gridCol w="681348"/>
                <a:gridCol w="580067"/>
                <a:gridCol w="598482"/>
              </a:tblGrid>
              <a:tr h="13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$535,357.6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$564,929.5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$610,584.8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$647,130.9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$673,989.1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$697,567.2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$724,314.5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$752,091.3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of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(446,798.3)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(471,288.7)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(508,998.4)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(539,009.4)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(561,200.6)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(580,855.5)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(603,374.6)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(626,520.6)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receivable, net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$22,225.0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$25,934.5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$28,268.6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$29,963.0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$31,206.6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$32,298.3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$33,536.8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$34,822.9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80,953.1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85,312.0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83,484.9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88,382.8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91,867.8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94,926.1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98,441.0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102,045.6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12,384.1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14,757.7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10,981.4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11,638.7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12,121.7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12,545.8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13,026.8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13,526.4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non-cash current assets: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$115,562.2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$126,004.2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$122,734.9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$129,984.5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$135,196.1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$139,770.2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$145,004.5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$150,394.9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payable and accrued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$44,295.0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$43,601.6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$38,239.7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$40,462.6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$42,128.5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$43,603.9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$45,294.4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$47,032.0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12,580.8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12,520.4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13,269.8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13,820.5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14,304.0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14,852.5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15,422.1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non-debt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$56,875.8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$56,700.4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$50,760.0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$53,732.4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$55,949.0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$57,908.0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$60,146.9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$62,454.0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working capital / (deficit)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$58,686.4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$69,303.8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$71,974.9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$76,252.1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$79,247.1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$81,862.2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$84,857.6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$87,940.8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243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1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(Increase)/decrease in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($10,617.4)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($2,671.1)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($4,277.2)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($2,995.0)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($2,615.1)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($2,995.4)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($3,083.2)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15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Working Capital Assumptions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 (days collection period)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16.9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3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Inventories (days outstanding)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59.9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-0.10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3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 and accrued expenses (days outstanding)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27.4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3815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C050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assets (as % of sales)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3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liabilities (as % of sales)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6400800"/>
            <a:ext cx="3076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Note: Slight Improvement in inventory management.</a:t>
            </a: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24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301580" y="4876800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0328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DCF Calculation – U.S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6. DCF Calculation – U.S.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400800"/>
            <a:ext cx="52870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Note: Value to the buyer. Includes all the adjustments</a:t>
            </a:r>
            <a:r>
              <a:rPr lang="en-US" sz="1050" dirty="0"/>
              <a:t>. Does not include for control premium.</a:t>
            </a:r>
          </a:p>
          <a:p>
            <a:endParaRPr lang="en-US" sz="105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209032671"/>
              </p:ext>
            </p:extLst>
          </p:nvPr>
        </p:nvGraphicFramePr>
        <p:xfrm>
          <a:off x="313688" y="762009"/>
          <a:ext cx="8059423" cy="5486400"/>
        </p:xfrm>
        <a:graphic>
          <a:graphicData uri="http://schemas.openxmlformats.org/drawingml/2006/table">
            <a:tbl>
              <a:tblPr/>
              <a:tblGrid>
                <a:gridCol w="1531245"/>
                <a:gridCol w="717843"/>
                <a:gridCol w="636271"/>
                <a:gridCol w="689875"/>
                <a:gridCol w="689875"/>
                <a:gridCol w="689875"/>
                <a:gridCol w="661907"/>
                <a:gridCol w="708521"/>
                <a:gridCol w="689875"/>
                <a:gridCol w="438164"/>
                <a:gridCol w="605972"/>
              </a:tblGrid>
              <a:tr h="13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$324,610.6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$356,554.5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$401,123.8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$427,196.9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$448,556.7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$466,499.0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$485,158.9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$504,565.3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of goods sold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(272,990.3)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(299,328.3)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(336,141.8)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(357,563.8)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(374,993.4)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(389,993.2)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(405,592.9)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(421,816.6)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51,620.4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57,226.2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64,982.1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69,633.1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73,563.3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76,505.8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79,566.1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82,748.7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SG&amp;A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(46,453.6)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(49,666.2)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(55,393.4)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(58,752.1)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(59,315.4)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(60,294.8)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(61,297.1)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(62,065.6)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5,166.7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9,588.7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10,881.0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14,247.9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16,211.1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18,269.0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20,683.1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 Depreciation and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(1,866.9)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(2,098.8)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(2,166.1)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(2,306.9)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(2,422.2)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(2,519.1)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(2,619.9)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(2,724.7)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3,299.8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5,461.2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7,422.6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8,574.1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11,825.7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13,692.0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15,649.1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17,958.5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 @ 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(1,154.9)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(1,911.4)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(2,597.9)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(3,000.9)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(4,139.0)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(4,792.2)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(5,477.2)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(6,285.5)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Tax-effected EBIT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2,144.9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3,549.8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4,824.7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5,573.2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7,686.7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8,899.8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11,673.0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Plus:  Depreciation and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1,866.9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2,098.8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2,166.1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2,306.9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2,422.2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2,519.1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2,619.9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2,724.7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Capital expenditures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(1,947.7)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(2,139.3)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(2,406.7)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(2,563.2)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(2,691.3)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(2,799.0)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(2,911.0)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(3,027.4)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Additions to intangibles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(Increase)/decrease in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(12,511.7)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(7,275.6)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(3,691.8)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(3,059.5)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(2,617.4)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(2,722.1)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(2,831.0)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($9,002.4)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($2,691.6)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$1,625.1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$4,358.0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$6,002.5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$7,158.8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$8,539.3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Perpetuity Growth Method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Multiple Method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Net present value of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$19,658.8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Net present value of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$19,658.8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growth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multiple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5.9x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$122,209.4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$122,209.4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Present value of the 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75,206.4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Present value of the 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75,206.4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Enterprise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$94,865.2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Enterprise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$94,865.2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Less: Net debt*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(28,789.5)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Less: Net debt*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(28,789.5)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Equity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$66,075.6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Equity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$66,075.6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3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EBITDA Terminal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Perpetuity Growth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3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unlevered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$8,539.3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EBITDA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$20,683.1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Growth rate of free cash flow after terminal year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EBITDA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$20,683.1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unlevered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$8,539.3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6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EBITDA Terminal Multiple: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5.9x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Growth Rate: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25</a:t>
            </a:fld>
            <a:endParaRPr kumimoji="0" lang="en-US"/>
          </a:p>
        </p:txBody>
      </p:sp>
      <p:sp>
        <p:nvSpPr>
          <p:cNvPr id="10" name="TextBox 9"/>
          <p:cNvSpPr txBox="1"/>
          <p:nvPr/>
        </p:nvSpPr>
        <p:spPr>
          <a:xfrm>
            <a:off x="301580" y="6222642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1136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DCF Calculation – U.S. – Working </a:t>
            </a:r>
            <a:r>
              <a:rPr lang="en-US" dirty="0" smtClean="0"/>
              <a:t>Capital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7. DCF Calculation – U.S. – Working Capital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40537437"/>
              </p:ext>
            </p:extLst>
          </p:nvPr>
        </p:nvGraphicFramePr>
        <p:xfrm>
          <a:off x="304800" y="914400"/>
          <a:ext cx="8077201" cy="3940441"/>
        </p:xfrm>
        <a:graphic>
          <a:graphicData uri="http://schemas.openxmlformats.org/drawingml/2006/table">
            <a:tbl>
              <a:tblPr/>
              <a:tblGrid>
                <a:gridCol w="1534622"/>
                <a:gridCol w="719426"/>
                <a:gridCol w="637674"/>
                <a:gridCol w="691397"/>
                <a:gridCol w="691397"/>
                <a:gridCol w="691397"/>
                <a:gridCol w="663367"/>
                <a:gridCol w="710084"/>
                <a:gridCol w="691397"/>
                <a:gridCol w="439131"/>
                <a:gridCol w="607309"/>
              </a:tblGrid>
              <a:tr h="140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$324,610.6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$356,554.5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$401,123.8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$427,196.9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$448,556.7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$466,499.0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$485,158.9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$504,565.3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of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(272,990.3)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(299,328.3)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(336,141.8)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(357,563.8)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(374,993.4)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(389,993.2)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(405,592.9)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(421,816.6)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receivable, net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$12,379.0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$18,934.0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$21,675.7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$23,056.9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$24,209.8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$25,178.2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$26,185.3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$27,232.7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42,064.8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51,072.5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56,197.3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59,757.2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62,670.1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65,176.9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67,784.0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70,495.4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3,964.1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3,895.0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3,592.1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3,825.6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4,177.6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4,344.7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4,518.5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non-cash current assets: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$58,407.9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$73,901.5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$81,465.1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$86,639.8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$90,896.8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$94,532.7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$98,314.0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$102,246.5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80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payable and accrued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$8,909.0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$10,958.0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$11,772.0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$12,539.2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$13,150.5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$13,676.5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$14,223.5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$14,792.5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10,603.0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11,536.0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11,010.0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11,725.7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12,311.9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12,804.4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13,316.6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13,849.2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non-debt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$19,512.0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$22,494.0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$22,782.0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$24,264.9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$25,462.4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$26,480.9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$27,540.1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$28,641.7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working capital / (deficit)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$38,895.9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$51,407.5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$58,683.1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$62,374.9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$65,434.4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$68,051.8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$70,773.9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$73,604.8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21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2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(Increase)/decrease in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($12,511.7)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($7,275.6)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($3,691.8)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($3,059.5)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($2,617.4)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($2,722.1)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($2,831.0)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22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Working Capital Assumptions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0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 (days collection period)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19.7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402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Inventories (days outstanding)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61.0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680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 and accrued expenses (days outstanding)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12.8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4022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C050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80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assets (as % of sales)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0.9%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680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liabilities (as % of sales)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2.7%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26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301580" y="5029200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6103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DCF Calculation – </a:t>
            </a:r>
            <a:r>
              <a:rPr lang="en-US" dirty="0" smtClean="0"/>
              <a:t>Europe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8. DCF Calculation – Europe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84602090"/>
              </p:ext>
            </p:extLst>
          </p:nvPr>
        </p:nvGraphicFramePr>
        <p:xfrm>
          <a:off x="304800" y="685801"/>
          <a:ext cx="8077201" cy="5493806"/>
        </p:xfrm>
        <a:graphic>
          <a:graphicData uri="http://schemas.openxmlformats.org/drawingml/2006/table">
            <a:tbl>
              <a:tblPr/>
              <a:tblGrid>
                <a:gridCol w="1509932"/>
                <a:gridCol w="722142"/>
                <a:gridCol w="640079"/>
                <a:gridCol w="694007"/>
                <a:gridCol w="694007"/>
                <a:gridCol w="694007"/>
                <a:gridCol w="665870"/>
                <a:gridCol w="712763"/>
                <a:gridCol w="694007"/>
                <a:gridCol w="440788"/>
                <a:gridCol w="609599"/>
              </a:tblGrid>
              <a:tr h="128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$210,747.0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$208,375.0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$209,461.0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$219,934.1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$225,432.4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$231,068.2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$239,155.6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$247,526.0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of goods sold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(173,808.0)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(171,960.4)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(172,856.6)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(181,445.6)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(186,207.2)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(190,862.3)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(197,781.7)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(204,704.0)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36,939.0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36,414.6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36,604.4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38,488.5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39,225.2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40,205.9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41,373.9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42,822.0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33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Synergy Cost Benefits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&lt;- cost synergies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SG&amp;A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(31,648.0)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(30,953.7)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(29,594.3)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(29,928.6)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(30,466.2)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(30,218.0)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(30,694.6)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(31,778.5)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5,291.0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5,461.0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7,010.1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10,059.9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10,259.1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11,487.9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12,179.4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12,543.5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049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 Depreciation and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(3,260.0)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(3,108.0)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(2,828.0)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(2,639.0)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(2,567.0)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(2,533.0)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(2,435.0)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(2,337.0)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2,031.0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2,353.0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4,182.1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7,420.9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7,692.1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9,744.4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10,206.5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Taxes @ 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(710.9)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(823.5)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(1,463.7)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(2,597.3)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(2,692.2)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(3,134.2)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(3,410.5)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(3,572.3)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Tax-effected EBIT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1,320.2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1,529.4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2,718.3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4,823.6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4,999.9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5,820.7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6,333.8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6,634.2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Plus:  Depreciation and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3,260.0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3,108.0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2,828.0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2,639.0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2,567.0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2,533.0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2,435.0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2,337.0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Capital expenditures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(2,264.5)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(2,250.3)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(2,256.8)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(2,319.6)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(2,352.6)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(2,386.4)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(2,434.9)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(2,485.2)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Less: Additions to intangibles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(Increase)/decrease in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1,894.3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4,604.5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(594.6)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(105.9)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(96.2)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$4,281.4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$7,894.0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$4,548.4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$5,223.2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$5,986.3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$6,228.0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$6,389.9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Perpetuity Growth Method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Multiple Method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17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Net present value of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$20,346.0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Net present value of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$20,346.0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growth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multiple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6.2x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$77,592.0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$77,592.0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Present value of the 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45,059.6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Present value of the terminal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45,059.6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Enterprise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$65,405.6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Enterprise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$65,405.6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Less: Net debt*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(23,912.4)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Less: Net debt*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(23,912.4)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Equity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$41,493.2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Equity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$41,493.2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EBITDA Terminal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Perpetuity Growth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7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unlevered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$6,389.9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EBITDA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$12,543.5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average cost of capital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Growth rate of free cash flow after terminal year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6.2x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70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EBITDA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$12,543.5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Terminal year unlevered free cash 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$6,389.9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EBITDA Terminal Multiple: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6.2x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Growth Rate: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6400800"/>
            <a:ext cx="62840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Note: Value to the buyer. Includes cost synergies and other adjustments</a:t>
            </a:r>
            <a:r>
              <a:rPr lang="en-US" sz="1050" dirty="0"/>
              <a:t>. </a:t>
            </a:r>
            <a:r>
              <a:rPr lang="en-US" sz="1050" dirty="0" smtClean="0"/>
              <a:t>Does </a:t>
            </a:r>
            <a:r>
              <a:rPr lang="en-US" sz="1050" dirty="0"/>
              <a:t>not include for control premium.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27</a:t>
            </a:fld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301580" y="6159763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62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DCF Calculation – Europe – Working </a:t>
            </a:r>
            <a:r>
              <a:rPr lang="en-US" dirty="0" smtClean="0"/>
              <a:t>Capital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9. DCF Calculation – Europe – Working Capital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664723900"/>
              </p:ext>
            </p:extLst>
          </p:nvPr>
        </p:nvGraphicFramePr>
        <p:xfrm>
          <a:off x="304800" y="998829"/>
          <a:ext cx="8077200" cy="3954171"/>
        </p:xfrm>
        <a:graphic>
          <a:graphicData uri="http://schemas.openxmlformats.org/drawingml/2006/table">
            <a:tbl>
              <a:tblPr/>
              <a:tblGrid>
                <a:gridCol w="1509932"/>
                <a:gridCol w="722142"/>
                <a:gridCol w="640080"/>
                <a:gridCol w="694006"/>
                <a:gridCol w="694006"/>
                <a:gridCol w="694006"/>
                <a:gridCol w="665871"/>
                <a:gridCol w="712763"/>
                <a:gridCol w="694006"/>
                <a:gridCol w="440788"/>
                <a:gridCol w="609600"/>
              </a:tblGrid>
              <a:tr h="140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Adjusted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$210,747.0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$208,375.0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$209,461.0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$219,934.1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$225,432.4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$231,068.2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$239,155.6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$247,526.0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of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(173,808.0)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(171,960.4)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(172,856.6)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(181,445.6)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(186,207.2)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(190,862.3)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(197,781.7)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(204,704.0)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receivable, net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$9,846.0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$7,000.5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$6,593.0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$6,929.4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$7,102.7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$7,280.2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$7,535.0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$7,798.8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38,888.3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34,239.5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27,287.6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28,633.6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29,027.9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29,387.6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30,073.7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30,733.6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8,420.0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10,862.7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7,389.2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7,697.7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7,890.1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8,087.4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8,370.4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8,663.4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non-cash current assets: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$57,154.3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$52,102.7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$41,269.8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$43,260.7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$44,020.7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$44,755.2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$45,979.1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$47,195.8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payable and accrued expenses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$35,386.0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$32,643.6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$26,467.7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$27,788.5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$28,517.8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$29,230.7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$30,290.4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$31,350.6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1,977.8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1,562.8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1,585.9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1,625.6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1,666.2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1,724.5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1,784.9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non-debt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$37,363.8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$34,206.4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$27,978.0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$29,374.4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$30,143.3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$30,896.9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$32,014.9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$33,135.4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working capital / (deficit)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$19,790.5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$17,896.2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$13,291.7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$13,886.3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$13,877.4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$13,858.3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$13,964.2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$14,060.4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368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(Increase)/decrease in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$1,894.3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$4,604.5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($594.6)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($105.9)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($96.2)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71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7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Working Capital Assumptions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Accounts receivable (days collection period)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11.5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407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Inventories (days outstanding)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57.6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-0.70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 and accrued expenses (days outstanding)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55.9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4071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C050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assets (as % of sales)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47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current liabilities (as % of sales)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0.7%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C0504D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6400800"/>
            <a:ext cx="3076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Note: Slight Improvement in inventory management.</a:t>
            </a: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28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301580" y="5105400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0775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Valuation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 10. Valuation Summary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400800"/>
            <a:ext cx="2114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Note: Includes </a:t>
            </a:r>
            <a:r>
              <a:rPr lang="en-US" sz="1050" dirty="0"/>
              <a:t>for control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29</a:t>
            </a:fld>
            <a:endParaRPr kumimoji="0"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501213707"/>
              </p:ext>
            </p:extLst>
          </p:nvPr>
        </p:nvGraphicFramePr>
        <p:xfrm>
          <a:off x="304802" y="1219200"/>
          <a:ext cx="8077198" cy="3350455"/>
        </p:xfrm>
        <a:graphic>
          <a:graphicData uri="http://schemas.openxmlformats.org/drawingml/2006/table">
            <a:tbl>
              <a:tblPr/>
              <a:tblGrid>
                <a:gridCol w="1083985"/>
                <a:gridCol w="846864"/>
                <a:gridCol w="937195"/>
                <a:gridCol w="846864"/>
                <a:gridCol w="846864"/>
                <a:gridCol w="843100"/>
                <a:gridCol w="933432"/>
                <a:gridCol w="892030"/>
                <a:gridCol w="846864"/>
              </a:tblGrid>
              <a:tr h="2403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Implied 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DCF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6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Comp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Blue Sky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6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72.80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93.88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77.45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118.20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67.31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79.84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97.31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Europe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58.52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51.98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59.38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51.65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57.38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Consolidated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118.92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152.40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129.43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177.58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118.96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137.22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155.73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545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032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Enterprise Value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DCF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Comp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Blue Sky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101.59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122.67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146.99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108.63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101.31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126.10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Europe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83.29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81.29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73.83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82.34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Consolidated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171.63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205.10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182.13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230.28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171.67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189.92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208.43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800600"/>
            <a:ext cx="1160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</a:t>
            </a:r>
            <a:r>
              <a:rPr lang="en-US" sz="1050" i="1" dirty="0"/>
              <a:t>million </a:t>
            </a:r>
            <a:r>
              <a:rPr lang="en-US" sz="1050" i="1" dirty="0" smtClean="0"/>
              <a:t>dollars)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306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03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Reject Autobahn’s offer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Counteroffer: Sell </a:t>
            </a:r>
            <a:r>
              <a:rPr lang="en-US" sz="2800" dirty="0" err="1"/>
              <a:t>Fastlane</a:t>
            </a:r>
            <a:r>
              <a:rPr lang="en-US" sz="2800" dirty="0"/>
              <a:t> International AG to Autobahn for a price between $74 million and $82 </a:t>
            </a:r>
            <a:r>
              <a:rPr lang="en-US" sz="2800" dirty="0" smtClean="0"/>
              <a:t>million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Provide liquidity to the families </a:t>
            </a:r>
            <a:r>
              <a:rPr lang="en-US" sz="2800" dirty="0"/>
              <a:t>Miller and </a:t>
            </a:r>
            <a:r>
              <a:rPr lang="en-US" sz="2800" dirty="0" smtClean="0"/>
              <a:t>Johnson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Increase the equity stake of both </a:t>
            </a:r>
            <a:r>
              <a:rPr lang="en-US" sz="2800" dirty="0"/>
              <a:t>CEO Jim Bob and President Karl-Heinz Schumacher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49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Situation and Market trends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41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 and Stakeholders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Autobahn AG’s offer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304800" y="914400"/>
            <a:ext cx="8071104" cy="2401824"/>
          </a:xfrm>
        </p:spPr>
        <p:txBody>
          <a:bodyPr>
            <a:normAutofit/>
          </a:bodyPr>
          <a:lstStyle/>
          <a:p>
            <a:r>
              <a:rPr lang="en-US" sz="1600" dirty="0"/>
              <a:t>Fastlane has received a tender offer of $160 million by Autobahn AG, a privately </a:t>
            </a:r>
            <a:r>
              <a:rPr lang="en-US" sz="1600" dirty="0" smtClean="0"/>
              <a:t>held </a:t>
            </a:r>
            <a:r>
              <a:rPr lang="en-US" sz="1600" dirty="0"/>
              <a:t>dealership group based in Germany. Autobahn’s offer does not include the assumption of debt. </a:t>
            </a:r>
            <a:endParaRPr lang="en-US" sz="1600" dirty="0" smtClean="0"/>
          </a:p>
          <a:p>
            <a:endParaRPr lang="en-US" sz="1600" dirty="0" smtClean="0"/>
          </a:p>
          <a:p>
            <a:pPr marL="171450" indent="-171450">
              <a:buFont typeface="Arial"/>
              <a:buChar char="•"/>
            </a:pPr>
            <a:r>
              <a:rPr lang="en-US" sz="1600" dirty="0"/>
              <a:t>How should Fastlane respond to Autobahn’s offer</a:t>
            </a:r>
            <a:r>
              <a:rPr lang="en-US" sz="1600" dirty="0" smtClean="0"/>
              <a:t>?</a:t>
            </a:r>
            <a:endParaRPr lang="en-US" sz="1600" dirty="0"/>
          </a:p>
          <a:p>
            <a:pPr marL="171450" indent="-171450">
              <a:buFont typeface="Arial"/>
              <a:buChar char="•"/>
            </a:pPr>
            <a:r>
              <a:rPr lang="en-US" sz="1600" dirty="0" smtClean="0"/>
              <a:t>What </a:t>
            </a:r>
            <a:r>
              <a:rPr lang="en-US" sz="1600" dirty="0"/>
              <a:t>is Fastlane worth</a:t>
            </a:r>
            <a:r>
              <a:rPr lang="en-US" sz="1600" dirty="0" smtClean="0"/>
              <a:t>?</a:t>
            </a:r>
            <a:r>
              <a:rPr lang="en-US" sz="1600" dirty="0"/>
              <a:t> </a:t>
            </a:r>
            <a:endParaRPr lang="en-US" sz="1600" dirty="0" smtClean="0"/>
          </a:p>
          <a:p>
            <a:pPr marL="171450" indent="-171450">
              <a:buFont typeface="Arial"/>
              <a:buChar char="•"/>
            </a:pPr>
            <a:r>
              <a:rPr lang="en-US" sz="1600" dirty="0" smtClean="0"/>
              <a:t>How </a:t>
            </a:r>
            <a:r>
              <a:rPr lang="en-US" sz="1600" dirty="0"/>
              <a:t>can this deal satisfy the needs of Fastlane’s shareholders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01752" y="3319272"/>
            <a:ext cx="8074152" cy="262128"/>
          </a:xfrm>
        </p:spPr>
        <p:txBody>
          <a:bodyPr/>
          <a:lstStyle/>
          <a:p>
            <a:r>
              <a:rPr lang="en-US" dirty="0" smtClean="0"/>
              <a:t>Stakeholders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01752" y="3886200"/>
            <a:ext cx="3965448" cy="2368296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/>
              <a:buChar char="•"/>
            </a:pPr>
            <a:r>
              <a:rPr lang="en-US" sz="1600" dirty="0"/>
              <a:t>The families Miller and Johnson want liquidity in order to diversify their assets away from Fastlane.</a:t>
            </a:r>
          </a:p>
          <a:p>
            <a:pPr marL="285750" indent="-285750" fontAlgn="base">
              <a:buFont typeface="Arial"/>
              <a:buChar char="•"/>
            </a:pPr>
            <a:r>
              <a:rPr lang="en-US" sz="1600" dirty="0"/>
              <a:t>Both CEO Jim Bob and President Karl-Heinz Schumacher want to increase their ownership stake.</a:t>
            </a:r>
          </a:p>
          <a:p>
            <a:pPr marL="285750" indent="-285750" fontAlgn="base">
              <a:buFont typeface="Arial"/>
              <a:buChar char="•"/>
            </a:pPr>
            <a:r>
              <a:rPr lang="en-US" sz="1600" dirty="0"/>
              <a:t>In addition, both </a:t>
            </a:r>
            <a:r>
              <a:rPr lang="en-US" sz="1600" dirty="0" smtClean="0"/>
              <a:t>Mr. Bob and Mr. </a:t>
            </a:r>
            <a:r>
              <a:rPr lang="en-US" sz="1600" dirty="0"/>
              <a:t>Schumacher want to stay with </a:t>
            </a:r>
            <a:r>
              <a:rPr lang="en-US" sz="1600" dirty="0" err="1" smtClean="0"/>
              <a:t>Fastlane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1786439526"/>
              </p:ext>
            </p:extLst>
          </p:nvPr>
        </p:nvGraphicFramePr>
        <p:xfrm>
          <a:off x="4416425" y="3548063"/>
          <a:ext cx="3965575" cy="27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55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Recent Trends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7432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US Market</a:t>
            </a:r>
          </a:p>
        </p:txBody>
      </p:sp>
      <p:sp>
        <p:nvSpPr>
          <p:cNvPr id="5" name="Rectangle 5"/>
          <p:cNvSpPr>
            <a:spLocks noGrp="1"/>
          </p:cNvSpPr>
          <p:nvPr>
            <p:ph type="body" sz="quarter" idx="16"/>
          </p:nvPr>
        </p:nvSpPr>
        <p:spPr>
          <a:xfrm>
            <a:off x="301625" y="3319463"/>
            <a:ext cx="3965575" cy="228600"/>
          </a:xfrm>
        </p:spPr>
        <p:txBody>
          <a:bodyPr>
            <a:noAutofit/>
          </a:bodyPr>
          <a:lstStyle>
            <a:extLst/>
          </a:lstStyle>
          <a:p>
            <a:r>
              <a:rPr lang="en-US" dirty="0" smtClean="0"/>
              <a:t>Comparable Companies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534740238"/>
              </p:ext>
            </p:extLst>
          </p:nvPr>
        </p:nvGraphicFramePr>
        <p:xfrm>
          <a:off x="2438400" y="3733800"/>
          <a:ext cx="5943600" cy="238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Consumer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M&amp;A Activity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endParaRPr kumimoji="0" lang="en-US" sz="12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Excess capacity of vehicles in European automotive industry.</a:t>
                      </a:r>
                    </a:p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Stagnating economic conditions depress consumer confidence and cause cutbacks in discretionary spending.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endParaRPr kumimoji="0" lang="en-US" sz="12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European automotive company valuations are lower than their US counterparts. </a:t>
                      </a:r>
                    </a:p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focus on “value” investing given poor European economic conditions.</a:t>
                      </a:r>
                    </a:p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European automotive companies are looking to consolidate operations and create synergies.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Content Placeholder 5" descr="us_map_silhouette1.png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41" b="-4941"/>
          <a:stretch>
            <a:fillRect/>
          </a:stretch>
        </p:blipFill>
        <p:spPr>
          <a:xfrm>
            <a:off x="304800" y="1143000"/>
            <a:ext cx="2057400" cy="1405395"/>
          </a:xfrm>
        </p:spPr>
      </p:pic>
      <p:pic>
        <p:nvPicPr>
          <p:cNvPr id="12" name="Content Placeholder 11" descr="map-of-europe-clip-art.jpg"/>
          <p:cNvPicPr>
            <a:picLocks noGrp="1" noChangeAspect="1"/>
          </p:cNvPicPr>
          <p:nvPr>
            <p:ph sz="quarter" idx="17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0" r="-463"/>
          <a:stretch/>
        </p:blipFill>
        <p:spPr>
          <a:xfrm>
            <a:off x="304800" y="3733800"/>
            <a:ext cx="2260600" cy="2576419"/>
          </a:xfrm>
        </p:spPr>
      </p:pic>
      <p:graphicFrame>
        <p:nvGraphicFramePr>
          <p:cNvPr id="13" name="Content Placeholder 12"/>
          <p:cNvGraphicFramePr>
            <a:graphicFrameLocks noGrp="1"/>
          </p:cNvGraphicFramePr>
          <p:nvPr>
            <p:ph sz="quarter" idx="19"/>
            <p:extLst>
              <p:ext uri="{D42A27DB-BD31-4B8C-83A1-F6EECF244321}">
                <p14:modId xmlns:p14="http://schemas.microsoft.com/office/powerpoint/2010/main" val="1526436313"/>
              </p:ext>
            </p:extLst>
          </p:nvPr>
        </p:nvGraphicFramePr>
        <p:xfrm>
          <a:off x="2438400" y="762000"/>
          <a:ext cx="5943600" cy="26517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971800"/>
                <a:gridCol w="2971800"/>
              </a:tblGrid>
              <a:tr h="3273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Consumer Demand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M&amp;A Activity</a:t>
                      </a:r>
                      <a:endParaRPr lang="en-US" dirty="0"/>
                    </a:p>
                  </a:txBody>
                  <a:tcPr/>
                </a:tc>
              </a:tr>
              <a:tr h="1882422">
                <a:tc>
                  <a:txBody>
                    <a:bodyPr/>
                    <a:lstStyle/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endParaRPr kumimoji="0" lang="en-US" sz="12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economic conditions have lead to a rise in consumer confidence.</a:t>
                      </a:r>
                    </a:p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average age per vehicle continues to rise and the median age of vehicles is at an all time high.</a:t>
                      </a:r>
                    </a:p>
                    <a:p>
                      <a:pPr marL="285750" lvl="0" indent="-2857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interest rates and ease of credit will continue into the near future.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rtl="0" fontAlgn="base">
                        <a:buFont typeface="Arial" pitchFamily="34" charset="0"/>
                        <a:buChar char="•"/>
                      </a:pPr>
                      <a:endParaRPr kumimoji="0" lang="en-US" sz="12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demand for dealerships; supply is expected to remain low.</a:t>
                      </a:r>
                    </a:p>
                    <a:p>
                      <a:pPr marL="171450" lvl="0" indent="-1714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Deals for large dealerships are rare; deals for smaller dealerships are more common.</a:t>
                      </a:r>
                    </a:p>
                    <a:p>
                      <a:pPr marL="171450" lvl="0" indent="-171450" rtl="0" fontAlgn="base">
                        <a:buFont typeface="Arial" pitchFamily="34" charset="0"/>
                        <a:buChar char="•"/>
                      </a:pPr>
                      <a:r>
                        <a:rPr kumimoji="0"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 luxury franchises selling a high number of new vehicles are most desired by investors.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276600"/>
            <a:ext cx="8077200" cy="27432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European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28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Valuation of Fastlane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343800526"/>
              </p:ext>
            </p:extLst>
          </p:nvPr>
        </p:nvGraphicFramePr>
        <p:xfrm>
          <a:off x="152400" y="2743200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655320"/>
            <a:ext cx="39624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6552" y="632460"/>
            <a:ext cx="39624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Valuation of Fastlane – Blue Sky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Blue sky method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533400" y="762000"/>
            <a:ext cx="3200400" cy="1905000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Industry standard and most likely the method that will be used by all potential buyers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Multiples: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smtClean="0"/>
              <a:t>U.S. 5-7x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smtClean="0"/>
              <a:t>Europe 3-5x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5638800" y="4114800"/>
            <a:ext cx="2743200" cy="1219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1600" dirty="0" smtClean="0"/>
              <a:t>Enterprise Value:</a:t>
            </a:r>
          </a:p>
          <a:p>
            <a:r>
              <a:rPr lang="en-US" sz="1600" dirty="0" smtClean="0"/>
              <a:t>	$</a:t>
            </a:r>
            <a:r>
              <a:rPr lang="en-US" sz="1600" dirty="0"/>
              <a:t>172 - 190 </a:t>
            </a:r>
            <a:r>
              <a:rPr lang="en-US" sz="1600" dirty="0" smtClean="0"/>
              <a:t>million</a:t>
            </a:r>
            <a:endParaRPr lang="en-US" sz="1600" dirty="0"/>
          </a:p>
          <a:p>
            <a:r>
              <a:rPr lang="en-US" sz="1600" dirty="0"/>
              <a:t> Implied Equity </a:t>
            </a:r>
            <a:r>
              <a:rPr lang="en-US" sz="1600" dirty="0" smtClean="0"/>
              <a:t>Value:</a:t>
            </a:r>
          </a:p>
          <a:p>
            <a:r>
              <a:rPr lang="en-US" sz="1600" dirty="0" smtClean="0"/>
              <a:t>	$</a:t>
            </a:r>
            <a:r>
              <a:rPr lang="en-US" sz="1600" dirty="0"/>
              <a:t>119 - 137 </a:t>
            </a:r>
            <a:r>
              <a:rPr lang="en-US" sz="1600" dirty="0" smtClean="0"/>
              <a:t>million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300" dirty="0" smtClean="0"/>
              <a:t>Adjustments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2057400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Real estate:</a:t>
            </a:r>
          </a:p>
          <a:p>
            <a:r>
              <a:rPr lang="en-US" sz="1600" dirty="0" smtClean="0"/>
              <a:t>	 </a:t>
            </a:r>
            <a:r>
              <a:rPr lang="en-US" sz="1600" dirty="0"/>
              <a:t>+$6.2 million for the U.S. </a:t>
            </a:r>
          </a:p>
          <a:p>
            <a:r>
              <a:rPr lang="en-US" sz="1600" dirty="0" smtClean="0"/>
              <a:t>	+</a:t>
            </a:r>
            <a:r>
              <a:rPr lang="en-US" sz="1600" dirty="0"/>
              <a:t>$10.4 million for </a:t>
            </a:r>
            <a:r>
              <a:rPr lang="en-US" sz="1600" dirty="0" smtClean="0"/>
              <a:t>Europe</a:t>
            </a:r>
            <a:endParaRPr lang="en-US" sz="1600" dirty="0"/>
          </a:p>
          <a:p>
            <a:r>
              <a:rPr lang="en-US" sz="1600" b="1" dirty="0"/>
              <a:t>Inventory:</a:t>
            </a:r>
          </a:p>
          <a:p>
            <a:r>
              <a:rPr lang="en-US" sz="1600" dirty="0" smtClean="0"/>
              <a:t>	+</a:t>
            </a:r>
            <a:r>
              <a:rPr lang="en-US" sz="1600" dirty="0"/>
              <a:t>$4.5 million for the U.S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5867400"/>
            <a:ext cx="1143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/>
              <a:t>In millions</a:t>
            </a:r>
            <a:endParaRPr lang="en-US" sz="105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6248400"/>
            <a:ext cx="1981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Control Premium = 25.80%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334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176928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TS010176928</Template>
  <TotalTime>0</TotalTime>
  <Words>3988</Words>
  <Application>Microsoft Office PowerPoint</Application>
  <PresentationFormat>On-screen Show (4:3)</PresentationFormat>
  <Paragraphs>1736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宋体</vt:lpstr>
      <vt:lpstr>Arial</vt:lpstr>
      <vt:lpstr>Calibri</vt:lpstr>
      <vt:lpstr>Times New Roman</vt:lpstr>
      <vt:lpstr>TS010176928</vt:lpstr>
      <vt:lpstr>MBA Investment Bankers, LLC</vt:lpstr>
      <vt:lpstr>AGENDA</vt:lpstr>
      <vt:lpstr>Recommendation</vt:lpstr>
      <vt:lpstr>Recommendation</vt:lpstr>
      <vt:lpstr>Situation and Market trends</vt:lpstr>
      <vt:lpstr>Situation and Stakeholders</vt:lpstr>
      <vt:lpstr>Recent Trends</vt:lpstr>
      <vt:lpstr>Valuation of Fastlane</vt:lpstr>
      <vt:lpstr>Valuation of Fastlane – Blue Sky</vt:lpstr>
      <vt:lpstr>Valuation of Fastlane – Comparable Public Co.</vt:lpstr>
      <vt:lpstr>Valuation of Fastlane – DCF</vt:lpstr>
      <vt:lpstr>Evaluation of Autobahn Offer</vt:lpstr>
      <vt:lpstr>Autobahn Offer – Implied Value </vt:lpstr>
      <vt:lpstr>Autobahn Offer – Comparison to Market Value</vt:lpstr>
      <vt:lpstr>Recommendations</vt:lpstr>
      <vt:lpstr>Alternatives</vt:lpstr>
      <vt:lpstr>Other Strategic Alternatives</vt:lpstr>
      <vt:lpstr>MBA Investment Bankers, LLC</vt:lpstr>
      <vt:lpstr>Appendix</vt:lpstr>
      <vt:lpstr>Blue Sky Valuation</vt:lpstr>
      <vt:lpstr>Comparable Companies Valuation</vt:lpstr>
      <vt:lpstr>WACC Calculation</vt:lpstr>
      <vt:lpstr>DCF Calculation - Consolidated</vt:lpstr>
      <vt:lpstr>DCF Calculation – Consolidated – Working Capital</vt:lpstr>
      <vt:lpstr>DCF Calculation – U.S.</vt:lpstr>
      <vt:lpstr>DCF Calculation – U.S. – Working Capital</vt:lpstr>
      <vt:lpstr>DCF Calculation – Europe</vt:lpstr>
      <vt:lpstr>DCF Calculation – Europe – Working Capital</vt:lpstr>
      <vt:lpstr>Valuation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2012-04-12T04:42:02Z</dcterms:created>
  <dcterms:modified xsi:type="dcterms:W3CDTF">2013-03-08T16:16:55Z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