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256" r:id="rId3"/>
    <p:sldId id="313" r:id="rId4"/>
    <p:sldId id="350" r:id="rId5"/>
    <p:sldId id="349" r:id="rId6"/>
    <p:sldId id="351" r:id="rId7"/>
    <p:sldId id="383" r:id="rId8"/>
    <p:sldId id="355" r:id="rId9"/>
    <p:sldId id="332" r:id="rId10"/>
    <p:sldId id="356" r:id="rId11"/>
    <p:sldId id="363" r:id="rId12"/>
    <p:sldId id="368" r:id="rId13"/>
    <p:sldId id="371" r:id="rId14"/>
    <p:sldId id="357" r:id="rId15"/>
    <p:sldId id="375" r:id="rId16"/>
    <p:sldId id="381" r:id="rId17"/>
    <p:sldId id="382" r:id="rId18"/>
    <p:sldId id="358" r:id="rId19"/>
    <p:sldId id="372" r:id="rId20"/>
    <p:sldId id="384" r:id="rId21"/>
    <p:sldId id="359" r:id="rId22"/>
    <p:sldId id="385" r:id="rId23"/>
    <p:sldId id="367" r:id="rId24"/>
    <p:sldId id="360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9" r:id="rId37"/>
    <p:sldId id="328" r:id="rId38"/>
    <p:sldId id="336" r:id="rId39"/>
    <p:sldId id="353" r:id="rId40"/>
    <p:sldId id="337" r:id="rId41"/>
    <p:sldId id="330" r:id="rId42"/>
    <p:sldId id="338" r:id="rId43"/>
    <p:sldId id="397" r:id="rId44"/>
    <p:sldId id="398" r:id="rId45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BF3"/>
    <a:srgbClr val="FADE14"/>
    <a:srgbClr val="00009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5" autoAdjust="0"/>
    <p:restoredTop sz="93515" autoAdjust="0"/>
  </p:normalViewPr>
  <p:slideViewPr>
    <p:cSldViewPr>
      <p:cViewPr varScale="1">
        <p:scale>
          <a:sx n="70" d="100"/>
          <a:sy n="70" d="100"/>
        </p:scale>
        <p:origin x="3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Rinor\Dropbox\ACG%20Cup%202013\Final%20Spreadsheet%20v.2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Implied Enterprise</a:t>
            </a:r>
            <a:r>
              <a:rPr lang="en-US" baseline="0"/>
              <a:t> </a:t>
            </a:r>
            <a:r>
              <a:rPr lang="en-US"/>
              <a:t>Value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691409000704201"/>
          <c:y val="0.12995867207005901"/>
          <c:w val="0.82682574739133197"/>
          <c:h val="0.833877771320512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Summary!$A$59</c:f>
              <c:strCache>
                <c:ptCount val="1"/>
                <c:pt idx="0">
                  <c:v>Consolidated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964305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964305">
                  <a:lumMod val="40000"/>
                  <a:lumOff val="60000"/>
                </a:srgb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84AA33">
                  <a:lumMod val="60000"/>
                  <a:lumOff val="40000"/>
                </a:srgb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B9D77A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Summary!$B$52:$I$53</c:f>
              <c:multiLvlStrCache>
                <c:ptCount val="8"/>
                <c:lvl>
                  <c:pt idx="0">
                    <c:v>Low</c:v>
                  </c:pt>
                  <c:pt idx="1">
                    <c:v>High</c:v>
                  </c:pt>
                  <c:pt idx="2">
                    <c:v>Low</c:v>
                  </c:pt>
                  <c:pt idx="3">
                    <c:v>High</c:v>
                  </c:pt>
                  <c:pt idx="4">
                    <c:v>Low</c:v>
                  </c:pt>
                  <c:pt idx="5">
                    <c:v>High</c:v>
                  </c:pt>
                  <c:pt idx="6">
                    <c:v>Low</c:v>
                  </c:pt>
                  <c:pt idx="7">
                    <c:v>High</c:v>
                  </c:pt>
                </c:lvl>
                <c:lvl>
                  <c:pt idx="0">
                    <c:v>DCF</c:v>
                  </c:pt>
                  <c:pt idx="2">
                    <c:v>Comp</c:v>
                  </c:pt>
                  <c:pt idx="4">
                    <c:v>Blue Sky</c:v>
                  </c:pt>
                  <c:pt idx="6">
                    <c:v>Average</c:v>
                  </c:pt>
                </c:lvl>
              </c:multiLvlStrCache>
            </c:multiLvlStrRef>
          </c:cat>
          <c:val>
            <c:numRef>
              <c:f>Summary!$B$59:$I$59</c:f>
              <c:numCache>
                <c:formatCode>0.00</c:formatCode>
                <c:ptCount val="8"/>
                <c:pt idx="0">
                  <c:v>171.62602829715181</c:v>
                </c:pt>
                <c:pt idx="1">
                  <c:v>205.0981689382813</c:v>
                </c:pt>
                <c:pt idx="2">
                  <c:v>182.1314877365358</c:v>
                </c:pt>
                <c:pt idx="3">
                  <c:v>230.28096141855619</c:v>
                </c:pt>
                <c:pt idx="4">
                  <c:v>171.66568822144001</c:v>
                </c:pt>
                <c:pt idx="5">
                  <c:v>189.9234247935282</c:v>
                </c:pt>
                <c:pt idx="6">
                  <c:v>175.1410680850426</c:v>
                </c:pt>
                <c:pt idx="7">
                  <c:v>208.4341850501219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28199632"/>
        <c:axId val="228224624"/>
      </c:barChart>
      <c:catAx>
        <c:axId val="22819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224624"/>
        <c:crosses val="autoZero"/>
        <c:auto val="1"/>
        <c:lblAlgn val="ctr"/>
        <c:lblOffset val="100"/>
        <c:noMultiLvlLbl val="0"/>
      </c:catAx>
      <c:valAx>
        <c:axId val="228224624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22819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Blue Sky – Enterprise</a:t>
            </a:r>
            <a:r>
              <a:rPr lang="en-US" baseline="0" dirty="0" smtClean="0"/>
              <a:t> Value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96.1</c:v>
                </c:pt>
                <c:pt idx="1">
                  <c:v>75.599999999999994</c:v>
                </c:pt>
                <c:pt idx="2">
                  <c:v>171.7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12.5</c:v>
                </c:pt>
                <c:pt idx="1">
                  <c:v>5.7</c:v>
                </c:pt>
                <c:pt idx="2">
                  <c:v>18.2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7741768"/>
        <c:axId val="297742944"/>
      </c:barChart>
      <c:catAx>
        <c:axId val="2977417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97742944"/>
        <c:crosses val="autoZero"/>
        <c:auto val="1"/>
        <c:lblAlgn val="ctr"/>
        <c:lblOffset val="100"/>
        <c:noMultiLvlLbl val="0"/>
      </c:catAx>
      <c:valAx>
        <c:axId val="297742944"/>
        <c:scaling>
          <c:orientation val="minMax"/>
        </c:scaling>
        <c:delete val="0"/>
        <c:axPos val="b"/>
        <c:majorGridlines/>
        <c:numFmt formatCode="0" sourceLinked="0"/>
        <c:majorTickMark val="out"/>
        <c:minorTickMark val="none"/>
        <c:tickLblPos val="nextTo"/>
        <c:crossAx val="297741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012928939438103"/>
          <c:y val="0.19801049868766399"/>
          <c:w val="0.121825969670458"/>
          <c:h val="0.1700672103487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Comparables</a:t>
            </a:r>
            <a:r>
              <a:rPr lang="en-US" baseline="0" dirty="0" smtClean="0"/>
              <a:t> – Enterprise Value</a:t>
            </a:r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106.2437788842834</c:v>
                </c:pt>
                <c:pt idx="1">
                  <c:v>75.887708852252274</c:v>
                </c:pt>
                <c:pt idx="2">
                  <c:v>182.1314877365358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40.746325636399057</c:v>
                </c:pt>
                <c:pt idx="1">
                  <c:v>7.4031480456214478</c:v>
                </c:pt>
                <c:pt idx="2">
                  <c:v>48.149473682020499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2576200"/>
        <c:axId val="302576592"/>
      </c:barChart>
      <c:catAx>
        <c:axId val="3025762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02576592"/>
        <c:crosses val="autoZero"/>
        <c:auto val="1"/>
        <c:lblAlgn val="ctr"/>
        <c:lblOffset val="100"/>
        <c:noMultiLvlLbl val="0"/>
      </c:catAx>
      <c:valAx>
        <c:axId val="302576592"/>
        <c:scaling>
          <c:orientation val="minMax"/>
        </c:scaling>
        <c:delete val="0"/>
        <c:axPos val="b"/>
        <c:majorGridlines/>
        <c:numFmt formatCode="0" sourceLinked="1"/>
        <c:majorTickMark val="out"/>
        <c:minorTickMark val="none"/>
        <c:tickLblPos val="nextTo"/>
        <c:crossAx val="302576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326021747281601"/>
          <c:y val="0.20107701026008101"/>
          <c:w val="0.10173976377952799"/>
          <c:h val="0.18197679237463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DCF</a:t>
            </a:r>
            <a:r>
              <a:rPr lang="en-US" baseline="0" dirty="0" smtClean="0"/>
              <a:t> – Enterprise Value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Sheet1!$B$2:$B$4</c:f>
              <c:numCache>
                <c:formatCode>0</c:formatCode>
                <c:ptCount val="3"/>
                <c:pt idx="0">
                  <c:v>101.5856574361668</c:v>
                </c:pt>
                <c:pt idx="1">
                  <c:v>70.040370860984837</c:v>
                </c:pt>
                <c:pt idx="2">
                  <c:v>171.62602829715181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US</c:v>
                </c:pt>
                <c:pt idx="1">
                  <c:v>Europe</c:v>
                </c:pt>
                <c:pt idx="2">
                  <c:v>Consolidated</c:v>
                </c:pt>
              </c:strCache>
            </c:strRef>
          </c:cat>
          <c:val>
            <c:numRef>
              <c:f>Sheet1!$C$2:$C$4</c:f>
              <c:numCache>
                <c:formatCode>0</c:formatCode>
                <c:ptCount val="3"/>
                <c:pt idx="0">
                  <c:v>21.084457860333981</c:v>
                </c:pt>
                <c:pt idx="1">
                  <c:v>12.387682780795471</c:v>
                </c:pt>
                <c:pt idx="2">
                  <c:v>33.47214064112945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3009768"/>
        <c:axId val="303010160"/>
      </c:barChart>
      <c:catAx>
        <c:axId val="3030097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03010160"/>
        <c:crosses val="autoZero"/>
        <c:auto val="1"/>
        <c:lblAlgn val="ctr"/>
        <c:lblOffset val="100"/>
        <c:noMultiLvlLbl val="0"/>
      </c:catAx>
      <c:valAx>
        <c:axId val="303010160"/>
        <c:scaling>
          <c:orientation val="minMax"/>
        </c:scaling>
        <c:delete val="0"/>
        <c:axPos val="b"/>
        <c:majorGridlines/>
        <c:numFmt formatCode="0" sourceLinked="1"/>
        <c:majorTickMark val="out"/>
        <c:minorTickMark val="none"/>
        <c:tickLblPos val="nextTo"/>
        <c:crossAx val="303009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054282987353804"/>
          <c:y val="0.19745494313210801"/>
          <c:w val="9.2490694345025007E-2"/>
          <c:h val="0.15258296879556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2DA85-AB7D-4C9B-AEE3-A75D19B7C36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22258D-061F-47D6-BC8C-66C312A62436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US" sz="2400" b="1" dirty="0" smtClean="0"/>
            <a:t>Acquisition Strategy</a:t>
          </a:r>
          <a:endParaRPr lang="en-US" sz="2400" b="1" dirty="0"/>
        </a:p>
      </dgm:t>
    </dgm:pt>
    <dgm:pt modelId="{77D7B564-F271-440E-9684-0FA1FCB03BA7}" type="parTrans" cxnId="{FBDB2A28-8B5E-4228-B6C5-684D18ACBC11}">
      <dgm:prSet/>
      <dgm:spPr/>
      <dgm:t>
        <a:bodyPr/>
        <a:lstStyle/>
        <a:p>
          <a:endParaRPr lang="en-US"/>
        </a:p>
      </dgm:t>
    </dgm:pt>
    <dgm:pt modelId="{B87B10A1-53C5-431C-80F3-0604B51545D5}" type="sibTrans" cxnId="{FBDB2A28-8B5E-4228-B6C5-684D18ACBC11}">
      <dgm:prSet/>
      <dgm:spPr/>
      <dgm:t>
        <a:bodyPr/>
        <a:lstStyle/>
        <a:p>
          <a:endParaRPr lang="en-US"/>
        </a:p>
      </dgm:t>
    </dgm:pt>
    <dgm:pt modelId="{18AFB798-875D-401E-B737-DC08C5D8CA4E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Acquire Fastlane and sale-leaseback the real estate</a:t>
          </a:r>
          <a:endParaRPr lang="en-US" sz="1800" dirty="0"/>
        </a:p>
      </dgm:t>
    </dgm:pt>
    <dgm:pt modelId="{EB3E486A-54A1-464C-9CCB-A63FF2F88539}" type="parTrans" cxnId="{632D4315-308F-4A0C-96C2-83548936B0F4}">
      <dgm:prSet/>
      <dgm:spPr/>
      <dgm:t>
        <a:bodyPr/>
        <a:lstStyle/>
        <a:p>
          <a:endParaRPr lang="en-US"/>
        </a:p>
      </dgm:t>
    </dgm:pt>
    <dgm:pt modelId="{E21C7001-9F6B-4B21-BA2D-452C70232B35}" type="sibTrans" cxnId="{632D4315-308F-4A0C-96C2-83548936B0F4}">
      <dgm:prSet/>
      <dgm:spPr/>
      <dgm:t>
        <a:bodyPr/>
        <a:lstStyle/>
        <a:p>
          <a:endParaRPr lang="en-US"/>
        </a:p>
      </dgm:t>
    </dgm:pt>
    <dgm:pt modelId="{06CA1EF4-701B-415F-A452-E2D5F3167320}">
      <dgm:prSet phldrT="[Text]" custT="1"/>
      <dgm:spPr/>
      <dgm:t>
        <a:bodyPr/>
        <a:lstStyle/>
        <a:p>
          <a:pPr algn="ctr"/>
          <a:r>
            <a:rPr lang="en-US" sz="2400" b="1" dirty="0" smtClean="0"/>
            <a:t>Return Analysis</a:t>
          </a:r>
          <a:r>
            <a:rPr lang="en-US" sz="1600" b="0" dirty="0" smtClean="0"/>
            <a:t>*</a:t>
          </a:r>
          <a:endParaRPr lang="en-US" sz="2400" b="0" dirty="0"/>
        </a:p>
      </dgm:t>
    </dgm:pt>
    <dgm:pt modelId="{C797C85C-8826-4934-99DE-B7374B0668DA}" type="parTrans" cxnId="{7E671C1A-587A-46FD-9B92-A18E88A7E3DA}">
      <dgm:prSet/>
      <dgm:spPr/>
      <dgm:t>
        <a:bodyPr/>
        <a:lstStyle/>
        <a:p>
          <a:endParaRPr lang="en-US"/>
        </a:p>
      </dgm:t>
    </dgm:pt>
    <dgm:pt modelId="{7392B73A-E5A8-448D-9267-A83201529FEF}" type="sibTrans" cxnId="{7E671C1A-587A-46FD-9B92-A18E88A7E3DA}">
      <dgm:prSet/>
      <dgm:spPr/>
      <dgm:t>
        <a:bodyPr/>
        <a:lstStyle/>
        <a:p>
          <a:endParaRPr lang="en-US"/>
        </a:p>
      </dgm:t>
    </dgm:pt>
    <dgm:pt modelId="{2B6B87E5-369C-47EA-9659-230341108F1D}">
      <dgm:prSet phldrT="[Text]" custT="1"/>
      <dgm:spPr/>
      <dgm:t>
        <a:bodyPr/>
        <a:lstStyle/>
        <a:p>
          <a:pPr algn="l"/>
          <a:r>
            <a:rPr lang="en-US" sz="1800" dirty="0" smtClean="0"/>
            <a:t>IRR = 37.6%</a:t>
          </a:r>
          <a:endParaRPr lang="en-US" sz="1800" dirty="0"/>
        </a:p>
      </dgm:t>
    </dgm:pt>
    <dgm:pt modelId="{3A1F42FE-A618-4F24-BDA7-38DDFDEBCB15}" type="parTrans" cxnId="{12CA736B-EA74-4E8C-BDB0-EB4743082EF9}">
      <dgm:prSet/>
      <dgm:spPr/>
      <dgm:t>
        <a:bodyPr/>
        <a:lstStyle/>
        <a:p>
          <a:endParaRPr lang="en-US"/>
        </a:p>
      </dgm:t>
    </dgm:pt>
    <dgm:pt modelId="{918C1059-9F29-4863-949B-AED83EC7EEFD}" type="sibTrans" cxnId="{12CA736B-EA74-4E8C-BDB0-EB4743082EF9}">
      <dgm:prSet/>
      <dgm:spPr/>
      <dgm:t>
        <a:bodyPr/>
        <a:lstStyle/>
        <a:p>
          <a:endParaRPr lang="en-US"/>
        </a:p>
      </dgm:t>
    </dgm:pt>
    <dgm:pt modelId="{2D25707D-8939-4A76-B097-41CF15159B4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Sell the real estate to Smith Real Estate Partners</a:t>
          </a:r>
          <a:endParaRPr lang="en-US" sz="1800" dirty="0"/>
        </a:p>
      </dgm:t>
    </dgm:pt>
    <dgm:pt modelId="{886EC6EB-9A9C-425B-B5D3-1CD704C3E469}" type="parTrans" cxnId="{6156EF52-8746-43AC-8518-8DAEAD2D326C}">
      <dgm:prSet/>
      <dgm:spPr/>
      <dgm:t>
        <a:bodyPr/>
        <a:lstStyle/>
        <a:p>
          <a:endParaRPr lang="en-US"/>
        </a:p>
      </dgm:t>
    </dgm:pt>
    <dgm:pt modelId="{458250A7-551A-428E-8FE6-F91CC60A7EB5}" type="sibTrans" cxnId="{6156EF52-8746-43AC-8518-8DAEAD2D326C}">
      <dgm:prSet/>
      <dgm:spPr/>
      <dgm:t>
        <a:bodyPr/>
        <a:lstStyle/>
        <a:p>
          <a:endParaRPr lang="en-US"/>
        </a:p>
      </dgm:t>
    </dgm:pt>
    <dgm:pt modelId="{2885A6B6-9F81-4975-A52D-6D3D4CC49A8B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Offer price: 10.5x EBITDA, implied EV = $175 million</a:t>
          </a:r>
        </a:p>
      </dgm:t>
    </dgm:pt>
    <dgm:pt modelId="{DEDC6E23-E90C-4EE8-A711-FC4ED5D0A707}" type="parTrans" cxnId="{F2A4B327-DB6E-452F-A106-3732A06EC630}">
      <dgm:prSet/>
      <dgm:spPr/>
      <dgm:t>
        <a:bodyPr/>
        <a:lstStyle/>
        <a:p>
          <a:endParaRPr lang="en-US"/>
        </a:p>
      </dgm:t>
    </dgm:pt>
    <dgm:pt modelId="{0AE96F65-C57E-4FB0-933D-30E260767058}" type="sibTrans" cxnId="{F2A4B327-DB6E-452F-A106-3732A06EC630}">
      <dgm:prSet/>
      <dgm:spPr/>
      <dgm:t>
        <a:bodyPr/>
        <a:lstStyle/>
        <a:p>
          <a:endParaRPr lang="en-US"/>
        </a:p>
      </dgm:t>
    </dgm:pt>
    <dgm:pt modelId="{22364418-BC05-4E8B-ACDF-8650AA48C497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Holding period: 5 years</a:t>
          </a:r>
          <a:endParaRPr lang="en-US" sz="1800" dirty="0"/>
        </a:p>
      </dgm:t>
    </dgm:pt>
    <dgm:pt modelId="{F4AAA8F8-FEF7-4868-9D20-36E8830C065E}" type="parTrans" cxnId="{A80DFE0D-0303-4B90-9908-F3E05E47BD36}">
      <dgm:prSet/>
      <dgm:spPr/>
      <dgm:t>
        <a:bodyPr/>
        <a:lstStyle/>
        <a:p>
          <a:endParaRPr lang="en-US"/>
        </a:p>
      </dgm:t>
    </dgm:pt>
    <dgm:pt modelId="{94F4A5D9-25D3-43EF-805E-990CF1B4ACE3}" type="sibTrans" cxnId="{A80DFE0D-0303-4B90-9908-F3E05E47BD36}">
      <dgm:prSet/>
      <dgm:spPr/>
      <dgm:t>
        <a:bodyPr/>
        <a:lstStyle/>
        <a:p>
          <a:endParaRPr lang="en-US"/>
        </a:p>
      </dgm:t>
    </dgm:pt>
    <dgm:pt modelId="{C99BFC77-59BB-492B-8491-12D2BC563AB1}">
      <dgm:prSet phldrT="[Text]" custT="1"/>
      <dgm:spPr/>
      <dgm:t>
        <a:bodyPr/>
        <a:lstStyle/>
        <a:p>
          <a:pPr algn="l"/>
          <a:r>
            <a:rPr lang="en-US" sz="1800" dirty="0" smtClean="0"/>
            <a:t>Invested Capital = 4.9x</a:t>
          </a:r>
          <a:endParaRPr lang="en-US" sz="1800" dirty="0"/>
        </a:p>
      </dgm:t>
    </dgm:pt>
    <dgm:pt modelId="{68DBE2E0-A576-44D2-B428-7762226AF7FE}" type="parTrans" cxnId="{1BC5E44C-2964-483B-B252-3100D7E0D859}">
      <dgm:prSet/>
      <dgm:spPr/>
      <dgm:t>
        <a:bodyPr/>
        <a:lstStyle/>
        <a:p>
          <a:endParaRPr lang="en-US"/>
        </a:p>
      </dgm:t>
    </dgm:pt>
    <dgm:pt modelId="{C939ED26-93CB-4E5F-9C98-5CF8CA5E0AE5}" type="sibTrans" cxnId="{1BC5E44C-2964-483B-B252-3100D7E0D859}">
      <dgm:prSet/>
      <dgm:spPr/>
      <dgm:t>
        <a:bodyPr/>
        <a:lstStyle/>
        <a:p>
          <a:endParaRPr lang="en-US"/>
        </a:p>
      </dgm:t>
    </dgm:pt>
    <dgm:pt modelId="{CCAEA0C0-1F1C-44B4-B686-713250B804B6}">
      <dgm:prSet phldrT="[Text]" custT="1"/>
      <dgm:spPr/>
      <dgm:t>
        <a:bodyPr/>
        <a:lstStyle/>
        <a:p>
          <a:pPr algn="l"/>
          <a:endParaRPr lang="en-US" sz="1800" dirty="0"/>
        </a:p>
      </dgm:t>
    </dgm:pt>
    <dgm:pt modelId="{9AEE1648-D1C1-4086-8B35-DC302CD77DD9}" type="parTrans" cxnId="{6D5E3796-A072-4BE8-B6BA-369CFF589FFE}">
      <dgm:prSet/>
      <dgm:spPr/>
      <dgm:t>
        <a:bodyPr/>
        <a:lstStyle/>
        <a:p>
          <a:endParaRPr lang="en-US"/>
        </a:p>
      </dgm:t>
    </dgm:pt>
    <dgm:pt modelId="{48EE0043-B683-4A9B-B5C9-CEC5E8356ED3}" type="sibTrans" cxnId="{6D5E3796-A072-4BE8-B6BA-369CFF589FFE}">
      <dgm:prSet/>
      <dgm:spPr/>
      <dgm:t>
        <a:bodyPr/>
        <a:lstStyle/>
        <a:p>
          <a:endParaRPr lang="en-US"/>
        </a:p>
      </dgm:t>
    </dgm:pt>
    <dgm:pt modelId="{626FB62B-0B54-483C-BD2F-95AC711AF8C0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Maximize leverage in capital structure</a:t>
          </a:r>
          <a:endParaRPr lang="en-US" sz="1800" dirty="0"/>
        </a:p>
      </dgm:t>
    </dgm:pt>
    <dgm:pt modelId="{3370C3A6-505E-4586-A123-06A2058147C7}" type="parTrans" cxnId="{50391615-4C28-499D-97E3-B32130B5A6E6}">
      <dgm:prSet/>
      <dgm:spPr/>
      <dgm:t>
        <a:bodyPr/>
        <a:lstStyle/>
        <a:p>
          <a:endParaRPr lang="en-US"/>
        </a:p>
      </dgm:t>
    </dgm:pt>
    <dgm:pt modelId="{E1F9A6CD-D849-4466-8ED6-1E384329FC33}" type="sibTrans" cxnId="{50391615-4C28-499D-97E3-B32130B5A6E6}">
      <dgm:prSet/>
      <dgm:spPr/>
      <dgm:t>
        <a:bodyPr/>
        <a:lstStyle/>
        <a:p>
          <a:endParaRPr lang="en-US"/>
        </a:p>
      </dgm:t>
    </dgm:pt>
    <dgm:pt modelId="{96650FD0-F70F-724E-A4C0-5EF23D551A1E}">
      <dgm:prSet phldrT="[Text]" custT="1"/>
      <dgm:spPr/>
      <dgm:t>
        <a:bodyPr/>
        <a:lstStyle/>
        <a:p>
          <a:pPr algn="l"/>
          <a:r>
            <a:rPr lang="en-US" sz="1800" dirty="0" smtClean="0"/>
            <a:t>Lowest fixed coverage ratio = 1.82</a:t>
          </a:r>
          <a:endParaRPr lang="en-US" sz="1800" dirty="0"/>
        </a:p>
      </dgm:t>
    </dgm:pt>
    <dgm:pt modelId="{80555BE0-C35C-3240-BFA7-12E72D7930E0}" type="parTrans" cxnId="{6654DD38-8908-0B4C-B319-3E734E1EEB9F}">
      <dgm:prSet/>
      <dgm:spPr/>
      <dgm:t>
        <a:bodyPr/>
        <a:lstStyle/>
        <a:p>
          <a:endParaRPr lang="en-US"/>
        </a:p>
      </dgm:t>
    </dgm:pt>
    <dgm:pt modelId="{524CD4DC-DC0B-2144-BC94-1440835C8769}" type="sibTrans" cxnId="{6654DD38-8908-0B4C-B319-3E734E1EEB9F}">
      <dgm:prSet/>
      <dgm:spPr/>
      <dgm:t>
        <a:bodyPr/>
        <a:lstStyle/>
        <a:p>
          <a:endParaRPr lang="en-US"/>
        </a:p>
      </dgm:t>
    </dgm:pt>
    <dgm:pt modelId="{D2165770-5C16-40D7-8132-55D7F506D237}" type="pres">
      <dgm:prSet presAssocID="{6942DA85-AB7D-4C9B-AEE3-A75D19B7C3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A6E863-C319-4B49-AC23-BB1787EBE3CA}" type="pres">
      <dgm:prSet presAssocID="{4922258D-061F-47D6-BC8C-66C312A62436}" presName="node" presStyleLbl="node1" presStyleIdx="0" presStyleCnt="2" custScaleX="1858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5A11E-4E5C-4C8C-8D02-B07B05BEA194}" type="pres">
      <dgm:prSet presAssocID="{B87B10A1-53C5-431C-80F3-0604B51545D5}" presName="sibTrans" presStyleLbl="sibTrans2D1" presStyleIdx="0" presStyleCnt="1" custAng="19697374" custLinFactX="-16873" custLinFactNeighborX="-100000" custLinFactNeighborY="4511"/>
      <dgm:spPr/>
      <dgm:t>
        <a:bodyPr/>
        <a:lstStyle/>
        <a:p>
          <a:endParaRPr lang="en-US"/>
        </a:p>
      </dgm:t>
    </dgm:pt>
    <dgm:pt modelId="{6E063289-B656-485C-A649-25D7718C340E}" type="pres">
      <dgm:prSet presAssocID="{B87B10A1-53C5-431C-80F3-0604B51545D5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84BF7A6-C906-4E7B-9013-ECB61A146803}" type="pres">
      <dgm:prSet presAssocID="{06CA1EF4-701B-415F-A452-E2D5F3167320}" presName="node" presStyleLbl="node1" presStyleIdx="1" presStyleCnt="2" custScaleX="97652" custScaleY="70490" custLinFactNeighborX="-92194" custLinFactNeighborY="-18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CDD71B-B757-46F1-BA65-1B1AD203297A}" type="presOf" srcId="{B87B10A1-53C5-431C-80F3-0604B51545D5}" destId="{4205A11E-4E5C-4C8C-8D02-B07B05BEA194}" srcOrd="0" destOrd="0" presId="urn:microsoft.com/office/officeart/2005/8/layout/process5"/>
    <dgm:cxn modelId="{089DCEC3-1234-425D-884E-1B9B79295DB1}" type="presOf" srcId="{626FB62B-0B54-483C-BD2F-95AC711AF8C0}" destId="{C8A6E863-C319-4B49-AC23-BB1787EBE3CA}" srcOrd="0" destOrd="3" presId="urn:microsoft.com/office/officeart/2005/8/layout/process5"/>
    <dgm:cxn modelId="{45991E5B-DE54-4F01-81FC-6A8B524A3EE1}" type="presOf" srcId="{4922258D-061F-47D6-BC8C-66C312A62436}" destId="{C8A6E863-C319-4B49-AC23-BB1787EBE3CA}" srcOrd="0" destOrd="0" presId="urn:microsoft.com/office/officeart/2005/8/layout/process5"/>
    <dgm:cxn modelId="{632D4315-308F-4A0C-96C2-83548936B0F4}" srcId="{4922258D-061F-47D6-BC8C-66C312A62436}" destId="{18AFB798-875D-401E-B737-DC08C5D8CA4E}" srcOrd="0" destOrd="0" parTransId="{EB3E486A-54A1-464C-9CCB-A63FF2F88539}" sibTransId="{E21C7001-9F6B-4B21-BA2D-452C70232B35}"/>
    <dgm:cxn modelId="{6F6C8BBA-D0CB-4FDF-8927-30E7E033B09A}" type="presOf" srcId="{B87B10A1-53C5-431C-80F3-0604B51545D5}" destId="{6E063289-B656-485C-A649-25D7718C340E}" srcOrd="1" destOrd="0" presId="urn:microsoft.com/office/officeart/2005/8/layout/process5"/>
    <dgm:cxn modelId="{FBB440DF-9D55-4A75-B3F9-91F02CBC53CA}" type="presOf" srcId="{2B6B87E5-369C-47EA-9659-230341108F1D}" destId="{284BF7A6-C906-4E7B-9013-ECB61A146803}" srcOrd="0" destOrd="1" presId="urn:microsoft.com/office/officeart/2005/8/layout/process5"/>
    <dgm:cxn modelId="{8DCDA488-7322-4F1B-A890-D88DB3D4B2C9}" type="presOf" srcId="{18AFB798-875D-401E-B737-DC08C5D8CA4E}" destId="{C8A6E863-C319-4B49-AC23-BB1787EBE3CA}" srcOrd="0" destOrd="1" presId="urn:microsoft.com/office/officeart/2005/8/layout/process5"/>
    <dgm:cxn modelId="{6D5E3796-A072-4BE8-B6BA-369CFF589FFE}" srcId="{06CA1EF4-701B-415F-A452-E2D5F3167320}" destId="{CCAEA0C0-1F1C-44B4-B686-713250B804B6}" srcOrd="3" destOrd="0" parTransId="{9AEE1648-D1C1-4086-8B35-DC302CD77DD9}" sibTransId="{48EE0043-B683-4A9B-B5C9-CEC5E8356ED3}"/>
    <dgm:cxn modelId="{A80DFE0D-0303-4B90-9908-F3E05E47BD36}" srcId="{4922258D-061F-47D6-BC8C-66C312A62436}" destId="{22364418-BC05-4E8B-ACDF-8650AA48C497}" srcOrd="4" destOrd="0" parTransId="{F4AAA8F8-FEF7-4868-9D20-36E8830C065E}" sibTransId="{94F4A5D9-25D3-43EF-805E-990CF1B4ACE3}"/>
    <dgm:cxn modelId="{7E671C1A-587A-46FD-9B92-A18E88A7E3DA}" srcId="{6942DA85-AB7D-4C9B-AEE3-A75D19B7C36E}" destId="{06CA1EF4-701B-415F-A452-E2D5F3167320}" srcOrd="1" destOrd="0" parTransId="{C797C85C-8826-4934-99DE-B7374B0668DA}" sibTransId="{7392B73A-E5A8-448D-9267-A83201529FEF}"/>
    <dgm:cxn modelId="{1BC5E44C-2964-483B-B252-3100D7E0D859}" srcId="{06CA1EF4-701B-415F-A452-E2D5F3167320}" destId="{C99BFC77-59BB-492B-8491-12D2BC563AB1}" srcOrd="1" destOrd="0" parTransId="{68DBE2E0-A576-44D2-B428-7762226AF7FE}" sibTransId="{C939ED26-93CB-4E5F-9C98-5CF8CA5E0AE5}"/>
    <dgm:cxn modelId="{B47953C6-6A61-444D-84B2-40BE75AB394A}" type="presOf" srcId="{22364418-BC05-4E8B-ACDF-8650AA48C497}" destId="{C8A6E863-C319-4B49-AC23-BB1787EBE3CA}" srcOrd="0" destOrd="5" presId="urn:microsoft.com/office/officeart/2005/8/layout/process5"/>
    <dgm:cxn modelId="{12CA736B-EA74-4E8C-BDB0-EB4743082EF9}" srcId="{06CA1EF4-701B-415F-A452-E2D5F3167320}" destId="{2B6B87E5-369C-47EA-9659-230341108F1D}" srcOrd="0" destOrd="0" parTransId="{3A1F42FE-A618-4F24-BDA7-38DDFDEBCB15}" sibTransId="{918C1059-9F29-4863-949B-AED83EC7EEFD}"/>
    <dgm:cxn modelId="{743D4EB3-C9AC-4766-A89D-639413CC00CE}" type="presOf" srcId="{2885A6B6-9F81-4975-A52D-6D3D4CC49A8B}" destId="{C8A6E863-C319-4B49-AC23-BB1787EBE3CA}" srcOrd="0" destOrd="4" presId="urn:microsoft.com/office/officeart/2005/8/layout/process5"/>
    <dgm:cxn modelId="{FBDB2A28-8B5E-4228-B6C5-684D18ACBC11}" srcId="{6942DA85-AB7D-4C9B-AEE3-A75D19B7C36E}" destId="{4922258D-061F-47D6-BC8C-66C312A62436}" srcOrd="0" destOrd="0" parTransId="{77D7B564-F271-440E-9684-0FA1FCB03BA7}" sibTransId="{B87B10A1-53C5-431C-80F3-0604B51545D5}"/>
    <dgm:cxn modelId="{54A702D2-CCD0-4031-AF70-8D68DCE51582}" type="presOf" srcId="{06CA1EF4-701B-415F-A452-E2D5F3167320}" destId="{284BF7A6-C906-4E7B-9013-ECB61A146803}" srcOrd="0" destOrd="0" presId="urn:microsoft.com/office/officeart/2005/8/layout/process5"/>
    <dgm:cxn modelId="{FDA3429F-3534-4E6E-932F-CAC8F7929EE4}" type="presOf" srcId="{2D25707D-8939-4A76-B097-41CF15159B41}" destId="{C8A6E863-C319-4B49-AC23-BB1787EBE3CA}" srcOrd="0" destOrd="2" presId="urn:microsoft.com/office/officeart/2005/8/layout/process5"/>
    <dgm:cxn modelId="{6156EF52-8746-43AC-8518-8DAEAD2D326C}" srcId="{4922258D-061F-47D6-BC8C-66C312A62436}" destId="{2D25707D-8939-4A76-B097-41CF15159B41}" srcOrd="1" destOrd="0" parTransId="{886EC6EB-9A9C-425B-B5D3-1CD704C3E469}" sibTransId="{458250A7-551A-428E-8FE6-F91CC60A7EB5}"/>
    <dgm:cxn modelId="{F2A4B327-DB6E-452F-A106-3732A06EC630}" srcId="{4922258D-061F-47D6-BC8C-66C312A62436}" destId="{2885A6B6-9F81-4975-A52D-6D3D4CC49A8B}" srcOrd="3" destOrd="0" parTransId="{DEDC6E23-E90C-4EE8-A711-FC4ED5D0A707}" sibTransId="{0AE96F65-C57E-4FB0-933D-30E260767058}"/>
    <dgm:cxn modelId="{9DAD8DC2-E3BD-481E-9926-40EB6FE1D5DA}" type="presOf" srcId="{CCAEA0C0-1F1C-44B4-B686-713250B804B6}" destId="{284BF7A6-C906-4E7B-9013-ECB61A146803}" srcOrd="0" destOrd="4" presId="urn:microsoft.com/office/officeart/2005/8/layout/process5"/>
    <dgm:cxn modelId="{6654DD38-8908-0B4C-B319-3E734E1EEB9F}" srcId="{06CA1EF4-701B-415F-A452-E2D5F3167320}" destId="{96650FD0-F70F-724E-A4C0-5EF23D551A1E}" srcOrd="2" destOrd="0" parTransId="{80555BE0-C35C-3240-BFA7-12E72D7930E0}" sibTransId="{524CD4DC-DC0B-2144-BC94-1440835C8769}"/>
    <dgm:cxn modelId="{C10C7458-56CF-D646-B60A-4BD49A57E6B6}" type="presOf" srcId="{96650FD0-F70F-724E-A4C0-5EF23D551A1E}" destId="{284BF7A6-C906-4E7B-9013-ECB61A146803}" srcOrd="0" destOrd="3" presId="urn:microsoft.com/office/officeart/2005/8/layout/process5"/>
    <dgm:cxn modelId="{50391615-4C28-499D-97E3-B32130B5A6E6}" srcId="{4922258D-061F-47D6-BC8C-66C312A62436}" destId="{626FB62B-0B54-483C-BD2F-95AC711AF8C0}" srcOrd="2" destOrd="0" parTransId="{3370C3A6-505E-4586-A123-06A2058147C7}" sibTransId="{E1F9A6CD-D849-4466-8ED6-1E384329FC33}"/>
    <dgm:cxn modelId="{5749ABE3-69FE-4D47-A944-FBBE398CD076}" type="presOf" srcId="{C99BFC77-59BB-492B-8491-12D2BC563AB1}" destId="{284BF7A6-C906-4E7B-9013-ECB61A146803}" srcOrd="0" destOrd="2" presId="urn:microsoft.com/office/officeart/2005/8/layout/process5"/>
    <dgm:cxn modelId="{20C6D20C-C9F0-405D-AE03-607C01C3B1F9}" type="presOf" srcId="{6942DA85-AB7D-4C9B-AEE3-A75D19B7C36E}" destId="{D2165770-5C16-40D7-8132-55D7F506D237}" srcOrd="0" destOrd="0" presId="urn:microsoft.com/office/officeart/2005/8/layout/process5"/>
    <dgm:cxn modelId="{99C3B3E9-7A30-4411-BB7A-3C867C144013}" type="presParOf" srcId="{D2165770-5C16-40D7-8132-55D7F506D237}" destId="{C8A6E863-C319-4B49-AC23-BB1787EBE3CA}" srcOrd="0" destOrd="0" presId="urn:microsoft.com/office/officeart/2005/8/layout/process5"/>
    <dgm:cxn modelId="{6EE78FC2-FC02-4EEE-B350-586AEEEB5B18}" type="presParOf" srcId="{D2165770-5C16-40D7-8132-55D7F506D237}" destId="{4205A11E-4E5C-4C8C-8D02-B07B05BEA194}" srcOrd="1" destOrd="0" presId="urn:microsoft.com/office/officeart/2005/8/layout/process5"/>
    <dgm:cxn modelId="{5EC6520B-0653-4DCB-9D3D-82923A9B9632}" type="presParOf" srcId="{4205A11E-4E5C-4C8C-8D02-B07B05BEA194}" destId="{6E063289-B656-485C-A649-25D7718C340E}" srcOrd="0" destOrd="0" presId="urn:microsoft.com/office/officeart/2005/8/layout/process5"/>
    <dgm:cxn modelId="{5EF68538-B3D7-4CA0-81EE-BB05EC329C5B}" type="presParOf" srcId="{D2165770-5C16-40D7-8132-55D7F506D237}" destId="{284BF7A6-C906-4E7B-9013-ECB61A146803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A791C4-E14B-45AB-BE30-D1762AD0057A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E2836C8-FA62-41FF-9BE1-28FE57805A5F}">
      <dgm:prSet phldrT="[Text]"/>
      <dgm:spPr/>
      <dgm:t>
        <a:bodyPr/>
        <a:lstStyle/>
        <a:p>
          <a:r>
            <a:rPr lang="en-US" dirty="0" smtClean="0"/>
            <a:t>Blue Sky</a:t>
          </a:r>
          <a:endParaRPr lang="en-US" dirty="0"/>
        </a:p>
      </dgm:t>
    </dgm:pt>
    <dgm:pt modelId="{942F0AF2-4EFA-474A-B10C-38CA30A0D5DE}" type="parTrans" cxnId="{2EB545F4-BCDA-4269-B33A-0B673E5A4B31}">
      <dgm:prSet/>
      <dgm:spPr/>
      <dgm:t>
        <a:bodyPr/>
        <a:lstStyle/>
        <a:p>
          <a:endParaRPr lang="en-US"/>
        </a:p>
      </dgm:t>
    </dgm:pt>
    <dgm:pt modelId="{7A9B51BC-82DC-42F1-8164-83817C7782A6}" type="sibTrans" cxnId="{2EB545F4-BCDA-4269-B33A-0B673E5A4B31}">
      <dgm:prSet/>
      <dgm:spPr/>
      <dgm:t>
        <a:bodyPr/>
        <a:lstStyle/>
        <a:p>
          <a:endParaRPr lang="en-US"/>
        </a:p>
      </dgm:t>
    </dgm:pt>
    <dgm:pt modelId="{B0AD09AD-E63C-40DA-BD67-778BBB24EEFE}">
      <dgm:prSet phldrT="[Text]"/>
      <dgm:spPr/>
      <dgm:t>
        <a:bodyPr/>
        <a:lstStyle/>
        <a:p>
          <a:r>
            <a:rPr lang="en-US" dirty="0" smtClean="0"/>
            <a:t>Adjusted for real estate and inventory </a:t>
          </a:r>
          <a:endParaRPr lang="en-US" dirty="0"/>
        </a:p>
      </dgm:t>
    </dgm:pt>
    <dgm:pt modelId="{A3B0D4D4-17BD-4F86-B18B-6E411F9B23B4}" type="parTrans" cxnId="{B07F9B83-F601-4869-9654-3E59509DF008}">
      <dgm:prSet/>
      <dgm:spPr/>
      <dgm:t>
        <a:bodyPr/>
        <a:lstStyle/>
        <a:p>
          <a:endParaRPr lang="en-US"/>
        </a:p>
      </dgm:t>
    </dgm:pt>
    <dgm:pt modelId="{197BC30B-9C9D-479E-88A2-131173B7DE29}" type="sibTrans" cxnId="{B07F9B83-F601-4869-9654-3E59509DF008}">
      <dgm:prSet/>
      <dgm:spPr/>
      <dgm:t>
        <a:bodyPr/>
        <a:lstStyle/>
        <a:p>
          <a:endParaRPr lang="en-US"/>
        </a:p>
      </dgm:t>
    </dgm:pt>
    <dgm:pt modelId="{953448F4-E282-4985-B253-A130B1D9DBC6}">
      <dgm:prSet phldrT="[Text]"/>
      <dgm:spPr/>
      <dgm:t>
        <a:bodyPr/>
        <a:lstStyle/>
        <a:p>
          <a:r>
            <a:rPr lang="en-US" dirty="0" smtClean="0"/>
            <a:t>Comparables</a:t>
          </a:r>
          <a:endParaRPr lang="en-US" dirty="0"/>
        </a:p>
      </dgm:t>
    </dgm:pt>
    <dgm:pt modelId="{05DCDEDB-06ED-4313-BA12-54360BDE81CC}" type="parTrans" cxnId="{C0D7ACB0-DE37-4DC6-8319-437187D2C8BD}">
      <dgm:prSet/>
      <dgm:spPr/>
      <dgm:t>
        <a:bodyPr/>
        <a:lstStyle/>
        <a:p>
          <a:endParaRPr lang="en-US"/>
        </a:p>
      </dgm:t>
    </dgm:pt>
    <dgm:pt modelId="{530B34E2-9CE8-4D77-A5A8-2DD61A6D7299}" type="sibTrans" cxnId="{C0D7ACB0-DE37-4DC6-8319-437187D2C8BD}">
      <dgm:prSet/>
      <dgm:spPr/>
      <dgm:t>
        <a:bodyPr/>
        <a:lstStyle/>
        <a:p>
          <a:endParaRPr lang="en-US"/>
        </a:p>
      </dgm:t>
    </dgm:pt>
    <dgm:pt modelId="{46858B96-3C1D-4FBD-81EE-E0E155AC1F4A}">
      <dgm:prSet phldrT="[Text]"/>
      <dgm:spPr/>
      <dgm:t>
        <a:bodyPr/>
        <a:lstStyle/>
        <a:p>
          <a:r>
            <a:rPr lang="en-US" dirty="0" smtClean="0"/>
            <a:t>Based on geography </a:t>
          </a:r>
          <a:br>
            <a:rPr lang="en-US" dirty="0" smtClean="0"/>
          </a:br>
          <a:r>
            <a:rPr lang="en-US" dirty="0" smtClean="0"/>
            <a:t>&amp; product offering</a:t>
          </a:r>
          <a:endParaRPr lang="en-US" dirty="0"/>
        </a:p>
      </dgm:t>
    </dgm:pt>
    <dgm:pt modelId="{F8D5ADDA-DBCD-479F-8892-4403F20B0936}" type="parTrans" cxnId="{3FD12C3B-C52D-4D92-AF71-238BD8292054}">
      <dgm:prSet/>
      <dgm:spPr/>
      <dgm:t>
        <a:bodyPr/>
        <a:lstStyle/>
        <a:p>
          <a:endParaRPr lang="en-US"/>
        </a:p>
      </dgm:t>
    </dgm:pt>
    <dgm:pt modelId="{7A58DEA8-B198-4BF0-89D9-7EBC3402B9EF}" type="sibTrans" cxnId="{3FD12C3B-C52D-4D92-AF71-238BD8292054}">
      <dgm:prSet/>
      <dgm:spPr/>
      <dgm:t>
        <a:bodyPr/>
        <a:lstStyle/>
        <a:p>
          <a:endParaRPr lang="en-US"/>
        </a:p>
      </dgm:t>
    </dgm:pt>
    <dgm:pt modelId="{FF43F03E-3EDB-4778-AE13-59234E3CDA55}">
      <dgm:prSet phldrT="[Text]"/>
      <dgm:spPr/>
      <dgm:t>
        <a:bodyPr/>
        <a:lstStyle/>
        <a:p>
          <a:r>
            <a:rPr lang="en-US" dirty="0" smtClean="0"/>
            <a:t>DCF</a:t>
          </a:r>
          <a:endParaRPr lang="en-US" dirty="0"/>
        </a:p>
      </dgm:t>
    </dgm:pt>
    <dgm:pt modelId="{9C57C784-3DDE-42BF-A568-EC2E4F56A6E5}" type="parTrans" cxnId="{FD06D56A-065C-4A46-9E1C-B3F46B252EEC}">
      <dgm:prSet/>
      <dgm:spPr/>
      <dgm:t>
        <a:bodyPr/>
        <a:lstStyle/>
        <a:p>
          <a:endParaRPr lang="en-US"/>
        </a:p>
      </dgm:t>
    </dgm:pt>
    <dgm:pt modelId="{E1795CED-F4AD-49F5-BC9A-FBE196D6646F}" type="sibTrans" cxnId="{FD06D56A-065C-4A46-9E1C-B3F46B252EEC}">
      <dgm:prSet/>
      <dgm:spPr/>
      <dgm:t>
        <a:bodyPr/>
        <a:lstStyle/>
        <a:p>
          <a:endParaRPr lang="en-US"/>
        </a:p>
      </dgm:t>
    </dgm:pt>
    <dgm:pt modelId="{00C25993-2BAF-4189-8245-0E8DE18FCF47}">
      <dgm:prSet phldrT="[Text]"/>
      <dgm:spPr/>
      <dgm:t>
        <a:bodyPr/>
        <a:lstStyle/>
        <a:p>
          <a:r>
            <a:rPr lang="en-US" dirty="0" smtClean="0"/>
            <a:t>Adjusted to account for non-recurring expenses</a:t>
          </a:r>
          <a:endParaRPr lang="en-US" dirty="0"/>
        </a:p>
      </dgm:t>
    </dgm:pt>
    <dgm:pt modelId="{A480C55E-9B7F-4614-82FC-36FD2F81A95E}" type="parTrans" cxnId="{45D7A7F6-49C2-4C35-9F72-D46D7642AA7C}">
      <dgm:prSet/>
      <dgm:spPr/>
      <dgm:t>
        <a:bodyPr/>
        <a:lstStyle/>
        <a:p>
          <a:endParaRPr lang="en-US"/>
        </a:p>
      </dgm:t>
    </dgm:pt>
    <dgm:pt modelId="{B0BCF8B9-6B15-4FA3-91D6-05B098D7D83F}" type="sibTrans" cxnId="{45D7A7F6-49C2-4C35-9F72-D46D7642AA7C}">
      <dgm:prSet/>
      <dgm:spPr/>
      <dgm:t>
        <a:bodyPr/>
        <a:lstStyle/>
        <a:p>
          <a:endParaRPr lang="en-US"/>
        </a:p>
      </dgm:t>
    </dgm:pt>
    <dgm:pt modelId="{A70A9EB9-1481-5D45-9188-B55B309DB2C5}">
      <dgm:prSet/>
      <dgm:spPr/>
      <dgm:t>
        <a:bodyPr/>
        <a:lstStyle/>
        <a:p>
          <a:r>
            <a:rPr lang="en-US" dirty="0" smtClean="0"/>
            <a:t>Cost of capital: 10.63%</a:t>
          </a:r>
        </a:p>
      </dgm:t>
    </dgm:pt>
    <dgm:pt modelId="{90888A43-AACF-8146-8C21-C5A46C8F8B05}" type="parTrans" cxnId="{B53DC1C7-5041-A546-ADA3-3FD20D4D8D3C}">
      <dgm:prSet/>
      <dgm:spPr/>
      <dgm:t>
        <a:bodyPr/>
        <a:lstStyle/>
        <a:p>
          <a:endParaRPr lang="en-US"/>
        </a:p>
      </dgm:t>
    </dgm:pt>
    <dgm:pt modelId="{A349ECAE-B4CE-8943-A110-C76D28DCAFFB}" type="sibTrans" cxnId="{B53DC1C7-5041-A546-ADA3-3FD20D4D8D3C}">
      <dgm:prSet/>
      <dgm:spPr/>
      <dgm:t>
        <a:bodyPr/>
        <a:lstStyle/>
        <a:p>
          <a:endParaRPr lang="en-US"/>
        </a:p>
      </dgm:t>
    </dgm:pt>
    <dgm:pt modelId="{559C1248-F734-5849-8D5E-38D4412256C7}">
      <dgm:prSet/>
      <dgm:spPr/>
      <dgm:t>
        <a:bodyPr/>
        <a:lstStyle/>
        <a:p>
          <a:r>
            <a:rPr lang="en-US" dirty="0" smtClean="0"/>
            <a:t>US mean 10.5x</a:t>
          </a:r>
        </a:p>
      </dgm:t>
    </dgm:pt>
    <dgm:pt modelId="{B392E6AE-A02A-8F47-892A-C19AA95157E7}" type="parTrans" cxnId="{191E1EF7-8BF4-9C40-8C97-B3E0405E8B30}">
      <dgm:prSet/>
      <dgm:spPr/>
      <dgm:t>
        <a:bodyPr/>
        <a:lstStyle/>
        <a:p>
          <a:endParaRPr lang="en-US"/>
        </a:p>
      </dgm:t>
    </dgm:pt>
    <dgm:pt modelId="{5DAC3F9C-D9DE-2149-B55E-EFDABAE2BD44}" type="sibTrans" cxnId="{191E1EF7-8BF4-9C40-8C97-B3E0405E8B30}">
      <dgm:prSet/>
      <dgm:spPr/>
      <dgm:t>
        <a:bodyPr/>
        <a:lstStyle/>
        <a:p>
          <a:endParaRPr lang="en-US"/>
        </a:p>
      </dgm:t>
    </dgm:pt>
    <dgm:pt modelId="{47129FE2-CCAF-CA49-8D56-689CEDDDB925}">
      <dgm:prSet/>
      <dgm:spPr/>
      <dgm:t>
        <a:bodyPr/>
        <a:lstStyle/>
        <a:p>
          <a:r>
            <a:rPr lang="en-US" dirty="0" smtClean="0"/>
            <a:t>Euro division multiple 3-5x</a:t>
          </a:r>
        </a:p>
      </dgm:t>
    </dgm:pt>
    <dgm:pt modelId="{70BD000E-121D-F54F-98FA-419469822768}" type="parTrans" cxnId="{64E0FB7E-8A05-1B4B-91E5-B85C6ADD9624}">
      <dgm:prSet/>
      <dgm:spPr/>
      <dgm:t>
        <a:bodyPr/>
        <a:lstStyle/>
        <a:p>
          <a:endParaRPr lang="en-US"/>
        </a:p>
      </dgm:t>
    </dgm:pt>
    <dgm:pt modelId="{25F16518-D03F-EF48-BF08-8EDE898B5982}" type="sibTrans" cxnId="{64E0FB7E-8A05-1B4B-91E5-B85C6ADD9624}">
      <dgm:prSet/>
      <dgm:spPr/>
      <dgm:t>
        <a:bodyPr/>
        <a:lstStyle/>
        <a:p>
          <a:endParaRPr lang="en-US"/>
        </a:p>
      </dgm:t>
    </dgm:pt>
    <dgm:pt modelId="{1303FABA-052D-154D-B6D6-E6736868F06F}">
      <dgm:prSet/>
      <dgm:spPr/>
      <dgm:t>
        <a:bodyPr/>
        <a:lstStyle/>
        <a:p>
          <a:r>
            <a:rPr lang="en-US" dirty="0" smtClean="0"/>
            <a:t>US division multiple 5-7x</a:t>
          </a:r>
        </a:p>
      </dgm:t>
    </dgm:pt>
    <dgm:pt modelId="{28C18EC9-F072-7E49-864D-35F516AF848B}" type="parTrans" cxnId="{183C89B3-DB01-8B40-919A-E99994B73A48}">
      <dgm:prSet/>
      <dgm:spPr/>
      <dgm:t>
        <a:bodyPr/>
        <a:lstStyle/>
        <a:p>
          <a:endParaRPr lang="en-US"/>
        </a:p>
      </dgm:t>
    </dgm:pt>
    <dgm:pt modelId="{564F50CD-726F-F84D-B412-5D063E4A152D}" type="sibTrans" cxnId="{183C89B3-DB01-8B40-919A-E99994B73A48}">
      <dgm:prSet/>
      <dgm:spPr/>
      <dgm:t>
        <a:bodyPr/>
        <a:lstStyle/>
        <a:p>
          <a:endParaRPr lang="en-US"/>
        </a:p>
      </dgm:t>
    </dgm:pt>
    <dgm:pt modelId="{645381D2-C72F-3544-88AC-9E8A910FA26B}">
      <dgm:prSet/>
      <dgm:spPr/>
      <dgm:t>
        <a:bodyPr/>
        <a:lstStyle/>
        <a:p>
          <a:r>
            <a:rPr lang="en-US" dirty="0" smtClean="0"/>
            <a:t>Europe mean 9.7x</a:t>
          </a:r>
        </a:p>
      </dgm:t>
    </dgm:pt>
    <dgm:pt modelId="{C38EBEDC-65A3-F242-8AE9-0F4C519CB0A0}" type="parTrans" cxnId="{F460A5AA-E295-AC48-AF4E-76E9C2B1251B}">
      <dgm:prSet/>
      <dgm:spPr/>
      <dgm:t>
        <a:bodyPr/>
        <a:lstStyle/>
        <a:p>
          <a:endParaRPr lang="en-US"/>
        </a:p>
      </dgm:t>
    </dgm:pt>
    <dgm:pt modelId="{2D20ADC1-D948-0D47-B062-EAC648F604EF}" type="sibTrans" cxnId="{F460A5AA-E295-AC48-AF4E-76E9C2B1251B}">
      <dgm:prSet/>
      <dgm:spPr/>
      <dgm:t>
        <a:bodyPr/>
        <a:lstStyle/>
        <a:p>
          <a:endParaRPr lang="en-US"/>
        </a:p>
      </dgm:t>
    </dgm:pt>
    <dgm:pt modelId="{B9A0F07A-37DD-4E06-824E-6297D53D05F5}" type="pres">
      <dgm:prSet presAssocID="{91A791C4-E14B-45AB-BE30-D1762AD005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24B972-43A1-4C44-8BAE-4F894152388A}" type="pres">
      <dgm:prSet presAssocID="{7E2836C8-FA62-41FF-9BE1-28FE57805A5F}" presName="composite" presStyleCnt="0"/>
      <dgm:spPr/>
      <dgm:t>
        <a:bodyPr/>
        <a:lstStyle/>
        <a:p>
          <a:endParaRPr lang="en-US"/>
        </a:p>
      </dgm:t>
    </dgm:pt>
    <dgm:pt modelId="{CB9438BF-D9FD-4421-9EDA-0BE48E4623BA}" type="pres">
      <dgm:prSet presAssocID="{7E2836C8-FA62-41FF-9BE1-28FE57805A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DDC4D-64C5-49FE-9044-85FDC2A0BDE4}" type="pres">
      <dgm:prSet presAssocID="{7E2836C8-FA62-41FF-9BE1-28FE57805A5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3E632-3E6C-4543-88D3-0B1D02CF37F3}" type="pres">
      <dgm:prSet presAssocID="{7A9B51BC-82DC-42F1-8164-83817C7782A6}" presName="space" presStyleCnt="0"/>
      <dgm:spPr/>
      <dgm:t>
        <a:bodyPr/>
        <a:lstStyle/>
        <a:p>
          <a:endParaRPr lang="en-US"/>
        </a:p>
      </dgm:t>
    </dgm:pt>
    <dgm:pt modelId="{725EE676-5155-41CF-8883-DA5F766DAA7E}" type="pres">
      <dgm:prSet presAssocID="{953448F4-E282-4985-B253-A130B1D9DBC6}" presName="composite" presStyleCnt="0"/>
      <dgm:spPr/>
      <dgm:t>
        <a:bodyPr/>
        <a:lstStyle/>
        <a:p>
          <a:endParaRPr lang="en-US"/>
        </a:p>
      </dgm:t>
    </dgm:pt>
    <dgm:pt modelId="{DAEAE640-9484-4E54-99C9-3853169C55A8}" type="pres">
      <dgm:prSet presAssocID="{953448F4-E282-4985-B253-A130B1D9DBC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7968E-6557-448D-9B91-523F1706B59E}" type="pres">
      <dgm:prSet presAssocID="{953448F4-E282-4985-B253-A130B1D9DBC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68AC8-9B19-44ED-92A1-FD06C36EF209}" type="pres">
      <dgm:prSet presAssocID="{530B34E2-9CE8-4D77-A5A8-2DD61A6D7299}" presName="space" presStyleCnt="0"/>
      <dgm:spPr/>
      <dgm:t>
        <a:bodyPr/>
        <a:lstStyle/>
        <a:p>
          <a:endParaRPr lang="en-US"/>
        </a:p>
      </dgm:t>
    </dgm:pt>
    <dgm:pt modelId="{E060325B-4087-4F9F-B976-8383B4CED343}" type="pres">
      <dgm:prSet presAssocID="{FF43F03E-3EDB-4778-AE13-59234E3CDA55}" presName="composite" presStyleCnt="0"/>
      <dgm:spPr/>
      <dgm:t>
        <a:bodyPr/>
        <a:lstStyle/>
        <a:p>
          <a:endParaRPr lang="en-US"/>
        </a:p>
      </dgm:t>
    </dgm:pt>
    <dgm:pt modelId="{4501672D-CE04-4005-8BF2-AD1C36271638}" type="pres">
      <dgm:prSet presAssocID="{FF43F03E-3EDB-4778-AE13-59234E3CDA5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6EE1A-FCF5-4D8A-952B-CEC8C0DCF610}" type="pres">
      <dgm:prSet presAssocID="{FF43F03E-3EDB-4778-AE13-59234E3CDA5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D7D0B3-ECDA-4927-A30E-14C016CB2C2E}" type="presOf" srcId="{46858B96-3C1D-4FBD-81EE-E0E155AC1F4A}" destId="{B197968E-6557-448D-9B91-523F1706B59E}" srcOrd="0" destOrd="0" presId="urn:microsoft.com/office/officeart/2005/8/layout/hList1"/>
    <dgm:cxn modelId="{3FD12C3B-C52D-4D92-AF71-238BD8292054}" srcId="{953448F4-E282-4985-B253-A130B1D9DBC6}" destId="{46858B96-3C1D-4FBD-81EE-E0E155AC1F4A}" srcOrd="0" destOrd="0" parTransId="{F8D5ADDA-DBCD-479F-8892-4403F20B0936}" sibTransId="{7A58DEA8-B198-4BF0-89D9-7EBC3402B9EF}"/>
    <dgm:cxn modelId="{FD06D56A-065C-4A46-9E1C-B3F46B252EEC}" srcId="{91A791C4-E14B-45AB-BE30-D1762AD0057A}" destId="{FF43F03E-3EDB-4778-AE13-59234E3CDA55}" srcOrd="2" destOrd="0" parTransId="{9C57C784-3DDE-42BF-A568-EC2E4F56A6E5}" sibTransId="{E1795CED-F4AD-49F5-BC9A-FBE196D6646F}"/>
    <dgm:cxn modelId="{2D5682C2-56BA-F54E-97AB-112E20767A54}" type="presOf" srcId="{47129FE2-CCAF-CA49-8D56-689CEDDDB925}" destId="{EE5DDC4D-64C5-49FE-9044-85FDC2A0BDE4}" srcOrd="0" destOrd="1" presId="urn:microsoft.com/office/officeart/2005/8/layout/hList1"/>
    <dgm:cxn modelId="{45D7A7F6-49C2-4C35-9F72-D46D7642AA7C}" srcId="{FF43F03E-3EDB-4778-AE13-59234E3CDA55}" destId="{00C25993-2BAF-4189-8245-0E8DE18FCF47}" srcOrd="0" destOrd="0" parTransId="{A480C55E-9B7F-4614-82FC-36FD2F81A95E}" sibTransId="{B0BCF8B9-6B15-4FA3-91D6-05B098D7D83F}"/>
    <dgm:cxn modelId="{7CD4CDAC-33E7-9343-BB02-6071B3491624}" type="presOf" srcId="{559C1248-F734-5849-8D5E-38D4412256C7}" destId="{B197968E-6557-448D-9B91-523F1706B59E}" srcOrd="0" destOrd="1" presId="urn:microsoft.com/office/officeart/2005/8/layout/hList1"/>
    <dgm:cxn modelId="{DB1BEE3E-FE60-4C8E-A348-0E7CFC68A47D}" type="presOf" srcId="{00C25993-2BAF-4189-8245-0E8DE18FCF47}" destId="{BE36EE1A-FCF5-4D8A-952B-CEC8C0DCF610}" srcOrd="0" destOrd="0" presId="urn:microsoft.com/office/officeart/2005/8/layout/hList1"/>
    <dgm:cxn modelId="{A608A257-8213-473F-ACD8-18D2F44F2A19}" type="presOf" srcId="{7E2836C8-FA62-41FF-9BE1-28FE57805A5F}" destId="{CB9438BF-D9FD-4421-9EDA-0BE48E4623BA}" srcOrd="0" destOrd="0" presId="urn:microsoft.com/office/officeart/2005/8/layout/hList1"/>
    <dgm:cxn modelId="{C0D7ACB0-DE37-4DC6-8319-437187D2C8BD}" srcId="{91A791C4-E14B-45AB-BE30-D1762AD0057A}" destId="{953448F4-E282-4985-B253-A130B1D9DBC6}" srcOrd="1" destOrd="0" parTransId="{05DCDEDB-06ED-4313-BA12-54360BDE81CC}" sibTransId="{530B34E2-9CE8-4D77-A5A8-2DD61A6D7299}"/>
    <dgm:cxn modelId="{64E0FB7E-8A05-1B4B-91E5-B85C6ADD9624}" srcId="{7E2836C8-FA62-41FF-9BE1-28FE57805A5F}" destId="{47129FE2-CCAF-CA49-8D56-689CEDDDB925}" srcOrd="1" destOrd="0" parTransId="{70BD000E-121D-F54F-98FA-419469822768}" sibTransId="{25F16518-D03F-EF48-BF08-8EDE898B5982}"/>
    <dgm:cxn modelId="{191E1EF7-8BF4-9C40-8C97-B3E0405E8B30}" srcId="{953448F4-E282-4985-B253-A130B1D9DBC6}" destId="{559C1248-F734-5849-8D5E-38D4412256C7}" srcOrd="1" destOrd="0" parTransId="{B392E6AE-A02A-8F47-892A-C19AA95157E7}" sibTransId="{5DAC3F9C-D9DE-2149-B55E-EFDABAE2BD44}"/>
    <dgm:cxn modelId="{FC4928ED-D651-4311-88A7-D445325277C8}" type="presOf" srcId="{91A791C4-E14B-45AB-BE30-D1762AD0057A}" destId="{B9A0F07A-37DD-4E06-824E-6297D53D05F5}" srcOrd="0" destOrd="0" presId="urn:microsoft.com/office/officeart/2005/8/layout/hList1"/>
    <dgm:cxn modelId="{B5B1EED3-7533-3348-8A72-1B88DF6D5FC4}" type="presOf" srcId="{1303FABA-052D-154D-B6D6-E6736868F06F}" destId="{EE5DDC4D-64C5-49FE-9044-85FDC2A0BDE4}" srcOrd="0" destOrd="2" presId="urn:microsoft.com/office/officeart/2005/8/layout/hList1"/>
    <dgm:cxn modelId="{B53DC1C7-5041-A546-ADA3-3FD20D4D8D3C}" srcId="{FF43F03E-3EDB-4778-AE13-59234E3CDA55}" destId="{A70A9EB9-1481-5D45-9188-B55B309DB2C5}" srcOrd="1" destOrd="0" parTransId="{90888A43-AACF-8146-8C21-C5A46C8F8B05}" sibTransId="{A349ECAE-B4CE-8943-A110-C76D28DCAFFB}"/>
    <dgm:cxn modelId="{82F0D1B6-6E4E-4F6B-A622-02329C2862CB}" type="presOf" srcId="{FF43F03E-3EDB-4778-AE13-59234E3CDA55}" destId="{4501672D-CE04-4005-8BF2-AD1C36271638}" srcOrd="0" destOrd="0" presId="urn:microsoft.com/office/officeart/2005/8/layout/hList1"/>
    <dgm:cxn modelId="{EDE2D16D-1E2B-3A46-A640-2A6D882BD7FB}" type="presOf" srcId="{A70A9EB9-1481-5D45-9188-B55B309DB2C5}" destId="{BE36EE1A-FCF5-4D8A-952B-CEC8C0DCF610}" srcOrd="0" destOrd="1" presId="urn:microsoft.com/office/officeart/2005/8/layout/hList1"/>
    <dgm:cxn modelId="{2EB545F4-BCDA-4269-B33A-0B673E5A4B31}" srcId="{91A791C4-E14B-45AB-BE30-D1762AD0057A}" destId="{7E2836C8-FA62-41FF-9BE1-28FE57805A5F}" srcOrd="0" destOrd="0" parTransId="{942F0AF2-4EFA-474A-B10C-38CA30A0D5DE}" sibTransId="{7A9B51BC-82DC-42F1-8164-83817C7782A6}"/>
    <dgm:cxn modelId="{F460A5AA-E295-AC48-AF4E-76E9C2B1251B}" srcId="{953448F4-E282-4985-B253-A130B1D9DBC6}" destId="{645381D2-C72F-3544-88AC-9E8A910FA26B}" srcOrd="2" destOrd="0" parTransId="{C38EBEDC-65A3-F242-8AE9-0F4C519CB0A0}" sibTransId="{2D20ADC1-D948-0D47-B062-EAC648F604EF}"/>
    <dgm:cxn modelId="{98E3B4BE-BBD9-470A-A358-868860517285}" type="presOf" srcId="{B0AD09AD-E63C-40DA-BD67-778BBB24EEFE}" destId="{EE5DDC4D-64C5-49FE-9044-85FDC2A0BDE4}" srcOrd="0" destOrd="0" presId="urn:microsoft.com/office/officeart/2005/8/layout/hList1"/>
    <dgm:cxn modelId="{854F2501-8FAC-411F-B0D9-ACDD1F743B08}" type="presOf" srcId="{953448F4-E282-4985-B253-A130B1D9DBC6}" destId="{DAEAE640-9484-4E54-99C9-3853169C55A8}" srcOrd="0" destOrd="0" presId="urn:microsoft.com/office/officeart/2005/8/layout/hList1"/>
    <dgm:cxn modelId="{183C89B3-DB01-8B40-919A-E99994B73A48}" srcId="{7E2836C8-FA62-41FF-9BE1-28FE57805A5F}" destId="{1303FABA-052D-154D-B6D6-E6736868F06F}" srcOrd="2" destOrd="0" parTransId="{28C18EC9-F072-7E49-864D-35F516AF848B}" sibTransId="{564F50CD-726F-F84D-B412-5D063E4A152D}"/>
    <dgm:cxn modelId="{B07F9B83-F601-4869-9654-3E59509DF008}" srcId="{7E2836C8-FA62-41FF-9BE1-28FE57805A5F}" destId="{B0AD09AD-E63C-40DA-BD67-778BBB24EEFE}" srcOrd="0" destOrd="0" parTransId="{A3B0D4D4-17BD-4F86-B18B-6E411F9B23B4}" sibTransId="{197BC30B-9C9D-479E-88A2-131173B7DE29}"/>
    <dgm:cxn modelId="{6D5B3A14-68B8-FE46-B82D-B713B00BBA03}" type="presOf" srcId="{645381D2-C72F-3544-88AC-9E8A910FA26B}" destId="{B197968E-6557-448D-9B91-523F1706B59E}" srcOrd="0" destOrd="2" presId="urn:microsoft.com/office/officeart/2005/8/layout/hList1"/>
    <dgm:cxn modelId="{6CE9FC17-C556-4365-9E7F-46B18FA16BB4}" type="presParOf" srcId="{B9A0F07A-37DD-4E06-824E-6297D53D05F5}" destId="{8224B972-43A1-4C44-8BAE-4F894152388A}" srcOrd="0" destOrd="0" presId="urn:microsoft.com/office/officeart/2005/8/layout/hList1"/>
    <dgm:cxn modelId="{F74A3222-AA38-490D-834A-83E407FF3F0D}" type="presParOf" srcId="{8224B972-43A1-4C44-8BAE-4F894152388A}" destId="{CB9438BF-D9FD-4421-9EDA-0BE48E4623BA}" srcOrd="0" destOrd="0" presId="urn:microsoft.com/office/officeart/2005/8/layout/hList1"/>
    <dgm:cxn modelId="{9AF0EA2F-BFA5-4791-88B2-F338DD93561A}" type="presParOf" srcId="{8224B972-43A1-4C44-8BAE-4F894152388A}" destId="{EE5DDC4D-64C5-49FE-9044-85FDC2A0BDE4}" srcOrd="1" destOrd="0" presId="urn:microsoft.com/office/officeart/2005/8/layout/hList1"/>
    <dgm:cxn modelId="{ECF741A4-3994-437D-A19B-ABB6C447A8CC}" type="presParOf" srcId="{B9A0F07A-37DD-4E06-824E-6297D53D05F5}" destId="{5A23E632-3E6C-4543-88D3-0B1D02CF37F3}" srcOrd="1" destOrd="0" presId="urn:microsoft.com/office/officeart/2005/8/layout/hList1"/>
    <dgm:cxn modelId="{F7AA2D7C-F3C7-45BA-9FB6-9148DB30AE02}" type="presParOf" srcId="{B9A0F07A-37DD-4E06-824E-6297D53D05F5}" destId="{725EE676-5155-41CF-8883-DA5F766DAA7E}" srcOrd="2" destOrd="0" presId="urn:microsoft.com/office/officeart/2005/8/layout/hList1"/>
    <dgm:cxn modelId="{EFD828C0-FA07-4A8C-B972-B58FA960D475}" type="presParOf" srcId="{725EE676-5155-41CF-8883-DA5F766DAA7E}" destId="{DAEAE640-9484-4E54-99C9-3853169C55A8}" srcOrd="0" destOrd="0" presId="urn:microsoft.com/office/officeart/2005/8/layout/hList1"/>
    <dgm:cxn modelId="{014F3AF5-DA6E-456F-AD54-6EF8BBE3B5A2}" type="presParOf" srcId="{725EE676-5155-41CF-8883-DA5F766DAA7E}" destId="{B197968E-6557-448D-9B91-523F1706B59E}" srcOrd="1" destOrd="0" presId="urn:microsoft.com/office/officeart/2005/8/layout/hList1"/>
    <dgm:cxn modelId="{7FC336A1-D588-4A0D-87DA-8BF448127B5D}" type="presParOf" srcId="{B9A0F07A-37DD-4E06-824E-6297D53D05F5}" destId="{3F868AC8-9B19-44ED-92A1-FD06C36EF209}" srcOrd="3" destOrd="0" presId="urn:microsoft.com/office/officeart/2005/8/layout/hList1"/>
    <dgm:cxn modelId="{33896A0E-EFE0-43E2-93E5-BF3A6D6E2B65}" type="presParOf" srcId="{B9A0F07A-37DD-4E06-824E-6297D53D05F5}" destId="{E060325B-4087-4F9F-B976-8383B4CED343}" srcOrd="4" destOrd="0" presId="urn:microsoft.com/office/officeart/2005/8/layout/hList1"/>
    <dgm:cxn modelId="{BA2B94C0-5B19-4B5A-B229-0AF87C0C1B88}" type="presParOf" srcId="{E060325B-4087-4F9F-B976-8383B4CED343}" destId="{4501672D-CE04-4005-8BF2-AD1C36271638}" srcOrd="0" destOrd="0" presId="urn:microsoft.com/office/officeart/2005/8/layout/hList1"/>
    <dgm:cxn modelId="{945E79BE-322F-4DC9-B2E9-4C0B94C2D30D}" type="presParOf" srcId="{E060325B-4087-4F9F-B976-8383B4CED343}" destId="{BE36EE1A-FCF5-4D8A-952B-CEC8C0DCF6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F9ED9-9258-4A42-81C2-5A3D903E81B9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B66E0B-736B-B841-9458-C83CEE39D1AA}">
      <dgm:prSet phldrT="[Text]"/>
      <dgm:spPr/>
      <dgm:t>
        <a:bodyPr/>
        <a:lstStyle/>
        <a:p>
          <a:r>
            <a:rPr lang="en-US" dirty="0" smtClean="0"/>
            <a:t>Harry L. Smith Family</a:t>
          </a:r>
          <a:endParaRPr lang="en-US" dirty="0"/>
        </a:p>
      </dgm:t>
    </dgm:pt>
    <dgm:pt modelId="{C3C2E557-1AD3-DA4A-B274-CA513EAEE4BF}" type="parTrans" cxnId="{AE777BF4-BF87-6F4A-B8B5-FE6529F49D1C}">
      <dgm:prSet/>
      <dgm:spPr/>
      <dgm:t>
        <a:bodyPr/>
        <a:lstStyle/>
        <a:p>
          <a:endParaRPr lang="en-US"/>
        </a:p>
      </dgm:t>
    </dgm:pt>
    <dgm:pt modelId="{D69202E1-D455-1142-A05C-D70C7D05F90F}" type="sibTrans" cxnId="{AE777BF4-BF87-6F4A-B8B5-FE6529F49D1C}">
      <dgm:prSet/>
      <dgm:spPr/>
      <dgm:t>
        <a:bodyPr/>
        <a:lstStyle/>
        <a:p>
          <a:endParaRPr lang="en-US"/>
        </a:p>
      </dgm:t>
    </dgm:pt>
    <dgm:pt modelId="{C6DE7B9C-6C8C-3445-B91B-7200A743DC26}">
      <dgm:prSet phldrT="[Text]"/>
      <dgm:spPr/>
      <dgm:t>
        <a:bodyPr/>
        <a:lstStyle/>
        <a:p>
          <a:r>
            <a:rPr lang="en-US" dirty="0" smtClean="0"/>
            <a:t>Smith Micro Cap</a:t>
          </a:r>
          <a:endParaRPr lang="en-US" dirty="0"/>
        </a:p>
      </dgm:t>
    </dgm:pt>
    <dgm:pt modelId="{8F8E0548-DA38-CB47-A332-1517EE83DC19}" type="parTrans" cxnId="{E845F822-A884-704F-B9CD-338685FAC6D0}">
      <dgm:prSet/>
      <dgm:spPr/>
      <dgm:t>
        <a:bodyPr/>
        <a:lstStyle/>
        <a:p>
          <a:endParaRPr lang="en-US"/>
        </a:p>
      </dgm:t>
    </dgm:pt>
    <dgm:pt modelId="{604CC778-9F81-5042-8D39-598BE8F15160}" type="sibTrans" cxnId="{E845F822-A884-704F-B9CD-338685FAC6D0}">
      <dgm:prSet/>
      <dgm:spPr/>
      <dgm:t>
        <a:bodyPr/>
        <a:lstStyle/>
        <a:p>
          <a:endParaRPr lang="en-US"/>
        </a:p>
      </dgm:t>
    </dgm:pt>
    <dgm:pt modelId="{522FA905-ED62-4544-B673-77DDAD0C9069}">
      <dgm:prSet phldrT="[Text]"/>
      <dgm:spPr/>
      <dgm:t>
        <a:bodyPr/>
        <a:lstStyle/>
        <a:p>
          <a:r>
            <a:rPr lang="en-US" dirty="0" smtClean="0"/>
            <a:t>HLS Fixed Income</a:t>
          </a:r>
          <a:endParaRPr lang="en-US" dirty="0"/>
        </a:p>
      </dgm:t>
    </dgm:pt>
    <dgm:pt modelId="{A7CB4615-48EC-D140-9CA4-B6E521892A5A}" type="parTrans" cxnId="{CD1E48FA-0B38-774F-8EEB-585AB6E547B0}">
      <dgm:prSet/>
      <dgm:spPr/>
      <dgm:t>
        <a:bodyPr/>
        <a:lstStyle/>
        <a:p>
          <a:endParaRPr lang="en-US"/>
        </a:p>
      </dgm:t>
    </dgm:pt>
    <dgm:pt modelId="{858F77F6-6C72-0341-BB12-7D4429C9F53C}" type="sibTrans" cxnId="{CD1E48FA-0B38-774F-8EEB-585AB6E547B0}">
      <dgm:prSet/>
      <dgm:spPr/>
      <dgm:t>
        <a:bodyPr/>
        <a:lstStyle/>
        <a:p>
          <a:endParaRPr lang="en-US"/>
        </a:p>
      </dgm:t>
    </dgm:pt>
    <dgm:pt modelId="{C72F3EFD-CEDF-B04F-A680-D1D43E879B73}">
      <dgm:prSet phldrT="[Text]"/>
      <dgm:spPr/>
      <dgm:t>
        <a:bodyPr/>
        <a:lstStyle/>
        <a:p>
          <a:r>
            <a:rPr lang="en-US" dirty="0" smtClean="0"/>
            <a:t>Smith Real Estate Partners</a:t>
          </a:r>
        </a:p>
      </dgm:t>
    </dgm:pt>
    <dgm:pt modelId="{B558714E-EC7D-4045-90E2-E4F2FE58D6FE}" type="parTrans" cxnId="{22249A49-94B6-5147-A30F-8887AB9C3081}">
      <dgm:prSet/>
      <dgm:spPr/>
      <dgm:t>
        <a:bodyPr/>
        <a:lstStyle/>
        <a:p>
          <a:endParaRPr lang="en-US"/>
        </a:p>
      </dgm:t>
    </dgm:pt>
    <dgm:pt modelId="{81083565-6F21-9349-AB78-D43A23A0F203}" type="sibTrans" cxnId="{22249A49-94B6-5147-A30F-8887AB9C3081}">
      <dgm:prSet/>
      <dgm:spPr/>
      <dgm:t>
        <a:bodyPr/>
        <a:lstStyle/>
        <a:p>
          <a:endParaRPr lang="en-US"/>
        </a:p>
      </dgm:t>
    </dgm:pt>
    <dgm:pt modelId="{EB7FBF92-7A77-854D-859A-8474BA399549}">
      <dgm:prSet phldrT="[Text]"/>
      <dgm:spPr/>
      <dgm:t>
        <a:bodyPr/>
        <a:lstStyle/>
        <a:p>
          <a:r>
            <a:rPr lang="en-US" dirty="0" smtClean="0"/>
            <a:t>Highroad Equity</a:t>
          </a:r>
        </a:p>
      </dgm:t>
    </dgm:pt>
    <dgm:pt modelId="{4202F671-D71E-EF4E-9DB7-D49310A280C7}" type="parTrans" cxnId="{B7B23F13-61DA-EF49-984C-A6353F226ECD}">
      <dgm:prSet/>
      <dgm:spPr/>
      <dgm:t>
        <a:bodyPr/>
        <a:lstStyle/>
        <a:p>
          <a:endParaRPr lang="en-US"/>
        </a:p>
      </dgm:t>
    </dgm:pt>
    <dgm:pt modelId="{BFFBF4EC-C9A6-4645-AEE5-352049B82BA3}" type="sibTrans" cxnId="{B7B23F13-61DA-EF49-984C-A6353F226ECD}">
      <dgm:prSet/>
      <dgm:spPr/>
      <dgm:t>
        <a:bodyPr/>
        <a:lstStyle/>
        <a:p>
          <a:endParaRPr lang="en-US"/>
        </a:p>
      </dgm:t>
    </dgm:pt>
    <dgm:pt modelId="{26A77548-1348-8B43-9F61-D125115C003B}" type="pres">
      <dgm:prSet presAssocID="{5F5F9ED9-9258-4A42-81C2-5A3D903E81B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BE092F-7BD4-EA4F-8852-F324AF83FBB3}" type="pres">
      <dgm:prSet presAssocID="{F3B66E0B-736B-B841-9458-C83CEE39D1AA}" presName="root1" presStyleCnt="0"/>
      <dgm:spPr/>
    </dgm:pt>
    <dgm:pt modelId="{5B06BB04-17AB-5A43-A0D3-AA08EFBA1D02}" type="pres">
      <dgm:prSet presAssocID="{F3B66E0B-736B-B841-9458-C83CEE39D1AA}" presName="LevelOneTextNode" presStyleLbl="node0" presStyleIdx="0" presStyleCnt="1" custLinFactNeighborX="-64487" custLinFactNeighborY="82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15FA2-5344-124A-8C94-9BA53FF4AE13}" type="pres">
      <dgm:prSet presAssocID="{F3B66E0B-736B-B841-9458-C83CEE39D1AA}" presName="level2hierChild" presStyleCnt="0"/>
      <dgm:spPr/>
    </dgm:pt>
    <dgm:pt modelId="{12C94C92-3CED-A546-9EBF-AC562DA1178E}" type="pres">
      <dgm:prSet presAssocID="{8F8E0548-DA38-CB47-A332-1517EE83DC1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2267927E-B6FC-6049-ADEA-1EE60ED2DB3E}" type="pres">
      <dgm:prSet presAssocID="{8F8E0548-DA38-CB47-A332-1517EE83DC1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E37849BC-53B1-3D41-8040-083D8B5637E9}" type="pres">
      <dgm:prSet presAssocID="{C6DE7B9C-6C8C-3445-B91B-7200A743DC26}" presName="root2" presStyleCnt="0"/>
      <dgm:spPr/>
    </dgm:pt>
    <dgm:pt modelId="{4666099D-2642-1547-8B20-BA0C9A8DFAAB}" type="pres">
      <dgm:prSet presAssocID="{C6DE7B9C-6C8C-3445-B91B-7200A743DC26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D1D39-8ED9-484E-999C-FD657AF60973}" type="pres">
      <dgm:prSet presAssocID="{C6DE7B9C-6C8C-3445-B91B-7200A743DC26}" presName="level3hierChild" presStyleCnt="0"/>
      <dgm:spPr/>
    </dgm:pt>
    <dgm:pt modelId="{2732E94B-90B2-DD48-BF19-DF09EB96D484}" type="pres">
      <dgm:prSet presAssocID="{A7CB4615-48EC-D140-9CA4-B6E521892A5A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792CDE87-AEBF-D849-A79B-2527103932B7}" type="pres">
      <dgm:prSet presAssocID="{A7CB4615-48EC-D140-9CA4-B6E521892A5A}" presName="connTx" presStyleLbl="parChTrans1D2" presStyleIdx="1" presStyleCnt="4"/>
      <dgm:spPr/>
      <dgm:t>
        <a:bodyPr/>
        <a:lstStyle/>
        <a:p>
          <a:endParaRPr lang="en-US"/>
        </a:p>
      </dgm:t>
    </dgm:pt>
    <dgm:pt modelId="{553F02E9-0463-5445-A19E-B27A6A2D81BF}" type="pres">
      <dgm:prSet presAssocID="{522FA905-ED62-4544-B673-77DDAD0C9069}" presName="root2" presStyleCnt="0"/>
      <dgm:spPr/>
    </dgm:pt>
    <dgm:pt modelId="{E2CD6F56-C4EF-7849-BA2F-40077EBF7C02}" type="pres">
      <dgm:prSet presAssocID="{522FA905-ED62-4544-B673-77DDAD0C9069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1CBA5-ABAF-3841-B607-D814800FECB9}" type="pres">
      <dgm:prSet presAssocID="{522FA905-ED62-4544-B673-77DDAD0C9069}" presName="level3hierChild" presStyleCnt="0"/>
      <dgm:spPr/>
    </dgm:pt>
    <dgm:pt modelId="{10A878F3-2B8E-6B44-A73D-06586367F773}" type="pres">
      <dgm:prSet presAssocID="{B558714E-EC7D-4045-90E2-E4F2FE58D6FE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F911616-A3B0-F44C-86EC-7EB5A889103C}" type="pres">
      <dgm:prSet presAssocID="{B558714E-EC7D-4045-90E2-E4F2FE58D6FE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5DEC938-1CCD-8749-9249-ECE14625EC2C}" type="pres">
      <dgm:prSet presAssocID="{C72F3EFD-CEDF-B04F-A680-D1D43E879B73}" presName="root2" presStyleCnt="0"/>
      <dgm:spPr/>
    </dgm:pt>
    <dgm:pt modelId="{7BB39ED6-FB53-C942-844A-BD265FDD7096}" type="pres">
      <dgm:prSet presAssocID="{C72F3EFD-CEDF-B04F-A680-D1D43E879B73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B68B6D-A0C7-AA4A-860A-D8620D927F31}" type="pres">
      <dgm:prSet presAssocID="{C72F3EFD-CEDF-B04F-A680-D1D43E879B73}" presName="level3hierChild" presStyleCnt="0"/>
      <dgm:spPr/>
    </dgm:pt>
    <dgm:pt modelId="{77483909-A48D-A848-B7E8-ADF56C0203CC}" type="pres">
      <dgm:prSet presAssocID="{4202F671-D71E-EF4E-9DB7-D49310A280C7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007304D2-6DE6-634C-B3AE-274B95EAD82F}" type="pres">
      <dgm:prSet presAssocID="{4202F671-D71E-EF4E-9DB7-D49310A280C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F6286A6-F869-B642-98CC-45691846D9E6}" type="pres">
      <dgm:prSet presAssocID="{EB7FBF92-7A77-854D-859A-8474BA399549}" presName="root2" presStyleCnt="0"/>
      <dgm:spPr/>
    </dgm:pt>
    <dgm:pt modelId="{C2C0AE5C-C827-1044-A2D8-F20D971C9BAB}" type="pres">
      <dgm:prSet presAssocID="{EB7FBF92-7A77-854D-859A-8474BA399549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AF4FA8-C7FA-B94A-9108-E483866EB9CF}" type="pres">
      <dgm:prSet presAssocID="{EB7FBF92-7A77-854D-859A-8474BA399549}" presName="level3hierChild" presStyleCnt="0"/>
      <dgm:spPr/>
    </dgm:pt>
  </dgm:ptLst>
  <dgm:cxnLst>
    <dgm:cxn modelId="{F34C350F-A664-F946-9EF9-C36AFCF77E58}" type="presOf" srcId="{A7CB4615-48EC-D140-9CA4-B6E521892A5A}" destId="{2732E94B-90B2-DD48-BF19-DF09EB96D484}" srcOrd="0" destOrd="0" presId="urn:microsoft.com/office/officeart/2005/8/layout/hierarchy2"/>
    <dgm:cxn modelId="{D828922F-A7F1-094C-91A9-796C8AFB9019}" type="presOf" srcId="{B558714E-EC7D-4045-90E2-E4F2FE58D6FE}" destId="{10A878F3-2B8E-6B44-A73D-06586367F773}" srcOrd="0" destOrd="0" presId="urn:microsoft.com/office/officeart/2005/8/layout/hierarchy2"/>
    <dgm:cxn modelId="{B11162BA-EC41-EF43-AB78-B60D6D6F7426}" type="presOf" srcId="{8F8E0548-DA38-CB47-A332-1517EE83DC19}" destId="{12C94C92-3CED-A546-9EBF-AC562DA1178E}" srcOrd="0" destOrd="0" presId="urn:microsoft.com/office/officeart/2005/8/layout/hierarchy2"/>
    <dgm:cxn modelId="{CD1E48FA-0B38-774F-8EEB-585AB6E547B0}" srcId="{F3B66E0B-736B-B841-9458-C83CEE39D1AA}" destId="{522FA905-ED62-4544-B673-77DDAD0C9069}" srcOrd="1" destOrd="0" parTransId="{A7CB4615-48EC-D140-9CA4-B6E521892A5A}" sibTransId="{858F77F6-6C72-0341-BB12-7D4429C9F53C}"/>
    <dgm:cxn modelId="{E7DA2D0E-2E98-CF42-9EE6-3D5EEBAF3783}" type="presOf" srcId="{EB7FBF92-7A77-854D-859A-8474BA399549}" destId="{C2C0AE5C-C827-1044-A2D8-F20D971C9BAB}" srcOrd="0" destOrd="0" presId="urn:microsoft.com/office/officeart/2005/8/layout/hierarchy2"/>
    <dgm:cxn modelId="{D05AB792-A057-8C47-8727-C76CD4225625}" type="presOf" srcId="{5F5F9ED9-9258-4A42-81C2-5A3D903E81B9}" destId="{26A77548-1348-8B43-9F61-D125115C003B}" srcOrd="0" destOrd="0" presId="urn:microsoft.com/office/officeart/2005/8/layout/hierarchy2"/>
    <dgm:cxn modelId="{E845F822-A884-704F-B9CD-338685FAC6D0}" srcId="{F3B66E0B-736B-B841-9458-C83CEE39D1AA}" destId="{C6DE7B9C-6C8C-3445-B91B-7200A743DC26}" srcOrd="0" destOrd="0" parTransId="{8F8E0548-DA38-CB47-A332-1517EE83DC19}" sibTransId="{604CC778-9F81-5042-8D39-598BE8F15160}"/>
    <dgm:cxn modelId="{B7B23F13-61DA-EF49-984C-A6353F226ECD}" srcId="{F3B66E0B-736B-B841-9458-C83CEE39D1AA}" destId="{EB7FBF92-7A77-854D-859A-8474BA399549}" srcOrd="3" destOrd="0" parTransId="{4202F671-D71E-EF4E-9DB7-D49310A280C7}" sibTransId="{BFFBF4EC-C9A6-4645-AEE5-352049B82BA3}"/>
    <dgm:cxn modelId="{22249A49-94B6-5147-A30F-8887AB9C3081}" srcId="{F3B66E0B-736B-B841-9458-C83CEE39D1AA}" destId="{C72F3EFD-CEDF-B04F-A680-D1D43E879B73}" srcOrd="2" destOrd="0" parTransId="{B558714E-EC7D-4045-90E2-E4F2FE58D6FE}" sibTransId="{81083565-6F21-9349-AB78-D43A23A0F203}"/>
    <dgm:cxn modelId="{6419CBFA-302E-3E49-BE6D-EDC7732E34D1}" type="presOf" srcId="{A7CB4615-48EC-D140-9CA4-B6E521892A5A}" destId="{792CDE87-AEBF-D849-A79B-2527103932B7}" srcOrd="1" destOrd="0" presId="urn:microsoft.com/office/officeart/2005/8/layout/hierarchy2"/>
    <dgm:cxn modelId="{7280AE4E-5B41-A240-9F29-01906C094B04}" type="presOf" srcId="{8F8E0548-DA38-CB47-A332-1517EE83DC19}" destId="{2267927E-B6FC-6049-ADEA-1EE60ED2DB3E}" srcOrd="1" destOrd="0" presId="urn:microsoft.com/office/officeart/2005/8/layout/hierarchy2"/>
    <dgm:cxn modelId="{E9711AAF-F3F7-4948-95D9-FF969E8357A4}" type="presOf" srcId="{C6DE7B9C-6C8C-3445-B91B-7200A743DC26}" destId="{4666099D-2642-1547-8B20-BA0C9A8DFAAB}" srcOrd="0" destOrd="0" presId="urn:microsoft.com/office/officeart/2005/8/layout/hierarchy2"/>
    <dgm:cxn modelId="{ECEE4AEF-10CA-6745-8941-9F03C84B286D}" type="presOf" srcId="{F3B66E0B-736B-B841-9458-C83CEE39D1AA}" destId="{5B06BB04-17AB-5A43-A0D3-AA08EFBA1D02}" srcOrd="0" destOrd="0" presId="urn:microsoft.com/office/officeart/2005/8/layout/hierarchy2"/>
    <dgm:cxn modelId="{AE777BF4-BF87-6F4A-B8B5-FE6529F49D1C}" srcId="{5F5F9ED9-9258-4A42-81C2-5A3D903E81B9}" destId="{F3B66E0B-736B-B841-9458-C83CEE39D1AA}" srcOrd="0" destOrd="0" parTransId="{C3C2E557-1AD3-DA4A-B274-CA513EAEE4BF}" sibTransId="{D69202E1-D455-1142-A05C-D70C7D05F90F}"/>
    <dgm:cxn modelId="{589DC6B1-C504-DD4A-BA8E-5E89847E6F0E}" type="presOf" srcId="{B558714E-EC7D-4045-90E2-E4F2FE58D6FE}" destId="{3F911616-A3B0-F44C-86EC-7EB5A889103C}" srcOrd="1" destOrd="0" presId="urn:microsoft.com/office/officeart/2005/8/layout/hierarchy2"/>
    <dgm:cxn modelId="{05591687-B3AE-1746-82EF-F1C209DB9BAC}" type="presOf" srcId="{4202F671-D71E-EF4E-9DB7-D49310A280C7}" destId="{77483909-A48D-A848-B7E8-ADF56C0203CC}" srcOrd="0" destOrd="0" presId="urn:microsoft.com/office/officeart/2005/8/layout/hierarchy2"/>
    <dgm:cxn modelId="{A0A742FC-8335-D940-8AE1-9BDE9DE36D8B}" type="presOf" srcId="{4202F671-D71E-EF4E-9DB7-D49310A280C7}" destId="{007304D2-6DE6-634C-B3AE-274B95EAD82F}" srcOrd="1" destOrd="0" presId="urn:microsoft.com/office/officeart/2005/8/layout/hierarchy2"/>
    <dgm:cxn modelId="{93B29584-953E-D046-BB7B-C6EE69733028}" type="presOf" srcId="{C72F3EFD-CEDF-B04F-A680-D1D43E879B73}" destId="{7BB39ED6-FB53-C942-844A-BD265FDD7096}" srcOrd="0" destOrd="0" presId="urn:microsoft.com/office/officeart/2005/8/layout/hierarchy2"/>
    <dgm:cxn modelId="{19601CE9-E513-4641-B4A3-857E48F09DBF}" type="presOf" srcId="{522FA905-ED62-4544-B673-77DDAD0C9069}" destId="{E2CD6F56-C4EF-7849-BA2F-40077EBF7C02}" srcOrd="0" destOrd="0" presId="urn:microsoft.com/office/officeart/2005/8/layout/hierarchy2"/>
    <dgm:cxn modelId="{996AD62A-C336-664B-820B-817711D807BC}" type="presParOf" srcId="{26A77548-1348-8B43-9F61-D125115C003B}" destId="{3DBE092F-7BD4-EA4F-8852-F324AF83FBB3}" srcOrd="0" destOrd="0" presId="urn:microsoft.com/office/officeart/2005/8/layout/hierarchy2"/>
    <dgm:cxn modelId="{CCF38CE6-DEF1-8247-9228-4EF4FFB63CA4}" type="presParOf" srcId="{3DBE092F-7BD4-EA4F-8852-F324AF83FBB3}" destId="{5B06BB04-17AB-5A43-A0D3-AA08EFBA1D02}" srcOrd="0" destOrd="0" presId="urn:microsoft.com/office/officeart/2005/8/layout/hierarchy2"/>
    <dgm:cxn modelId="{BDC66F26-AB5C-504A-9478-273F2D41221E}" type="presParOf" srcId="{3DBE092F-7BD4-EA4F-8852-F324AF83FBB3}" destId="{2EA15FA2-5344-124A-8C94-9BA53FF4AE13}" srcOrd="1" destOrd="0" presId="urn:microsoft.com/office/officeart/2005/8/layout/hierarchy2"/>
    <dgm:cxn modelId="{F0DE90EF-346F-6A4F-805E-473B36BCC598}" type="presParOf" srcId="{2EA15FA2-5344-124A-8C94-9BA53FF4AE13}" destId="{12C94C92-3CED-A546-9EBF-AC562DA1178E}" srcOrd="0" destOrd="0" presId="urn:microsoft.com/office/officeart/2005/8/layout/hierarchy2"/>
    <dgm:cxn modelId="{1E02DA5E-B473-0547-950F-8FE0CB9272EF}" type="presParOf" srcId="{12C94C92-3CED-A546-9EBF-AC562DA1178E}" destId="{2267927E-B6FC-6049-ADEA-1EE60ED2DB3E}" srcOrd="0" destOrd="0" presId="urn:microsoft.com/office/officeart/2005/8/layout/hierarchy2"/>
    <dgm:cxn modelId="{4553390F-C6C8-744D-AB3D-DC6B741633D4}" type="presParOf" srcId="{2EA15FA2-5344-124A-8C94-9BA53FF4AE13}" destId="{E37849BC-53B1-3D41-8040-083D8B5637E9}" srcOrd="1" destOrd="0" presId="urn:microsoft.com/office/officeart/2005/8/layout/hierarchy2"/>
    <dgm:cxn modelId="{773E60D3-105B-0942-A1DF-0AECDFC712F3}" type="presParOf" srcId="{E37849BC-53B1-3D41-8040-083D8B5637E9}" destId="{4666099D-2642-1547-8B20-BA0C9A8DFAAB}" srcOrd="0" destOrd="0" presId="urn:microsoft.com/office/officeart/2005/8/layout/hierarchy2"/>
    <dgm:cxn modelId="{6AE68865-5E2B-7643-AF88-38AF43B4FD86}" type="presParOf" srcId="{E37849BC-53B1-3D41-8040-083D8B5637E9}" destId="{095D1D39-8ED9-484E-999C-FD657AF60973}" srcOrd="1" destOrd="0" presId="urn:microsoft.com/office/officeart/2005/8/layout/hierarchy2"/>
    <dgm:cxn modelId="{0AD9E6D1-8424-1C4F-AE9B-42EF44C9ED6D}" type="presParOf" srcId="{2EA15FA2-5344-124A-8C94-9BA53FF4AE13}" destId="{2732E94B-90B2-DD48-BF19-DF09EB96D484}" srcOrd="2" destOrd="0" presId="urn:microsoft.com/office/officeart/2005/8/layout/hierarchy2"/>
    <dgm:cxn modelId="{19D63B4B-2743-0743-A2BB-DFBCEB70CBBB}" type="presParOf" srcId="{2732E94B-90B2-DD48-BF19-DF09EB96D484}" destId="{792CDE87-AEBF-D849-A79B-2527103932B7}" srcOrd="0" destOrd="0" presId="urn:microsoft.com/office/officeart/2005/8/layout/hierarchy2"/>
    <dgm:cxn modelId="{48989670-3EA0-3149-8368-7278A453FBAA}" type="presParOf" srcId="{2EA15FA2-5344-124A-8C94-9BA53FF4AE13}" destId="{553F02E9-0463-5445-A19E-B27A6A2D81BF}" srcOrd="3" destOrd="0" presId="urn:microsoft.com/office/officeart/2005/8/layout/hierarchy2"/>
    <dgm:cxn modelId="{35E31BFA-8564-BD43-AB94-BAE003928BFD}" type="presParOf" srcId="{553F02E9-0463-5445-A19E-B27A6A2D81BF}" destId="{E2CD6F56-C4EF-7849-BA2F-40077EBF7C02}" srcOrd="0" destOrd="0" presId="urn:microsoft.com/office/officeart/2005/8/layout/hierarchy2"/>
    <dgm:cxn modelId="{7E536BCD-9598-7C4D-9EAB-8527D9990742}" type="presParOf" srcId="{553F02E9-0463-5445-A19E-B27A6A2D81BF}" destId="{9011CBA5-ABAF-3841-B607-D814800FECB9}" srcOrd="1" destOrd="0" presId="urn:microsoft.com/office/officeart/2005/8/layout/hierarchy2"/>
    <dgm:cxn modelId="{D27B79F4-8F58-8A49-B28D-1AB05438E8EA}" type="presParOf" srcId="{2EA15FA2-5344-124A-8C94-9BA53FF4AE13}" destId="{10A878F3-2B8E-6B44-A73D-06586367F773}" srcOrd="4" destOrd="0" presId="urn:microsoft.com/office/officeart/2005/8/layout/hierarchy2"/>
    <dgm:cxn modelId="{0BBA142C-2660-5C46-A8C8-DD26018BA6B2}" type="presParOf" srcId="{10A878F3-2B8E-6B44-A73D-06586367F773}" destId="{3F911616-A3B0-F44C-86EC-7EB5A889103C}" srcOrd="0" destOrd="0" presId="urn:microsoft.com/office/officeart/2005/8/layout/hierarchy2"/>
    <dgm:cxn modelId="{DA13A181-0558-0C40-BD4C-54426186E0D3}" type="presParOf" srcId="{2EA15FA2-5344-124A-8C94-9BA53FF4AE13}" destId="{25DEC938-1CCD-8749-9249-ECE14625EC2C}" srcOrd="5" destOrd="0" presId="urn:microsoft.com/office/officeart/2005/8/layout/hierarchy2"/>
    <dgm:cxn modelId="{C0B5E5FF-DBB9-4F4F-9D11-6A3421BE6264}" type="presParOf" srcId="{25DEC938-1CCD-8749-9249-ECE14625EC2C}" destId="{7BB39ED6-FB53-C942-844A-BD265FDD7096}" srcOrd="0" destOrd="0" presId="urn:microsoft.com/office/officeart/2005/8/layout/hierarchy2"/>
    <dgm:cxn modelId="{ACDF23A7-BE34-DE40-8AA4-DA03AA3B186B}" type="presParOf" srcId="{25DEC938-1CCD-8749-9249-ECE14625EC2C}" destId="{1CB68B6D-A0C7-AA4A-860A-D8620D927F31}" srcOrd="1" destOrd="0" presId="urn:microsoft.com/office/officeart/2005/8/layout/hierarchy2"/>
    <dgm:cxn modelId="{E8019D35-2AD8-1341-A0D2-7DC4040137A8}" type="presParOf" srcId="{2EA15FA2-5344-124A-8C94-9BA53FF4AE13}" destId="{77483909-A48D-A848-B7E8-ADF56C0203CC}" srcOrd="6" destOrd="0" presId="urn:microsoft.com/office/officeart/2005/8/layout/hierarchy2"/>
    <dgm:cxn modelId="{7B47B75D-B6C8-404C-B14D-9E6CC78A1B51}" type="presParOf" srcId="{77483909-A48D-A848-B7E8-ADF56C0203CC}" destId="{007304D2-6DE6-634C-B3AE-274B95EAD82F}" srcOrd="0" destOrd="0" presId="urn:microsoft.com/office/officeart/2005/8/layout/hierarchy2"/>
    <dgm:cxn modelId="{702B2131-0442-6F43-B800-AFEDF1AD2E66}" type="presParOf" srcId="{2EA15FA2-5344-124A-8C94-9BA53FF4AE13}" destId="{CF6286A6-F869-B642-98CC-45691846D9E6}" srcOrd="7" destOrd="0" presId="urn:microsoft.com/office/officeart/2005/8/layout/hierarchy2"/>
    <dgm:cxn modelId="{68E63B00-6774-E343-9CD4-9829DF52E345}" type="presParOf" srcId="{CF6286A6-F869-B642-98CC-45691846D9E6}" destId="{C2C0AE5C-C827-1044-A2D8-F20D971C9BAB}" srcOrd="0" destOrd="0" presId="urn:microsoft.com/office/officeart/2005/8/layout/hierarchy2"/>
    <dgm:cxn modelId="{755626E3-B356-524E-9F95-F9F93BE8606E}" type="presParOf" srcId="{CF6286A6-F869-B642-98CC-45691846D9E6}" destId="{0CAF4FA8-C7FA-B94A-9108-E483866EB9C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42DA85-AB7D-4C9B-AEE3-A75D19B7C36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22258D-061F-47D6-BC8C-66C312A62436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en-US" sz="2400" b="1" dirty="0" smtClean="0"/>
            <a:t>Acquisition Strategy</a:t>
          </a:r>
          <a:endParaRPr lang="en-US" sz="2400" b="1" dirty="0"/>
        </a:p>
      </dgm:t>
    </dgm:pt>
    <dgm:pt modelId="{77D7B564-F271-440E-9684-0FA1FCB03BA7}" type="parTrans" cxnId="{FBDB2A28-8B5E-4228-B6C5-684D18ACBC11}">
      <dgm:prSet/>
      <dgm:spPr/>
      <dgm:t>
        <a:bodyPr/>
        <a:lstStyle/>
        <a:p>
          <a:endParaRPr lang="en-US"/>
        </a:p>
      </dgm:t>
    </dgm:pt>
    <dgm:pt modelId="{B87B10A1-53C5-431C-80F3-0604B51545D5}" type="sibTrans" cxnId="{FBDB2A28-8B5E-4228-B6C5-684D18ACBC11}">
      <dgm:prSet/>
      <dgm:spPr/>
      <dgm:t>
        <a:bodyPr/>
        <a:lstStyle/>
        <a:p>
          <a:endParaRPr lang="en-US"/>
        </a:p>
      </dgm:t>
    </dgm:pt>
    <dgm:pt modelId="{18AFB798-875D-401E-B737-DC08C5D8CA4E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Acquire the company and sale-leaseback the real estate</a:t>
          </a:r>
          <a:endParaRPr lang="en-US" sz="1800" dirty="0"/>
        </a:p>
      </dgm:t>
    </dgm:pt>
    <dgm:pt modelId="{EB3E486A-54A1-464C-9CCB-A63FF2F88539}" type="parTrans" cxnId="{632D4315-308F-4A0C-96C2-83548936B0F4}">
      <dgm:prSet/>
      <dgm:spPr/>
      <dgm:t>
        <a:bodyPr/>
        <a:lstStyle/>
        <a:p>
          <a:endParaRPr lang="en-US"/>
        </a:p>
      </dgm:t>
    </dgm:pt>
    <dgm:pt modelId="{E21C7001-9F6B-4B21-BA2D-452C70232B35}" type="sibTrans" cxnId="{632D4315-308F-4A0C-96C2-83548936B0F4}">
      <dgm:prSet/>
      <dgm:spPr/>
      <dgm:t>
        <a:bodyPr/>
        <a:lstStyle/>
        <a:p>
          <a:endParaRPr lang="en-US"/>
        </a:p>
      </dgm:t>
    </dgm:pt>
    <dgm:pt modelId="{2D25707D-8939-4A76-B097-41CF15159B4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Sell the real estate to Smith Real Estate Partners</a:t>
          </a:r>
          <a:endParaRPr lang="en-US" sz="1800" dirty="0"/>
        </a:p>
      </dgm:t>
    </dgm:pt>
    <dgm:pt modelId="{886EC6EB-9A9C-425B-B5D3-1CD704C3E469}" type="parTrans" cxnId="{6156EF52-8746-43AC-8518-8DAEAD2D326C}">
      <dgm:prSet/>
      <dgm:spPr/>
      <dgm:t>
        <a:bodyPr/>
        <a:lstStyle/>
        <a:p>
          <a:endParaRPr lang="en-US"/>
        </a:p>
      </dgm:t>
    </dgm:pt>
    <dgm:pt modelId="{458250A7-551A-428E-8FE6-F91CC60A7EB5}" type="sibTrans" cxnId="{6156EF52-8746-43AC-8518-8DAEAD2D326C}">
      <dgm:prSet/>
      <dgm:spPr/>
      <dgm:t>
        <a:bodyPr/>
        <a:lstStyle/>
        <a:p>
          <a:endParaRPr lang="en-US"/>
        </a:p>
      </dgm:t>
    </dgm:pt>
    <dgm:pt modelId="{2885A6B6-9F81-4975-A52D-6D3D4CC49A8B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Offer price: 10.5x EBITDA, implied enterprise value = $175 million</a:t>
          </a:r>
        </a:p>
      </dgm:t>
    </dgm:pt>
    <dgm:pt modelId="{DEDC6E23-E90C-4EE8-A711-FC4ED5D0A707}" type="parTrans" cxnId="{F2A4B327-DB6E-452F-A106-3732A06EC630}">
      <dgm:prSet/>
      <dgm:spPr/>
      <dgm:t>
        <a:bodyPr/>
        <a:lstStyle/>
        <a:p>
          <a:endParaRPr lang="en-US"/>
        </a:p>
      </dgm:t>
    </dgm:pt>
    <dgm:pt modelId="{0AE96F65-C57E-4FB0-933D-30E260767058}" type="sibTrans" cxnId="{F2A4B327-DB6E-452F-A106-3732A06EC630}">
      <dgm:prSet/>
      <dgm:spPr/>
      <dgm:t>
        <a:bodyPr/>
        <a:lstStyle/>
        <a:p>
          <a:endParaRPr lang="en-US"/>
        </a:p>
      </dgm:t>
    </dgm:pt>
    <dgm:pt modelId="{22364418-BC05-4E8B-ACDF-8650AA48C497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Holding Period: 5 years</a:t>
          </a:r>
          <a:endParaRPr lang="en-US" sz="1800" dirty="0"/>
        </a:p>
      </dgm:t>
    </dgm:pt>
    <dgm:pt modelId="{F4AAA8F8-FEF7-4868-9D20-36E8830C065E}" type="parTrans" cxnId="{A80DFE0D-0303-4B90-9908-F3E05E47BD36}">
      <dgm:prSet/>
      <dgm:spPr/>
      <dgm:t>
        <a:bodyPr/>
        <a:lstStyle/>
        <a:p>
          <a:endParaRPr lang="en-US"/>
        </a:p>
      </dgm:t>
    </dgm:pt>
    <dgm:pt modelId="{94F4A5D9-25D3-43EF-805E-990CF1B4ACE3}" type="sibTrans" cxnId="{A80DFE0D-0303-4B90-9908-F3E05E47BD36}">
      <dgm:prSet/>
      <dgm:spPr/>
      <dgm:t>
        <a:bodyPr/>
        <a:lstStyle/>
        <a:p>
          <a:endParaRPr lang="en-US"/>
        </a:p>
      </dgm:t>
    </dgm:pt>
    <dgm:pt modelId="{38458E2F-2AA7-40E6-80E5-27C23058023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l"/>
          <a:r>
            <a:rPr lang="en-US" sz="1800" dirty="0" smtClean="0"/>
            <a:t>Maximize leverage</a:t>
          </a:r>
          <a:endParaRPr lang="en-US" sz="1800" dirty="0"/>
        </a:p>
      </dgm:t>
    </dgm:pt>
    <dgm:pt modelId="{799144CF-CC4A-4197-ABB3-C3385E45279B}" type="parTrans" cxnId="{EB618FEE-C665-45A1-A6E6-D3205EE3531F}">
      <dgm:prSet/>
      <dgm:spPr/>
      <dgm:t>
        <a:bodyPr/>
        <a:lstStyle/>
        <a:p>
          <a:endParaRPr lang="en-US"/>
        </a:p>
      </dgm:t>
    </dgm:pt>
    <dgm:pt modelId="{AD7AC84E-3798-4775-AF7A-2CF0075350AC}" type="sibTrans" cxnId="{EB618FEE-C665-45A1-A6E6-D3205EE3531F}">
      <dgm:prSet/>
      <dgm:spPr/>
      <dgm:t>
        <a:bodyPr/>
        <a:lstStyle/>
        <a:p>
          <a:endParaRPr lang="en-US"/>
        </a:p>
      </dgm:t>
    </dgm:pt>
    <dgm:pt modelId="{D2165770-5C16-40D7-8132-55D7F506D237}" type="pres">
      <dgm:prSet presAssocID="{6942DA85-AB7D-4C9B-AEE3-A75D19B7C3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A6E863-C319-4B49-AC23-BB1787EBE3CA}" type="pres">
      <dgm:prSet presAssocID="{4922258D-061F-47D6-BC8C-66C312A62436}" presName="node" presStyleLbl="node1" presStyleIdx="0" presStyleCnt="1" custScaleX="173391" custScaleY="83626" custLinFactNeighborY="32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18F08B-1BE2-4A52-B8DD-766330B4B815}" type="presOf" srcId="{2D25707D-8939-4A76-B097-41CF15159B41}" destId="{C8A6E863-C319-4B49-AC23-BB1787EBE3CA}" srcOrd="0" destOrd="2" presId="urn:microsoft.com/office/officeart/2005/8/layout/process5"/>
    <dgm:cxn modelId="{FBDB2A28-8B5E-4228-B6C5-684D18ACBC11}" srcId="{6942DA85-AB7D-4C9B-AEE3-A75D19B7C36E}" destId="{4922258D-061F-47D6-BC8C-66C312A62436}" srcOrd="0" destOrd="0" parTransId="{77D7B564-F271-440E-9684-0FA1FCB03BA7}" sibTransId="{B87B10A1-53C5-431C-80F3-0604B51545D5}"/>
    <dgm:cxn modelId="{EB618FEE-C665-45A1-A6E6-D3205EE3531F}" srcId="{4922258D-061F-47D6-BC8C-66C312A62436}" destId="{38458E2F-2AA7-40E6-80E5-27C230580238}" srcOrd="2" destOrd="0" parTransId="{799144CF-CC4A-4197-ABB3-C3385E45279B}" sibTransId="{AD7AC84E-3798-4775-AF7A-2CF0075350AC}"/>
    <dgm:cxn modelId="{632D4315-308F-4A0C-96C2-83548936B0F4}" srcId="{4922258D-061F-47D6-BC8C-66C312A62436}" destId="{18AFB798-875D-401E-B737-DC08C5D8CA4E}" srcOrd="0" destOrd="0" parTransId="{EB3E486A-54A1-464C-9CCB-A63FF2F88539}" sibTransId="{E21C7001-9F6B-4B21-BA2D-452C70232B35}"/>
    <dgm:cxn modelId="{3C755B1A-69F9-4AD0-8521-B63EA8E5D21B}" type="presOf" srcId="{18AFB798-875D-401E-B737-DC08C5D8CA4E}" destId="{C8A6E863-C319-4B49-AC23-BB1787EBE3CA}" srcOrd="0" destOrd="1" presId="urn:microsoft.com/office/officeart/2005/8/layout/process5"/>
    <dgm:cxn modelId="{957A0B65-4513-40A7-A758-878F78146750}" type="presOf" srcId="{6942DA85-AB7D-4C9B-AEE3-A75D19B7C36E}" destId="{D2165770-5C16-40D7-8132-55D7F506D237}" srcOrd="0" destOrd="0" presId="urn:microsoft.com/office/officeart/2005/8/layout/process5"/>
    <dgm:cxn modelId="{7A44C778-B071-4BE1-BF9C-E32657BEE44C}" type="presOf" srcId="{2885A6B6-9F81-4975-A52D-6D3D4CC49A8B}" destId="{C8A6E863-C319-4B49-AC23-BB1787EBE3CA}" srcOrd="0" destOrd="4" presId="urn:microsoft.com/office/officeart/2005/8/layout/process5"/>
    <dgm:cxn modelId="{6156EF52-8746-43AC-8518-8DAEAD2D326C}" srcId="{4922258D-061F-47D6-BC8C-66C312A62436}" destId="{2D25707D-8939-4A76-B097-41CF15159B41}" srcOrd="1" destOrd="0" parTransId="{886EC6EB-9A9C-425B-B5D3-1CD704C3E469}" sibTransId="{458250A7-551A-428E-8FE6-F91CC60A7EB5}"/>
    <dgm:cxn modelId="{A80DFE0D-0303-4B90-9908-F3E05E47BD36}" srcId="{4922258D-061F-47D6-BC8C-66C312A62436}" destId="{22364418-BC05-4E8B-ACDF-8650AA48C497}" srcOrd="4" destOrd="0" parTransId="{F4AAA8F8-FEF7-4868-9D20-36E8830C065E}" sibTransId="{94F4A5D9-25D3-43EF-805E-990CF1B4ACE3}"/>
    <dgm:cxn modelId="{F2A4B327-DB6E-452F-A106-3732A06EC630}" srcId="{4922258D-061F-47D6-BC8C-66C312A62436}" destId="{2885A6B6-9F81-4975-A52D-6D3D4CC49A8B}" srcOrd="3" destOrd="0" parTransId="{DEDC6E23-E90C-4EE8-A711-FC4ED5D0A707}" sibTransId="{0AE96F65-C57E-4FB0-933D-30E260767058}"/>
    <dgm:cxn modelId="{A89D5FCE-49E1-462F-A620-3E3BD3859E61}" type="presOf" srcId="{4922258D-061F-47D6-BC8C-66C312A62436}" destId="{C8A6E863-C319-4B49-AC23-BB1787EBE3CA}" srcOrd="0" destOrd="0" presId="urn:microsoft.com/office/officeart/2005/8/layout/process5"/>
    <dgm:cxn modelId="{F1D931B1-A53E-4B55-BF24-9F8B3A08A03D}" type="presOf" srcId="{22364418-BC05-4E8B-ACDF-8650AA48C497}" destId="{C8A6E863-C319-4B49-AC23-BB1787EBE3CA}" srcOrd="0" destOrd="5" presId="urn:microsoft.com/office/officeart/2005/8/layout/process5"/>
    <dgm:cxn modelId="{13D70C11-92ED-4814-A3E2-C6E948BAC062}" type="presOf" srcId="{38458E2F-2AA7-40E6-80E5-27C230580238}" destId="{C8A6E863-C319-4B49-AC23-BB1787EBE3CA}" srcOrd="0" destOrd="3" presId="urn:microsoft.com/office/officeart/2005/8/layout/process5"/>
    <dgm:cxn modelId="{E311AC1D-6588-4BC1-A25A-57E1638B4D2F}" type="presParOf" srcId="{D2165770-5C16-40D7-8132-55D7F506D237}" destId="{C8A6E863-C319-4B49-AC23-BB1787EBE3CA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6E863-C319-4B49-AC23-BB1787EBE3CA}">
      <dsp:nvSpPr>
        <dsp:cNvPr id="0" name=""/>
        <dsp:cNvSpPr/>
      </dsp:nvSpPr>
      <dsp:spPr>
        <a:xfrm>
          <a:off x="457191" y="1739"/>
          <a:ext cx="7162816" cy="231194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Acquisition Strategy</a:t>
          </a:r>
          <a:endParaRPr lang="en-US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Acquire Fastlane and sale-leaseback the real estate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Sell the real estate to Smith Real Estate Partners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Maximize leverage in capital structure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Offer price: 10.5x EBITDA, implied EV = $175 million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Holding period: 5 years</a:t>
          </a:r>
          <a:endParaRPr lang="en-US" sz="1800" kern="1200" dirty="0"/>
        </a:p>
      </dsp:txBody>
      <dsp:txXfrm>
        <a:off x="524905" y="69453"/>
        <a:ext cx="7027388" cy="2176512"/>
      </dsp:txXfrm>
    </dsp:sp>
    <dsp:sp modelId="{4205A11E-4E5C-4C8C-8D02-B07B05BEA194}">
      <dsp:nvSpPr>
        <dsp:cNvPr id="0" name=""/>
        <dsp:cNvSpPr/>
      </dsp:nvSpPr>
      <dsp:spPr>
        <a:xfrm rot="5355808">
          <a:off x="1869577" y="2419915"/>
          <a:ext cx="689430" cy="9556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 rot="-5400000">
        <a:off x="1926282" y="2553009"/>
        <a:ext cx="573362" cy="482601"/>
      </dsp:txXfrm>
    </dsp:sp>
    <dsp:sp modelId="{284BF7A6-C906-4E7B-9013-ECB61A146803}">
      <dsp:nvSpPr>
        <dsp:cNvPr id="0" name=""/>
        <dsp:cNvSpPr/>
      </dsp:nvSpPr>
      <dsp:spPr>
        <a:xfrm>
          <a:off x="304796" y="3428998"/>
          <a:ext cx="3762760" cy="162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Return Analysis</a:t>
          </a:r>
          <a:r>
            <a:rPr lang="en-US" sz="1600" b="0" kern="1200" dirty="0" smtClean="0"/>
            <a:t>*</a:t>
          </a:r>
          <a:endParaRPr lang="en-US" sz="24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IRR = 37.6%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Invested Capital = 4.9x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Lowest fixed coverage ratio = 1.82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352528" y="3476730"/>
        <a:ext cx="3667296" cy="1534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438BF-D9FD-4421-9EDA-0BE48E4623BA}">
      <dsp:nvSpPr>
        <dsp:cNvPr id="0" name=""/>
        <dsp:cNvSpPr/>
      </dsp:nvSpPr>
      <dsp:spPr>
        <a:xfrm>
          <a:off x="2309" y="17510"/>
          <a:ext cx="2252067" cy="345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Blue Sky</a:t>
          </a:r>
          <a:endParaRPr lang="en-US" sz="1200" kern="1200" dirty="0"/>
        </a:p>
      </dsp:txBody>
      <dsp:txXfrm>
        <a:off x="2309" y="17510"/>
        <a:ext cx="2252067" cy="345600"/>
      </dsp:txXfrm>
    </dsp:sp>
    <dsp:sp modelId="{EE5DDC4D-64C5-49FE-9044-85FDC2A0BDE4}">
      <dsp:nvSpPr>
        <dsp:cNvPr id="0" name=""/>
        <dsp:cNvSpPr/>
      </dsp:nvSpPr>
      <dsp:spPr>
        <a:xfrm>
          <a:off x="2309" y="363110"/>
          <a:ext cx="2252067" cy="8893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Adjusted for real estate and inventory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Euro division multiple 3-5x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 division multiple 5-7x</a:t>
          </a:r>
        </a:p>
      </dsp:txBody>
      <dsp:txXfrm>
        <a:off x="2309" y="363110"/>
        <a:ext cx="2252067" cy="889380"/>
      </dsp:txXfrm>
    </dsp:sp>
    <dsp:sp modelId="{DAEAE640-9484-4E54-99C9-3853169C55A8}">
      <dsp:nvSpPr>
        <dsp:cNvPr id="0" name=""/>
        <dsp:cNvSpPr/>
      </dsp:nvSpPr>
      <dsp:spPr>
        <a:xfrm>
          <a:off x="2569666" y="17510"/>
          <a:ext cx="2252067" cy="345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Comparables</a:t>
          </a:r>
          <a:endParaRPr lang="en-US" sz="1200" kern="1200" dirty="0"/>
        </a:p>
      </dsp:txBody>
      <dsp:txXfrm>
        <a:off x="2569666" y="17510"/>
        <a:ext cx="2252067" cy="345600"/>
      </dsp:txXfrm>
    </dsp:sp>
    <dsp:sp modelId="{B197968E-6557-448D-9B91-523F1706B59E}">
      <dsp:nvSpPr>
        <dsp:cNvPr id="0" name=""/>
        <dsp:cNvSpPr/>
      </dsp:nvSpPr>
      <dsp:spPr>
        <a:xfrm>
          <a:off x="2569666" y="363110"/>
          <a:ext cx="2252067" cy="8893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Based on geography </a:t>
          </a:r>
          <a:br>
            <a:rPr lang="en-US" sz="1200" kern="1200" dirty="0" smtClean="0"/>
          </a:br>
          <a:r>
            <a:rPr lang="en-US" sz="1200" kern="1200" dirty="0" smtClean="0"/>
            <a:t>&amp; product offering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 mean 10.5x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Europe mean 9.7x</a:t>
          </a:r>
        </a:p>
      </dsp:txBody>
      <dsp:txXfrm>
        <a:off x="2569666" y="363110"/>
        <a:ext cx="2252067" cy="889380"/>
      </dsp:txXfrm>
    </dsp:sp>
    <dsp:sp modelId="{4501672D-CE04-4005-8BF2-AD1C36271638}">
      <dsp:nvSpPr>
        <dsp:cNvPr id="0" name=""/>
        <dsp:cNvSpPr/>
      </dsp:nvSpPr>
      <dsp:spPr>
        <a:xfrm>
          <a:off x="5137022" y="17510"/>
          <a:ext cx="2252067" cy="3456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DCF</a:t>
          </a:r>
          <a:endParaRPr lang="en-US" sz="1200" kern="1200" dirty="0"/>
        </a:p>
      </dsp:txBody>
      <dsp:txXfrm>
        <a:off x="5137022" y="17510"/>
        <a:ext cx="2252067" cy="345600"/>
      </dsp:txXfrm>
    </dsp:sp>
    <dsp:sp modelId="{BE36EE1A-FCF5-4D8A-952B-CEC8C0DCF610}">
      <dsp:nvSpPr>
        <dsp:cNvPr id="0" name=""/>
        <dsp:cNvSpPr/>
      </dsp:nvSpPr>
      <dsp:spPr>
        <a:xfrm>
          <a:off x="5137022" y="363110"/>
          <a:ext cx="2252067" cy="8893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Adjusted to account for non-recurring expenses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Cost of capital: 10.63%</a:t>
          </a:r>
        </a:p>
      </dsp:txBody>
      <dsp:txXfrm>
        <a:off x="5137022" y="363110"/>
        <a:ext cx="2252067" cy="889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6BB04-17AB-5A43-A0D3-AA08EFBA1D02}">
      <dsp:nvSpPr>
        <dsp:cNvPr id="0" name=""/>
        <dsp:cNvSpPr/>
      </dsp:nvSpPr>
      <dsp:spPr>
        <a:xfrm>
          <a:off x="0" y="990600"/>
          <a:ext cx="1095374" cy="547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Harry L. Smith Family</a:t>
          </a:r>
          <a:endParaRPr lang="en-US" sz="1300" kern="1200" dirty="0"/>
        </a:p>
      </dsp:txBody>
      <dsp:txXfrm>
        <a:off x="16041" y="1006641"/>
        <a:ext cx="1063292" cy="515605"/>
      </dsp:txXfrm>
    </dsp:sp>
    <dsp:sp modelId="{12C94C92-3CED-A546-9EBF-AC562DA1178E}">
      <dsp:nvSpPr>
        <dsp:cNvPr id="0" name=""/>
        <dsp:cNvSpPr/>
      </dsp:nvSpPr>
      <dsp:spPr>
        <a:xfrm rot="19148425">
          <a:off x="910992" y="749226"/>
          <a:ext cx="15132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13289" y="20214"/>
              </a:lnTo>
            </a:path>
          </a:pathLst>
        </a:custGeom>
        <a:noFill/>
        <a:ln w="425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29804" y="731609"/>
        <a:ext cx="75664" cy="75664"/>
      </dsp:txXfrm>
    </dsp:sp>
    <dsp:sp modelId="{4666099D-2642-1547-8B20-BA0C9A8DFAAB}">
      <dsp:nvSpPr>
        <dsp:cNvPr id="0" name=""/>
        <dsp:cNvSpPr/>
      </dsp:nvSpPr>
      <dsp:spPr>
        <a:xfrm>
          <a:off x="2239898" y="595"/>
          <a:ext cx="1095374" cy="547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Smith Micro Cap</a:t>
          </a:r>
          <a:endParaRPr lang="en-US" sz="1300" kern="1200" dirty="0"/>
        </a:p>
      </dsp:txBody>
      <dsp:txXfrm>
        <a:off x="2255939" y="16636"/>
        <a:ext cx="1063292" cy="515605"/>
      </dsp:txXfrm>
    </dsp:sp>
    <dsp:sp modelId="{2732E94B-90B2-DD48-BF19-DF09EB96D484}">
      <dsp:nvSpPr>
        <dsp:cNvPr id="0" name=""/>
        <dsp:cNvSpPr/>
      </dsp:nvSpPr>
      <dsp:spPr>
        <a:xfrm rot="20551919">
          <a:off x="1067709" y="1064147"/>
          <a:ext cx="119985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99855" y="20214"/>
              </a:lnTo>
            </a:path>
          </a:pathLst>
        </a:custGeom>
        <a:noFill/>
        <a:ln w="425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7640" y="1054365"/>
        <a:ext cx="59992" cy="59992"/>
      </dsp:txXfrm>
    </dsp:sp>
    <dsp:sp modelId="{E2CD6F56-C4EF-7849-BA2F-40077EBF7C02}">
      <dsp:nvSpPr>
        <dsp:cNvPr id="0" name=""/>
        <dsp:cNvSpPr/>
      </dsp:nvSpPr>
      <dsp:spPr>
        <a:xfrm>
          <a:off x="2239898" y="630435"/>
          <a:ext cx="1095374" cy="547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HLS Fixed Income</a:t>
          </a:r>
          <a:endParaRPr lang="en-US" sz="1300" kern="1200" dirty="0"/>
        </a:p>
      </dsp:txBody>
      <dsp:txXfrm>
        <a:off x="2255939" y="646476"/>
        <a:ext cx="1063292" cy="515605"/>
      </dsp:txXfrm>
    </dsp:sp>
    <dsp:sp modelId="{10A878F3-2B8E-6B44-A73D-06586367F773}">
      <dsp:nvSpPr>
        <dsp:cNvPr id="0" name=""/>
        <dsp:cNvSpPr/>
      </dsp:nvSpPr>
      <dsp:spPr>
        <a:xfrm rot="795501">
          <a:off x="1079704" y="1379067"/>
          <a:ext cx="1175865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75865" y="20214"/>
              </a:lnTo>
            </a:path>
          </a:pathLst>
        </a:custGeom>
        <a:noFill/>
        <a:ln w="425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8240" y="1369885"/>
        <a:ext cx="58793" cy="58793"/>
      </dsp:txXfrm>
    </dsp:sp>
    <dsp:sp modelId="{7BB39ED6-FB53-C942-844A-BD265FDD7096}">
      <dsp:nvSpPr>
        <dsp:cNvPr id="0" name=""/>
        <dsp:cNvSpPr/>
      </dsp:nvSpPr>
      <dsp:spPr>
        <a:xfrm>
          <a:off x="2239898" y="1260276"/>
          <a:ext cx="1095374" cy="547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Smith Real Estate Partners</a:t>
          </a:r>
        </a:p>
      </dsp:txBody>
      <dsp:txXfrm>
        <a:off x="2255939" y="1276317"/>
        <a:ext cx="1063292" cy="515605"/>
      </dsp:txXfrm>
    </dsp:sp>
    <dsp:sp modelId="{77483909-A48D-A848-B7E8-ADF56C0203CC}">
      <dsp:nvSpPr>
        <dsp:cNvPr id="0" name=""/>
        <dsp:cNvSpPr/>
      </dsp:nvSpPr>
      <dsp:spPr>
        <a:xfrm rot="2289893">
          <a:off x="939786" y="1693987"/>
          <a:ext cx="145570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55700" y="20214"/>
              </a:lnTo>
            </a:path>
          </a:pathLst>
        </a:custGeom>
        <a:noFill/>
        <a:ln w="425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31244" y="1677810"/>
        <a:ext cx="72785" cy="72785"/>
      </dsp:txXfrm>
    </dsp:sp>
    <dsp:sp modelId="{C2C0AE5C-C827-1044-A2D8-F20D971C9BAB}">
      <dsp:nvSpPr>
        <dsp:cNvPr id="0" name=""/>
        <dsp:cNvSpPr/>
      </dsp:nvSpPr>
      <dsp:spPr>
        <a:xfrm>
          <a:off x="2239898" y="1890117"/>
          <a:ext cx="1095374" cy="547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Highroad Equity</a:t>
          </a:r>
        </a:p>
      </dsp:txBody>
      <dsp:txXfrm>
        <a:off x="2255939" y="1906158"/>
        <a:ext cx="1063292" cy="515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6E863-C319-4B49-AC23-BB1787EBE3CA}">
      <dsp:nvSpPr>
        <dsp:cNvPr id="0" name=""/>
        <dsp:cNvSpPr/>
      </dsp:nvSpPr>
      <dsp:spPr>
        <a:xfrm>
          <a:off x="3731" y="535134"/>
          <a:ext cx="7688736" cy="222495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Acquisition Strategy</a:t>
          </a:r>
          <a:endParaRPr lang="en-US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Acquire the company and sale-leaseback the real estate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Sell the real estate to Smith Real Estate Partners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Maximize leverage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Offer price: 10.5x EBITDA, implied enterprise value = $175 million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Holding Period: 5 years</a:t>
          </a:r>
          <a:endParaRPr lang="en-US" sz="1800" kern="1200" dirty="0"/>
        </a:p>
      </dsp:txBody>
      <dsp:txXfrm>
        <a:off x="68898" y="600301"/>
        <a:ext cx="7558402" cy="2094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0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57150" indent="-342900">
              <a:buFont typeface="Arial" pitchFamily="34" charset="0"/>
              <a:buChar char="•"/>
            </a:pPr>
            <a:r>
              <a:rPr lang="en-US" sz="2000" dirty="0" smtClean="0"/>
              <a:t>Highroad Equity is in talks with Fastlane to purchase the company</a:t>
            </a:r>
          </a:p>
          <a:p>
            <a:pPr marL="57150" indent="-342900">
              <a:buFont typeface="Arial" pitchFamily="34" charset="0"/>
              <a:buChar char="•"/>
            </a:pPr>
            <a:r>
              <a:rPr lang="en-US" sz="2000" dirty="0" smtClean="0"/>
              <a:t>Fastlane recently rejected an offer for $160M including the assumption of company’s debt</a:t>
            </a:r>
          </a:p>
          <a:p>
            <a:pPr marL="57150" indent="-342900">
              <a:buFont typeface="Arial" pitchFamily="34" charset="0"/>
              <a:buChar char="•"/>
            </a:pPr>
            <a:r>
              <a:rPr lang="en-US" sz="2000" dirty="0" smtClean="0"/>
              <a:t>Highland is investing to further diversify its portfolio and is seeking control of the company</a:t>
            </a:r>
          </a:p>
          <a:p>
            <a:pPr marL="57150" indent="-342900">
              <a:buFont typeface="Arial" pitchFamily="34" charset="0"/>
              <a:buChar char="•"/>
            </a:pPr>
            <a:r>
              <a:rPr lang="en-US" sz="2000" dirty="0" smtClean="0"/>
              <a:t>Highland is looking at purchasing the entire company and exploring the option of a sale-leaseback to a real estate investor from Highroad</a:t>
            </a:r>
          </a:p>
          <a:p>
            <a:pPr marL="5715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57150" indent="-342900">
              <a:buFont typeface="Arial" pitchFamily="34" charset="0"/>
              <a:buChar char="•"/>
            </a:pPr>
            <a:r>
              <a:rPr lang="en-US" sz="2000" dirty="0" smtClean="0"/>
              <a:t>We are seeking: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To invest between $50M and $150M into the company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A minimum IRR of 22.5% for a five-year hold or 13.5% for a ten-year hold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Maximum senior debt of 3x, maximum </a:t>
            </a:r>
            <a:r>
              <a:rPr lang="en-US" sz="2000" dirty="0" err="1" smtClean="0"/>
              <a:t>mezz</a:t>
            </a:r>
            <a:r>
              <a:rPr lang="en-US" sz="2000" dirty="0" smtClean="0"/>
              <a:t> debt of 1.5x, and a fixed coverage ratio above 1.25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4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7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kumimoji="0" lang="en-US" dirty="0" smtClean="0"/>
              <a:t>Click to add author information</a:t>
            </a:r>
            <a:endParaRPr kumimoji="0"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kumimoji="0" lang="en-US" sz="1000" smtClean="0"/>
              <a:pPr algn="r"/>
              <a:t>‹#›</a:t>
            </a:fld>
            <a:endParaRPr kumimoji="0"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2A289279-E93B-4B0F-A9C8-D83B9878EA54}" type="datetime1">
              <a:rPr kumimoji="0" lang="en-US" smtClean="0"/>
              <a:t>4/11/2013</a:t>
            </a:fld>
            <a:endParaRPr kumimoji="0"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pic>
        <p:nvPicPr>
          <p:cNvPr id="11" name="Picture 4" descr="http://blogs.stthomas.edu/opusmagnum/files/2011/02/AC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0896" y="6019800"/>
            <a:ext cx="1683104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370B59B0-EA6B-49A3-BA76-360F3D89F7D3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30DEEF5-74E0-47C8-9440-7D1D2ABDA8B7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28316CD2-7E26-4BF3-B531-C134530CB540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l">
              <a:spcBef>
                <a:spcPct val="20000"/>
              </a:spcBef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F7CC6EE-2AFB-4B53-8692-526E28967F15}" type="datetime1">
              <a:rPr kumimoji="0" lang="en-US" smtClean="0"/>
              <a:t>4/11/2013</a:t>
            </a:fld>
            <a:endParaRPr kumimoji="0"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7432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en-US" sz="14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86BA92A0-334C-4A77-9638-A3CF10D189A0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4E1DAE0A-E0E1-458D-8E1B-9F526F0A81C1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Company</a:t>
            </a:r>
            <a:r>
              <a:rPr kumimoji="0" lang="en-US" baseline="0" dirty="0" smtClean="0"/>
              <a:t> Logo</a:t>
            </a:r>
            <a:endParaRPr kumimoji="0"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b="1"/>
            </a:lvl1pPr>
            <a:extLst/>
          </a:lstStyle>
          <a:p>
            <a:pPr lvl="0"/>
            <a:r>
              <a:rPr kumimoji="0" lang="en-US" dirty="0" smtClean="0"/>
              <a:t>Amount</a:t>
            </a:r>
            <a:endParaRPr kumimoji="0"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sz="800" i="1"/>
            </a:lvl1pPr>
            <a:extLst/>
          </a:lstStyle>
          <a:p>
            <a:pPr lvl="0"/>
            <a:r>
              <a:rPr kumimoji="0" lang="en-US" dirty="0" smtClean="0"/>
              <a:t>Date</a:t>
            </a:r>
            <a:endParaRPr kumimoji="0"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sz="800"/>
            </a:lvl1pPr>
            <a:extLst/>
          </a:lstStyle>
          <a:p>
            <a:pPr lvl="0"/>
            <a:r>
              <a:rPr kumimoji="0" lang="en-US" dirty="0" smtClean="0"/>
              <a:t>Description</a:t>
            </a:r>
            <a:endParaRPr kumimoji="0"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sz="1200"/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8BFF6A37-0AE5-4B0C-BD43-7F19F7D65D2E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2058" tIns="41029" rIns="82058" bIns="41029"/>
          <a:lstStyle>
            <a:lvl5pPr marL="1535743" indent="-227940">
              <a:spcBef>
                <a:spcPts val="7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 lIns="82058" tIns="41029" rIns="82058" bIns="41029"/>
          <a:lstStyle>
            <a:lvl1pPr>
              <a:defRPr/>
            </a:lvl1pPr>
          </a:lstStyle>
          <a:p>
            <a:pPr>
              <a:defRPr/>
            </a:pPr>
            <a:fld id="{1EB5A2E3-C144-43AD-9DBD-544A49087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 baseline="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sz="1100"/>
            </a:lvl1pPr>
            <a:extLst/>
          </a:lstStyle>
          <a:p>
            <a:pPr lvl="0"/>
            <a:r>
              <a:rPr kumimoji="0" lang="en-US" dirty="0" smtClean="0"/>
              <a:t>Click to add agenda item</a:t>
            </a:r>
            <a:endParaRPr kumimoji="0"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en-US" dirty="0" smtClean="0"/>
              <a:t>Page #</a:t>
            </a:r>
            <a:endParaRPr kumimoji="0"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sz="1000"/>
            </a:lvl1pPr>
            <a:extLst/>
          </a:lstStyle>
          <a:p>
            <a:pPr algn="r"/>
            <a:fld id="{5F142D08-3EDE-46B3-A895-6EE4CB4880C1}" type="datetime1">
              <a:rPr kumimoji="0" lang="en-US" smtClean="0"/>
              <a:t>4/11/2013</a:t>
            </a:fld>
            <a:endParaRPr kumimoji="0" lang="en-US" dirty="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 eaLnBrk="1" latinLnBrk="0" hangingPunct="1">
              <a:defRPr kumimoji="0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>
                <a:solidFill>
                  <a:srgbClr val="A0A0A0"/>
                </a:solidFill>
              </a:defRPr>
            </a:lvl1pPr>
            <a:extLst/>
          </a:lstStyle>
          <a:p>
            <a:fld id="{F14A51E3-0617-478D-9BCF-77445066A587}" type="datetime1">
              <a:rPr kumimoji="0" lang="en-US" smtClean="0"/>
              <a:t>4/11/2013</a:t>
            </a:fld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  <a:extLst/>
          </a:lstStyle>
          <a:p>
            <a:endParaRPr kumimoji="0"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534400" y="6477000"/>
            <a:ext cx="487680" cy="304800"/>
          </a:xfrm>
        </p:spPr>
        <p:txBody>
          <a:bodyPr anchor="ctr"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pic>
        <p:nvPicPr>
          <p:cNvPr id="12" name="Picture 4" descr="http://blogs.stthomas.edu/opusmagnum/files/2011/02/AC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291514"/>
            <a:ext cx="1137503" cy="56648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EBC69321-FCD8-4136-8652-66BEA5801FBA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09FD4347-28C2-4824-B91B-FF113C04B31E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045302DC-2CBD-4D25-A83A-7A3B053DFDE7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5ABF92EB-EEAC-494E-95AC-CC230EF8158A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dirty="0" smtClean="0"/>
              <a:t>Click to edit Master text styles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  <a:p>
            <a:pPr lvl="4" eaLnBrk="1" latinLnBrk="1" hangingPunct="1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47F9BD3A-6A2B-48D1-BB7A-22AC22B38D80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7432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 eaLnBrk="1" latinLnBrk="0" hangingPunct="1"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rtl="0" eaLnBrk="1" latinLnBrk="0" hangingPunct="1">
              <a:spcBef>
                <a:spcPct val="20000"/>
              </a:spcBef>
              <a:buFontTx/>
              <a:buNone/>
            </a:pPr>
            <a:r>
              <a:rPr kumimoji="0" lang="en-US" dirty="0" smtClean="0"/>
              <a:t>Click to add heading</a:t>
            </a:r>
            <a:endParaRPr kumimoji="0"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F3A994F3-FB2C-4002-8D91-A4BA567FAAD6}" type="datetime1">
              <a:rPr kumimoji="0" lang="en-US" smtClean="0"/>
              <a:t>4/11/2013</a:t>
            </a:fld>
            <a:endParaRPr kumimoji="0"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ED65BEAF-4436-4B0F-99B8-52436CE6DC40}" type="datetime1">
              <a:rPr kumimoji="0" lang="en-US" smtClean="0"/>
              <a:t>4/11/2013</a:t>
            </a:fld>
            <a:endParaRPr kumimoji="0"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00">
                <a:solidFill>
                  <a:sysClr val="windowText" lastClr="000000"/>
                </a:solidFill>
              </a:defRPr>
            </a:lvl1pPr>
            <a:extLst/>
          </a:lstStyle>
          <a:p>
            <a:endParaRPr kumimoji="0"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3" name="Picture 4" descr="http://blogs.stthomas.edu/opusmagnum/files/2011/02/ACG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467600" y="6291514"/>
            <a:ext cx="1137503" cy="566486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722868" y="6400800"/>
            <a:ext cx="408432" cy="307848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200"/>
            </a:lvl1pPr>
            <a:extLst/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  <p:sldLayoutId id="2147483665" r:id="rId1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Internal Investment team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800600"/>
            <a:ext cx="6934200" cy="475488"/>
          </a:xfrm>
        </p:spPr>
        <p:txBody>
          <a:bodyPr numCol="4">
            <a:normAutofit lnSpcReduction="10000"/>
          </a:bodyPr>
          <a:lstStyle>
            <a:extLst/>
          </a:lstStyle>
          <a:p>
            <a:r>
              <a:rPr lang="en-US" sz="1200" dirty="0" smtClean="0"/>
              <a:t>Rinor Gjonbalaj</a:t>
            </a:r>
          </a:p>
          <a:p>
            <a:r>
              <a:rPr lang="en-US" sz="1200" dirty="0" smtClean="0"/>
              <a:t>347.882.0354</a:t>
            </a:r>
          </a:p>
          <a:p>
            <a:r>
              <a:rPr lang="en-US" sz="1200" dirty="0" smtClean="0"/>
              <a:t>Tyler Sagardoy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270.314.7961</a:t>
            </a:r>
          </a:p>
          <a:p>
            <a:r>
              <a:rPr lang="en-US" sz="1200" dirty="0" smtClean="0"/>
              <a:t>Perdeep Thind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609.915.7481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662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LBO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&amp; Sale-Leaseback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129135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Project Fastlane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419600" y="3657600"/>
            <a:ext cx="3962400" cy="259994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4"/>
          <p:cNvSpPr txBox="1">
            <a:spLocks/>
          </p:cNvSpPr>
          <p:nvPr/>
        </p:nvSpPr>
        <p:spPr>
          <a:xfrm>
            <a:off x="4419600" y="3657600"/>
            <a:ext cx="3965448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Borrowing collateral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Operate at a higher margin because there is no 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More control over operating expenses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Potential to rent out real estate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LBO Analysis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Sources and Uses of Funds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01752" y="3663696"/>
            <a:ext cx="3965448" cy="258470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sz="1600" b="1" dirty="0" smtClean="0"/>
              <a:t>Financing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Senior Debt = 3.0x EBITDA @ </a:t>
            </a:r>
            <a:r>
              <a:rPr lang="en-US" sz="1600" dirty="0"/>
              <a:t>L+400 bps </a:t>
            </a:r>
            <a:endParaRPr lang="en-US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Mezzanine Debt = 1.5x EBITDA @ 12% + 2%PIK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Entry Multiple = Exit Multiple = 10.5x EBITDA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Refinance Target’s Debt = Yes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Minimum </a:t>
            </a:r>
            <a:r>
              <a:rPr lang="en-US" sz="1600" dirty="0" smtClean="0"/>
              <a:t>Cash Balance = 0</a:t>
            </a:r>
          </a:p>
          <a:p>
            <a:r>
              <a:rPr lang="en-US" sz="1600" b="1" dirty="0" smtClean="0"/>
              <a:t>Operating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Operating Assumptions = Management Forecast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Potential Benefits of Owning the Real Estate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10</a:t>
            </a:fld>
            <a:endParaRPr kumimoji="0" lang="en-US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385666567"/>
              </p:ext>
            </p:extLst>
          </p:nvPr>
        </p:nvGraphicFramePr>
        <p:xfrm>
          <a:off x="304800" y="838200"/>
          <a:ext cx="8077199" cy="2266293"/>
        </p:xfrm>
        <a:graphic>
          <a:graphicData uri="http://schemas.openxmlformats.org/drawingml/2006/table">
            <a:tbl>
              <a:tblPr/>
              <a:tblGrid>
                <a:gridCol w="1752600"/>
                <a:gridCol w="1066800"/>
                <a:gridCol w="1143000"/>
                <a:gridCol w="152400"/>
                <a:gridCol w="2133600"/>
                <a:gridCol w="914400"/>
                <a:gridCol w="914399"/>
              </a:tblGrid>
              <a:tr h="16476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2054" marR="12054" marT="120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2054" marR="12054" marT="120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2054" marR="12054" marT="120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12054" marR="12054" marT="120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Sources</a:t>
                      </a:r>
                    </a:p>
                  </a:txBody>
                  <a:tcPr marL="12054" marR="12054" marT="120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12054" marR="12054" marT="120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Total</a:t>
                      </a:r>
                    </a:p>
                  </a:txBody>
                  <a:tcPr marL="12054" marR="12054" marT="12054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</a:t>
                      </a:r>
                    </a:p>
                  </a:txBody>
                  <a:tcPr marL="12054" marR="12054" marT="12054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12054" marR="12054" marT="120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Total</a:t>
                      </a:r>
                    </a:p>
                  </a:txBody>
                  <a:tcPr marL="12054" marR="12054" marT="12054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2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Senior Loan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46,796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25.7%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Purchase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Equity</a:t>
                      </a: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118,884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65.3%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Mezzanine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Debt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23,398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12.9%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Repay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Existing Debt</a:t>
                      </a: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60,264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33.1%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Equity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Contribution</a:t>
                      </a: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104,210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57.3%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Financing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Fees </a:t>
                      </a: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0.5%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Cash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 Hand</a:t>
                      </a: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4.2%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Other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Fees and Expenses</a:t>
                      </a: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1.1%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9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Total Sources</a:t>
                      </a: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$181,967.2 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100.0%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Total Uses</a:t>
                      </a:r>
                    </a:p>
                  </a:txBody>
                  <a:tcPr marL="12054" marR="12054" marT="12054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$181,967.2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100.0%</a:t>
                      </a:r>
                    </a:p>
                  </a:txBody>
                  <a:tcPr marL="12054" marR="12054" marT="12054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E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24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LBO Analysis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Returns 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11</a:t>
            </a:fld>
            <a:endParaRPr kumimoji="0"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3264027"/>
              </p:ext>
            </p:extLst>
          </p:nvPr>
        </p:nvGraphicFramePr>
        <p:xfrm>
          <a:off x="304800" y="2057400"/>
          <a:ext cx="8001001" cy="25146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819399"/>
                <a:gridCol w="1143000"/>
                <a:gridCol w="1371602"/>
                <a:gridCol w="1033745"/>
                <a:gridCol w="1633255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Operating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Assumption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IRR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Invested Capital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IRR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Invested Capital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</a:tr>
              <a:tr h="40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Management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24.20%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16.10%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4.5x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Moderate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21.30%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2.6x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13.80%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3.7x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Stagnant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18.40%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2.3x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11.50%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Downturn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15.40%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2.0x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9.10%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2.4x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</a:tr>
            </a:tbl>
          </a:graphicData>
        </a:graphic>
      </p:graphicFrame>
      <p:sp>
        <p:nvSpPr>
          <p:cNvPr id="9" name="Flowchart: Process 8"/>
          <p:cNvSpPr/>
          <p:nvPr/>
        </p:nvSpPr>
        <p:spPr>
          <a:xfrm>
            <a:off x="304800" y="1295400"/>
            <a:ext cx="8001000" cy="4572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LBO Analysis: 10.5x EV/EBITDA @ Entry &amp; Exit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6887" y="4876800"/>
            <a:ext cx="446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Required IRR, Year 5 = 22.5%, Year 10 = 13.5%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821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LBO Analysis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IRR Sensitivity Analysis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925253235"/>
              </p:ext>
            </p:extLst>
          </p:nvPr>
        </p:nvGraphicFramePr>
        <p:xfrm>
          <a:off x="304800" y="914400"/>
          <a:ext cx="7924800" cy="5486400"/>
        </p:xfrm>
        <a:graphic>
          <a:graphicData uri="http://schemas.openxmlformats.org/drawingml/2006/table">
            <a:tbl>
              <a:tblPr/>
              <a:tblGrid>
                <a:gridCol w="1083774"/>
                <a:gridCol w="1043324"/>
                <a:gridCol w="1426315"/>
                <a:gridCol w="1201803"/>
                <a:gridCol w="1479140"/>
                <a:gridCol w="845222"/>
                <a:gridCol w="845222"/>
              </a:tblGrid>
              <a:tr h="25544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IRR - Assuming Exit in 2017E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64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Exit Multiple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49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9.5x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10.0x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11.0x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9.5x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25.8%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26.3%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28.8%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21.5%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24.2%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25.5%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26.7%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19.6%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25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IRR - Assuming Exit in 2022E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320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64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Exit 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149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9.5x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10.0x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11.0x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9.5x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8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BA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149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993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Using the </a:t>
                      </a:r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management’s 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assumptions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16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Sale-leaseback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19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4800" y="3657600"/>
            <a:ext cx="3962400" cy="259994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19600" y="3657600"/>
            <a:ext cx="3962400" cy="259994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Sale-Leaseback </a:t>
            </a:r>
            <a:r>
              <a:rPr lang="en-US" dirty="0"/>
              <a:t>Analysis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Sources and Uses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953619398"/>
              </p:ext>
            </p:extLst>
          </p:nvPr>
        </p:nvGraphicFramePr>
        <p:xfrm>
          <a:off x="301752" y="762000"/>
          <a:ext cx="8080248" cy="2209800"/>
        </p:xfrm>
        <a:graphic>
          <a:graphicData uri="http://schemas.openxmlformats.org/drawingml/2006/table">
            <a:tbl>
              <a:tblPr/>
              <a:tblGrid>
                <a:gridCol w="1908048"/>
                <a:gridCol w="914400"/>
                <a:gridCol w="1066800"/>
                <a:gridCol w="228600"/>
                <a:gridCol w="2057400"/>
                <a:gridCol w="838200"/>
                <a:gridCol w="1066800"/>
              </a:tblGrid>
              <a:tr h="257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6825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Sources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3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Senior Loan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$46,046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25.1%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Purchase Equity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118,884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64.7%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Equity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Contribution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27.2%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Repay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Existing Debt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60,264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32.8%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Cash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 Hand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7,562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Financing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Fees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0.3%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Sale-Leaseback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</a:t>
                      </a:r>
                      <a:r>
                        <a:rPr lang="en-US" sz="12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80,000 </a:t>
                      </a:r>
                      <a:endParaRPr lang="en-US" sz="1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sng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43.6%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Other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Fees and Expenses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Total Sources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$183,608.8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100.0%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Total Uses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$183,608.8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100.0%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14"/>
                    </a:solidFill>
                  </a:tcPr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01752" y="3657600"/>
            <a:ext cx="3965448" cy="259689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smtClean="0"/>
              <a:t>Same financing and operating assumptions as LBO analysis</a:t>
            </a:r>
          </a:p>
          <a:p>
            <a:r>
              <a:rPr lang="en-US" sz="1600" b="1" dirty="0" smtClean="0"/>
              <a:t>Capitalized Operating 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PV of Operating Lease = MV of Operating 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Rent Expense = Implied Interest Expense + Depreciation</a:t>
            </a:r>
          </a:p>
          <a:p>
            <a:r>
              <a:rPr lang="en-US" sz="1600" dirty="0" smtClean="0"/>
              <a:t>Entry </a:t>
            </a:r>
            <a:r>
              <a:rPr lang="en-US" sz="1600" dirty="0"/>
              <a:t>Multiple = Exit Multiple = </a:t>
            </a:r>
            <a:r>
              <a:rPr lang="en-US" sz="1600" dirty="0" smtClean="0"/>
              <a:t>10.5x EBITDA</a:t>
            </a:r>
            <a:endParaRPr lang="en-US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1"/>
          </p:nvPr>
        </p:nvSpPr>
        <p:spPr>
          <a:xfrm>
            <a:off x="4416552" y="3593592"/>
            <a:ext cx="3965448" cy="2660904"/>
          </a:xfrm>
        </p:spPr>
        <p:txBody>
          <a:bodyPr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Alternative debt financing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Enhance financial ratios and improve balance 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Elevate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Focus on core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Unlock the value of real estate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564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Sale-Leaseback Analysis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Returns 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15</a:t>
            </a:fld>
            <a:endParaRPr kumimoji="0"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16804819"/>
              </p:ext>
            </p:extLst>
          </p:nvPr>
        </p:nvGraphicFramePr>
        <p:xfrm>
          <a:off x="304800" y="2057400"/>
          <a:ext cx="8001001" cy="2492129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362200"/>
                <a:gridCol w="1295400"/>
                <a:gridCol w="1524000"/>
                <a:gridCol w="1186146"/>
                <a:gridCol w="1633255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Operating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Assumption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IRR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Invested Capital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IRR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Invested Capital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</a:tr>
              <a:tr h="40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Management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37.6%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4.9x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22.9%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7.9x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Moderate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33.5%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4.2x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20.0%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6.2x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Stagnant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29.2%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3.6x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16.8%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4.7x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Downturn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24.7%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3.0x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13.3%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3.5x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</a:tr>
            </a:tbl>
          </a:graphicData>
        </a:graphic>
      </p:graphicFrame>
      <p:sp>
        <p:nvSpPr>
          <p:cNvPr id="9" name="Flowchart: Process 8"/>
          <p:cNvSpPr/>
          <p:nvPr/>
        </p:nvSpPr>
        <p:spPr>
          <a:xfrm>
            <a:off x="304800" y="1295400"/>
            <a:ext cx="8001000" cy="4572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Sale-Leaseback: 10.5x EV/EBITDA @ Entry &amp; </a:t>
            </a:r>
            <a:r>
              <a:rPr lang="en-US" dirty="0"/>
              <a:t>Exit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6887" y="4876800"/>
            <a:ext cx="446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Required IRR, Year 5 = 22.5%, Year 10 = 13.5%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4328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Sale-Leaseback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IRR Sensitivity Analysis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16</a:t>
            </a:fld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79395"/>
              </p:ext>
            </p:extLst>
          </p:nvPr>
        </p:nvGraphicFramePr>
        <p:xfrm>
          <a:off x="304799" y="914400"/>
          <a:ext cx="7924802" cy="5420544"/>
        </p:xfrm>
        <a:graphic>
          <a:graphicData uri="http://schemas.openxmlformats.org/drawingml/2006/table">
            <a:tbl>
              <a:tblPr/>
              <a:tblGrid>
                <a:gridCol w="1102262"/>
                <a:gridCol w="1040504"/>
                <a:gridCol w="1422461"/>
                <a:gridCol w="1198556"/>
                <a:gridCol w="1475143"/>
                <a:gridCol w="842938"/>
                <a:gridCol w="842938"/>
              </a:tblGrid>
              <a:tr h="25636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IRR - Assuming Exit in 2017E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5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Exit Multiple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31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9.5x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10.0x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11.0x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9.5x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36.1%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36.9%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33.9%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35.8%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37.6%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39.3%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32.6%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34.6%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36.5%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31.4%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669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IRR - Assuming Exit in 2022E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320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2546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Exit Multiple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231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9.5x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10.0x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11.0x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11.5x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436A"/>
                    </a:solidFill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9.5x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Entry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Multiple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10.5x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11.0x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22.6%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23.2%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314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11.5x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2314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 Using the </a:t>
                      </a:r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management’s 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operating assumptions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413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Sale-Leaseback strategic Considerations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01752" y="3352800"/>
            <a:ext cx="8080248" cy="304800"/>
          </a:xfrm>
        </p:spPr>
        <p:txBody>
          <a:bodyPr/>
          <a:lstStyle/>
          <a:p>
            <a:r>
              <a:rPr lang="en-US" dirty="0" smtClean="0"/>
              <a:t>Real Estate sold to Smith Real Estate Partners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301752" y="3694176"/>
            <a:ext cx="3965448" cy="270662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Advantages still exist for Highroad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Revenue-generating property is retained by Smith Family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Trusted and competent partner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18</a:t>
            </a:fld>
            <a:endParaRPr kumimoji="0"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04800" y="228600"/>
            <a:ext cx="3965448" cy="274320"/>
          </a:xfrm>
        </p:spPr>
        <p:txBody>
          <a:bodyPr/>
          <a:lstStyle/>
          <a:p>
            <a:r>
              <a:rPr lang="en-US" dirty="0" smtClean="0"/>
              <a:t>Advantages of selling the real estate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304800" y="457200"/>
            <a:ext cx="3965448" cy="2706624"/>
          </a:xfrm>
        </p:spPr>
        <p:txBody>
          <a:bodyPr/>
          <a:lstStyle/>
          <a:p>
            <a:pPr lvl="1">
              <a:buFont typeface="Arial"/>
              <a:buChar char="•"/>
            </a:pPr>
            <a:endParaRPr lang="en-US" sz="1600" dirty="0" smtClean="0"/>
          </a:p>
          <a:p>
            <a:pPr lvl="1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Source </a:t>
            </a:r>
            <a:r>
              <a:rPr lang="en-US" sz="1600" dirty="0"/>
              <a:t>of </a:t>
            </a:r>
            <a:r>
              <a:rPr lang="en-US" sz="1600" dirty="0" smtClean="0"/>
              <a:t>capital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Lower cost than mezzanine debt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Lease expense </a:t>
            </a:r>
            <a:r>
              <a:rPr lang="en-US" sz="1600" dirty="0" smtClean="0"/>
              <a:t>is tax deductible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Unlock value of real estate</a:t>
            </a:r>
            <a:endParaRPr lang="en-US" sz="16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16552" y="228600"/>
            <a:ext cx="3965448" cy="274320"/>
          </a:xfrm>
        </p:spPr>
        <p:txBody>
          <a:bodyPr/>
          <a:lstStyle/>
          <a:p>
            <a:r>
              <a:rPr lang="en-US" dirty="0" smtClean="0"/>
              <a:t>Disadvantages </a:t>
            </a:r>
            <a:r>
              <a:rPr lang="en-US" dirty="0"/>
              <a:t>of selling the real estate</a:t>
            </a:r>
          </a:p>
          <a:p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7"/>
          </p:nvPr>
        </p:nvSpPr>
        <p:spPr>
          <a:xfrm>
            <a:off x="4416552" y="457200"/>
            <a:ext cx="3965448" cy="270662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Reduction of </a:t>
            </a:r>
            <a:r>
              <a:rPr lang="en-US" sz="1600" dirty="0" smtClean="0"/>
              <a:t>assets 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Decrease in borrowing collateral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Lease obligation for set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Decrease in depreciation tax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Less control </a:t>
            </a:r>
            <a:r>
              <a:rPr lang="en-US" sz="1600" dirty="0"/>
              <a:t>over operating </a:t>
            </a:r>
            <a:r>
              <a:rPr lang="en-US" sz="1600" dirty="0" smtClean="0"/>
              <a:t>expenses</a:t>
            </a:r>
          </a:p>
          <a:p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988802610"/>
              </p:ext>
            </p:extLst>
          </p:nvPr>
        </p:nvGraphicFramePr>
        <p:xfrm>
          <a:off x="4343400" y="3810000"/>
          <a:ext cx="4041648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rved Up Arrow 17"/>
          <p:cNvSpPr/>
          <p:nvPr/>
        </p:nvSpPr>
        <p:spPr>
          <a:xfrm rot="16200000">
            <a:off x="7571014" y="5486399"/>
            <a:ext cx="685800" cy="381000"/>
          </a:xfrm>
          <a:prstGeom prst="curved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19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304800" y="457200"/>
            <a:ext cx="8077200" cy="57912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2000" b="1" dirty="0" smtClean="0"/>
              <a:t>Automakers have right of first refusal in potential dealership transactions.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28934"/>
              </p:ext>
            </p:extLst>
          </p:nvPr>
        </p:nvGraphicFramePr>
        <p:xfrm>
          <a:off x="457200" y="1143000"/>
          <a:ext cx="7924800" cy="2040667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2868023"/>
                <a:gridCol w="5056777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automakers</a:t>
                      </a:r>
                      <a:r>
                        <a:rPr lang="en-US" baseline="0" dirty="0" smtClean="0"/>
                        <a:t> prefer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Implications for Highroad</a:t>
                      </a:r>
                      <a:endParaRPr lang="en-US" dirty="0"/>
                    </a:p>
                  </a:txBody>
                  <a:tcPr/>
                </a:tc>
              </a:tr>
              <a:tr h="653827">
                <a:tc>
                  <a:txBody>
                    <a:bodyPr/>
                    <a:lstStyle/>
                    <a:p>
                      <a:r>
                        <a:rPr lang="en-US" dirty="0" smtClean="0"/>
                        <a:t>1. Stable franchises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May restrict </a:t>
                      </a:r>
                      <a:r>
                        <a:rPr lang="en-US" baseline="0" dirty="0" smtClean="0"/>
                        <a:t>capital structure options.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May restrict choice of exit buyers.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2. Long-term</a:t>
                      </a:r>
                      <a:r>
                        <a:rPr lang="en-US" baseline="0" dirty="0" smtClean="0"/>
                        <a:t> commitments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May restrict investment time horizon options.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3.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Highland</a:t>
                      </a:r>
                      <a:r>
                        <a:rPr lang="en-US" baseline="0" dirty="0" smtClean="0"/>
                        <a:t> will need an experienced automotive dealership management team.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ontent Placeholder 8"/>
          <p:cNvSpPr txBox="1">
            <a:spLocks/>
          </p:cNvSpPr>
          <p:nvPr/>
        </p:nvSpPr>
        <p:spPr>
          <a:xfrm>
            <a:off x="304800" y="3486595"/>
            <a:ext cx="8077200" cy="27618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100" dirty="0" smtClean="0"/>
          </a:p>
          <a:p>
            <a:endParaRPr lang="en-US" sz="100" dirty="0"/>
          </a:p>
          <a:p>
            <a:endParaRPr lang="en-US" sz="100" dirty="0" smtClean="0"/>
          </a:p>
          <a:p>
            <a:endParaRPr lang="en-US" sz="100" dirty="0"/>
          </a:p>
          <a:p>
            <a:endParaRPr lang="en-US" sz="100" dirty="0" smtClean="0"/>
          </a:p>
          <a:p>
            <a:pPr algn="ctr"/>
            <a:r>
              <a:rPr lang="en-US" sz="2000" b="1" dirty="0" smtClean="0"/>
              <a:t>Recommendation: to gain experience, retain Fastlane’s top management</a:t>
            </a:r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Manufacturer Considerations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20634" y="3349435"/>
            <a:ext cx="8077200" cy="274320"/>
          </a:xfrm>
          <a:prstGeom prst="rect">
            <a:avLst/>
          </a:prstGeom>
          <a:solidFill>
            <a:schemeClr val="accent6">
              <a:shade val="75000"/>
            </a:schemeClr>
          </a:solidFill>
        </p:spPr>
        <p:txBody>
          <a:bodyPr vert="horz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Management Considerations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4495800"/>
            <a:ext cx="4419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Currently own 10% of company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Interested in remaining with the company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Young, in early-to-mid 40s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Familiar with family investors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76800" y="4495800"/>
            <a:ext cx="3505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Equity rollover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   Less capital required up front.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Management promote</a:t>
            </a:r>
          </a:p>
          <a:p>
            <a:pPr marL="285750"/>
            <a:r>
              <a:rPr lang="en-US" sz="1200" dirty="0" smtClean="0">
                <a:solidFill>
                  <a:schemeClr val="tx1"/>
                </a:solidFill>
              </a:rPr>
              <a:t>          Allows for “equity-free” trial period.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4191000"/>
            <a:ext cx="44196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WHY?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76800" y="4191000"/>
            <a:ext cx="3505200" cy="304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HOW?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0896" y="2057400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Recommendation</a:t>
            </a:r>
            <a:endParaRPr lang="en-US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07848" y="2947115"/>
            <a:ext cx="7391400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Valuation of Fastlane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0896" y="3424707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LBO Analysis</a:t>
            </a:r>
            <a:endParaRPr lang="en-US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310896" y="3881907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/>
              <a:t>Sale-leaseback Analysis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10896" y="4339107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Considerations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7696200" y="2057400"/>
            <a:ext cx="685800" cy="3048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696200" y="2514600"/>
            <a:ext cx="685800" cy="3048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7696200" y="2971800"/>
            <a:ext cx="685800" cy="3048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7696200" y="3429000"/>
            <a:ext cx="685800" cy="3048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7696200" y="3886200"/>
            <a:ext cx="685800" cy="3048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7696200" y="4343400"/>
            <a:ext cx="685800" cy="3048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17</a:t>
            </a:r>
            <a:endParaRPr lang="en-US" sz="1600" dirty="0"/>
          </a:p>
        </p:txBody>
      </p:sp>
      <p:sp>
        <p:nvSpPr>
          <p:cNvPr id="4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077200" cy="3810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Meeting Agenda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17507" y="2517282"/>
            <a:ext cx="7391400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Situation and Factors</a:t>
            </a:r>
            <a:endParaRPr lang="en-US" sz="1800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</a:t>
            </a:fld>
            <a:endParaRPr kumimoji="0"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04800" y="4796307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Final Recommendation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7690104" y="4800600"/>
            <a:ext cx="685800" cy="3048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21</a:t>
            </a:r>
            <a:endParaRPr lang="en-US" sz="160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304800" y="5257800"/>
            <a:ext cx="7385304" cy="304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Appendix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7690104" y="5262093"/>
            <a:ext cx="685800" cy="304800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/>
              <a:t>23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66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673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21</a:t>
            </a:fld>
            <a:endParaRPr kumimoji="0"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833102483"/>
              </p:ext>
            </p:extLst>
          </p:nvPr>
        </p:nvGraphicFramePr>
        <p:xfrm>
          <a:off x="457200" y="685800"/>
          <a:ext cx="76962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457200" y="3962400"/>
            <a:ext cx="3581400" cy="2133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Constraints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   IRR: 22.5% +</a:t>
            </a:r>
            <a:br>
              <a:rPr lang="en-US" dirty="0" smtClean="0"/>
            </a:br>
            <a:r>
              <a:rPr lang="en-US" dirty="0" smtClean="0"/>
              <a:t>   Equity: $50-150 million</a:t>
            </a:r>
          </a:p>
          <a:p>
            <a:r>
              <a:rPr lang="en-US" dirty="0" smtClean="0"/>
              <a:t>   Fixed Coverage Ratio:  1.25 +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File:Yes check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le:Yes check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0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le:Yes check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10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4267200" y="3962400"/>
            <a:ext cx="3886200" cy="2133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Other Considerations</a:t>
            </a:r>
          </a:p>
          <a:p>
            <a:pPr algn="ctr"/>
            <a:endParaRPr lang="en-US" sz="500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Potential limits in time horizon, exit buyers, and capital structure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500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Retain Fastlane’s top management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Internal Investment team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475488"/>
          </a:xfrm>
        </p:spPr>
        <p:txBody>
          <a:bodyPr numCol="4">
            <a:normAutofit lnSpcReduction="10000"/>
          </a:bodyPr>
          <a:lstStyle>
            <a:extLst/>
          </a:lstStyle>
          <a:p>
            <a:r>
              <a:rPr lang="en-US" sz="1200" dirty="0" smtClean="0"/>
              <a:t>Rinor Gjonbalaj</a:t>
            </a:r>
          </a:p>
          <a:p>
            <a:r>
              <a:rPr lang="en-US" sz="1200" dirty="0" smtClean="0"/>
              <a:t>347.882.0354</a:t>
            </a:r>
          </a:p>
          <a:p>
            <a:r>
              <a:rPr lang="en-US" sz="1200" dirty="0" smtClean="0"/>
              <a:t>Tyler Sagardoy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270.314.7961</a:t>
            </a:r>
          </a:p>
          <a:p>
            <a:r>
              <a:rPr lang="en-US" sz="1200" dirty="0" smtClean="0"/>
              <a:t>Perdeep Thind</a:t>
            </a:r>
          </a:p>
          <a:p>
            <a:pPr>
              <a:lnSpc>
                <a:spcPct val="110000"/>
              </a:lnSpc>
            </a:pPr>
            <a:r>
              <a:rPr lang="en-US" sz="1200" dirty="0" smtClean="0"/>
              <a:t>609.915.7481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967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LBO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&amp; Sale-Leaseback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879937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265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0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1: Exit Value for Sale Leaseback Scenario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24</a:t>
            </a:fld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10630"/>
              </p:ext>
            </p:extLst>
          </p:nvPr>
        </p:nvGraphicFramePr>
        <p:xfrm>
          <a:off x="1295400" y="1695455"/>
          <a:ext cx="6096000" cy="30447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43200"/>
                <a:gridCol w="609600"/>
                <a:gridCol w="2743200"/>
              </a:tblGrid>
              <a:tr h="5905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</a:t>
                      </a:r>
                      <a:r>
                        <a:rPr lang="en-US" baseline="0" dirty="0" smtClean="0"/>
                        <a:t>1 </a:t>
                      </a:r>
                    </a:p>
                    <a:p>
                      <a:pPr algn="ctr"/>
                      <a:r>
                        <a:rPr lang="en-US" baseline="0" dirty="0" smtClean="0"/>
                        <a:t>Capitalized Lease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2</a:t>
                      </a:r>
                    </a:p>
                    <a:p>
                      <a:pPr algn="ctr"/>
                      <a:r>
                        <a:rPr lang="en-US" dirty="0" smtClean="0"/>
                        <a:t>Not Capitalized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00775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Adjusted </a:t>
                      </a:r>
                      <a:r>
                        <a:rPr lang="en-US" dirty="0" smtClean="0"/>
                        <a:t>EBITDA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EBITDA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0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EV/EBITDA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New EV/EBITDA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0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Enterprise Value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Enterprise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0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Net Debt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Net Debt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0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 Operating Leases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Shareholders Equity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400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 Shareholders Equity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49398" y="4767590"/>
            <a:ext cx="4238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Adjusted EBITDA = EBITDA + Operating Lease Expense (“Rent Expense”)</a:t>
            </a:r>
            <a:endParaRPr lang="en-US" sz="1100" i="1" dirty="0"/>
          </a:p>
        </p:txBody>
      </p:sp>
      <p:sp>
        <p:nvSpPr>
          <p:cNvPr id="7" name="Rectangle 6"/>
          <p:cNvSpPr/>
          <p:nvPr/>
        </p:nvSpPr>
        <p:spPr>
          <a:xfrm>
            <a:off x="1295400" y="990600"/>
            <a:ext cx="6096000" cy="4572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 Calculations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5969984"/>
            <a:ext cx="56115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Assumptions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PV </a:t>
            </a:r>
            <a:r>
              <a:rPr lang="en-US" sz="1400" dirty="0"/>
              <a:t>of Operating Lease = </a:t>
            </a:r>
            <a:r>
              <a:rPr lang="en-US" sz="1400" dirty="0" smtClean="0"/>
              <a:t>Market Value </a:t>
            </a:r>
            <a:r>
              <a:rPr lang="en-US" sz="1400" dirty="0"/>
              <a:t>of </a:t>
            </a:r>
            <a:r>
              <a:rPr lang="en-US" sz="1400" dirty="0" smtClean="0"/>
              <a:t>Real Estate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Rent Expense = Implied Interest Expense + Depreciation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5103352"/>
            <a:ext cx="4122057" cy="992648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Advantages of Method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Constant EV/EBITDA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Reduces Ambiguity</a:t>
            </a:r>
          </a:p>
        </p:txBody>
      </p:sp>
    </p:spTree>
    <p:extLst>
      <p:ext uri="{BB962C8B-B14F-4D97-AF65-F5344CB8AC3E}">
        <p14:creationId xmlns:p14="http://schemas.microsoft.com/office/powerpoint/2010/main" val="9249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2: LBO Analysis – Income Statement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Income Statement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25</a:t>
            </a:fld>
            <a:endParaRPr lang="en-US" sz="140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04800" y="1081461"/>
          <a:ext cx="8077199" cy="4466478"/>
        </p:xfrm>
        <a:graphic>
          <a:graphicData uri="http://schemas.openxmlformats.org/drawingml/2006/table">
            <a:tbl>
              <a:tblPr/>
              <a:tblGrid>
                <a:gridCol w="519608"/>
                <a:gridCol w="519608"/>
                <a:gridCol w="519608"/>
                <a:gridCol w="573896"/>
                <a:gridCol w="593284"/>
                <a:gridCol w="599101"/>
                <a:gridCol w="604918"/>
                <a:gridCol w="587468"/>
                <a:gridCol w="587468"/>
                <a:gridCol w="604918"/>
                <a:gridCol w="587468"/>
                <a:gridCol w="587468"/>
                <a:gridCol w="587468"/>
                <a:gridCol w="604918"/>
              </a:tblGrid>
              <a:tr h="116163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 forma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$610,584.8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$647,130.9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$673,989.1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$697,567.2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$724,314.5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$752,091.3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$780,933.4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$810,881.5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$841,978.0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$874,267.1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$907,794.5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growth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8.1%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6.0%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Cost of Goods Sold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508,998.4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539,009.4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561,200.6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580,855.5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603,374.6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626,520.6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650,547.1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675,495.0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701,399.6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728,297.7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756,227.2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$101,586.5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$108,121.5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$112,788.5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$116,711.7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$120,940.0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$125,570.7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$130,386.2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$135,386.4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$140,578.4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$145,969.4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$151,567.2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16.6%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16.7%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Selling, General &amp; Administrative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56,770.2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59,582.4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60,434.2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61,094.9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61,545.3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62,196.5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64,581.6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67,058.3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69,629.9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72,300.1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75,072.8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9.3%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9.2%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9.0%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Other Expense / (Income)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29,217.5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29,098.3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29,347.4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29,417.9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30,446.4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31,647.7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32,861.4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34,121.6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35,430.1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36,788.8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38,199.6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$16,598.7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$19,440.9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$23,007.0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$26,198.9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$28,948.3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$31,726.6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$32,943.3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$34,206.6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$35,518.4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$36,880.5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$38,294.8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2.7%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3.4%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4.0%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Depreciation &amp;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4,994.1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4,945.9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4,989.2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5,052.1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5,054.9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5,061.7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5,255.8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5,457.3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5,666.6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5,883.9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6,109.6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EBIT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$11,604.7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$14,495.0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$18,017.7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$21,146.8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$23,893.5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$26,664.9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$27,687.5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$28,749.3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$29,851.8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$30,996.6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$32,185.3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1.9%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1" u="none" strike="noStrike">
                          <a:effectLst/>
                          <a:latin typeface="Arial" panose="020B0604020202020204" pitchFamily="34" charset="0"/>
                        </a:rPr>
                        <a:t>Interest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Revolving Credit Facility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Term Loan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1,991.8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2,738.8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2,533.4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2,122.6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1,711.7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1,300.9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821.6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273.9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Senior Subordinated Notes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2,759.4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2,759.4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2,556.4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2,506.4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2,214.4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1,638.8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984.5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344.6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Cash Interest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$4,751.3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$5,498.2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$5,092.5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$4,631.7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$3,926.2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$2,939.7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$1,806.2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$618.5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Amortization of Deferred Financing Fees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Total Interest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$4,822.4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$5,569.3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$5,163.7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$4,702.9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$3,997.3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$3,010.9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$1,877.3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$689.6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Interest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Net Interest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$5,569.3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$5,163.7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$4,702.9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$3,997.3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$3,010.9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$1,877.3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$689.6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Earnings Before Taxes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8,925.7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12,854.1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16,443.9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19,896.2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23,654.0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25,810.2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28,059.7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29,851.8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30,996.6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32,185.3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Income Tax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3,124.0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4,498.9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5,755.4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6,963.7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8,278.9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9,033.6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9,820.9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10,448.1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10,848.8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11,264.8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Net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dbl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 $5,801.7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  $8,355.1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$10,688.6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$12,932.5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$15,375.1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$16,776.6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$18,238.8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$19,403.7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$20,147.8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$20,920.4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0.9%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1" i="1" u="none" strike="noStrike">
                          <a:effectLst/>
                          <a:latin typeface="Arial" panose="020B0604020202020204" pitchFamily="34" charset="0"/>
                        </a:rPr>
                        <a:t>Income Statement Assumptions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Sales (% YoY growth)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6.0%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Cost of Goods Sold (% margin)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SG&amp;A (%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9.3%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9.2%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9.0%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8.8%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Other Expense / (Income)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4.8%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Depreciation &amp; Amortization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0.8%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Interest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Tax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88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3: LBO Analysis – Balance Sheet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Appendix. </a:t>
            </a:r>
            <a:r>
              <a:rPr lang="en-US" dirty="0" smtClean="0"/>
              <a:t>Balance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26</a:t>
            </a:fld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265352"/>
          <a:ext cx="8077201" cy="4098695"/>
        </p:xfrm>
        <a:graphic>
          <a:graphicData uri="http://schemas.openxmlformats.org/drawingml/2006/table">
            <a:tbl>
              <a:tblPr/>
              <a:tblGrid>
                <a:gridCol w="443677"/>
                <a:gridCol w="443677"/>
                <a:gridCol w="443677"/>
                <a:gridCol w="494058"/>
                <a:gridCol w="365668"/>
                <a:gridCol w="365668"/>
                <a:gridCol w="494058"/>
                <a:gridCol w="507060"/>
                <a:gridCol w="492433"/>
                <a:gridCol w="531438"/>
                <a:gridCol w="502184"/>
                <a:gridCol w="516811"/>
                <a:gridCol w="492433"/>
                <a:gridCol w="507060"/>
                <a:gridCol w="492433"/>
                <a:gridCol w="492433"/>
                <a:gridCol w="492433"/>
              </a:tblGrid>
              <a:tr h="97472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851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Opening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Adjustments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Pro Forma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472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Cash and Cash Equivalents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$7,562.4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(7,562.4)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$683.4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$18,089.0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$36,162.0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$54,928.2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Accounts Receivable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$28,268.6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28,268.6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29,960.6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31,204.1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32,295.7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33,534.0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34,820.0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36,155.4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37,541.9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38,981.6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40,476.5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42,028.7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Inventories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$83,484.9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83,484.9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88,407.3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92,047.0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95,270.8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98,964.3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102,760.7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106,701.5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110,793.4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115,042.2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119,454.0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124,034.9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4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Prepaids and Other Current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$10,981.4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10,981.4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11,638.7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12,121.7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12,545.8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13,026.8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13,526.4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14,045.1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14,583.7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15,143.0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15,723.7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16,326.7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Current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$130,297.3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$122,734.9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$130,006.5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$135,372.8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$140,112.2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$145,525.2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$151,107.1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$156,901.9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$163,602.3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$187,255.7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$211,816.2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$237,318.5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978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3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Property, Plant and Equipment, net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81,360.3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81,360.3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81,297.2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81,351.9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81,485.2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81,776.2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82,227.1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82,695.3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83,181.5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83,686.3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84,210.4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84,754.6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Goodwill and Intangible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11,934.0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67,914.0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Other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4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Deferred Financing Fees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871.4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871.4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800.3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729.2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658.0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586.9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515.7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444.6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373.5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373.5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373.5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373.5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4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$229,715.8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$290,938.9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$298,076.3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$303,426.1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  $308,227.7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$313,860.6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 $319,822.2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$326,014.1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$333,129.5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$357,287.7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$382,372.3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$408,418.9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97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Accounts Payable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38,239.7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38,239.7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40,494.3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42,161.5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43,638.1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45,329.9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47,068.8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48,873.8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50,748.1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52,694.2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54,715.0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56,813.3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Accrued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42,621.8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42,621.8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45,172.9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47,047.8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48,693.6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50,560.7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52,499.7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54,513.0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56,603.5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58,774.2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61,028.1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63,368.5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4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Other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12,520.4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12,520.4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13,269.8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13,820.5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14,304.0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14,852.5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15,422.1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16,013.5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16,627.6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17,265.2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17,927.3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18,614.8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$93,381.9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$93,381.9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$98,937.0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$103,029.7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$106,635.7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$110,743.1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$114,990.5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$119,400.3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$123,979.2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$128,733.7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$133,670.5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$138,796.6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978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3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Revolving Credit Facility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371.4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Term Loan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49,796.2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49,796.2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49,796.2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42,326.7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34,857.3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27,387.9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19,918.5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9,959.2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Existing Term Loan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60,264.3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(60,264.3)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Senior Subordinated Notes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24,898.1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24,898.1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21,092.2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21,514.1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20,259.2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16,648.0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10,665.7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5,743.0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4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Other Long-Term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Liabilities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$176,045.1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$190,475.1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$192,224.4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$189,641.0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$184,151.2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$177,178.0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$167,973.7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$157,501.6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$146,378.2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$151,132.7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$156,069.5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$161,195.6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978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83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4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Shareholders' 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53,670.7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100,463.8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(53,670.7)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100,463.8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105,851.9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113,785.2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124,076.5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136,682.6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151,848.5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168,512.6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186,751.4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206,155.0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226,302.8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247,223.2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Shareholders' 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$53,670.7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$100,463.8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$105,851.9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$113,785.2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$124,076.5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$136,682.6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$151,848.5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$168,512.6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$186,751.4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$206,155.0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$226,302.8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$247,223.2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97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4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Liabilities and 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$229,715.8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$290,938.9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$298,076.3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$303,426.1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  $308,227.7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$313,860.6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 $319,822.2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$326,014.1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$333,129.5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$357,287.7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$382,372.3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$408,418.9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797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Balance Check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Net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29,353.1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29,353.1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31,069.5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32,343.1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33,476.5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34,782.1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36,116.6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37,501.6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38,939.8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40,433.1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41,983.7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43,593.7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(Increase) / Decrease in Net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(1,716.5)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(1,273.5)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(1,133.5)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(1,305.6)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(1,334.5)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(1,385.0)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(1,438.2)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(1,493.3)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(1,550.6)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(1,610.0)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1" u="none" strike="noStrike">
                          <a:effectLst/>
                          <a:latin typeface="Arial" panose="020B0604020202020204" pitchFamily="34" charset="0"/>
                        </a:rPr>
                        <a:t>Balance Sheet Assumptions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4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1" i="1" u="sng" strike="noStrike">
                          <a:effectLst/>
                          <a:latin typeface="Arial" panose="020B0604020202020204" pitchFamily="34" charset="0"/>
                        </a:rPr>
                        <a:t>Current Assets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285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Days Sales Outstanding (DSO)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16.9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28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Days Inventory Held (DIH)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59.9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15595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Prepaid and Other Current Assets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28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747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1" i="1" u="sng" strike="noStrike">
                          <a:effectLst/>
                          <a:latin typeface="Arial" panose="020B0604020202020204" pitchFamily="34" charset="0"/>
                        </a:rPr>
                        <a:t>Current Liabilities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285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Days Payable Outstanding (DPO)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27.4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285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Accrued Liabilities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7.0%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285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Other Current Liabilities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211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4: LBO Analysis – Cash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Appendix. </a:t>
            </a:r>
            <a:r>
              <a:rPr lang="en-US" dirty="0" smtClean="0"/>
              <a:t>Cash Flow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27</a:t>
            </a:fld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1" y="1212448"/>
          <a:ext cx="8077198" cy="4204504"/>
        </p:xfrm>
        <a:graphic>
          <a:graphicData uri="http://schemas.openxmlformats.org/drawingml/2006/table">
            <a:tbl>
              <a:tblPr/>
              <a:tblGrid>
                <a:gridCol w="541244"/>
                <a:gridCol w="541244"/>
                <a:gridCol w="541244"/>
                <a:gridCol w="541244"/>
                <a:gridCol w="621995"/>
                <a:gridCol w="536880"/>
                <a:gridCol w="536880"/>
                <a:gridCol w="621995"/>
                <a:gridCol w="595805"/>
                <a:gridCol w="595805"/>
                <a:gridCol w="595805"/>
                <a:gridCol w="615447"/>
                <a:gridCol w="595805"/>
                <a:gridCol w="595805"/>
              </a:tblGrid>
              <a:tr h="130982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Operating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Net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$5,801.7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$8,355.1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$10,688.6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$12,932.5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$15,375.1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$16,776.6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$18,238.8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$19,403.7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$20,147.8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$20,920.4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Plus: Depreciation &amp;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4,945.9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4,989.2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5,052.1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5,054.9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5,061.7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5,255.8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5,457.3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5,666.6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5,883.9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6,109.6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Plus: Amortization of Financing Fees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71.1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   Changes in Working Capital Items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(Inc.) / Dec. in Accounts Receivable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(1,692.0)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(1,243.5)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(1,091.6)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(1,238.3)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(1,286.0)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(1,335.3)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(1,386.5)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(1,439.7)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(1,494.9)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(1,552.2)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(Inc.) / Dec. in Inventories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(4,922.3)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(3,639.8)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(3,223.8)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(3,693.5)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(3,796.4)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(3,940.8)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(4,091.9)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(4,248.8)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(4,411.8)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(4,581.0)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(Inc.) / Dec. in Prepaid and Other Current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(657.3)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(483.0)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(424.1)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(481.1)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(499.6)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(518.7)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(538.6)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(559.3)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(580.7)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(603.0)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Inc. / (Dec.) in Accounts Payable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2,254.6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1,667.2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1,476.6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1,691.8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1,738.9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1,805.0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1,874.3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1,946.1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2,020.8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2,098.3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Inc. / (Dec.) in Accrued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2,551.1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1,874.8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1,645.9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1,867.1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1,939.0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2,013.3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2,090.5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2,170.7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2,253.9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2,340.4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Inc. / (Dec.) in Other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749.4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550.7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483.5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548.5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569.6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591.4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614.1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637.7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662.1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687.5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(Inc.) / Dec. in Net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(1,716.5)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(1,273.5)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(1,133.5)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(1,305.6)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(1,334.5)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(1,385.0)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(1,438.2)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(1,493.3)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(1,550.6)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(1,610.0)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Cash Flow from Operating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 $9,102.2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$12,142.0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$14,678.3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$16,752.9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$19,173.4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$20,718.5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$22,329.1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$23,577.0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$24,481.1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$25,419.9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Investing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Capital Expenditures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(4,882.8)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(5,043.9)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(5,185.4)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(5,345.9)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(5,512.5)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(5,723.9)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(5,943.5)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(6,171.4)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(6,408.1)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(6,653.8)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Other Investing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309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Cash Flow from Investing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($4,882.8)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($5,043.9)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($5,185.4)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($5,345.9)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($5,512.5)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($5,723.9)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($5,943.5)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($6,171.4)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($6,408.1)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($6,653.8)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Financing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Revolving Credit Facility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371.4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(371.4)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Term Loan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(9,959.2)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(9,959.2)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Senior Subordinated Notes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(4,219.4)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(1,652.1)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(3,937.6)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(6,191.4)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(5,035.3)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(5,743.0)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Cash Flow from Financing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($4,219.4)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($7,098.0)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($9,492.9)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($11,407.0)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($13,660.9)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($14,994.5)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($15,702.3)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Excess Cash for the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$683.4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$17,405.6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$18,073.1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$18,766.1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Beginning Cash Balance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683.4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18,089.0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36,162.0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Ending Cash Balance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   $683.4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$18,089.0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$36,162.0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$54,928.2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Cash Flow Statement Assumptions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Capital Expenditures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0.8%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0.7%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12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5: LBO Analysis –Debt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Appendix. </a:t>
            </a:r>
            <a:r>
              <a:rPr lang="en-US" dirty="0" smtClean="0"/>
              <a:t>Debt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28</a:t>
            </a:fld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91553"/>
              </p:ext>
            </p:extLst>
          </p:nvPr>
        </p:nvGraphicFramePr>
        <p:xfrm>
          <a:off x="304800" y="999283"/>
          <a:ext cx="8077200" cy="4630834"/>
        </p:xfrm>
        <a:graphic>
          <a:graphicData uri="http://schemas.openxmlformats.org/drawingml/2006/table">
            <a:tbl>
              <a:tblPr/>
              <a:tblGrid>
                <a:gridCol w="578485"/>
                <a:gridCol w="578485"/>
                <a:gridCol w="578485"/>
                <a:gridCol w="578485"/>
                <a:gridCol w="576326"/>
                <a:gridCol w="576326"/>
                <a:gridCol w="576326"/>
                <a:gridCol w="576326"/>
                <a:gridCol w="576326"/>
                <a:gridCol w="576326"/>
                <a:gridCol w="576326"/>
                <a:gridCol w="576326"/>
                <a:gridCol w="576326"/>
                <a:gridCol w="576326"/>
              </a:tblGrid>
              <a:tr h="129166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 forma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66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Forward LIBOR Curve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Cash Flow from Operating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$9,102.2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$12,137.0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$14,673.0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$16,752.1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$19,172.5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$20,717.4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$22,328.5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$23,577.0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$24,481.1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$25,419.9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Cash Flow from Investing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(4,882.8)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(5,043.9)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(5,185.4)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(5,345.9)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(5,512.5)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(5,723.9)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(5,943.5)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(6,171.4)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(6,408.1)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(6,653.8)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Cash Available for Debt Repayment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$4,219.4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$7,093.1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$9,487.6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$11,406.2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$13,659.9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$14,993.5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$16,385.1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$17,405.6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$18,073.1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$18,766.1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Total Mandatory Repayments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MinCash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(9,959.2)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(9,959.2)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Cash From Balance Sheet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668.8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18,074.4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36,147.4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Cash Available for Optional Debt Repayment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$4,219.4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($376.3)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$2,018.2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$3,936.8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$6,190.5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$5,034.3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$6,425.9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$18,074.4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$36,147.4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$54,913.6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Term Loan A Facility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$49,796.2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Spread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4.000%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7 years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Repayment Schedule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Beginning Balance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$49,796.2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$49,796.2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$42,326.7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$34,857.3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$27,387.9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$19,918.5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$9,959.2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Mandatory Repayments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(7,469.4)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(9,959.2)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(9,959.2)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291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Optional Repayments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Ending Balance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$49,796.2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$42,326.7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$34,857.3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$27,387.9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$19,918.5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$9,959.2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Interest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4.00%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4.00%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4.00%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Interest Expense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2,738.8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2,533.4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2,122.6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1,711.7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1,300.9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821.6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273.9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Senior Subordinated Notes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$24,898.1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Coupon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12.000%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0 years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PIK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Beginning Balance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$24,898.1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$21,092.2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$21,514.1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$20,269.7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$16,659.6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$10,678.4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$5,757.1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29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Repayment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(4,219.4)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(1,641.9)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(3,936.8)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(6,190.5)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(5,034.3)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(5,757.1)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291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PIK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413.6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421.8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397.4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326.7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209.4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112.9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Ending Balance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$21,092.2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$21,514.1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$20,269.7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$16,659.6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$10,678.4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$5,757.1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Interest Expense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2,759.4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2,556.4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2,507.0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2,215.8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1,640.3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986.1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345.4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419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6: LBO Analysis – Return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Appendix. </a:t>
            </a:r>
            <a:r>
              <a:rPr lang="en-US" dirty="0" smtClean="0"/>
              <a:t>Return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29</a:t>
            </a:fld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56880"/>
              </p:ext>
            </p:extLst>
          </p:nvPr>
        </p:nvGraphicFramePr>
        <p:xfrm>
          <a:off x="304801" y="990600"/>
          <a:ext cx="8077197" cy="4107216"/>
        </p:xfrm>
        <a:graphic>
          <a:graphicData uri="http://schemas.openxmlformats.org/drawingml/2006/table">
            <a:tbl>
              <a:tblPr/>
              <a:tblGrid>
                <a:gridCol w="459985"/>
                <a:gridCol w="459985"/>
                <a:gridCol w="459985"/>
                <a:gridCol w="459985"/>
                <a:gridCol w="459985"/>
                <a:gridCol w="571548"/>
                <a:gridCol w="586996"/>
                <a:gridCol w="571548"/>
                <a:gridCol w="586996"/>
                <a:gridCol w="571548"/>
                <a:gridCol w="571548"/>
                <a:gridCol w="571548"/>
                <a:gridCol w="571548"/>
                <a:gridCol w="586996"/>
                <a:gridCol w="586996"/>
              </a:tblGrid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Pro forma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Entry EBITDA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10.5x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Initial Equity Investment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$102,463.8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 dirty="0"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r>
                        <a:rPr lang="en-US" sz="5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EBITDA</a:t>
                      </a:r>
                      <a:endParaRPr lang="en-US" sz="5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$19,440.9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$23,007.0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$26,198.9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$28,948.3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$31,726.6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$32,943.3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$34,206.6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$35,518.4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$36,880.5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$38,294.8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Exit EBITDA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10.5x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Enterprise Value at Exit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$204,129.2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$241,573.0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$275,088.7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$303,957.4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$333,129.0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$345,904.2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$359,169.3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$372,943.1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$387,245.1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$402,095.6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Less: Net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Lease Liability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Term Loan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49,796.2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42,326.7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34,857.3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27,387.9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19,918.5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9,959.2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Senior Subordinated Notes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21,092.2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21,514.1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20,269.7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16,659.6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10,678.4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5,757.1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$70,888.4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$63,840.8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$55,127.0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$44,047.4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$30,596.9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$15,716.3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   $0.0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Less: Cash and Cash Equivalents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668.8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18,074.4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36,147.4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54,913.6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Net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$70,888.4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$63,840.8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$55,127.0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$44,047.4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$30,596.9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$15,716.3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($668.8)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($18,074.4)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($36,147.4)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($54,913.6)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Equity Value at Exit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$133,240.8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 $177,732.2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$219,961.7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 $259,910.0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$302,532.1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$330,187.9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$359,838.1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$391,017.5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 $423,392.6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 $457,009.2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Cash Return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1.3x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1.7x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2.1x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2.5x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3.0x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3.2x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3.5x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3.8x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4.1x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4.5x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Initial Equity Investment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($102,463.8)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Equity Proceeds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$133,240.8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$177,732.2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$219,961.7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$259,910.0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$302,532.1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$330,187.9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$359,838.1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$391,017.5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$423,392.6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$457,009.2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IRR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30.0%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31.7%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29.0%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26.2%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24.2%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21.5%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19.7%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18.2%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17.1%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16.1%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IRR - Assuming Exit in 2017E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IRR - Assuming 10.5x Entry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Exit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Exit Year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</a:rPr>
                        <a:t>24.2%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9.5x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10.0x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10.5x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9.5x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25.8%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27.3%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31.2%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9.5x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23.7%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22.5%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21.5%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19.4%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18.0%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Entry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10.0x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23.5%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28.8%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Exit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10.0x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26.4%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18.8%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10.5x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21.5%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26.7%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10.5x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29.0%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26.2%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21.5%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19.7%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19.6%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20.9%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24.7%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31.5%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27.9%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25.5%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22.5%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20.5%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17.9%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19.2%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20.5%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21.7%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22.9%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33.9%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29.6%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26.7%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effectLst/>
                          <a:latin typeface="Arial" panose="020B0604020202020204" pitchFamily="34" charset="0"/>
                        </a:rPr>
                        <a:t>21.2%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24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03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152400"/>
            <a:ext cx="533400" cy="6248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7: Sale </a:t>
            </a:r>
            <a:r>
              <a:rPr lang="en-US" dirty="0"/>
              <a:t>Leaseback </a:t>
            </a:r>
            <a:r>
              <a:rPr lang="en-US" dirty="0" smtClean="0"/>
              <a:t>Analysis – Income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Income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30</a:t>
            </a:fld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859649"/>
              </p:ext>
            </p:extLst>
          </p:nvPr>
        </p:nvGraphicFramePr>
        <p:xfrm>
          <a:off x="304800" y="914400"/>
          <a:ext cx="8077199" cy="4269000"/>
        </p:xfrm>
        <a:graphic>
          <a:graphicData uri="http://schemas.openxmlformats.org/drawingml/2006/table">
            <a:tbl>
              <a:tblPr/>
              <a:tblGrid>
                <a:gridCol w="519608"/>
                <a:gridCol w="519608"/>
                <a:gridCol w="519608"/>
                <a:gridCol w="573896"/>
                <a:gridCol w="593284"/>
                <a:gridCol w="599101"/>
                <a:gridCol w="604918"/>
                <a:gridCol w="587468"/>
                <a:gridCol w="587468"/>
                <a:gridCol w="604918"/>
                <a:gridCol w="587468"/>
                <a:gridCol w="587468"/>
                <a:gridCol w="587468"/>
                <a:gridCol w="604918"/>
              </a:tblGrid>
              <a:tr h="116163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 forma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$610,584.8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$647,130.9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$673,989.1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$697,567.2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$724,314.5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$752,091.3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$780,933.4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$810,881.5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$841,978.0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$874,267.1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$907,794.5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growth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8.1%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6.0%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4.2%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Cost of Goods Sold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508,998.4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546,209.4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568,400.6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588,055.5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610,574.6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633,720.6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657,747.1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682,695.0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708,599.6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735,497.7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763,427.2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Gross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$101,586.5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$100,921.5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$105,588.5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$109,511.7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$113,740.0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$118,370.7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$123,186.2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$128,186.4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$133,378.4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$138,769.4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$144,367.2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16.6%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15.6%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15.7%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15.7%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15.7%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15.7%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15.8%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15.8%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15.8%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15.9%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15.9%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Selling, General &amp; Administrative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56,770.2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59,582.4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60,434.2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61,094.9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61,545.3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62,196.5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64,581.6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67,058.3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69,629.9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72,300.1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75,072.8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sales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9.3%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9.2%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9.0%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8.3%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Other Expense / (Income)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29,217.5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29,098.3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29,347.4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29,417.9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30,446.4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31,647.7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32,861.4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34,121.6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35,430.1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36,788.8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38,199.6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EBITDA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$16,598.7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$12,240.9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$15,807.0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$18,998.9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$21,748.3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$24,526.6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$25,743.3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$27,006.6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$28,318.4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$29,680.5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$31,094.8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2.7%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3.4%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3.4%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3.4%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Depreciation &amp;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4,994.1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1,294.3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1,348.0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1,395.1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1,448.6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1,504.2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1,561.9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1,621.8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1,684.0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1,748.5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1,815.6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EBIT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$11,604.7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$10,946.6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$14,459.0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$17,603.8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$20,299.7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$23,022.4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$24,181.4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$25,384.8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$26,634.4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$27,932.0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$29,279.2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1.9%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2.5%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3.2%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1" u="none" strike="noStrike">
                          <a:effectLst/>
                          <a:latin typeface="Arial" panose="020B0604020202020204" pitchFamily="34" charset="0"/>
                        </a:rPr>
                        <a:t>Interest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Term Loan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1,951.0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2,682.6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2,481.4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2,079.0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1,676.6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1,274.2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804.8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268.3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Cash Interest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$1,951.0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$2,682.6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$2,481.4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$2,079.0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$1,676.6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$1,274.2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$804.8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$268.3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Amortization of Deferred Financing Fees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Total Interest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$2,020.7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$2,752.3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$2,551.1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$2,148.7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$1,746.3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$1,343.9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$874.5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$337.9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Interest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Net Interest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$2,752.3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$2,551.1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$2,148.7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$1,746.3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$1,343.9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$874.5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$337.9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 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930"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Earnings Before Taxes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8,194.3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11,907.9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15,455.1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18,553.4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21,678.5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23,306.9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25,046.9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26,634.4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27,932.0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29,279.2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Income Tax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2,868.0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4,167.8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5,409.3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6,493.7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7,587.5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 8,157.4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8,766.4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9,322.1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 9,776.2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sng" strike="noStrike">
                          <a:effectLst/>
                          <a:latin typeface="Arial" panose="020B0604020202020204" pitchFamily="34" charset="0"/>
                        </a:rPr>
                        <a:t>           10,247.7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16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   Net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1" i="0" u="dbl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 $5,326.3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  $7,740.1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$10,045.8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$12,059.7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$14,091.0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$15,149.5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$16,280.5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$17,312.4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$18,155.8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dbl" strike="noStrike">
                          <a:effectLst/>
                          <a:latin typeface="Arial" panose="020B0604020202020204" pitchFamily="34" charset="0"/>
                        </a:rPr>
                        <a:t>         $19,031.5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%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0.8%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1.4%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1.9%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               2.1%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1" i="1" u="none" strike="noStrike">
                          <a:effectLst/>
                          <a:latin typeface="Arial" panose="020B0604020202020204" pitchFamily="34" charset="0"/>
                        </a:rPr>
                        <a:t>Income Statement Assumptions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6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Sales (% YoY growth)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6.0%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3.8%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Cost of Goods Sold (% margin)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83.3%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SG&amp;A (%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9.3%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9.2%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9.0%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8.8%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Other Expense / (Income)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4.8%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4.2%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Depreciation &amp; Amortization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0.8%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Interest Income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Tax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1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6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35.0%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629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8: Sale </a:t>
            </a:r>
            <a:r>
              <a:rPr lang="en-US" dirty="0"/>
              <a:t>Leaseback </a:t>
            </a:r>
            <a:r>
              <a:rPr lang="en-US" dirty="0" smtClean="0"/>
              <a:t>Analysis – Balance Sheet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Balance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31</a:t>
            </a:fld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28532"/>
              </p:ext>
            </p:extLst>
          </p:nvPr>
        </p:nvGraphicFramePr>
        <p:xfrm>
          <a:off x="304800" y="1143000"/>
          <a:ext cx="8077200" cy="4032077"/>
        </p:xfrm>
        <a:graphic>
          <a:graphicData uri="http://schemas.openxmlformats.org/drawingml/2006/table">
            <a:tbl>
              <a:tblPr/>
              <a:tblGrid>
                <a:gridCol w="445290"/>
                <a:gridCol w="445290"/>
                <a:gridCol w="445290"/>
                <a:gridCol w="495854"/>
                <a:gridCol w="366997"/>
                <a:gridCol w="366997"/>
                <a:gridCol w="495854"/>
                <a:gridCol w="508903"/>
                <a:gridCol w="464863"/>
                <a:gridCol w="533369"/>
                <a:gridCol w="504009"/>
                <a:gridCol w="518689"/>
                <a:gridCol w="494223"/>
                <a:gridCol w="508903"/>
                <a:gridCol w="494223"/>
                <a:gridCol w="494223"/>
                <a:gridCol w="494223"/>
              </a:tblGrid>
              <a:tr h="97866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186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Opening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Adjustments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Pro Forma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66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Cash and Cash Equivalents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$7,562.4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(7,562.4)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$3,039.5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$2,259.6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$3,925.5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$7,433.2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$12,943.3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$17,022.5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$22,179.7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$37,998.8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$54,604.0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$72,025.4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Accounts Receivable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$28,268.6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28,268.6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29,960.6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31,204.1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32,295.7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33,534.0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34,820.0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36,155.4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37,541.9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38,981.6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40,476.5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42,028.7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Inventories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$83,484.9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83,484.9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89,588.2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93,227.9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96,451.7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100,145.2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103,941.6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107,882.4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111,974.3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116,223.1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120,634.9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125,215.8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Prepaids and Other Current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$10,981.4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10,981.4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11,638.7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12,121.7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12,545.8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13,026.8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13,526.4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14,045.1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14,583.7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15,143.0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15,723.7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16,326.7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Current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$130,297.3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$122,734.9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$134,227.0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$138,813.4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$145,218.7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$154,139.3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$165,231.3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$175,105.4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$186,279.6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$208,346.5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$231,439.0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$255,596.7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93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72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Property, Plant and Equipment, net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81,360.3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(80,000.0)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1,360.3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1,360.3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Goodwill and Intangible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11,934.0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67,914.0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79,848.0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Other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6,124.3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Deferred Financing Fees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487.7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487.7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418.1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348.4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278.7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209.0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139.4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$229,715.8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$210,555.2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$221,977.6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$226,494.3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  $232,829.9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$241,680.9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 $252,703.2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$262,507.6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$273,612.1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$295,679.0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$318,771.6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$342,929.2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9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Accounts Payable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38,239.7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38,239.7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41,035.2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42,702.4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44,179.0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45,870.8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47,609.7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49,414.7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51,289.0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53,235.1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55,255.9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57,354.2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Accrued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42,621.8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42,621.8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45,172.9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47,047.8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48,693.6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50,560.7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52,499.7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54,513.0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56,603.5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58,774.2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61,028.1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63,368.5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Other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12,520.4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12,520.4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13,269.8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13,820.5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14,304.0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14,852.5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15,422.1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16,013.5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16,627.6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17,265.2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17,927.3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18,614.8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$93,381.9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$93,381.9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$99,477.9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$103,570.7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$107,176.6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$111,284.0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$115,531.4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$119,941.2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$124,520.1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$129,274.6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$134,211.4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$139,337.6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93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72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Term Loan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48,774.3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48,774.3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48,774.3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41,458.2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34,142.0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26,825.9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19,509.7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9,754.9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Existing Term Loan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60,264.3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(60,264.3)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Other Long-Term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22,399.0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Liabilities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$176,045.1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$164,555.2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$170,651.2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$167,427.8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$163,717.7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$160,508.9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$157,440.2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$152,095.1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$146,919.1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$151,673.6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$156,610.4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$161,736.6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93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72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Noncontrolling Interest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Shareholders' 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53,670.7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46,000.0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(53,670.7)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46,000.0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51,326.3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59,066.5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69,112.3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81,172.0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95,263.0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110,412.5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126,693.0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144,005.4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162,161.2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181,192.7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Shareholders' 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$53,670.7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$46,000.0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$51,326.3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$59,066.5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$69,112.3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$81,172.0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$95,263.0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$110,412.5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$126,693.0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$144,005.4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$162,161.2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$181,192.7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9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78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Liabilities and 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$229,715.8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$210,555.2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$221,977.6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$226,494.3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  $232,829.9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$241,680.9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 $252,703.2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$262,507.6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$273,612.1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$295,679.0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$318,771.6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       $342,929.2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29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Balance Check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0.000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Net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29,353.1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29,353.1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31,709.5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32,983.1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34,116.5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35,422.1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36,756.6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38,141.6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39,579.8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41,073.1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42,623.7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44,233.7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(Increase) / Decrease in Net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(2,356.5)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(1,273.5)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(1,133.5)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(1,305.6)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(1,334.5)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(1,385.0)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(1,438.2)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(1,493.3)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(1,550.6)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(1,610.0)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1" u="none" strike="noStrike">
                          <a:effectLst/>
                          <a:latin typeface="Arial" panose="020B0604020202020204" pitchFamily="34" charset="0"/>
                        </a:rPr>
                        <a:t>Balance Sheet Assumptions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1" i="1" u="sng" strike="noStrike">
                          <a:effectLst/>
                          <a:latin typeface="Arial" panose="020B0604020202020204" pitchFamily="34" charset="0"/>
                        </a:rPr>
                        <a:t>Current Assets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318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Days Sales Outstanding (DSO)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16.9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16.9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318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Days Inventory Held (DIH)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59.9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59.9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15658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Prepaid and Other Current Assets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1.8%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318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978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1" i="1" u="sng" strike="noStrike">
                          <a:effectLst/>
                          <a:latin typeface="Arial" panose="020B0604020202020204" pitchFamily="34" charset="0"/>
                        </a:rPr>
                        <a:t>Current Liabilities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318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Days Payable Outstanding (DPO)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27.4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318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Accrued Liabilities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7.0%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8318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Other Current Liabilities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  2.1%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49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9: Sale </a:t>
            </a:r>
            <a:r>
              <a:rPr lang="en-US" dirty="0"/>
              <a:t>Leaseback </a:t>
            </a:r>
            <a:r>
              <a:rPr lang="en-US" dirty="0" smtClean="0"/>
              <a:t>Analysis – Cash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</a:t>
            </a:r>
            <a:r>
              <a:rPr lang="en-US" dirty="0"/>
              <a:t>Cash Flow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32</a:t>
            </a:fld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1" y="1323782"/>
          <a:ext cx="8077198" cy="3981836"/>
        </p:xfrm>
        <a:graphic>
          <a:graphicData uri="http://schemas.openxmlformats.org/drawingml/2006/table">
            <a:tbl>
              <a:tblPr/>
              <a:tblGrid>
                <a:gridCol w="541244"/>
                <a:gridCol w="541244"/>
                <a:gridCol w="541244"/>
                <a:gridCol w="541244"/>
                <a:gridCol w="621995"/>
                <a:gridCol w="536880"/>
                <a:gridCol w="536880"/>
                <a:gridCol w="621995"/>
                <a:gridCol w="595805"/>
                <a:gridCol w="595805"/>
                <a:gridCol w="595805"/>
                <a:gridCol w="615447"/>
                <a:gridCol w="595805"/>
                <a:gridCol w="595805"/>
              </a:tblGrid>
              <a:tr h="130982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Operating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Net Income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$5,326.3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$7,740.1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$10,045.8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$12,059.7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$14,091.0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$15,149.5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$16,280.5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$17,312.4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$18,155.8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$19,031.5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Plus: Depreciation &amp; Amortization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1,294.3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1,348.0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1,395.1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1,448.6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1,504.2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1,561.9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1,621.8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1,684.0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1,748.5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1,815.6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Plus: Amortization of Financing Fees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69.7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   Changes in Working Capital Items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(Inc.) / Dec. in Accounts Receivable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(1,692.0)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(1,243.5)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(1,091.6)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(1,238.3)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(1,286.0)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(1,335.3)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(1,386.5)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(1,439.7)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(1,494.9)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(1,552.2)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(Inc.) / Dec. in Inventories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(6,103.3)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(3,639.8)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(3,223.8)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(3,693.5)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(3,796.4)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(3,940.8)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(4,091.9)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(4,248.8)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(4,411.8)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(4,581.0)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(Inc.) / Dec. in Prepaid and Other Current Assets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(657.3)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(483.0)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(424.1)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(481.1)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(499.6)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(518.7)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(538.6)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(559.3)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(580.7)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(603.0)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Inc. / (Dec.) in Accounts Payable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2,795.6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1,667.2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1,476.6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1,691.8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1,738.9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1,805.0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1,874.3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1,946.1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2,020.8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2,098.3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Inc. / (Dec.) in Accrued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2,551.1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1,874.8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1,645.9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1,867.1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1,939.0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2,013.3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2,090.5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2,170.7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2,253.9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2,340.4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Inc. / (Dec.) in Other Current Liabilities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749.4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550.7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483.5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548.5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569.6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591.4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614.1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637.7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662.1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687.5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(Inc.) / Dec. in Net Working Capital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(2,356.5)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(1,273.5)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(1,133.5)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(1,305.6)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(1,334.5)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(1,385.0)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(1,438.2)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(1,493.3)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(1,550.6)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(1,610.0)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Cash Flow from Operating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 $4,333.8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$7,884.3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$10,377.2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$12,272.5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$14,330.4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$15,396.0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$16,533.8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$17,503.0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$18,353.7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$19,237.1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Investing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Capital Expenditures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(1,294.3)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(1,348.0)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(1,395.1)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(1,448.6)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(1,504.2)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(1,561.9)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(1,621.8)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(1,684.0)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(1,748.5)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(1,815.6)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Other Investing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309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Cash Flow from Investing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($1,294.3)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($1,348.0)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($1,395.1)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($1,448.6)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($1,504.2)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($1,561.9)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($1,621.8)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($1,684.0)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($1,748.5)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($1,815.6)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Financing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Term Loan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(9,754.9)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(9,754.9)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Cash Flow from Financing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($7,316.1)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($7,316.1)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($7,316.1)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($9,754.9)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($9,754.9)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Excess Cash for the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$3,039.5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($779.9)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$1,665.9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$3,507.7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$5,510.0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$4,079.3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$5,157.1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$15,819.1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$16,605.2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$17,421.5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Beginning Cash Balance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3,039.5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2,259.6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3,925.5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7,433.2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12,943.3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17,022.5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22,179.7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37,998.8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54,604.0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098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Ending Cash Balance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  $3,039.5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$2,259.6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$3,925.5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  $7,433.2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$12,943.3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$17,022.5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$22,179.7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 $37,998.8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$54,604.0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dbl" strike="noStrike">
                          <a:effectLst/>
                          <a:latin typeface="Arial" panose="020B0604020202020204" pitchFamily="34" charset="0"/>
                        </a:rPr>
                        <a:t>      $72,025.4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Cash Flow Statement Assumptions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3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Capital Expenditures (% of sales)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0.2%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00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228600"/>
            <a:ext cx="533400" cy="601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10: Sale </a:t>
            </a:r>
            <a:r>
              <a:rPr lang="en-US" dirty="0"/>
              <a:t>Leaseback </a:t>
            </a:r>
            <a:r>
              <a:rPr lang="en-US" dirty="0" smtClean="0"/>
              <a:t>Analysis – Debt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Debt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33</a:t>
            </a:fld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0237"/>
              </p:ext>
            </p:extLst>
          </p:nvPr>
        </p:nvGraphicFramePr>
        <p:xfrm>
          <a:off x="304800" y="1600200"/>
          <a:ext cx="8077200" cy="3055010"/>
        </p:xfrm>
        <a:graphic>
          <a:graphicData uri="http://schemas.openxmlformats.org/drawingml/2006/table">
            <a:tbl>
              <a:tblPr/>
              <a:tblGrid>
                <a:gridCol w="578485"/>
                <a:gridCol w="578485"/>
                <a:gridCol w="578485"/>
                <a:gridCol w="578485"/>
                <a:gridCol w="576326"/>
                <a:gridCol w="576326"/>
                <a:gridCol w="576326"/>
                <a:gridCol w="576326"/>
                <a:gridCol w="576326"/>
                <a:gridCol w="576326"/>
                <a:gridCol w="576326"/>
                <a:gridCol w="576326"/>
                <a:gridCol w="576326"/>
                <a:gridCol w="576326"/>
              </a:tblGrid>
              <a:tr h="129166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 forma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66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Forward LIBOR Curve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Cash Flow from Operating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$4,333.8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$7,884.3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$10,377.2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$12,272.5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$14,330.4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$15,396.0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$16,533.8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$17,503.0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$18,353.7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$19,237.1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66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Cash Flow from Investing Activities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1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(1,294.3)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(1,348.0)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(1,395.1)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(1,448.6)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(1,504.2)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(1,561.9)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(1,621.8)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(1,684.0)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(1,748.5)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(1,815.6)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Cash Available for Debt Repayment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$3,039.5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$6,536.3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$8,982.0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$10,823.8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$12,826.2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$13,834.1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$14,912.0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$15,819.1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$16,605.2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$17,421.5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Total Mandatory Repayments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MinCash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(9,754.9)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(9,754.9)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91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Cash From Balance Sheet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3,039.5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2,259.6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3,925.5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7,433.2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12,943.3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17,022.5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22,179.7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37,998.8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54,604.0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Cash Available for Optional Debt Repayment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$3,039.5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$2,259.6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$3,925.5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$7,433.2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$12,943.3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$17,022.5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$22,179.7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$37,998.8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$54,604.0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$72,025.4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1" u="none" strike="noStrike">
                          <a:effectLst/>
                          <a:latin typeface="Arial" panose="020B0604020202020204" pitchFamily="34" charset="0"/>
                        </a:rPr>
                        <a:t>Term Loan A Facility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$48,774.3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Spread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4.000%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Term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7 years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Repayment Schedule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  - 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700" b="0" i="1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15.0%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20.0%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Beginning Balance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$48,774.3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$48,774.3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$41,458.2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$34,142.0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$26,825.9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$19,509.7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$9,754.9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Mandatory Repayments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(7,316.1)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(9,754.9)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(9,754.9)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2916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Optional Repayments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sng" strike="noStrike">
                          <a:effectLst/>
                          <a:latin typeface="Arial" panose="020B0604020202020204" pitchFamily="34" charset="0"/>
                        </a:rPr>
                        <a:t>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Ending Balance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$48,774.3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$41,458.2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$34,142.0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$26,825.9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$19,509.7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$9,754.9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            ($0.0)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Interest Rate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5.50%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4.00%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4.00%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1" u="none" strike="noStrike">
                          <a:effectLst/>
                          <a:latin typeface="Arial" panose="020B0604020202020204" pitchFamily="34" charset="0"/>
                        </a:rPr>
                        <a:t>          4.00%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</a:tr>
              <a:tr h="1097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Interest Expense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2,682.6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2,481.4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2,079.0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1,676.6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1,274.2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804.8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268.3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48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228600"/>
            <a:ext cx="533400" cy="609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11: Sale </a:t>
            </a:r>
            <a:r>
              <a:rPr lang="en-US" dirty="0"/>
              <a:t>Leaseback </a:t>
            </a:r>
            <a:r>
              <a:rPr lang="en-US" dirty="0" smtClean="0"/>
              <a:t>Analysis – Return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Returns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34</a:t>
            </a:fld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1" y="1304840"/>
          <a:ext cx="8077197" cy="4019719"/>
        </p:xfrm>
        <a:graphic>
          <a:graphicData uri="http://schemas.openxmlformats.org/drawingml/2006/table">
            <a:tbl>
              <a:tblPr/>
              <a:tblGrid>
                <a:gridCol w="459985"/>
                <a:gridCol w="459985"/>
                <a:gridCol w="459985"/>
                <a:gridCol w="459985"/>
                <a:gridCol w="459985"/>
                <a:gridCol w="571548"/>
                <a:gridCol w="586996"/>
                <a:gridCol w="571548"/>
                <a:gridCol w="586996"/>
                <a:gridCol w="571548"/>
                <a:gridCol w="571548"/>
                <a:gridCol w="571548"/>
                <a:gridCol w="571548"/>
                <a:gridCol w="586996"/>
                <a:gridCol w="586996"/>
              </a:tblGrid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Projection Period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Pro forma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Entry EBITDA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10.5x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Initial Equity Investment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$50,000.0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sng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EBITDA Adjusted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$19,440.9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$23,007.0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$26,198.9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$28,948.3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$31,726.6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$32,943.3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$34,206.6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$35,518.4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$36,880.5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$38,294.8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Exit EBITDA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auto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           10.5x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Enterprise Value at Exit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$204,129.2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$241,573.0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$275,088.7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$303,957.4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$333,129.0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$345,904.2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$359,169.3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$372,943.1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$387,245.1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$402,095.6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1" u="none" strike="noStrike">
                          <a:effectLst/>
                          <a:latin typeface="Arial" panose="020B0604020202020204" pitchFamily="34" charset="0"/>
                        </a:rPr>
                        <a:t>Less: Net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Lease Liability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Term Loan 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48,774.3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41,458.2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34,142.0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26,825.9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19,509.7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9,754.9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(0.0)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Total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$128,774.3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$121,458.2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$114,142.0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$106,825.9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$99,509.7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$89,754.9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$80,000.0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Less: Cash and Cash Equivalents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3,039.5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2,259.6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3,925.5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  7,433.2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12,943.3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17,022.5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22,179.7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37,998.8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54,604.0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          72,025.4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Net 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$125,734.8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$119,198.5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$110,216.5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$99,392.7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$86,566.5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$72,732.3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$57,820.3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$42,001.2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$25,396.0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$7,974.6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sng" strike="noStrike">
                          <a:effectLst/>
                          <a:latin typeface="Arial" panose="020B0604020202020204" pitchFamily="34" charset="0"/>
                        </a:rPr>
                        <a:t>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Equity Value at Exit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  $78,394.4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 $122,374.5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$164,872.2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 $204,564.8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$246,562.5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$273,171.9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$301,349.0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$330,941.9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 $361,849.1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dbl" strike="noStrike">
                          <a:effectLst/>
                          <a:latin typeface="Arial" panose="020B0604020202020204" pitchFamily="34" charset="0"/>
                        </a:rPr>
                        <a:t>          $394,121.1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Cash Return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1.6x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2.4x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3.3x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4.1x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4.9x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5.5x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6.0x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6.6x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7.2x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7.9x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Initial Equity Investment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($50,000.0)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Equity Proceeds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$78,394.4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$122,374.5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$164,872.2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$204,564.8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$246,562.5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$273,171.9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$301,349.0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$330,941.9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$361,849.1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              -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          $394,121.1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IRR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56.8%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56.4%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48.8%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42.2%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37.6%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32.7%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29.3%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26.6%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24.6%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                 22.9%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IRR - Assuming Exit in 2017E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IRR - Assuming 10.5x Entry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2938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Exit 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500" b="1" i="0" u="sng" strike="noStrike">
                          <a:effectLst/>
                          <a:latin typeface="Arial" panose="020B0604020202020204" pitchFamily="34" charset="0"/>
                        </a:rPr>
                        <a:t>Exit Year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497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</a:rPr>
                        <a:t>37.6%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9.5x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10.0x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10.5x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FFCC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9.5x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36.1%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37.9%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39.6%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41.3%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42.8%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9.5x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40.5%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36.9%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33.9%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29.9%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Entry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10.0x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35.0%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36.9%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38.6%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40.3%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41.9%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Exit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10.0x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44.8%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39.6%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35.8%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31.3%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28.2%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10.5x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33.9%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35.8%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39.3%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41.0%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10.5x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48.8%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42.2%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32.7%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29.3%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32.6%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34.6%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36.5%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38.3%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40.0%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11.0x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52.7%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44.7%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39.3%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34.0%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30.3%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497">
                <a:tc>
                  <a:txBody>
                    <a:bodyPr/>
                    <a:lstStyle/>
                    <a:p>
                      <a:pPr algn="ctr" fontAlgn="b"/>
                      <a:endParaRPr lang="en-US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31.4%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33.5%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35.4%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37.2%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39.0%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1" i="0" u="none" strike="noStrike">
                          <a:effectLst/>
                          <a:latin typeface="Arial" panose="020B0604020202020204" pitchFamily="34" charset="0"/>
                        </a:rPr>
                        <a:t>11.5x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56.3%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47.0%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41.0%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>
                          <a:effectLst/>
                          <a:latin typeface="Arial" panose="020B0604020202020204" pitchFamily="34" charset="0"/>
                        </a:rPr>
                        <a:t>35.3%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b="0" i="0" u="none" strike="noStrike" dirty="0">
                          <a:effectLst/>
                          <a:latin typeface="Arial" panose="020B0604020202020204" pitchFamily="34" charset="0"/>
                        </a:rPr>
                        <a:t>31.3%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05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12: Fixed Charge Coverage Ratio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Fixed Charge for LBO and Sale-Leaseback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35</a:t>
            </a:fld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42713"/>
              </p:ext>
            </p:extLst>
          </p:nvPr>
        </p:nvGraphicFramePr>
        <p:xfrm>
          <a:off x="304800" y="1524000"/>
          <a:ext cx="8077202" cy="1433830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106418"/>
                <a:gridCol w="623832"/>
                <a:gridCol w="623832"/>
                <a:gridCol w="623832"/>
                <a:gridCol w="623832"/>
                <a:gridCol w="623832"/>
                <a:gridCol w="623832"/>
                <a:gridCol w="623832"/>
                <a:gridCol w="812308"/>
                <a:gridCol w="895826"/>
                <a:gridCol w="895826"/>
              </a:tblGrid>
              <a:tr h="286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LBO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2.60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14.75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41.69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1.3676E+17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1.42005E+17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1.4745E+17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Moderate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7.86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11.84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120.94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1.18892E+17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1.21171E+17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Stagnant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5.14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9.57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47.44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9.91755E+16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9.91755E+16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Downturn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6.13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7.76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26.46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8.24118E+16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8.08316E+16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79514"/>
              </p:ext>
            </p:extLst>
          </p:nvPr>
        </p:nvGraphicFramePr>
        <p:xfrm>
          <a:off x="304800" y="3429000"/>
          <a:ext cx="8077198" cy="1433830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1184650"/>
                <a:gridCol w="667941"/>
                <a:gridCol w="667941"/>
                <a:gridCol w="667941"/>
                <a:gridCol w="667941"/>
                <a:gridCol w="667941"/>
                <a:gridCol w="667941"/>
                <a:gridCol w="667941"/>
                <a:gridCol w="666791"/>
                <a:gridCol w="734291"/>
                <a:gridCol w="815879"/>
              </a:tblGrid>
              <a:tr h="286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Sale-Leaseback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Management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5.07</a:t>
                      </a: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Moderate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4.16</a:t>
                      </a: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Stagnant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Downturn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2.78</a:t>
                      </a:r>
                    </a:p>
                  </a:txBody>
                  <a:tcPr marL="12700" marR="12700" marT="12700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608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343800526"/>
              </p:ext>
            </p:extLst>
          </p:nvPr>
        </p:nvGraphicFramePr>
        <p:xfrm>
          <a:off x="152400" y="2743200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655320"/>
            <a:ext cx="39624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16552" y="632460"/>
            <a:ext cx="39624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13: Valuation of Fastlane – Blue Sky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Blue sky method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533400" y="762000"/>
            <a:ext cx="3200400" cy="1905000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Industry standard and most likely the method that will be used by all potential buyers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Multiples: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smtClean="0"/>
              <a:t>U.S. 5-7x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 smtClean="0"/>
              <a:t>Europe 3-5x</a:t>
            </a:r>
            <a:endParaRPr lang="en-US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5638800" y="4114800"/>
            <a:ext cx="2743200" cy="1219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1600" dirty="0" smtClean="0"/>
              <a:t>Enterprise Value:</a:t>
            </a:r>
          </a:p>
          <a:p>
            <a:r>
              <a:rPr lang="en-US" sz="1600" dirty="0" smtClean="0"/>
              <a:t>	$</a:t>
            </a:r>
            <a:r>
              <a:rPr lang="en-US" sz="1600" dirty="0"/>
              <a:t>172 - 190 </a:t>
            </a:r>
            <a:r>
              <a:rPr lang="en-US" sz="1600" dirty="0" smtClean="0"/>
              <a:t>million</a:t>
            </a:r>
            <a:endParaRPr lang="en-US" sz="1600" dirty="0"/>
          </a:p>
          <a:p>
            <a:r>
              <a:rPr lang="en-US" sz="1600" dirty="0"/>
              <a:t> Implied Equity </a:t>
            </a:r>
            <a:r>
              <a:rPr lang="en-US" sz="1600" dirty="0" smtClean="0"/>
              <a:t>Value:</a:t>
            </a:r>
          </a:p>
          <a:p>
            <a:r>
              <a:rPr lang="en-US" sz="1600" dirty="0" smtClean="0"/>
              <a:t>	$</a:t>
            </a:r>
            <a:r>
              <a:rPr lang="en-US" sz="1600" dirty="0"/>
              <a:t>119 - 137 </a:t>
            </a:r>
            <a:r>
              <a:rPr lang="en-US" sz="1600" dirty="0" smtClean="0"/>
              <a:t>million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300" dirty="0" smtClean="0"/>
              <a:t>Adjustments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2057400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Real estate:</a:t>
            </a:r>
          </a:p>
          <a:p>
            <a:r>
              <a:rPr lang="en-US" sz="1600" dirty="0" smtClean="0"/>
              <a:t>	 </a:t>
            </a:r>
            <a:r>
              <a:rPr lang="en-US" sz="1600" dirty="0"/>
              <a:t>+$6.2 million for the U.S. </a:t>
            </a:r>
          </a:p>
          <a:p>
            <a:r>
              <a:rPr lang="en-US" sz="1600" dirty="0" smtClean="0"/>
              <a:t>	+</a:t>
            </a:r>
            <a:r>
              <a:rPr lang="en-US" sz="1600" dirty="0"/>
              <a:t>$10.4 million for </a:t>
            </a:r>
            <a:r>
              <a:rPr lang="en-US" sz="1600" dirty="0" smtClean="0"/>
              <a:t>Europe</a:t>
            </a:r>
            <a:endParaRPr lang="en-US" sz="1600" dirty="0"/>
          </a:p>
          <a:p>
            <a:r>
              <a:rPr lang="en-US" sz="1600" b="1" dirty="0"/>
              <a:t>Inventory:</a:t>
            </a:r>
          </a:p>
          <a:p>
            <a:r>
              <a:rPr lang="en-US" sz="1600" dirty="0" smtClean="0"/>
              <a:t>	+</a:t>
            </a:r>
            <a:r>
              <a:rPr lang="en-US" sz="1600" dirty="0"/>
              <a:t>$4.5 million for the U.S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36</a:t>
            </a:fld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5867400"/>
            <a:ext cx="1143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 smtClean="0"/>
              <a:t>In millions</a:t>
            </a:r>
            <a:endParaRPr lang="en-US" sz="105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6248400"/>
            <a:ext cx="1981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Control Premium = 25.80%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334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14: Blue Sky 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Blue Sky Valuation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588178830"/>
              </p:ext>
            </p:extLst>
          </p:nvPr>
        </p:nvGraphicFramePr>
        <p:xfrm>
          <a:off x="2514600" y="823912"/>
          <a:ext cx="3657600" cy="5210175"/>
        </p:xfrm>
        <a:graphic>
          <a:graphicData uri="http://schemas.openxmlformats.org/drawingml/2006/table">
            <a:tbl>
              <a:tblPr/>
              <a:tblGrid>
                <a:gridCol w="2006600"/>
                <a:gridCol w="838200"/>
                <a:gridCol w="812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US*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Europe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4C53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Equity</a:t>
                      </a:r>
                    </a:p>
                  </a:txBody>
                  <a:tcPr marL="17145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29,845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23,826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(-) Goodwill</a:t>
                      </a:r>
                    </a:p>
                  </a:txBody>
                  <a:tcPr marL="17145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11,934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  -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Net Book 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17,911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23,826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(+) Real Estate Adjustment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6,200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10,400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(+) LIFO Reserve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4,500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  -  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Pre-Tax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4,380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 1,877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Non-Recurring Expense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600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400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Continuing Pre-Tax Profit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4,980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2,277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Goodwill Calculations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4,980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2,277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9,959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4,554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14,939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6,831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19,918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9,108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24,898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11,385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29,877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13,662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34,857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15,939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Blue Sky Valuations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33,591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36,503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38,570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38,780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43,550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41,057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48,529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43,334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53,509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45,611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58,488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47,888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63,468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50,165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Fastlane Consolidated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Valuation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94,566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109,079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024" y="6248400"/>
            <a:ext cx="33393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*U.S. </a:t>
            </a:r>
            <a:r>
              <a:rPr lang="en-US" sz="1050" dirty="0"/>
              <a:t>without </a:t>
            </a:r>
            <a:r>
              <a:rPr lang="en-US" sz="1050" dirty="0" smtClean="0"/>
              <a:t>the investment </a:t>
            </a:r>
            <a:r>
              <a:rPr lang="en-US" sz="1050" dirty="0"/>
              <a:t>in Fastlane International </a:t>
            </a:r>
            <a:r>
              <a:rPr lang="en-US" sz="1050" dirty="0" smtClean="0"/>
              <a:t>AG</a:t>
            </a:r>
          </a:p>
          <a:p>
            <a:r>
              <a:rPr lang="en-US" sz="1050" dirty="0"/>
              <a:t>Note: Does not include for control premium.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37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301580" y="655320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8340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002378598"/>
              </p:ext>
            </p:extLst>
          </p:nvPr>
        </p:nvGraphicFramePr>
        <p:xfrm>
          <a:off x="381000" y="2743200"/>
          <a:ext cx="8001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4410477" y="655320"/>
            <a:ext cx="39624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655320"/>
            <a:ext cx="39624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228600"/>
            <a:ext cx="533400" cy="601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 15: Valuation of Fastlane – Public Comps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 Multiples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5486400" y="4114800"/>
            <a:ext cx="2819400" cy="1143000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1600" dirty="0" smtClean="0"/>
              <a:t>Enterprise Value: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$</a:t>
            </a:r>
            <a:r>
              <a:rPr lang="en-US" sz="1600" dirty="0"/>
              <a:t>182 - $230 </a:t>
            </a:r>
            <a:r>
              <a:rPr lang="en-US" sz="1600" dirty="0" smtClean="0"/>
              <a:t>million</a:t>
            </a:r>
          </a:p>
          <a:p>
            <a:r>
              <a:rPr lang="en-US" sz="1600" dirty="0" smtClean="0"/>
              <a:t>Implied </a:t>
            </a:r>
            <a:r>
              <a:rPr lang="en-US" sz="1600" dirty="0"/>
              <a:t>Equity </a:t>
            </a:r>
            <a:r>
              <a:rPr lang="en-US" sz="1600" dirty="0" smtClean="0"/>
              <a:t>Value: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$</a:t>
            </a:r>
            <a:r>
              <a:rPr lang="en-US" sz="1600" dirty="0"/>
              <a:t>129 - $178 million </a:t>
            </a:r>
            <a:endParaRPr lang="en-US" sz="1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Comparable Company Criteria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304800" y="685800"/>
            <a:ext cx="3962400" cy="1880616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Primary Factor: </a:t>
            </a:r>
            <a:r>
              <a:rPr lang="en-US" sz="1400" dirty="0"/>
              <a:t>Geographic </a:t>
            </a:r>
            <a:r>
              <a:rPr lang="en-US" sz="1400" dirty="0" smtClean="0"/>
              <a:t>Location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Secondary Factors: </a:t>
            </a:r>
            <a:r>
              <a:rPr lang="en-US" sz="1400" dirty="0"/>
              <a:t>Product offerings, Size of the </a:t>
            </a:r>
            <a:r>
              <a:rPr lang="en-US" sz="1400" dirty="0" smtClean="0"/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U.S. Comparable Companies: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European Comparable </a:t>
            </a:r>
            <a:r>
              <a:rPr lang="en-US" sz="1400" b="1" dirty="0"/>
              <a:t>Companies: 3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419600" y="862584"/>
            <a:ext cx="1926292" cy="1728216"/>
          </a:xfrm>
        </p:spPr>
        <p:txBody>
          <a:bodyPr anchor="ctr">
            <a:normAutofit/>
          </a:bodyPr>
          <a:lstStyle/>
          <a:p>
            <a:pPr algn="ctr"/>
            <a:r>
              <a:rPr lang="en-US" sz="1600" b="1" dirty="0" smtClean="0"/>
              <a:t>U.S. </a:t>
            </a:r>
          </a:p>
          <a:p>
            <a:pPr algn="ctr"/>
            <a:r>
              <a:rPr lang="en-US" sz="1600" dirty="0" smtClean="0"/>
              <a:t>Range </a:t>
            </a:r>
            <a:r>
              <a:rPr lang="en-US" sz="1600" dirty="0"/>
              <a:t>= 9.4x-</a:t>
            </a:r>
            <a:r>
              <a:rPr lang="en-US" sz="1600" dirty="0" smtClean="0"/>
              <a:t>12.8x</a:t>
            </a:r>
          </a:p>
          <a:p>
            <a:pPr algn="ctr"/>
            <a:r>
              <a:rPr lang="en-US" sz="1600" dirty="0" smtClean="0"/>
              <a:t>Mean </a:t>
            </a:r>
            <a:r>
              <a:rPr lang="en-US" sz="1600" dirty="0"/>
              <a:t>= </a:t>
            </a:r>
            <a:r>
              <a:rPr lang="en-US" sz="1600" dirty="0" smtClean="0"/>
              <a:t>10.5x</a:t>
            </a: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6412970" y="862584"/>
            <a:ext cx="1892829" cy="1728216"/>
          </a:xfrm>
        </p:spPr>
        <p:txBody>
          <a:bodyPr anchor="ctr">
            <a:normAutofit/>
          </a:bodyPr>
          <a:lstStyle/>
          <a:p>
            <a:pPr algn="ctr"/>
            <a:r>
              <a:rPr lang="en-US" sz="1600" b="1" dirty="0" smtClean="0"/>
              <a:t>Europe </a:t>
            </a:r>
          </a:p>
          <a:p>
            <a:pPr algn="ctr"/>
            <a:r>
              <a:rPr lang="en-US" sz="1600" dirty="0" smtClean="0"/>
              <a:t>Range = </a:t>
            </a:r>
            <a:r>
              <a:rPr lang="en-US" sz="1600" dirty="0"/>
              <a:t>9.3x - </a:t>
            </a:r>
            <a:r>
              <a:rPr lang="en-US" sz="1600" dirty="0" smtClean="0"/>
              <a:t>10.1x</a:t>
            </a:r>
          </a:p>
          <a:p>
            <a:pPr algn="ctr"/>
            <a:r>
              <a:rPr lang="en-US" sz="1600" dirty="0" smtClean="0"/>
              <a:t>Mean </a:t>
            </a:r>
            <a:r>
              <a:rPr lang="en-US" sz="1600" dirty="0"/>
              <a:t>= </a:t>
            </a:r>
            <a:r>
              <a:rPr lang="en-US" sz="1600" dirty="0" smtClean="0"/>
              <a:t>9.7x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38</a:t>
            </a:fld>
            <a:endParaRPr kumimoji="0" lang="en-US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4438918" y="713232"/>
            <a:ext cx="3962400" cy="43281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kern="0" dirty="0" smtClean="0"/>
              <a:t>Multiple used: EV/EBITDA</a:t>
            </a:r>
            <a:endParaRPr lang="en-US" sz="1400" b="1" kern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17526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38200" y="5715000"/>
            <a:ext cx="7724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In millions</a:t>
            </a:r>
            <a:endParaRPr lang="en-US" sz="1050" i="1" dirty="0"/>
          </a:p>
        </p:txBody>
      </p:sp>
      <p:sp>
        <p:nvSpPr>
          <p:cNvPr id="17" name="Rectangle 16"/>
          <p:cNvSpPr/>
          <p:nvPr/>
        </p:nvSpPr>
        <p:spPr>
          <a:xfrm>
            <a:off x="485895" y="6143483"/>
            <a:ext cx="19880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Note: Control Premium = 25.80%</a:t>
            </a:r>
          </a:p>
        </p:txBody>
      </p:sp>
    </p:spTree>
    <p:extLst>
      <p:ext uri="{BB962C8B-B14F-4D97-AF65-F5344CB8AC3E}">
        <p14:creationId xmlns:p14="http://schemas.microsoft.com/office/powerpoint/2010/main" val="29899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16: Comparable </a:t>
            </a:r>
            <a:r>
              <a:rPr lang="en-US" dirty="0"/>
              <a:t>Companies </a:t>
            </a:r>
            <a:r>
              <a:rPr lang="en-US" dirty="0" smtClean="0"/>
              <a:t>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Comparable Companies Valuation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04800" y="1121166"/>
            <a:ext cx="8077200" cy="46156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39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301580" y="655320"/>
            <a:ext cx="962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smtClean="0"/>
              <a:t>(In thousands)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2427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Recommendation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279400" y="6424392"/>
            <a:ext cx="2820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200" i="1" dirty="0" smtClean="0"/>
              <a:t>* Management sales growth assumptions</a:t>
            </a:r>
            <a:endParaRPr lang="en-US" sz="1200" i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219358174"/>
              </p:ext>
            </p:extLst>
          </p:nvPr>
        </p:nvGraphicFramePr>
        <p:xfrm>
          <a:off x="304800" y="762000"/>
          <a:ext cx="80772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4724400" y="4191000"/>
            <a:ext cx="3200400" cy="1600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Constraints</a:t>
            </a:r>
            <a:endParaRPr lang="en-US" dirty="0" smtClean="0"/>
          </a:p>
          <a:p>
            <a:r>
              <a:rPr lang="en-US" dirty="0" smtClean="0"/>
              <a:t>  5-year IRR: 22.5% +</a:t>
            </a:r>
            <a:br>
              <a:rPr lang="en-US" dirty="0" smtClean="0"/>
            </a:br>
            <a:r>
              <a:rPr lang="en-US" dirty="0" smtClean="0"/>
              <a:t>  Equity: $50-150 million</a:t>
            </a:r>
          </a:p>
          <a:p>
            <a:r>
              <a:rPr lang="en-US" dirty="0" smtClean="0"/>
              <a:t>  Fixed coverage </a:t>
            </a:r>
            <a:r>
              <a:rPr lang="en-US" dirty="0"/>
              <a:t>r</a:t>
            </a:r>
            <a:r>
              <a:rPr lang="en-US" dirty="0" smtClean="0"/>
              <a:t>atio: 1.25 +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File:Yes check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le:Yes check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9530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le:Yes check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2578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90712642"/>
              </p:ext>
            </p:extLst>
          </p:nvPr>
        </p:nvGraphicFramePr>
        <p:xfrm>
          <a:off x="228600" y="2743200"/>
          <a:ext cx="838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/>
          <p:cNvSpPr/>
          <p:nvPr/>
        </p:nvSpPr>
        <p:spPr>
          <a:xfrm>
            <a:off x="304800" y="655320"/>
            <a:ext cx="8001000" cy="201168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17: Valuation of Fastlane – DCF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04800" y="381000"/>
            <a:ext cx="8001000" cy="2743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Adjustments and Discount Rate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2057400"/>
          </a:xfrm>
        </p:spPr>
        <p:txBody>
          <a:bodyPr anchor="ctr">
            <a:normAutofit/>
          </a:bodyPr>
          <a:lstStyle/>
          <a:p>
            <a:r>
              <a:rPr lang="en-US" sz="1400" b="1" dirty="0" smtClean="0"/>
              <a:t>Adjustments: </a:t>
            </a:r>
            <a:r>
              <a:rPr lang="en-US" sz="1400" dirty="0" smtClean="0"/>
              <a:t>Non-recurring </a:t>
            </a:r>
            <a:r>
              <a:rPr lang="en-US" sz="1400" dirty="0"/>
              <a:t>expenses of $0.6 million for the U.S. and $0.4 million for Europe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Discount Rate: </a:t>
            </a:r>
            <a:r>
              <a:rPr lang="en-US" sz="1400" dirty="0" smtClean="0"/>
              <a:t>10.63%</a:t>
            </a:r>
            <a:endParaRPr lang="en-US" sz="1400" dirty="0"/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4419600" y="3733800"/>
            <a:ext cx="39624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15"/>
          </p:nvPr>
        </p:nvSpPr>
        <p:spPr>
          <a:xfrm>
            <a:off x="5410200" y="4191000"/>
            <a:ext cx="2895600" cy="1219200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 smtClean="0"/>
              <a:t>Enterprise Value: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$172 </a:t>
            </a:r>
            <a:r>
              <a:rPr lang="en-US" sz="1600" dirty="0"/>
              <a:t>- $</a:t>
            </a:r>
            <a:r>
              <a:rPr lang="en-US" sz="1600" dirty="0" smtClean="0"/>
              <a:t>205 million</a:t>
            </a:r>
          </a:p>
          <a:p>
            <a:r>
              <a:rPr lang="en-US" sz="1600" dirty="0" smtClean="0"/>
              <a:t>Implied </a:t>
            </a:r>
            <a:r>
              <a:rPr lang="en-US" sz="1600" dirty="0"/>
              <a:t>Equity </a:t>
            </a:r>
            <a:r>
              <a:rPr lang="en-US" sz="1600" dirty="0" smtClean="0"/>
              <a:t>Value: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$119 </a:t>
            </a:r>
            <a:r>
              <a:rPr lang="en-US" sz="1600" dirty="0"/>
              <a:t>- $</a:t>
            </a:r>
            <a:r>
              <a:rPr lang="en-US" sz="1600" dirty="0" smtClean="0"/>
              <a:t>152 </a:t>
            </a:r>
            <a:r>
              <a:rPr lang="en-US" sz="1600" dirty="0"/>
              <a:t>million 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40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5791200"/>
            <a:ext cx="108555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In million dollars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9165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18: WACC </a:t>
            </a:r>
            <a:r>
              <a:rPr lang="en-US" dirty="0"/>
              <a:t>Calculation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</a:t>
            </a:r>
            <a:r>
              <a:rPr lang="en-US" dirty="0" smtClean="0"/>
              <a:t>WACC Calculation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7614657"/>
              </p:ext>
            </p:extLst>
          </p:nvPr>
        </p:nvGraphicFramePr>
        <p:xfrm>
          <a:off x="381002" y="1323975"/>
          <a:ext cx="5943598" cy="809625"/>
        </p:xfrm>
        <a:graphic>
          <a:graphicData uri="http://schemas.openxmlformats.org/drawingml/2006/table">
            <a:tbl>
              <a:tblPr/>
              <a:tblGrid>
                <a:gridCol w="1037944"/>
                <a:gridCol w="867056"/>
                <a:gridCol w="986480"/>
                <a:gridCol w="613344"/>
                <a:gridCol w="526771"/>
                <a:gridCol w="611841"/>
                <a:gridCol w="688321"/>
                <a:gridCol w="611841"/>
              </a:tblGrid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Unlevered Beta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 Revenue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Weight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Debt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Equity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D/E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Levered Beta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 401,124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65.70%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34,644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29,845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Europe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 209,461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34.30%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25,620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23,826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Consolidated*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$             610,585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60,264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   53,671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914400"/>
            <a:ext cx="1393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Beta Calculation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799" y="2667000"/>
            <a:ext cx="1506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WACC Calculation</a:t>
            </a:r>
            <a:endParaRPr lang="en-US" sz="1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84019"/>
              </p:ext>
            </p:extLst>
          </p:nvPr>
        </p:nvGraphicFramePr>
        <p:xfrm>
          <a:off x="381000" y="3124200"/>
          <a:ext cx="6438901" cy="1133475"/>
        </p:xfrm>
        <a:graphic>
          <a:graphicData uri="http://schemas.openxmlformats.org/drawingml/2006/table">
            <a:tbl>
              <a:tblPr/>
              <a:tblGrid>
                <a:gridCol w="903094"/>
                <a:gridCol w="636919"/>
                <a:gridCol w="903094"/>
                <a:gridCol w="532350"/>
                <a:gridCol w="532350"/>
                <a:gridCol w="532350"/>
                <a:gridCol w="598894"/>
                <a:gridCol w="532350"/>
                <a:gridCol w="532350"/>
                <a:gridCol w="735150"/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 of Debt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Cost of Equity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WACC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ERP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Equity Risk Premium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Levered Beta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7.15%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Europe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19.16%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Consolidated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10.63%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1000" y="4724400"/>
            <a:ext cx="573426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 Rate = 35%</a:t>
            </a:r>
          </a:p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and Europe unlevered betas are the average unlevered betas of selected </a:t>
            </a:r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comparables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that region.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Unlevered Beta is the weighted average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(total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revenue) of the U.S. and Europe unlevered betas.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17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19: Management Promote Analysis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Effect on IRR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42</a:t>
            </a:fld>
            <a:endParaRPr kumimoji="0"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8218155"/>
              </p:ext>
            </p:extLst>
          </p:nvPr>
        </p:nvGraphicFramePr>
        <p:xfrm>
          <a:off x="304800" y="2057400"/>
          <a:ext cx="8001001" cy="25146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819399"/>
                <a:gridCol w="1143000"/>
                <a:gridCol w="1371602"/>
                <a:gridCol w="1033745"/>
                <a:gridCol w="1633255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Operating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Assumption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IRR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Invested Capital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IRR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Invested Capital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</a:tr>
              <a:tr h="40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Management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34.7%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4.4x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21.6%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7.09x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Moderate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30.7%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3.8x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18.7%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5.6x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Stagnant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26.5%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3.2x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15.6%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4.3x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Downturn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22.1%</a:t>
                      </a:r>
                      <a:endParaRPr kumimoji="0" lang="en-U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31" marR="7231" marT="7231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2.7x</a:t>
                      </a:r>
                      <a:endParaRPr kumimoji="0" lang="en-U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31" marR="7231" marT="7231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12.1%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3.1x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</a:tr>
            </a:tbl>
          </a:graphicData>
        </a:graphic>
      </p:graphicFrame>
      <p:sp>
        <p:nvSpPr>
          <p:cNvPr id="9" name="Flowchart: Process 8"/>
          <p:cNvSpPr/>
          <p:nvPr/>
        </p:nvSpPr>
        <p:spPr>
          <a:xfrm>
            <a:off x="304800" y="1295400"/>
            <a:ext cx="8001000" cy="4572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Management promote: sale-leaseback</a:t>
            </a:r>
            <a:r>
              <a:rPr lang="en-US" sz="1600" dirty="0"/>
              <a:t>,</a:t>
            </a:r>
            <a:r>
              <a:rPr lang="en-US" sz="1600" dirty="0" smtClean="0"/>
              <a:t> 10.5x EV/EBITDA @ Entry &amp; Exit, 10% equity grant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36887" y="4876800"/>
            <a:ext cx="446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Required IRR, Year 5 = 22.5%, Year 10 = 13.5%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40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20: Equity Rollover Analysis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Appendix. Effect on IRR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43</a:t>
            </a:fld>
            <a:endParaRPr kumimoji="0" lang="en-US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02485955"/>
              </p:ext>
            </p:extLst>
          </p:nvPr>
        </p:nvGraphicFramePr>
        <p:xfrm>
          <a:off x="304800" y="2057400"/>
          <a:ext cx="8001001" cy="25146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819399"/>
                <a:gridCol w="1143000"/>
                <a:gridCol w="1371602"/>
                <a:gridCol w="1033745"/>
                <a:gridCol w="1633255"/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Operating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Assumption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 year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IRR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Invested Capital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IRR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Invested Capital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</a:tr>
              <a:tr h="40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Management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36.2%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4.7x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22.1%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7.4x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Moderate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32.4%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4.1x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19.2%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5.8x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Stagnant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28.4%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3.5x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16.2%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4.5x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Downturn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/>
                </a:tc>
              </a:tr>
            </a:tbl>
          </a:graphicData>
        </a:graphic>
      </p:graphicFrame>
      <p:sp>
        <p:nvSpPr>
          <p:cNvPr id="9" name="Flowchart: Process 8"/>
          <p:cNvSpPr/>
          <p:nvPr/>
        </p:nvSpPr>
        <p:spPr>
          <a:xfrm>
            <a:off x="304800" y="1295400"/>
            <a:ext cx="8001000" cy="4572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Equity rollover: Sale-leaseback</a:t>
            </a:r>
            <a:r>
              <a:rPr lang="en-US" dirty="0"/>
              <a:t>,</a:t>
            </a:r>
            <a:r>
              <a:rPr lang="en-US" dirty="0" smtClean="0"/>
              <a:t> 10.5x EV/EBITDA @ Entry &amp; </a:t>
            </a:r>
            <a:r>
              <a:rPr lang="en-US" dirty="0"/>
              <a:t>Exit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6887" y="4876800"/>
            <a:ext cx="446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Required IRR, Year 5 = 22.5%, Year 10 = 13.5%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96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Situation and FACTORS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41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2819400"/>
            <a:ext cx="8077200" cy="274320"/>
          </a:xfrm>
        </p:spPr>
        <p:txBody>
          <a:bodyPr/>
          <a:lstStyle/>
          <a:p>
            <a:r>
              <a:rPr lang="en-US" dirty="0" smtClean="0"/>
              <a:t>Important Factors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Situation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6</a:t>
            </a:fld>
            <a:endParaRPr lang="en-US" sz="140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533400" y="609600"/>
            <a:ext cx="7605650" cy="2133600"/>
          </a:xfrm>
        </p:spPr>
        <p:txBody>
          <a:bodyPr anchor="ctr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Analyze an </a:t>
            </a:r>
            <a:r>
              <a:rPr lang="en-US" sz="2400" dirty="0"/>
              <a:t>LBO of </a:t>
            </a:r>
            <a:r>
              <a:rPr lang="en-US" sz="2400" dirty="0" smtClean="0"/>
              <a:t>Fastlane </a:t>
            </a:r>
            <a:r>
              <a:rPr lang="en-US" sz="2400" dirty="0"/>
              <a:t>over a 5- and 10-year    investment horizon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Explore the potential of a sale-leaseback of Fastlane’s real estate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Make a recommendation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398" y="3505200"/>
            <a:ext cx="3822618" cy="24997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Highroad Equity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Sponsor’s equity of $50M to $150M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5-year investment IRR of 22.5%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10-year investment IRR of 13.5%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57800" y="3505200"/>
            <a:ext cx="3048000" cy="251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Creditors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Senior debt ≤ 3x EBITDA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Total debt </a:t>
            </a:r>
            <a:r>
              <a:rPr lang="en-US" dirty="0">
                <a:solidFill>
                  <a:schemeClr val="tx1"/>
                </a:solidFill>
              </a:rPr>
              <a:t>≤ </a:t>
            </a:r>
            <a:r>
              <a:rPr lang="en-US" dirty="0" smtClean="0">
                <a:solidFill>
                  <a:schemeClr val="tx1"/>
                </a:solidFill>
              </a:rPr>
              <a:t>4.5x EBITDA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Fixed coverage ratio  &gt; 1.25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2117" y="4293413"/>
            <a:ext cx="685800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&amp;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19398" y="381000"/>
            <a:ext cx="8077200" cy="274320"/>
          </a:xfrm>
          <a:prstGeom prst="rect">
            <a:avLst/>
          </a:prstGeom>
          <a:solidFill>
            <a:schemeClr val="accent6">
              <a:shade val="75000"/>
            </a:schemeClr>
          </a:solidFill>
        </p:spPr>
        <p:txBody>
          <a:bodyPr vert="horz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en-US" sz="1400" b="1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Tx/>
              <a:buNone/>
              <a:defRPr kumimoji="0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Team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Fastlane 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67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726465"/>
              </p:ext>
            </p:extLst>
          </p:nvPr>
        </p:nvGraphicFramePr>
        <p:xfrm>
          <a:off x="1219200" y="685800"/>
          <a:ext cx="6858000" cy="386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Fastlane</a:t>
            </a:r>
            <a:r>
              <a:rPr lang="en-US" dirty="0"/>
              <a:t> </a:t>
            </a:r>
            <a:r>
              <a:rPr lang="en-US" dirty="0" smtClean="0"/>
              <a:t>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304800"/>
          </a:xfrm>
        </p:spPr>
        <p:txBody>
          <a:bodyPr/>
          <a:lstStyle/>
          <a:p>
            <a:r>
              <a:rPr lang="en-US" dirty="0" smtClean="0"/>
              <a:t>Offer Implications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1219200"/>
            <a:ext cx="7772400" cy="76200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8</a:t>
            </a:fld>
            <a:endParaRPr kumimoji="0"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06075020"/>
              </p:ext>
            </p:extLst>
          </p:nvPr>
        </p:nvGraphicFramePr>
        <p:xfrm>
          <a:off x="647700" y="4724400"/>
          <a:ext cx="7391400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5600" y="15810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10.5x – </a:t>
            </a:r>
            <a:r>
              <a:rPr lang="en-US" sz="2000" dirty="0" smtClean="0"/>
              <a:t>12.5x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33400" y="6096000"/>
            <a:ext cx="47179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Note: Control Premium = 25.80</a:t>
            </a:r>
            <a:r>
              <a:rPr lang="en-US" sz="1050" dirty="0" smtClean="0"/>
              <a:t>%, median of all transactions within the last 90 days.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355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LBO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56D3EEF-DE4E-429D-8EC4-DDC531AFF587}" type="slidenum">
              <a:rPr kumimoji="0" lang="en-US" sz="1000" smtClean="0"/>
              <a:pPr algn="r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90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176928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C87CFE-642B-4AB0-BDFB-C5D4996E96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TS010176928</Template>
  <TotalTime>0</TotalTime>
  <Words>11026</Words>
  <Application>Microsoft Office PowerPoint</Application>
  <PresentationFormat>On-screen Show (4:3)</PresentationFormat>
  <Paragraphs>4796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宋体</vt:lpstr>
      <vt:lpstr>Arial</vt:lpstr>
      <vt:lpstr>Calibri</vt:lpstr>
      <vt:lpstr>Times New Roman</vt:lpstr>
      <vt:lpstr>TS010176928</vt:lpstr>
      <vt:lpstr>Internal Investment team</vt:lpstr>
      <vt:lpstr>AGENDA</vt:lpstr>
      <vt:lpstr>Recommendation</vt:lpstr>
      <vt:lpstr>Recommendation</vt:lpstr>
      <vt:lpstr>Situation and FACTORS</vt:lpstr>
      <vt:lpstr>Current Situation</vt:lpstr>
      <vt:lpstr>Fastlane valuation</vt:lpstr>
      <vt:lpstr>Fastlane Valuation</vt:lpstr>
      <vt:lpstr>LBO Analysis</vt:lpstr>
      <vt:lpstr>LBO Analysis</vt:lpstr>
      <vt:lpstr>LBO Analysis</vt:lpstr>
      <vt:lpstr>LBO Analysis</vt:lpstr>
      <vt:lpstr>Sale-leaseback analysis</vt:lpstr>
      <vt:lpstr>Sale-Leaseback Analysis</vt:lpstr>
      <vt:lpstr>Sale-Leaseback Analysis</vt:lpstr>
      <vt:lpstr>Sale-Leaseback Analysis</vt:lpstr>
      <vt:lpstr>Considerations</vt:lpstr>
      <vt:lpstr>Sale-Leaseback strategic Considerations</vt:lpstr>
      <vt:lpstr>Other Considerations</vt:lpstr>
      <vt:lpstr>Recommendations</vt:lpstr>
      <vt:lpstr>Recommendations</vt:lpstr>
      <vt:lpstr>Internal Investment team</vt:lpstr>
      <vt:lpstr>Appendices</vt:lpstr>
      <vt:lpstr>Appendix 1: Exit Value for Sale Leaseback Scenario</vt:lpstr>
      <vt:lpstr>Appendix 2: LBO Analysis – Income Statement</vt:lpstr>
      <vt:lpstr>Appendix 3: LBO Analysis – Balance Sheet</vt:lpstr>
      <vt:lpstr>Appendix 4: LBO Analysis – Cash Flow</vt:lpstr>
      <vt:lpstr>Appendix 5: LBO Analysis –Debt Schedule</vt:lpstr>
      <vt:lpstr>Appendix 6: LBO Analysis – Return Analysis</vt:lpstr>
      <vt:lpstr>Appendix 7: Sale Leaseback Analysis – Income Statement</vt:lpstr>
      <vt:lpstr>Appendix 8: Sale Leaseback Analysis – Balance Sheet</vt:lpstr>
      <vt:lpstr>Appendix 9: Sale Leaseback Analysis – Cash Flow</vt:lpstr>
      <vt:lpstr>Appendix 10: Sale Leaseback Analysis – Debt Schedule</vt:lpstr>
      <vt:lpstr>Appendix 11: Sale Leaseback Analysis – Return Analysis</vt:lpstr>
      <vt:lpstr>Appendix 12: Fixed Charge Coverage Ratio</vt:lpstr>
      <vt:lpstr>Appendix 13: Valuation of Fastlane – Blue Sky</vt:lpstr>
      <vt:lpstr>Appendix 14: Blue Sky Valuation</vt:lpstr>
      <vt:lpstr>Appendix 15: Valuation of Fastlane – Public Comps</vt:lpstr>
      <vt:lpstr>Appendix 16: Comparable Companies Valuation</vt:lpstr>
      <vt:lpstr>Appendix 17: Valuation of Fastlane – DCF</vt:lpstr>
      <vt:lpstr>Appendix 18: WACC Calculation</vt:lpstr>
      <vt:lpstr>Appendix 19: Management Promote Analysis</vt:lpstr>
      <vt:lpstr>Appendix 20: Equity Rollover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2012-04-12T04:42:02Z</dcterms:created>
  <dcterms:modified xsi:type="dcterms:W3CDTF">2013-04-11T15:27:32Z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TC101769289990</vt:lpwstr>
  </property>
</Properties>
</file>