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70" r:id="rId6"/>
    <p:sldId id="277" r:id="rId7"/>
    <p:sldId id="262" r:id="rId8"/>
    <p:sldId id="279" r:id="rId9"/>
    <p:sldId id="260" r:id="rId10"/>
    <p:sldId id="278" r:id="rId11"/>
    <p:sldId id="276" r:id="rId12"/>
    <p:sldId id="264" r:id="rId13"/>
    <p:sldId id="265" r:id="rId14"/>
    <p:sldId id="266" r:id="rId15"/>
    <p:sldId id="267" r:id="rId16"/>
    <p:sldId id="269" r:id="rId17"/>
    <p:sldId id="268" r:id="rId18"/>
    <p:sldId id="271" r:id="rId19"/>
    <p:sldId id="27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4DEE0-0B3E-440C-B6F6-605943A5484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A244-B3FA-4745-B0F4-15C64933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0CD-FE21-4E0D-B966-A663008D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9A1-0BB7-448D-8A36-8F32A1E6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70804-6988-4B29-9AD6-E2FD70B1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44A-C783-468C-AE9D-2E32785167D5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C0B6-7F27-43AA-8212-A5D7E4F0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FAC5-B2DD-4E4F-9D5C-90B9909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5D0-570B-4456-A7E4-67828AAD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434E8-7BA0-41F3-BA3A-DC257C9C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DA98-7FF6-4B3E-94C8-12A7AE7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56CA-98AF-460B-90E3-52F2F5716A18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3A56-CC75-427A-91F3-4DE4CF01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2D38-2A82-422B-83F9-5F56652A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89347-33D7-49AD-8F37-D3286BD0A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F6C28-E5CF-48B2-AA6D-0FD24B5B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99CC-0ED8-4E3A-A95A-9409FED6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9E95-7405-4267-8825-AC7268D8BF91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73A6-8CA6-42B7-8FCB-1A1BB5D0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2453-2D4A-4369-848A-C580F4C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1F7B-A39A-4186-BDA1-F3979C8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338A-E341-40BC-8B37-6C5C723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A678-7A6E-4779-A22F-28446107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9E0C-1F8A-4A26-A19C-28E47785BA01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CA92-C5E2-46FD-8357-15604951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360F-0A7F-4E95-88BD-9D0CD96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8B69-104A-4F46-934F-870ABD39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8DFD-A625-427B-B123-A84CAD0F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6EFF-FBE5-4789-ADB2-526BAE80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4491-BFE4-48E1-B640-9E07C43A76FA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C17-4DAC-4CBC-AC09-AB245DC8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C0F7-A8B3-4793-B661-6A0A65A8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57C9-F72B-4F9B-98CB-4BEEF26D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0A5E-C6D9-4E6F-9EF3-46948D09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9AD6-9222-4312-BB14-CFC91BE72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B616A-CE42-460D-8ECB-DAB1E3E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050-401E-427B-B90D-EAF916A0E81F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0849-E62B-4FF9-8FF0-39D1B782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431A-CBC8-4FE5-8306-5E334F2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002D-7390-4E99-BF93-B95FE161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8BE2-C662-4AA7-A771-85E87FFD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0F57F-C6E5-4D6D-BDE1-C1A5F368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29379-25B3-4558-B38F-EEC7F0252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DD45-5B22-4A4E-BC5E-B198E2188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D639E-8450-4532-8CA2-7066DDA7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C0C-F0CA-427E-B344-A84403559A4E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206D2-BCE8-4E62-B5B4-431AF1CD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D8BF2-CFC4-46E0-B472-BF67AEA2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1168-0915-4DBA-B8FE-63EEE9BC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C6CE6-D358-4D9D-9334-5E9F47E8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710A-CDE1-493F-B037-9E5044FE3BDF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FE22-E8DA-4B4A-85F9-0979644E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32C3-5901-4A45-86D9-FE07A359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ED6F3-7C4F-4E2C-9C42-1E1373D1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1D87-BEB6-4210-9C59-2638D64300A9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9EAA4-AC3A-4404-8DCA-D04DF8F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003C5-854E-474B-B527-34C3F9EA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9FF0-2173-4DAC-8D7D-A2A93E97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37E2-50F6-431D-A2E4-1C04DF23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873F7-656A-46CF-B128-F4201A4A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3415-94A6-415C-900C-59F2417D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6FB1-8DDC-496C-B72E-B901E2411329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2832-77A7-497B-AB7B-4E3568FF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C9C1-F870-4941-9718-220FBCB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5DD6-8A31-459C-BFF9-81DF8063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A8BFB-B9D8-4236-B88F-FB6450552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EC4C2-B2F0-4310-ACC3-4C8C57AB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68570-D03B-4B1B-8EFE-76A6DAF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5028-BA23-41FD-9C20-26CE2792DBBD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7BB2-CD48-46EF-96F9-05084ADA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3C19E-4262-4683-8F1C-E27A41D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503FB-53CC-49CA-B320-0D1619AE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5760-C1B9-465B-AD58-EB3F7F5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3164-EF40-4C8C-AF18-456023E6B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0C98-B3E3-45DB-BCC2-1F17B27C307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36F7-3D82-4262-840F-A0F3E37B8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AC3D5-3BFA-4A63-B673-12B399C6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B841680-2EE2-4104-8284-188C794F3674}"/>
              </a:ext>
            </a:extLst>
          </p:cNvPr>
          <p:cNvSpPr txBox="1"/>
          <p:nvPr/>
        </p:nvSpPr>
        <p:spPr>
          <a:xfrm>
            <a:off x="2128043" y="1378734"/>
            <a:ext cx="79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Document Recognition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ED1FEA-FF66-4FBF-89CF-F27FCC7D0BE4}"/>
              </a:ext>
            </a:extLst>
          </p:cNvPr>
          <p:cNvSpPr txBox="1"/>
          <p:nvPr/>
        </p:nvSpPr>
        <p:spPr>
          <a:xfrm>
            <a:off x="2128043" y="4113821"/>
            <a:ext cx="3967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K. M. Azharul Hasan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1134B-271E-4FC0-841B-CB39316D5F8D}"/>
              </a:ext>
            </a:extLst>
          </p:cNvPr>
          <p:cNvSpPr txBox="1"/>
          <p:nvPr/>
        </p:nvSpPr>
        <p:spPr>
          <a:xfrm>
            <a:off x="4661319" y="2374769"/>
            <a:ext cx="4126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Dutta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1907085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2F1502B4-CC6A-4D30-93EA-433F21B4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57AA5A-984E-430E-A435-4BCDCB195194}" type="slidenum">
              <a:rPr lang="en-US" smtClean="0"/>
              <a:t>1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A53D0-0C48-456F-A964-B4751D1286B9}"/>
              </a:ext>
            </a:extLst>
          </p:cNvPr>
          <p:cNvSpPr txBox="1"/>
          <p:nvPr/>
        </p:nvSpPr>
        <p:spPr>
          <a:xfrm>
            <a:off x="2880360" y="193681"/>
            <a:ext cx="624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4120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 &amp; Seminar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1C43FA-5C98-4C47-9D53-E33823C1A4F5}"/>
              </a:ext>
            </a:extLst>
          </p:cNvPr>
          <p:cNvSpPr txBox="1"/>
          <p:nvPr/>
        </p:nvSpPr>
        <p:spPr>
          <a:xfrm>
            <a:off x="6626621" y="4483152"/>
            <a:ext cx="396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Sunanda Das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257EAF-9C5A-495F-AAAF-7993A7DF061A}"/>
              </a:ext>
            </a:extLst>
          </p:cNvPr>
          <p:cNvSpPr txBox="1"/>
          <p:nvPr/>
        </p:nvSpPr>
        <p:spPr>
          <a:xfrm>
            <a:off x="2957322" y="589903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Department of Computer Science and Engineering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Khulna University of Engineering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9"/>
    </mc:Choice>
    <mc:Fallback xmlns="">
      <p:transition spd="slow" advTm="108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Methodology(Architecture)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21A7-E399-4EF5-BFC6-C745DD32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3FC3-FA82-48A9-9D22-0772DF7DE1CC}" type="datetime1">
              <a:rPr lang="en-US" smtClean="0"/>
              <a:t>6/3/2024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9D4FD-A500-44E0-AB9F-EF6CBD3DA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871532"/>
            <a:ext cx="10803547" cy="3369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A4753-5A0D-41BB-BEA5-797638FBD954}"/>
              </a:ext>
            </a:extLst>
          </p:cNvPr>
          <p:cNvSpPr txBox="1"/>
          <p:nvPr/>
        </p:nvSpPr>
        <p:spPr>
          <a:xfrm>
            <a:off x="4210050" y="5614254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40590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"/>
    </mc:Choice>
    <mc:Fallback xmlns="">
      <p:transition spd="slow" advTm="3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093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4180268" y="1084186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Methodology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2F8FA1B9-B4CC-4DA1-AE65-903546982E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6470" y="1613217"/>
          <a:ext cx="11580731" cy="484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901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2183403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3168200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  <a:gridCol w="5344227">
                  <a:extLst>
                    <a:ext uri="{9D8B030D-6E8A-4147-A177-3AD203B41FA5}">
                      <a16:colId xmlns:a16="http://schemas.microsoft.com/office/drawing/2014/main" val="4151395118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CROHME 2014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preprocessing were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 was implemented in PyTorch and optimized on 6 Nvidia GTX 1080Ti GPUs distributional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6-layer transformer encoder with eight heads was adopted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learning rate was initialized to 0.1 and decreased by 10 times every 20,000 iterations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RIMES, and READ2016 Handwritten Dataset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Contrast enhancement and Noise reduction were used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Trained with 90% of synthetic documents.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both the length of the target sequence, through the number of text lines, and the input image size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IAM-database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encoder and the last convolutional layer of the decoder of the VAN are pretrained on line-level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Isolated text lines were avoided by using a pretrained VAN on another dataset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Different stopping strategies were implemented on the IAM dataset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21A7-E399-4EF5-BFC6-C745DD32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6450" y="6454580"/>
            <a:ext cx="2743200" cy="365125"/>
          </a:xfrm>
        </p:spPr>
        <p:txBody>
          <a:bodyPr/>
          <a:lstStyle/>
          <a:p>
            <a:fld id="{D2053FC3-FA82-48A9-9D22-0772DF7DE1CC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4180268" y="1084186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Model Comparison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3DE065D-AA88-47A3-B10E-494A61A4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70944"/>
              </p:ext>
            </p:extLst>
          </p:nvPr>
        </p:nvGraphicFramePr>
        <p:xfrm>
          <a:off x="363344" y="1700180"/>
          <a:ext cx="11588025" cy="45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34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3328107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7263184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based encoder and 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TW-based algorithm ensembled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 Attention Network (DAN), an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-end encoder-decoder architecture that jointly recognizes both text and layout, from whole documents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CNN+MDLSTMa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 RPN+CNN+BLSTM+LM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792D0-2855-4559-8DE7-63C01B19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8260-7D5F-4EBA-8B07-F3D6F46C690D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"/>
    </mc:Choice>
    <mc:Fallback xmlns="">
      <p:transition spd="slow" advTm="5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4180268" y="1084186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Result Analysis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3DE065D-AA88-47A3-B10E-494A61A4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18057"/>
              </p:ext>
            </p:extLst>
          </p:nvPr>
        </p:nvGraphicFramePr>
        <p:xfrm>
          <a:off x="363344" y="1700180"/>
          <a:ext cx="11588025" cy="45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34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3328107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7263184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Achieves a superior ExpRate of 60.34%, 59.98%, and 64.22% with a single model on all three CROHME test splits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Reached very satisfying results at page level for both text and layout recognition with a CER of 4.54%, a WER of 11.85%, a LOER of 3.82% and a mAPCER of 93.74%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 level model achieve higher accuracy of 90.5% than all other model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F224-5E13-44DD-8EF0-6AE436FD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7EB0-3BBA-4653-8F99-350ADA3550D6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"/>
    </mc:Choice>
    <mc:Fallback xmlns="">
      <p:transition spd="slow" advTm="5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4180268" y="1084186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6: Limitations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3DE065D-AA88-47A3-B10E-494A61A4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2549"/>
              </p:ext>
            </p:extLst>
          </p:nvPr>
        </p:nvGraphicFramePr>
        <p:xfrm>
          <a:off x="363344" y="1700180"/>
          <a:ext cx="11588025" cy="45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34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3328107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7263184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Lackings in  Language Model Rectification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Can’t predict  implicit symbols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 of large-scale public datasets of documents including both layout annotation and text annotation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btained results are very dependent on the quality of the synthetic data, as they must be close to the target dataset, notably in terms of layout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AE8D-2791-4D63-B053-63629E3B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332E-CE1B-4CD1-B547-CE59EE68F510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"/>
    </mc:Choice>
    <mc:Fallback xmlns="">
      <p:transition spd="slow" advTm="39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F25C3-BF35-44C0-B789-3B6FF849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35F616-2C49-4C6F-B46C-BCC79EA32C45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Discussion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8E61F-9CE4-4A0E-A4BC-3AE0A3508A3E}"/>
              </a:ext>
            </a:extLst>
          </p:cNvPr>
          <p:cNvSpPr/>
          <p:nvPr/>
        </p:nvSpPr>
        <p:spPr>
          <a:xfrm>
            <a:off x="240631" y="94672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80F70DD-88AE-493A-B0C5-ED7026A52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51668"/>
              </p:ext>
            </p:extLst>
          </p:nvPr>
        </p:nvGraphicFramePr>
        <p:xfrm>
          <a:off x="306470" y="1945338"/>
          <a:ext cx="11579060" cy="423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99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2987899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3747752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  <a:gridCol w="3424110">
                  <a:extLst>
                    <a:ext uri="{9D8B030D-6E8A-4147-A177-3AD203B41FA5}">
                      <a16:colId xmlns:a16="http://schemas.microsoft.com/office/drawing/2014/main" val="4151395118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architecture for document-level recognition and layout labeling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of paragraph text without explicit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Implicit line segmentation for paragraph recognition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Unified statistical model, end-to-end architecture for data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attention mechanism, segmentation free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attention mechanism, implicit line segmentation, dropout strategies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state-of-the art levels at page and paragraph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state-of-the art levels at paragraph level only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state-of-the art levels at page and paragraph level only</a:t>
                      </a:r>
                    </a:p>
                    <a:p>
                      <a:pPr algn="l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6DDCCB-1228-4188-B333-62428472CCA4}"/>
              </a:ext>
            </a:extLst>
          </p:cNvPr>
          <p:cNvSpPr txBox="1"/>
          <p:nvPr/>
        </p:nvSpPr>
        <p:spPr>
          <a:xfrm>
            <a:off x="3954463" y="1254642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7: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8DF5-98AE-4EBA-A907-E3FF941D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0946-0412-4099-8E0F-A21AE63596E0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"/>
    </mc:Choice>
    <mc:Fallback xmlns="">
      <p:transition spd="slow" advTm="45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EF026-E98B-4361-A047-EA875A00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F510CE-0694-4997-A2B0-769576AFB724}"/>
              </a:ext>
            </a:extLst>
          </p:cNvPr>
          <p:cNvSpPr txBox="1">
            <a:spLocks/>
          </p:cNvSpPr>
          <p:nvPr/>
        </p:nvSpPr>
        <p:spPr>
          <a:xfrm>
            <a:off x="566897" y="262002"/>
            <a:ext cx="9903627" cy="769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and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CADDB-6C27-4CCD-B03F-DD6458A0DB3B}"/>
              </a:ext>
            </a:extLst>
          </p:cNvPr>
          <p:cNvSpPr/>
          <p:nvPr/>
        </p:nvSpPr>
        <p:spPr>
          <a:xfrm>
            <a:off x="240631" y="114749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9FF8A-9E25-4A8B-825E-4BE070034916}"/>
              </a:ext>
            </a:extLst>
          </p:cNvPr>
          <p:cNvSpPr txBox="1"/>
          <p:nvPr/>
        </p:nvSpPr>
        <p:spPr>
          <a:xfrm>
            <a:off x="1481069" y="1635617"/>
            <a:ext cx="7856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three papers, "DAN: A Segmentation-Free Document Attention. Network for Handwritten Document Recognition“ this paper is found as the most promising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6319A-1A2A-4B16-A4BD-D4086BED72BF}"/>
              </a:ext>
            </a:extLst>
          </p:cNvPr>
          <p:cNvSpPr txBox="1"/>
          <p:nvPr/>
        </p:nvSpPr>
        <p:spPr>
          <a:xfrm>
            <a:off x="974727" y="2967335"/>
            <a:ext cx="323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behind</a:t>
            </a:r>
            <a:r>
              <a:rPr lang="en-US" sz="28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04036-15DF-46F2-9D8E-75DDAEB82779}"/>
              </a:ext>
            </a:extLst>
          </p:cNvPr>
          <p:cNvSpPr txBox="1"/>
          <p:nvPr/>
        </p:nvSpPr>
        <p:spPr>
          <a:xfrm>
            <a:off x="1974760" y="3652722"/>
            <a:ext cx="8242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Accuracy-&gt; 93.74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%(highest)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Document Understanding in a smooth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Training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recognizing both text and layout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E97559-A31F-4287-BE67-47933FD7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C35-B486-4935-AF14-57BB2C26735D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"/>
    </mc:Choice>
    <mc:Fallback xmlns="">
      <p:transition spd="slow" advTm="3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C6C77-4752-4ADC-8069-36B82E7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C0D0B-3287-4BEF-8F13-8ABC107F77DE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743CF-09AB-4F3E-B4DE-8689DC10DB2F}"/>
              </a:ext>
            </a:extLst>
          </p:cNvPr>
          <p:cNvSpPr/>
          <p:nvPr/>
        </p:nvSpPr>
        <p:spPr>
          <a:xfrm>
            <a:off x="240631" y="103158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2D929-A3F5-4435-B83C-36BB25E16516}"/>
              </a:ext>
            </a:extLst>
          </p:cNvPr>
          <p:cNvSpPr txBox="1"/>
          <p:nvPr/>
        </p:nvSpPr>
        <p:spPr>
          <a:xfrm>
            <a:off x="1609859" y="1558344"/>
            <a:ext cx="10084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three papers collectively represent significant advancements in handwritten document recognition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Attention Network (DAN) introduced a groundbreaking segmentation-free architecture capable of recognizing text and layout information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Vertical Attention Network (VAN) proposed an end-to-end approach for paragraph text recognition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papers Offer efficient solutions that bridge the gap between text recognition and layout understanding.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538484-0858-4357-8AD8-BAFC75A7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3A19-7514-4D74-A039-5ABBD4BE71DA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"/>
    </mc:Choice>
    <mc:Fallback xmlns="">
      <p:transition spd="slow" advTm="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C6C77-4752-4ADC-8069-36B82E7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C0D0B-3287-4BEF-8F13-8ABC107F77DE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743CF-09AB-4F3E-B4DE-8689DC10DB2F}"/>
              </a:ext>
            </a:extLst>
          </p:cNvPr>
          <p:cNvSpPr/>
          <p:nvPr/>
        </p:nvSpPr>
        <p:spPr>
          <a:xfrm>
            <a:off x="240631" y="103158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2D929-A3F5-4435-B83C-36BB25E16516}"/>
              </a:ext>
            </a:extLst>
          </p:cNvPr>
          <p:cNvSpPr txBox="1"/>
          <p:nvPr/>
        </p:nvSpPr>
        <p:spPr>
          <a:xfrm>
            <a:off x="1609859" y="1558344"/>
            <a:ext cx="100841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X. Wang, Y. Liu, 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Huang, and K. Ding, “Improving handwritten mathematical expression recognition via similar symbol distinguishing,” IEEE Transactions on Multimedia, 2023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Chung and 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Delteil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computationally efficient pipeline approach to full page offline handwritten text recognition,” in 2019 International conference on document analysis and recognition workshops (ICDARW), vol. 5. IEEE, 2019, pp. 35–40.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P. </a:t>
            </a:r>
            <a:r>
              <a:rPr lang="en-US" sz="2400" dirty="0" err="1"/>
              <a:t>Voigtlaender</a:t>
            </a:r>
            <a:r>
              <a:rPr lang="en-US" sz="2400" dirty="0"/>
              <a:t>, P. </a:t>
            </a:r>
            <a:r>
              <a:rPr lang="en-US" sz="2400" dirty="0" err="1"/>
              <a:t>Doetsch</a:t>
            </a:r>
            <a:r>
              <a:rPr lang="en-US" sz="2400" dirty="0"/>
              <a:t>, and H. Ney, “Handwriting recognition with large multidimensional long short-term memory recurrent neural networks,” in 2016 15th international conference on frontiers in handwriting recognition (ICFHR). IEEE, 2016, pp. 228–233.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699E5E-1BC9-41A8-812E-C0180BC2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4C3E-5E43-449D-BC86-9C7C204F52DD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"/>
    </mc:Choice>
    <mc:Fallback xmlns="">
      <p:transition spd="slow" advTm="26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C6C77-4752-4ADC-8069-36B82E7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C0D0B-3287-4BEF-8F13-8ABC107F77DE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743CF-09AB-4F3E-B4DE-8689DC10DB2F}"/>
              </a:ext>
            </a:extLst>
          </p:cNvPr>
          <p:cNvSpPr/>
          <p:nvPr/>
        </p:nvSpPr>
        <p:spPr>
          <a:xfrm>
            <a:off x="240631" y="103158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2D929-A3F5-4435-B83C-36BB25E16516}"/>
              </a:ext>
            </a:extLst>
          </p:cNvPr>
          <p:cNvSpPr txBox="1"/>
          <p:nvPr/>
        </p:nvSpPr>
        <p:spPr>
          <a:xfrm>
            <a:off x="1609859" y="1558344"/>
            <a:ext cx="100841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Coquenet, C. Chatelain, and T. Paquet, “Span: a simple predict &amp; align network for handwritten paragraph recognition,” in International Conference on Document Analysis and Recognition. Springer, 2021, pp. 70–84.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Coquenet, C. Chatelain, and T. Paquet, “Dan: a segmentation-free document attention network for handwritten document recognition,” IEEE transactions on pattern analysis and machine intelligence, 2023.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handwritten paragraph text recognition using a vertical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network,” IEEE Transactions on Pattern Analysis and Machine Intelligence, vol. 45, no. 1, pp. 508–524, 2022.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DD6D8-F9E9-46D5-9386-BF142A9E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9B79-0745-4324-86F5-11021E2DC212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8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"/>
    </mc:Choice>
    <mc:Fallback xmlns="">
      <p:transition spd="slow" advTm="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47482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75671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3880833" y="986580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Source Details</a:t>
            </a:r>
          </a:p>
        </p:txBody>
      </p:sp>
      <p:graphicFrame>
        <p:nvGraphicFramePr>
          <p:cNvPr id="19" name="Table Placeholder 5">
            <a:extLst>
              <a:ext uri="{FF2B5EF4-FFF2-40B4-BE49-F238E27FC236}">
                <a16:creationId xmlns:a16="http://schemas.microsoft.com/office/drawing/2014/main" id="{F8F35026-AE90-4867-AE5A-A4AB6A048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687814"/>
              </p:ext>
            </p:extLst>
          </p:nvPr>
        </p:nvGraphicFramePr>
        <p:xfrm>
          <a:off x="240629" y="1601470"/>
          <a:ext cx="11710738" cy="451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252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4512705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  <a:gridCol w="2513407">
                  <a:extLst>
                    <a:ext uri="{9D8B030D-6E8A-4147-A177-3AD203B41FA5}">
                      <a16:colId xmlns:a16="http://schemas.microsoft.com/office/drawing/2014/main" val="2733788356"/>
                    </a:ext>
                  </a:extLst>
                </a:gridCol>
                <a:gridCol w="2513407">
                  <a:extLst>
                    <a:ext uri="{9D8B030D-6E8A-4147-A177-3AD203B41FA5}">
                      <a16:colId xmlns:a16="http://schemas.microsoft.com/office/drawing/2014/main" val="3392907279"/>
                    </a:ext>
                  </a:extLst>
                </a:gridCol>
                <a:gridCol w="1188967">
                  <a:extLst>
                    <a:ext uri="{9D8B030D-6E8A-4147-A177-3AD203B41FA5}">
                      <a16:colId xmlns:a16="http://schemas.microsoft.com/office/drawing/2014/main" val="2334759989"/>
                    </a:ext>
                  </a:extLst>
                </a:gridCol>
              </a:tblGrid>
              <a:tr h="5476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1017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Zhe Li , Xinyu Wang , Yuliang Liu , Lianwen Jin , Yichao Huang, and Kai Ding</a:t>
                      </a:r>
                      <a:endParaRPr 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MULTIMEDIA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1251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Denis Coquenet , Clément Chatelain , and Thierry Paquet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PATTERN ANALYSIS AND MACHINE INTELLIGENCE </a:t>
                      </a:r>
                    </a:p>
                    <a:p>
                      <a:pPr algn="ctr"/>
                      <a:r>
                        <a:rPr lang="pt-BR" sz="1600" dirty="0"/>
                        <a:t> </a:t>
                      </a: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VOL. 45, NO. 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1251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Denis Coquenet , Clement Chatelain , and Thierry Paquet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PATTERN ANALYSIS AND MACHINE INTELLIGENCE</a:t>
                      </a:r>
                    </a:p>
                    <a:p>
                      <a:pPr algn="ctr"/>
                      <a:r>
                        <a:rPr lang="en-US" sz="1600" dirty="0"/>
                        <a:t>VOL. 45, NO. 1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CB239-D20D-4221-9924-9B6151A9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C777-3FE3-41CC-A8F0-5497FF74C63E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"/>
    </mc:Choice>
    <mc:Fallback xmlns="">
      <p:transition spd="slow" advTm="67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54B46-53B4-4D69-BB84-D51F53B8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B75A23-B2D7-4B29-8307-04980E149AC7}"/>
              </a:ext>
            </a:extLst>
          </p:cNvPr>
          <p:cNvSpPr txBox="1">
            <a:spLocks/>
          </p:cNvSpPr>
          <p:nvPr/>
        </p:nvSpPr>
        <p:spPr>
          <a:xfrm>
            <a:off x="1183039" y="2096342"/>
            <a:ext cx="10006226" cy="134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3132-063D-4A81-B070-0353A094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C88-8ACE-408E-BBE3-5F6E6AB61AC8}" type="datetime1">
              <a:rPr lang="en-US" smtClean="0"/>
              <a:t>6/3/2024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DBD160E-CB5C-4EE7-AB4F-5B51360A8158}"/>
              </a:ext>
            </a:extLst>
          </p:cNvPr>
          <p:cNvSpPr txBox="1">
            <a:spLocks/>
          </p:cNvSpPr>
          <p:nvPr/>
        </p:nvSpPr>
        <p:spPr>
          <a:xfrm>
            <a:off x="897731" y="1304112"/>
            <a:ext cx="5198269" cy="4249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Discussion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&amp; Findings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806C7F-93C2-43EE-AD38-DB7AD4897866}"/>
              </a:ext>
            </a:extLst>
          </p:cNvPr>
          <p:cNvSpPr txBox="1">
            <a:spLocks/>
          </p:cNvSpPr>
          <p:nvPr/>
        </p:nvSpPr>
        <p:spPr>
          <a:xfrm>
            <a:off x="1150877" y="348594"/>
            <a:ext cx="2165684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C8560-475A-4AE9-AB01-A44E63820577}"/>
              </a:ext>
            </a:extLst>
          </p:cNvPr>
          <p:cNvSpPr/>
          <p:nvPr/>
        </p:nvSpPr>
        <p:spPr>
          <a:xfrm>
            <a:off x="240631" y="103158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A232D-3F3E-4062-9847-C4DE7CD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425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0CA306-308D-4811-B609-0108EE81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DAB7-9163-430B-968D-EB85534104C3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"/>
    </mc:Choice>
    <mc:Fallback xmlns="">
      <p:transition spd="slow" advTm="5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1142512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4B33C-6D9A-47FA-B08A-923A123EBA62}"/>
              </a:ext>
            </a:extLst>
          </p:cNvPr>
          <p:cNvSpPr txBox="1"/>
          <p:nvPr/>
        </p:nvSpPr>
        <p:spPr>
          <a:xfrm>
            <a:off x="1071855" y="2090846"/>
            <a:ext cx="842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Handwritten documents in many Sector:-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1A48E-1980-4A73-B16C-0D42564C3AA6}"/>
              </a:ext>
            </a:extLst>
          </p:cNvPr>
          <p:cNvSpPr txBox="1"/>
          <p:nvPr/>
        </p:nvSpPr>
        <p:spPr>
          <a:xfrm>
            <a:off x="538993" y="1658982"/>
            <a:ext cx="24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D8078-5898-41CE-95B9-A393CF66AE7F}"/>
              </a:ext>
            </a:extLst>
          </p:cNvPr>
          <p:cNvSpPr txBox="1"/>
          <p:nvPr/>
        </p:nvSpPr>
        <p:spPr>
          <a:xfrm>
            <a:off x="1891048" y="2954741"/>
            <a:ext cx="221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B6302-64F7-466F-AD79-9E13588AC505}"/>
              </a:ext>
            </a:extLst>
          </p:cNvPr>
          <p:cNvSpPr txBox="1"/>
          <p:nvPr/>
        </p:nvSpPr>
        <p:spPr>
          <a:xfrm>
            <a:off x="6978203" y="2971226"/>
            <a:ext cx="221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A6BD0-145F-48C3-B1B6-C2DBA2442217}"/>
              </a:ext>
            </a:extLst>
          </p:cNvPr>
          <p:cNvSpPr txBox="1"/>
          <p:nvPr/>
        </p:nvSpPr>
        <p:spPr>
          <a:xfrm>
            <a:off x="9284593" y="2971226"/>
            <a:ext cx="2585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A29E6-9B91-43F5-A5A0-304017F88EB6}"/>
              </a:ext>
            </a:extLst>
          </p:cNvPr>
          <p:cNvSpPr txBox="1"/>
          <p:nvPr/>
        </p:nvSpPr>
        <p:spPr>
          <a:xfrm>
            <a:off x="4216756" y="2971226"/>
            <a:ext cx="293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and 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F0E05-38E5-416A-9184-2CEFAC94C82E}"/>
              </a:ext>
            </a:extLst>
          </p:cNvPr>
          <p:cNvSpPr txBox="1"/>
          <p:nvPr/>
        </p:nvSpPr>
        <p:spPr>
          <a:xfrm>
            <a:off x="2573628" y="3760914"/>
            <a:ext cx="661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them manually in Digital is a big hazard.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4D81A-01DC-4BA2-9C1C-952A819BC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650688"/>
            <a:ext cx="1371600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AED77-A785-4A9C-9A93-F2E2A06C9082}"/>
              </a:ext>
            </a:extLst>
          </p:cNvPr>
          <p:cNvSpPr txBox="1"/>
          <p:nvPr/>
        </p:nvSpPr>
        <p:spPr>
          <a:xfrm>
            <a:off x="538993" y="4504128"/>
            <a:ext cx="24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r>
              <a:rPr lang="en-US" sz="2400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E4317-7E0D-4E40-804C-04FE6AE634BD}"/>
              </a:ext>
            </a:extLst>
          </p:cNvPr>
          <p:cNvSpPr txBox="1"/>
          <p:nvPr/>
        </p:nvSpPr>
        <p:spPr>
          <a:xfrm>
            <a:off x="2998631" y="5274274"/>
            <a:ext cx="661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Document 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AE55C59-E840-475E-9464-E8E75C5E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FDCF-9CE0-4E16-A206-C93E830BC50C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"/>
    </mc:Choice>
    <mc:Fallback xmlns="">
      <p:transition spd="slow" advTm="4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D0F3E-AC27-49A5-B3D8-5547C9F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866555-BD18-448E-90D5-F05525EE78E8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0075E-90FA-49CF-A464-A563BAF8BF3E}"/>
              </a:ext>
            </a:extLst>
          </p:cNvPr>
          <p:cNvSpPr/>
          <p:nvPr/>
        </p:nvSpPr>
        <p:spPr>
          <a:xfrm>
            <a:off x="240631" y="1142512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0BA92-708C-4308-B86A-03512D7D40C2}"/>
              </a:ext>
            </a:extLst>
          </p:cNvPr>
          <p:cNvSpPr txBox="1"/>
          <p:nvPr/>
        </p:nvSpPr>
        <p:spPr>
          <a:xfrm>
            <a:off x="433813" y="1659377"/>
            <a:ext cx="32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is actually</a:t>
            </a:r>
            <a:r>
              <a:rPr lang="en-US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FF2-0A75-49F4-9C5B-8C18F9840DF5}"/>
              </a:ext>
            </a:extLst>
          </p:cNvPr>
          <p:cNvSpPr txBox="1"/>
          <p:nvPr/>
        </p:nvSpPr>
        <p:spPr>
          <a:xfrm>
            <a:off x="1880315" y="2464723"/>
            <a:ext cx="7018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handwritten text or characters into digital form using various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AE8D3-39D3-4DD4-BB78-739CA5B230E6}"/>
              </a:ext>
            </a:extLst>
          </p:cNvPr>
          <p:cNvSpPr txBox="1"/>
          <p:nvPr/>
        </p:nvSpPr>
        <p:spPr>
          <a:xfrm>
            <a:off x="433814" y="3582652"/>
            <a:ext cx="32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</a:t>
            </a:r>
            <a:r>
              <a:rPr lang="en-US" sz="24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DB79A-C406-4F1E-9708-A3B4DD0592C5}"/>
              </a:ext>
            </a:extLst>
          </p:cNvPr>
          <p:cNvSpPr txBox="1"/>
          <p:nvPr/>
        </p:nvSpPr>
        <p:spPr>
          <a:xfrm>
            <a:off x="3668331" y="4071892"/>
            <a:ext cx="29051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D1ADE-ED52-4239-8F32-331967B1FD56}"/>
              </a:ext>
            </a:extLst>
          </p:cNvPr>
          <p:cNvSpPr txBox="1"/>
          <p:nvPr/>
        </p:nvSpPr>
        <p:spPr>
          <a:xfrm>
            <a:off x="3668331" y="4743545"/>
            <a:ext cx="260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93211-DC26-49C2-A9BD-B6A2CC09C940}"/>
              </a:ext>
            </a:extLst>
          </p:cNvPr>
          <p:cNvSpPr txBox="1"/>
          <p:nvPr/>
        </p:nvSpPr>
        <p:spPr>
          <a:xfrm>
            <a:off x="3668331" y="5420653"/>
            <a:ext cx="372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B13E57-F8B0-4970-8447-24F30D40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AD88-B3D5-4D03-BCDE-F6822C299BC8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"/>
    </mc:Choice>
    <mc:Fallback xmlns="">
      <p:transition spd="slow" advTm="6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D0F3E-AC27-49A5-B3D8-5547C9F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866555-BD18-448E-90D5-F05525EE78E8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0075E-90FA-49CF-A464-A563BAF8BF3E}"/>
              </a:ext>
            </a:extLst>
          </p:cNvPr>
          <p:cNvSpPr/>
          <p:nvPr/>
        </p:nvSpPr>
        <p:spPr>
          <a:xfrm>
            <a:off x="240631" y="1142512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B13E57-F8B0-4970-8447-24F30D40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AD88-B3D5-4D03-BCDE-F6822C299BC8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8F535F-E227-49A6-8E1B-C77BA0B4F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5" y="2112073"/>
            <a:ext cx="4385220" cy="2509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A3F7C8-4A5E-43A2-A3FC-2A3C95A0E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29" y="1433573"/>
            <a:ext cx="5099501" cy="44133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4FA88C-00F1-4BEE-B6AE-D81F320147F7}"/>
              </a:ext>
            </a:extLst>
          </p:cNvPr>
          <p:cNvSpPr txBox="1"/>
          <p:nvPr/>
        </p:nvSpPr>
        <p:spPr>
          <a:xfrm>
            <a:off x="1264580" y="5747226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Visualization of 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BC557-44A5-468A-B6A9-417C29738B49}"/>
              </a:ext>
            </a:extLst>
          </p:cNvPr>
          <p:cNvSpPr txBox="1"/>
          <p:nvPr/>
        </p:nvSpPr>
        <p:spPr>
          <a:xfrm>
            <a:off x="6491560" y="5693013"/>
            <a:ext cx="486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Document image with associated 	layout Graph</a:t>
            </a:r>
          </a:p>
        </p:txBody>
      </p:sp>
    </p:spTree>
    <p:extLst>
      <p:ext uri="{BB962C8B-B14F-4D97-AF65-F5344CB8AC3E}">
        <p14:creationId xmlns:p14="http://schemas.microsoft.com/office/powerpoint/2010/main" val="34284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"/>
    </mc:Choice>
    <mc:Fallback xmlns="">
      <p:transition spd="slow" advTm="5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9303FF-6AAA-4162-8174-E718C10E5EE2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40631" y="1142512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F809A-CCE7-4CC3-98CD-A2692F10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A07E-F5C9-4CF6-BB1E-24C45AD7BFBD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93EE4-7249-4286-846F-DFBD5C25D3F4}"/>
              </a:ext>
            </a:extLst>
          </p:cNvPr>
          <p:cNvSpPr txBox="1"/>
          <p:nvPr/>
        </p:nvSpPr>
        <p:spPr>
          <a:xfrm>
            <a:off x="1117600" y="1930400"/>
            <a:ext cx="989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Handwritten document recognition research has evolved significantly, encompassing text and layout analysis. Traditional methods relied on grammar-based approaches, while recent advancements have seen a shift towards deep learning-based methodologies.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22E05-777D-4ACF-88A7-F2D780203CA5}"/>
              </a:ext>
            </a:extLst>
          </p:cNvPr>
          <p:cNvSpPr txBox="1"/>
          <p:nvPr/>
        </p:nvSpPr>
        <p:spPr>
          <a:xfrm>
            <a:off x="1117600" y="3149600"/>
            <a:ext cx="989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modern techniques leverage sequence and graph modeling, including encoder-decoder frameworks and attention mechanisms, to achieve superior performance. Additionally, ensemble methods have emerged as a strategy to enhance model robustness.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BDFA4-2B83-4CAD-AD97-BDF00627644F}"/>
              </a:ext>
            </a:extLst>
          </p:cNvPr>
          <p:cNvSpPr txBox="1"/>
          <p:nvPr/>
        </p:nvSpPr>
        <p:spPr>
          <a:xfrm>
            <a:off x="1117600" y="4292600"/>
            <a:ext cx="9613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lies on developing end-to-end solutions that can accurately extract and understand textual and structural information from handwritten documents, marking a significant stride towards more efficient and effective document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val="28943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"/>
    </mc:Choice>
    <mc:Fallback xmlns="">
      <p:transition spd="slow" advTm="7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9303FF-6AAA-4162-8174-E718C10E5EE2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40631" y="1142512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F809A-CCE7-4CC3-98CD-A2692F10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A07E-F5C9-4CF6-BB1E-24C45AD7BFBD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93EE4-7249-4286-846F-DFBD5C25D3F4}"/>
              </a:ext>
            </a:extLst>
          </p:cNvPr>
          <p:cNvSpPr txBox="1"/>
          <p:nvPr/>
        </p:nvSpPr>
        <p:spPr>
          <a:xfrm>
            <a:off x="1149350" y="2109400"/>
            <a:ext cx="989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methods, as highlighted across the surveyed papers, often relied on grammar-based frameworks, such as graph and context-free grammars, to dissect handwritten documents.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22E05-777D-4ACF-88A7-F2D780203CA5}"/>
              </a:ext>
            </a:extLst>
          </p:cNvPr>
          <p:cNvSpPr txBox="1"/>
          <p:nvPr/>
        </p:nvSpPr>
        <p:spPr>
          <a:xfrm>
            <a:off x="1149350" y="3670424"/>
            <a:ext cx="989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years have witnessed a surge in deep learning techniques, particularly sequence and graph modeling, which have revolutionized the field. These modern approaches, exemplified by encoder-decoder architectures, attention mechanisms, and graph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9551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"/>
    </mc:Choice>
    <mc:Fallback xmlns="">
      <p:transition spd="slow" advTm="4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Methodology(Datasets)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21A7-E399-4EF5-BFC6-C745DD32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3FC3-FA82-48A9-9D22-0772DF7DE1CC}" type="datetime1">
              <a:rPr lang="en-US" smtClean="0">
                <a:solidFill>
                  <a:schemeClr val="tx1"/>
                </a:solidFill>
              </a:rPr>
              <a:t>6/3/2024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3966F7-47B9-43BA-A755-019214B0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80" y="1408299"/>
            <a:ext cx="6650640" cy="3574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1C2FFE-40ED-4B62-8DE4-2AB0663FDEB9}"/>
              </a:ext>
            </a:extLst>
          </p:cNvPr>
          <p:cNvSpPr txBox="1"/>
          <p:nvPr/>
        </p:nvSpPr>
        <p:spPr>
          <a:xfrm>
            <a:off x="4472260" y="5249646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Datasets</a:t>
            </a:r>
          </a:p>
        </p:txBody>
      </p:sp>
    </p:spTree>
    <p:extLst>
      <p:ext uri="{BB962C8B-B14F-4D97-AF65-F5344CB8AC3E}">
        <p14:creationId xmlns:p14="http://schemas.microsoft.com/office/powerpoint/2010/main" val="40919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9"/>
    </mc:Choice>
    <mc:Fallback xmlns="">
      <p:transition spd="slow" advTm="125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671</TotalTime>
  <Words>1452</Words>
  <Application>Microsoft Office PowerPoint</Application>
  <PresentationFormat>Widescreen</PresentationFormat>
  <Paragraphs>235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4120 : Technical Writing &amp; Seminar</dc:title>
  <dc:creator>Sagar Dutta</dc:creator>
  <cp:lastModifiedBy>Sagar Dutta</cp:lastModifiedBy>
  <cp:revision>45</cp:revision>
  <dcterms:created xsi:type="dcterms:W3CDTF">2024-05-08T16:32:46Z</dcterms:created>
  <dcterms:modified xsi:type="dcterms:W3CDTF">2024-06-03T01:55:59Z</dcterms:modified>
</cp:coreProperties>
</file>