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0" r:id="rId5"/>
    <p:sldId id="259" r:id="rId6"/>
    <p:sldId id="262" r:id="rId7"/>
    <p:sldId id="260" r:id="rId8"/>
    <p:sldId id="264" r:id="rId9"/>
    <p:sldId id="265" r:id="rId10"/>
    <p:sldId id="266" r:id="rId11"/>
    <p:sldId id="267" r:id="rId12"/>
    <p:sldId id="269" r:id="rId13"/>
    <p:sldId id="268" r:id="rId14"/>
    <p:sldId id="271" r:id="rId15"/>
    <p:sldId id="272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4DEE0-0B3E-440C-B6F6-605943A5484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3A244-B3FA-4745-B0F4-15C64933D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95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00CD-FE21-4E0D-B966-A663008DF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2D9A1-0BB7-448D-8A36-8F32A1E64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70804-6988-4B29-9AD6-E2FD70B1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AE50-6169-4ACD-8685-702611105B7D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C0B6-7F27-43AA-8212-A5D7E4F0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FAC5-B2DD-4E4F-9D5C-90B99093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2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B5D0-570B-4456-A7E4-67828AAD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434E8-7BA0-41F3-BA3A-DC257C9CF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5DA98-7FF6-4B3E-94C8-12A7AE78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6455-D487-475A-9A8D-9CBD52FB0AF1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93A56-CC75-427A-91F3-4DE4CF01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62D38-2A82-422B-83F9-5F56652A6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7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289347-33D7-49AD-8F37-D3286BD0A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F6C28-E5CF-48B2-AA6D-0FD24B5B0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D99CC-0ED8-4E3A-A95A-9409FED62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9C5D-935C-4406-8266-4193431E9BA0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773A6-8CA6-42B7-8FCB-1A1BB5D0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02453-2D4A-4369-848A-C580F4CD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1F7B-A39A-4186-BDA1-F3979C87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5338A-E341-40BC-8B37-6C5C7230A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CA678-7A6E-4779-A22F-28446107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99B8-DE39-4FED-95BE-464C85706204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BCA92-C5E2-46FD-8357-156049516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6360F-0A7F-4E95-88BD-9D0CD96C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3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8B69-104A-4F46-934F-870ABD39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58DFD-A625-427B-B123-A84CAD0F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C6EFF-FBE5-4789-ADB2-526BAE806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6F82-8EE1-4B2C-B220-5D08AB260518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C4C17-4DAC-4CBC-AC09-AB245DC8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DC0F7-A8B3-4793-B661-6A0A65A8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9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57C9-F72B-4F9B-98CB-4BEEF26D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10A5E-C6D9-4E6F-9EF3-46948D090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9AD6-9222-4312-BB14-CFC91BE72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B616A-CE42-460D-8ECB-DAB1E3EC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46F7-0F7B-4A6D-8D58-8BF1781386FD}" type="datetime1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40849-E62B-4FF9-8FF0-39D1B782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6431A-CBC8-4FE5-8306-5E334F2A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7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002D-7390-4E99-BF93-B95FE161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38BE2-C662-4AA7-A771-85E87FFDA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0F57F-C6E5-4D6D-BDE1-C1A5F3683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29379-25B3-4558-B38F-EEC7F0252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5DD45-5B22-4A4E-BC5E-B198E2188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DD639E-8450-4532-8CA2-7066DDA7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B13F-F6F9-4858-B555-95E79BCF836C}" type="datetime1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206D2-BCE8-4E62-B5B4-431AF1CD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D8BF2-CFC4-46E0-B472-BF67AEA2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8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1168-0915-4DBA-B8FE-63EEE9BC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C6CE6-D358-4D9D-9334-5E9F47E8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20B1-DE91-4B66-A186-3FE10725D529}" type="datetime1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1FE22-E8DA-4B4A-85F9-0979644E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E32C3-5901-4A45-86D9-FE07A359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3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EED6F3-7C4F-4E2C-9C42-1E1373D1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9916E-5DCA-4331-9DCA-8BD9A9A35DC8}" type="datetime1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9EAA4-AC3A-4404-8DCA-D04DF8F3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003C5-854E-474B-B527-34C3F9EA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59FF0-2173-4DAC-8D7D-A2A93E97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937E2-50F6-431D-A2E4-1C04DF238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873F7-656A-46CF-B128-F4201A4A5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43415-94A6-415C-900C-59F2417D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BEBF-5E59-4E36-944D-5FE18FCEE353}" type="datetime1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B2832-77A7-497B-AB7B-4E3568FF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9C9C1-F870-4941-9718-220FBCB4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2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5DD6-8A31-459C-BFF9-81DF8063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A8BFB-B9D8-4236-B88F-FB6450552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EC4C2-B2F0-4310-ACC3-4C8C57ABF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68570-D03B-4B1B-8EFE-76A6DAF5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D10-CA63-4633-A5D9-4C547842DA31}" type="datetime1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07BB2-CD48-46EF-96F9-05084ADAB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3C19E-4262-4683-8F1C-E27A41D7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4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503FB-53CC-49CA-B320-0D1619AE0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55760-C1B9-465B-AD58-EB3F7F5C6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53164-EF40-4C8C-AF18-456023E6B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EDD88-0945-4E9E-B7E3-6B0D477040C6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D36F7-3D82-4262-840F-A0F3E37B8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AC3D5-3BFA-4A63-B673-12B399C62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9B207-DDB2-4FC9-B05E-658485C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3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A8C875-73BA-47A9-ADCA-758A2D57A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484" y="325179"/>
            <a:ext cx="1490041" cy="169101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0F0A90D-F532-42BB-9B1A-A51E3A5F7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007" y="173840"/>
            <a:ext cx="9054353" cy="63842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4120 : Technical Writing &amp; Seminar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F87F82-8144-453B-9F12-CA45B019BE9F}"/>
              </a:ext>
            </a:extLst>
          </p:cNvPr>
          <p:cNvSpPr txBox="1"/>
          <p:nvPr/>
        </p:nvSpPr>
        <p:spPr>
          <a:xfrm>
            <a:off x="669132" y="1213833"/>
            <a:ext cx="10380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Handwritten Document Recognition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D5A21D0-E66C-4A32-8F6C-202EA427C0D7}"/>
              </a:ext>
            </a:extLst>
          </p:cNvPr>
          <p:cNvSpPr txBox="1">
            <a:spLocks/>
          </p:cNvSpPr>
          <p:nvPr/>
        </p:nvSpPr>
        <p:spPr>
          <a:xfrm>
            <a:off x="7084071" y="3428999"/>
            <a:ext cx="5365506" cy="2018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Sagar Dutta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Roll: 1907085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Khulna University of Engineering &amp; Technology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FB283-146E-4BB3-8127-CCB344AD584F}"/>
              </a:ext>
            </a:extLst>
          </p:cNvPr>
          <p:cNvSpPr txBox="1"/>
          <p:nvPr/>
        </p:nvSpPr>
        <p:spPr>
          <a:xfrm>
            <a:off x="669130" y="2816054"/>
            <a:ext cx="6685397" cy="351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To: 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K. M. Azharul Hasan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Khulna University of Engineering and Technology</a:t>
            </a:r>
            <a:b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Sunanda Das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b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Khulna University of Engineering and Technology</a:t>
            </a:r>
            <a:b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18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257A1C-CB5C-4AE7-9045-9B8DEAE7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ABB87A9-5E8F-4E41-B1D0-8B89E3520BE1}"/>
              </a:ext>
            </a:extLst>
          </p:cNvPr>
          <p:cNvSpPr txBox="1">
            <a:spLocks/>
          </p:cNvSpPr>
          <p:nvPr/>
        </p:nvSpPr>
        <p:spPr>
          <a:xfrm>
            <a:off x="686450" y="116859"/>
            <a:ext cx="6388767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8EDF23-E0BC-4387-A820-1A66006D7107}"/>
              </a:ext>
            </a:extLst>
          </p:cNvPr>
          <p:cNvSpPr/>
          <p:nvPr/>
        </p:nvSpPr>
        <p:spPr>
          <a:xfrm>
            <a:off x="240631" y="843636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5DE13B-12EF-4C50-84A1-B620900CDD3F}"/>
              </a:ext>
            </a:extLst>
          </p:cNvPr>
          <p:cNvSpPr txBox="1"/>
          <p:nvPr/>
        </p:nvSpPr>
        <p:spPr>
          <a:xfrm>
            <a:off x="4180268" y="1084186"/>
            <a:ext cx="4430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6: Limitations</a:t>
            </a:r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13DE065D-AA88-47A3-B10E-494A61A47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900938"/>
              </p:ext>
            </p:extLst>
          </p:nvPr>
        </p:nvGraphicFramePr>
        <p:xfrm>
          <a:off x="363344" y="1700180"/>
          <a:ext cx="11588025" cy="450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734">
                  <a:extLst>
                    <a:ext uri="{9D8B030D-6E8A-4147-A177-3AD203B41FA5}">
                      <a16:colId xmlns:a16="http://schemas.microsoft.com/office/drawing/2014/main" val="3190939168"/>
                    </a:ext>
                  </a:extLst>
                </a:gridCol>
                <a:gridCol w="3328107">
                  <a:extLst>
                    <a:ext uri="{9D8B030D-6E8A-4147-A177-3AD203B41FA5}">
                      <a16:colId xmlns:a16="http://schemas.microsoft.com/office/drawing/2014/main" val="3511897519"/>
                    </a:ext>
                  </a:extLst>
                </a:gridCol>
                <a:gridCol w="7263184">
                  <a:extLst>
                    <a:ext uri="{9D8B030D-6E8A-4147-A177-3AD203B41FA5}">
                      <a16:colId xmlns:a16="http://schemas.microsoft.com/office/drawing/2014/main" val="4238094026"/>
                    </a:ext>
                  </a:extLst>
                </a:gridCol>
              </a:tblGrid>
              <a:tr h="73291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840517"/>
                  </a:ext>
                </a:extLst>
              </a:tr>
              <a:tr h="1391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Improving Handwritten Mathematical Expression Recognition via Similar Symbol Distinguishing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Lackings in  Language Model Rectification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Can’t predict  implicit symbols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179322"/>
                  </a:ext>
                </a:extLst>
              </a:tr>
              <a:tr h="11604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DAN: A Segmentation-Free Document Attention Network for Handwritten Document Recognition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ack of large-scale public datasets of documents including both layout annotation and text annotation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944802"/>
                  </a:ext>
                </a:extLst>
              </a:tr>
              <a:tr h="9466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End-to-End Handwritten Paragraph Text Recognition Using a Vertical Attention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O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btained results are very dependent on the quality of the synthetic data, as they must be close to the target dataset, notably in terms of layout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627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971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2F25C3-BF35-44C0-B789-3B6FF849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F35F616-2C49-4C6F-B46C-BCC79EA32C45}"/>
              </a:ext>
            </a:extLst>
          </p:cNvPr>
          <p:cNvSpPr txBox="1">
            <a:spLocks/>
          </p:cNvSpPr>
          <p:nvPr/>
        </p:nvSpPr>
        <p:spPr>
          <a:xfrm>
            <a:off x="760080" y="350329"/>
            <a:ext cx="6388767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Discussion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98E61F-9CE4-4A0E-A4BC-3AE0A3508A3E}"/>
              </a:ext>
            </a:extLst>
          </p:cNvPr>
          <p:cNvSpPr/>
          <p:nvPr/>
        </p:nvSpPr>
        <p:spPr>
          <a:xfrm>
            <a:off x="240631" y="946726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A80F70DD-88AE-493A-B0C5-ED7026A52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351668"/>
              </p:ext>
            </p:extLst>
          </p:nvPr>
        </p:nvGraphicFramePr>
        <p:xfrm>
          <a:off x="306470" y="1945338"/>
          <a:ext cx="11579060" cy="4231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299">
                  <a:extLst>
                    <a:ext uri="{9D8B030D-6E8A-4147-A177-3AD203B41FA5}">
                      <a16:colId xmlns:a16="http://schemas.microsoft.com/office/drawing/2014/main" val="3190939168"/>
                    </a:ext>
                  </a:extLst>
                </a:gridCol>
                <a:gridCol w="2987899">
                  <a:extLst>
                    <a:ext uri="{9D8B030D-6E8A-4147-A177-3AD203B41FA5}">
                      <a16:colId xmlns:a16="http://schemas.microsoft.com/office/drawing/2014/main" val="3511897519"/>
                    </a:ext>
                  </a:extLst>
                </a:gridCol>
                <a:gridCol w="3747752">
                  <a:extLst>
                    <a:ext uri="{9D8B030D-6E8A-4147-A177-3AD203B41FA5}">
                      <a16:colId xmlns:a16="http://schemas.microsoft.com/office/drawing/2014/main" val="4238094026"/>
                    </a:ext>
                  </a:extLst>
                </a:gridCol>
                <a:gridCol w="3424110">
                  <a:extLst>
                    <a:ext uri="{9D8B030D-6E8A-4147-A177-3AD203B41FA5}">
                      <a16:colId xmlns:a16="http://schemas.microsoft.com/office/drawing/2014/main" val="4151395118"/>
                    </a:ext>
                  </a:extLst>
                </a:gridCol>
              </a:tblGrid>
              <a:tr h="73291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Aspect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840517"/>
                  </a:ext>
                </a:extLst>
              </a:tr>
              <a:tr h="13914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Contribution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End-To-End architecture for document-level recognition and layout labeling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Recognition of paragraph text without explicit segmentation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Implicit line segmentation for paragraph recognition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179322"/>
                  </a:ext>
                </a:extLst>
              </a:tr>
              <a:tr h="11604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Unified statistical model, end-to-end architecture for data generation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Vertical attention mechanism, segmentation free neural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Hybrid attention mechanism, implicit line segmentation, dropout strategies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944802"/>
                  </a:ext>
                </a:extLst>
              </a:tr>
              <a:tr h="9466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Standing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Achieved state-of-the art levels at page and paragraph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Achieved state-of-the art levels at paragraph level only</a:t>
                      </a:r>
                    </a:p>
                    <a:p>
                      <a:pPr algn="l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Achieved state-of-the art levels at page and paragraph level only</a:t>
                      </a:r>
                    </a:p>
                    <a:p>
                      <a:pPr algn="l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6273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76DDCCB-1228-4188-B333-62428472CCA4}"/>
              </a:ext>
            </a:extLst>
          </p:cNvPr>
          <p:cNvSpPr txBox="1"/>
          <p:nvPr/>
        </p:nvSpPr>
        <p:spPr>
          <a:xfrm>
            <a:off x="3954463" y="1254642"/>
            <a:ext cx="4430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7: Discussion</a:t>
            </a:r>
          </a:p>
        </p:txBody>
      </p:sp>
    </p:spTree>
    <p:extLst>
      <p:ext uri="{BB962C8B-B14F-4D97-AF65-F5344CB8AC3E}">
        <p14:creationId xmlns:p14="http://schemas.microsoft.com/office/powerpoint/2010/main" val="3734888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8EF026-E98B-4361-A047-EA875A00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4F510CE-0694-4997-A2B0-769576AFB724}"/>
              </a:ext>
            </a:extLst>
          </p:cNvPr>
          <p:cNvSpPr txBox="1">
            <a:spLocks/>
          </p:cNvSpPr>
          <p:nvPr/>
        </p:nvSpPr>
        <p:spPr>
          <a:xfrm>
            <a:off x="566897" y="262002"/>
            <a:ext cx="9903627" cy="7695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and Findings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ACADDB-6C27-4CCD-B03F-DD6458A0DB3B}"/>
              </a:ext>
            </a:extLst>
          </p:cNvPr>
          <p:cNvSpPr/>
          <p:nvPr/>
        </p:nvSpPr>
        <p:spPr>
          <a:xfrm>
            <a:off x="240631" y="1147493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A9FF8A-9E25-4A8B-825E-4BE070034916}"/>
              </a:ext>
            </a:extLst>
          </p:cNvPr>
          <p:cNvSpPr txBox="1"/>
          <p:nvPr/>
        </p:nvSpPr>
        <p:spPr>
          <a:xfrm>
            <a:off x="1481069" y="1635617"/>
            <a:ext cx="7856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the three papers, "DAN: A Segmentation-Free Document Attention. Network for Handwritten Document Recognition“ this paper is found as the most promising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16319A-1A2A-4B16-A4BD-D4086BED72BF}"/>
              </a:ext>
            </a:extLst>
          </p:cNvPr>
          <p:cNvSpPr txBox="1"/>
          <p:nvPr/>
        </p:nvSpPr>
        <p:spPr>
          <a:xfrm>
            <a:off x="974727" y="2967335"/>
            <a:ext cx="3234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 behind</a:t>
            </a:r>
            <a:r>
              <a:rPr lang="en-US" sz="2800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904036-15DF-46F2-9D8E-75DDAEB82779}"/>
              </a:ext>
            </a:extLst>
          </p:cNvPr>
          <p:cNvSpPr txBox="1"/>
          <p:nvPr/>
        </p:nvSpPr>
        <p:spPr>
          <a:xfrm>
            <a:off x="1974760" y="3652722"/>
            <a:ext cx="82424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Accuracy-&gt;93.74%(highest)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for Document Understanding in a smooth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Training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State-of-the-Art recognizing both text and layout</a:t>
            </a:r>
          </a:p>
        </p:txBody>
      </p:sp>
    </p:spTree>
    <p:extLst>
      <p:ext uri="{BB962C8B-B14F-4D97-AF65-F5344CB8AC3E}">
        <p14:creationId xmlns:p14="http://schemas.microsoft.com/office/powerpoint/2010/main" val="521418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8C6C77-4752-4ADC-8069-36B82E7B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C0D0B-3287-4BEF-8F13-8ABC107F77DE}"/>
              </a:ext>
            </a:extLst>
          </p:cNvPr>
          <p:cNvSpPr txBox="1">
            <a:spLocks/>
          </p:cNvSpPr>
          <p:nvPr/>
        </p:nvSpPr>
        <p:spPr>
          <a:xfrm>
            <a:off x="760080" y="350329"/>
            <a:ext cx="6388767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D743CF-09AB-4F3E-B4DE-8689DC10DB2F}"/>
              </a:ext>
            </a:extLst>
          </p:cNvPr>
          <p:cNvSpPr/>
          <p:nvPr/>
        </p:nvSpPr>
        <p:spPr>
          <a:xfrm>
            <a:off x="240631" y="1031583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2D929-A3F5-4435-B83C-36BB25E16516}"/>
              </a:ext>
            </a:extLst>
          </p:cNvPr>
          <p:cNvSpPr txBox="1"/>
          <p:nvPr/>
        </p:nvSpPr>
        <p:spPr>
          <a:xfrm>
            <a:off x="1609859" y="1558344"/>
            <a:ext cx="100841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three papers collectively represent significant advancements in handwritten document recognition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Document Attention Network (DAN) introduced a groundbreaking segmentation-free architecture capable of recognizing text and layout information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Vertical Attention Network (VAN) proposed an end-to-end approach for paragraph text recognition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papers Offer efficient solutions that bridge the gap between text recognition and layout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3747647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8C6C77-4752-4ADC-8069-36B82E7B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C0D0B-3287-4BEF-8F13-8ABC107F77DE}"/>
              </a:ext>
            </a:extLst>
          </p:cNvPr>
          <p:cNvSpPr txBox="1">
            <a:spLocks/>
          </p:cNvSpPr>
          <p:nvPr/>
        </p:nvSpPr>
        <p:spPr>
          <a:xfrm>
            <a:off x="760080" y="350329"/>
            <a:ext cx="6388767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D743CF-09AB-4F3E-B4DE-8689DC10DB2F}"/>
              </a:ext>
            </a:extLst>
          </p:cNvPr>
          <p:cNvSpPr/>
          <p:nvPr/>
        </p:nvSpPr>
        <p:spPr>
          <a:xfrm>
            <a:off x="240631" y="1031583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2D929-A3F5-4435-B83C-36BB25E16516}"/>
              </a:ext>
            </a:extLst>
          </p:cNvPr>
          <p:cNvSpPr txBox="1"/>
          <p:nvPr/>
        </p:nvSpPr>
        <p:spPr>
          <a:xfrm>
            <a:off x="1609859" y="1558344"/>
            <a:ext cx="1008415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ZHE LI et al. : “IMPROVING HANDWRITTEN MATHEMATICAL EXPRESSION RECOGNITION VIA SIMILAR SYMBOL DISTINGUISHING”. IEEE TRANSACTIONS ON MULTIMEDIA, VOL. 26, 2024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 et al., “A tree-structured decoder for image-to-markup generation,” in Proc. Int. Conf. Mach. Learn., 2020, pp. 11076–11085.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COQUENET et al. : “DAN: A SEGMENTATION-FREE DOCUMENT ATTENTION NETWORK FOR HANDWRITTEN DOCUMENT RECOGNITION”. IEEE TRANSACTIONS ON PATTERN ANALYSIS AND MACHINE INTELLIGENCE, VOL. 45, NO.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90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8C6C77-4752-4ADC-8069-36B82E7B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C0D0B-3287-4BEF-8F13-8ABC107F77DE}"/>
              </a:ext>
            </a:extLst>
          </p:cNvPr>
          <p:cNvSpPr txBox="1">
            <a:spLocks/>
          </p:cNvSpPr>
          <p:nvPr/>
        </p:nvSpPr>
        <p:spPr>
          <a:xfrm>
            <a:off x="760080" y="350329"/>
            <a:ext cx="6388767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(Cont.)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D743CF-09AB-4F3E-B4DE-8689DC10DB2F}"/>
              </a:ext>
            </a:extLst>
          </p:cNvPr>
          <p:cNvSpPr/>
          <p:nvPr/>
        </p:nvSpPr>
        <p:spPr>
          <a:xfrm>
            <a:off x="240631" y="1031583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2D929-A3F5-4435-B83C-36BB25E16516}"/>
              </a:ext>
            </a:extLst>
          </p:cNvPr>
          <p:cNvSpPr txBox="1"/>
          <p:nvPr/>
        </p:nvSpPr>
        <p:spPr>
          <a:xfrm>
            <a:off x="1609859" y="1558344"/>
            <a:ext cx="1008415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Louradour, and R. O. Messina, “Scan, attend and read: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Endto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-end handwritten paragraph recognition with MDLSTM attention,” in Proc. Int. Conf. Document Anal. Recognit., 2017, pp. 1050–1055.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COQUENET ET AL. : “END-TO-END HANDWRITTEN PARAGRAPH TEXT RECOGNITION USING A VERTICAL ATTENTION NETWORK”. IEEE TRANSACTIONS ON PATTERN ANALYSIS AND MACHINE INTELLIGENCE, VOL. 45, NO. 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U. Marti and H.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Bunke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“The IAM-database: 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sentence database for offline handwriting recognition,” Int. J. Document Anal. Recognit., vol. 5, no. 1, pp. 39–46, 2002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81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454B46-53B4-4D69-BB84-D51F53B8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0B75A23-B2D7-4B29-8307-04980E149AC7}"/>
              </a:ext>
            </a:extLst>
          </p:cNvPr>
          <p:cNvSpPr txBox="1">
            <a:spLocks/>
          </p:cNvSpPr>
          <p:nvPr/>
        </p:nvSpPr>
        <p:spPr>
          <a:xfrm>
            <a:off x="1183039" y="2096342"/>
            <a:ext cx="10006226" cy="1348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493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DBD160E-CB5C-4EE7-AB4F-5B51360A8158}"/>
              </a:ext>
            </a:extLst>
          </p:cNvPr>
          <p:cNvSpPr txBox="1">
            <a:spLocks/>
          </p:cNvSpPr>
          <p:nvPr/>
        </p:nvSpPr>
        <p:spPr>
          <a:xfrm>
            <a:off x="897731" y="1304112"/>
            <a:ext cx="5198269" cy="42497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Publication Details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Comparative Discussion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&amp; Findings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2806C7F-93C2-43EE-AD38-DB7AD4897866}"/>
              </a:ext>
            </a:extLst>
          </p:cNvPr>
          <p:cNvSpPr txBox="1">
            <a:spLocks/>
          </p:cNvSpPr>
          <p:nvPr/>
        </p:nvSpPr>
        <p:spPr>
          <a:xfrm>
            <a:off x="1150877" y="348594"/>
            <a:ext cx="2165684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2C8560-475A-4AE9-AB01-A44E63820577}"/>
              </a:ext>
            </a:extLst>
          </p:cNvPr>
          <p:cNvSpPr/>
          <p:nvPr/>
        </p:nvSpPr>
        <p:spPr>
          <a:xfrm>
            <a:off x="240631" y="1031583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A232D-3F3E-4062-9847-C4DE7CDD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48425"/>
            <a:ext cx="2743200" cy="365125"/>
          </a:xfrm>
        </p:spPr>
        <p:txBody>
          <a:bodyPr/>
          <a:lstStyle/>
          <a:p>
            <a:fld id="{FE09B207-DDB2-4FC9-B05E-658485C8B88B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69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257A1C-CB5C-4AE7-9045-9B8DEAE7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ABB87A9-5E8F-4E41-B1D0-8B89E3520BE1}"/>
              </a:ext>
            </a:extLst>
          </p:cNvPr>
          <p:cNvSpPr txBox="1">
            <a:spLocks/>
          </p:cNvSpPr>
          <p:nvPr/>
        </p:nvSpPr>
        <p:spPr>
          <a:xfrm>
            <a:off x="760080" y="350329"/>
            <a:ext cx="6388767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8EDF23-E0BC-4387-A820-1A66006D7107}"/>
              </a:ext>
            </a:extLst>
          </p:cNvPr>
          <p:cNvSpPr/>
          <p:nvPr/>
        </p:nvSpPr>
        <p:spPr>
          <a:xfrm>
            <a:off x="240631" y="1142512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44B33C-6D9A-47FA-B08A-923A123EBA62}"/>
              </a:ext>
            </a:extLst>
          </p:cNvPr>
          <p:cNvSpPr txBox="1"/>
          <p:nvPr/>
        </p:nvSpPr>
        <p:spPr>
          <a:xfrm>
            <a:off x="1071855" y="2090846"/>
            <a:ext cx="8422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Handwritten documents in many Sector:-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1A48E-1980-4A73-B16C-0D42564C3AA6}"/>
              </a:ext>
            </a:extLst>
          </p:cNvPr>
          <p:cNvSpPr txBox="1"/>
          <p:nvPr/>
        </p:nvSpPr>
        <p:spPr>
          <a:xfrm>
            <a:off x="538993" y="1658982"/>
            <a:ext cx="2459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  <a:r>
              <a:rPr lang="en-US" sz="2400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D8078-5898-41CE-95B9-A393CF66AE7F}"/>
              </a:ext>
            </a:extLst>
          </p:cNvPr>
          <p:cNvSpPr txBox="1"/>
          <p:nvPr/>
        </p:nvSpPr>
        <p:spPr>
          <a:xfrm>
            <a:off x="1891048" y="2954741"/>
            <a:ext cx="2215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BB6302-64F7-466F-AD79-9E13588AC505}"/>
              </a:ext>
            </a:extLst>
          </p:cNvPr>
          <p:cNvSpPr txBox="1"/>
          <p:nvPr/>
        </p:nvSpPr>
        <p:spPr>
          <a:xfrm>
            <a:off x="6978203" y="2971226"/>
            <a:ext cx="2215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Postal 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A6BD0-145F-48C3-B1B6-C2DBA2442217}"/>
              </a:ext>
            </a:extLst>
          </p:cNvPr>
          <p:cNvSpPr txBox="1"/>
          <p:nvPr/>
        </p:nvSpPr>
        <p:spPr>
          <a:xfrm>
            <a:off x="9284593" y="2971226"/>
            <a:ext cx="2585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Records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A29E6-9B91-43F5-A5A0-304017F88EB6}"/>
              </a:ext>
            </a:extLst>
          </p:cNvPr>
          <p:cNvSpPr txBox="1"/>
          <p:nvPr/>
        </p:nvSpPr>
        <p:spPr>
          <a:xfrm>
            <a:off x="4216756" y="2971226"/>
            <a:ext cx="2932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Banking and Finance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EF0E05-38E5-416A-9184-2CEFAC94C82E}"/>
              </a:ext>
            </a:extLst>
          </p:cNvPr>
          <p:cNvSpPr txBox="1"/>
          <p:nvPr/>
        </p:nvSpPr>
        <p:spPr>
          <a:xfrm>
            <a:off x="2573628" y="3760914"/>
            <a:ext cx="6619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them manually in Digital is a big hazard.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24D81A-01DC-4BA2-9C1C-952A819BC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4650688"/>
            <a:ext cx="1371600" cy="1371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DAED77-A785-4A9C-9A93-F2E2A06C9082}"/>
              </a:ext>
            </a:extLst>
          </p:cNvPr>
          <p:cNvSpPr txBox="1"/>
          <p:nvPr/>
        </p:nvSpPr>
        <p:spPr>
          <a:xfrm>
            <a:off x="538993" y="4504128"/>
            <a:ext cx="2459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</a:t>
            </a:r>
            <a:r>
              <a:rPr lang="en-US" sz="2400" dirty="0"/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CE4317-7E0D-4E40-804C-04FE6AE634BD}"/>
              </a:ext>
            </a:extLst>
          </p:cNvPr>
          <p:cNvSpPr txBox="1"/>
          <p:nvPr/>
        </p:nvSpPr>
        <p:spPr>
          <a:xfrm>
            <a:off x="2998631" y="5274274"/>
            <a:ext cx="6619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Handwritten Document Recognition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697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AD0F3E-AC27-49A5-B3D8-5547C9FB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866555-BD18-448E-90D5-F05525EE78E8}"/>
              </a:ext>
            </a:extLst>
          </p:cNvPr>
          <p:cNvSpPr txBox="1">
            <a:spLocks/>
          </p:cNvSpPr>
          <p:nvPr/>
        </p:nvSpPr>
        <p:spPr>
          <a:xfrm>
            <a:off x="760080" y="350329"/>
            <a:ext cx="6388767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(Cont.)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0075E-90FA-49CF-A464-A563BAF8BF3E}"/>
              </a:ext>
            </a:extLst>
          </p:cNvPr>
          <p:cNvSpPr/>
          <p:nvPr/>
        </p:nvSpPr>
        <p:spPr>
          <a:xfrm>
            <a:off x="240631" y="1142512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B0BA92-708C-4308-B86A-03512D7D40C2}"/>
              </a:ext>
            </a:extLst>
          </p:cNvPr>
          <p:cNvSpPr txBox="1"/>
          <p:nvPr/>
        </p:nvSpPr>
        <p:spPr>
          <a:xfrm>
            <a:off x="538992" y="1658982"/>
            <a:ext cx="3234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it is actually</a:t>
            </a:r>
            <a:r>
              <a:rPr lang="en-US" sz="2400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7EFF2-0A75-49F4-9C5B-8C18F9840DF5}"/>
              </a:ext>
            </a:extLst>
          </p:cNvPr>
          <p:cNvSpPr txBox="1"/>
          <p:nvPr/>
        </p:nvSpPr>
        <p:spPr>
          <a:xfrm>
            <a:off x="1880315" y="2464723"/>
            <a:ext cx="7018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converting handwritten text or characters into digital form using various techniques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2AE8D3-39D3-4DD4-BB78-739CA5B230E6}"/>
              </a:ext>
            </a:extLst>
          </p:cNvPr>
          <p:cNvSpPr txBox="1"/>
          <p:nvPr/>
        </p:nvSpPr>
        <p:spPr>
          <a:xfrm>
            <a:off x="433814" y="3582652"/>
            <a:ext cx="3234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Techniques</a:t>
            </a:r>
            <a:r>
              <a:rPr lang="en-US" sz="2400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9DB79A-C406-4F1E-9708-A3B4DD0592C5}"/>
              </a:ext>
            </a:extLst>
          </p:cNvPr>
          <p:cNvSpPr txBox="1"/>
          <p:nvPr/>
        </p:nvSpPr>
        <p:spPr>
          <a:xfrm>
            <a:off x="3668331" y="4071892"/>
            <a:ext cx="29051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5D1ADE-ED52-4239-8F32-331967B1FD56}"/>
              </a:ext>
            </a:extLst>
          </p:cNvPr>
          <p:cNvSpPr txBox="1"/>
          <p:nvPr/>
        </p:nvSpPr>
        <p:spPr>
          <a:xfrm>
            <a:off x="3668331" y="4743545"/>
            <a:ext cx="2602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recognition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B93211-DC26-49C2-A9BD-B6A2CC09C940}"/>
              </a:ext>
            </a:extLst>
          </p:cNvPr>
          <p:cNvSpPr txBox="1"/>
          <p:nvPr/>
        </p:nvSpPr>
        <p:spPr>
          <a:xfrm>
            <a:off x="3668331" y="5420653"/>
            <a:ext cx="3720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27879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257A1C-CB5C-4AE7-9045-9B8DEAE7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ABB87A9-5E8F-4E41-B1D0-8B89E3520BE1}"/>
              </a:ext>
            </a:extLst>
          </p:cNvPr>
          <p:cNvSpPr txBox="1">
            <a:spLocks/>
          </p:cNvSpPr>
          <p:nvPr/>
        </p:nvSpPr>
        <p:spPr>
          <a:xfrm>
            <a:off x="686450" y="47482"/>
            <a:ext cx="6388767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Publication Details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8EDF23-E0BC-4387-A820-1A66006D7107}"/>
              </a:ext>
            </a:extLst>
          </p:cNvPr>
          <p:cNvSpPr/>
          <p:nvPr/>
        </p:nvSpPr>
        <p:spPr>
          <a:xfrm>
            <a:off x="240631" y="756714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5DE13B-12EF-4C50-84A1-B620900CDD3F}"/>
              </a:ext>
            </a:extLst>
          </p:cNvPr>
          <p:cNvSpPr txBox="1"/>
          <p:nvPr/>
        </p:nvSpPr>
        <p:spPr>
          <a:xfrm>
            <a:off x="3880833" y="986580"/>
            <a:ext cx="4430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Publication Details</a:t>
            </a:r>
          </a:p>
        </p:txBody>
      </p:sp>
      <p:graphicFrame>
        <p:nvGraphicFramePr>
          <p:cNvPr id="19" name="Table Placeholder 5">
            <a:extLst>
              <a:ext uri="{FF2B5EF4-FFF2-40B4-BE49-F238E27FC236}">
                <a16:creationId xmlns:a16="http://schemas.microsoft.com/office/drawing/2014/main" id="{F8F35026-AE90-4867-AE5A-A4AB6A048D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9687814"/>
              </p:ext>
            </p:extLst>
          </p:nvPr>
        </p:nvGraphicFramePr>
        <p:xfrm>
          <a:off x="240629" y="1601470"/>
          <a:ext cx="11710738" cy="4511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82252">
                  <a:extLst>
                    <a:ext uri="{9D8B030D-6E8A-4147-A177-3AD203B41FA5}">
                      <a16:colId xmlns:a16="http://schemas.microsoft.com/office/drawing/2014/main" val="2054377528"/>
                    </a:ext>
                  </a:extLst>
                </a:gridCol>
                <a:gridCol w="4512705">
                  <a:extLst>
                    <a:ext uri="{9D8B030D-6E8A-4147-A177-3AD203B41FA5}">
                      <a16:colId xmlns:a16="http://schemas.microsoft.com/office/drawing/2014/main" val="1355127088"/>
                    </a:ext>
                  </a:extLst>
                </a:gridCol>
                <a:gridCol w="2513407">
                  <a:extLst>
                    <a:ext uri="{9D8B030D-6E8A-4147-A177-3AD203B41FA5}">
                      <a16:colId xmlns:a16="http://schemas.microsoft.com/office/drawing/2014/main" val="2733788356"/>
                    </a:ext>
                  </a:extLst>
                </a:gridCol>
                <a:gridCol w="2513407">
                  <a:extLst>
                    <a:ext uri="{9D8B030D-6E8A-4147-A177-3AD203B41FA5}">
                      <a16:colId xmlns:a16="http://schemas.microsoft.com/office/drawing/2014/main" val="3392907279"/>
                    </a:ext>
                  </a:extLst>
                </a:gridCol>
                <a:gridCol w="1188967">
                  <a:extLst>
                    <a:ext uri="{9D8B030D-6E8A-4147-A177-3AD203B41FA5}">
                      <a16:colId xmlns:a16="http://schemas.microsoft.com/office/drawing/2014/main" val="2334759989"/>
                    </a:ext>
                  </a:extLst>
                </a:gridCol>
              </a:tblGrid>
              <a:tr h="5476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10358"/>
                  </a:ext>
                </a:extLst>
              </a:tr>
              <a:tr h="101710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Improving Handwritten Mathematical Expression Recognition via Similar Symbol Distinguishing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Zhe Li , Xinyu Wang , Yuliang Liu , Lianwen Jin , Yichao Huang, and Kai Ding</a:t>
                      </a:r>
                      <a:endParaRPr lang="en-US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TRANSACTIONS ON MULTIMEDIA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Vol-26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341639"/>
                  </a:ext>
                </a:extLst>
              </a:tr>
              <a:tr h="1251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DAN: A Segmentation-Free Document Attention Network for Handwritten Document Recognition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Denis Coquenet , Clément Chatelain , and Thierry Paquet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TRANSACTIONS ON PATTERN ANALYSIS AND MACHINE INTELLIGENCE </a:t>
                      </a:r>
                    </a:p>
                    <a:p>
                      <a:pPr algn="ctr"/>
                      <a:r>
                        <a:rPr lang="pt-BR" sz="1600" dirty="0"/>
                        <a:t> </a:t>
                      </a:r>
                      <a:r>
                        <a:rPr lang="pt-B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VOL. 45, NO. 7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020642"/>
                  </a:ext>
                </a:extLst>
              </a:tr>
              <a:tr h="1251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End-to-End Handwritten Paragraph Text Recognition Using a Vertical Attention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Denis Coquenet , Clement Chatelain , and Thierry Paquet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TRANSACTIONS ON PATTERN ANALYSIS AND MACHINE INTELLIGENCE</a:t>
                      </a:r>
                    </a:p>
                    <a:p>
                      <a:pPr algn="ctr"/>
                      <a:r>
                        <a:rPr lang="en-US" sz="1600" dirty="0"/>
                        <a:t>VOL. 45, NO. 1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068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45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2B02E6-64F1-4954-8272-8600BE0C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D9303FF-6AAA-4162-8174-E718C10E5EE2}"/>
              </a:ext>
            </a:extLst>
          </p:cNvPr>
          <p:cNvSpPr txBox="1">
            <a:spLocks/>
          </p:cNvSpPr>
          <p:nvPr/>
        </p:nvSpPr>
        <p:spPr>
          <a:xfrm>
            <a:off x="760080" y="350329"/>
            <a:ext cx="6388767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835B4-B989-4406-9542-4532E6F71300}"/>
              </a:ext>
            </a:extLst>
          </p:cNvPr>
          <p:cNvSpPr/>
          <p:nvPr/>
        </p:nvSpPr>
        <p:spPr>
          <a:xfrm>
            <a:off x="240631" y="1142512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A3649411-09F6-4D1D-AD77-578EB35AD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967221"/>
              </p:ext>
            </p:extLst>
          </p:nvPr>
        </p:nvGraphicFramePr>
        <p:xfrm>
          <a:off x="363344" y="1854510"/>
          <a:ext cx="11588025" cy="450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734">
                  <a:extLst>
                    <a:ext uri="{9D8B030D-6E8A-4147-A177-3AD203B41FA5}">
                      <a16:colId xmlns:a16="http://schemas.microsoft.com/office/drawing/2014/main" val="3190939168"/>
                    </a:ext>
                  </a:extLst>
                </a:gridCol>
                <a:gridCol w="3328107">
                  <a:extLst>
                    <a:ext uri="{9D8B030D-6E8A-4147-A177-3AD203B41FA5}">
                      <a16:colId xmlns:a16="http://schemas.microsoft.com/office/drawing/2014/main" val="3511897519"/>
                    </a:ext>
                  </a:extLst>
                </a:gridCol>
                <a:gridCol w="7263184">
                  <a:extLst>
                    <a:ext uri="{9D8B030D-6E8A-4147-A177-3AD203B41FA5}">
                      <a16:colId xmlns:a16="http://schemas.microsoft.com/office/drawing/2014/main" val="4238094026"/>
                    </a:ext>
                  </a:extLst>
                </a:gridCol>
              </a:tblGrid>
              <a:tr h="7329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840517"/>
                  </a:ext>
                </a:extLst>
              </a:tr>
              <a:tr h="1391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Improving Handwritten Mathematical Expression Recognition via Similar Symbol Distinguishing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Traditional methods for HMER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Learning-Based Methods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Language Model for Sequence Recognition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Ensemble of Sequence Recognition Model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179322"/>
                  </a:ext>
                </a:extLst>
              </a:tr>
              <a:tr h="11604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DAN: A Segmentation-Free Document Attention Network for Handwritten Document Recognition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 Layout Analysis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Handwriting recognition deal with images of isolated lines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944802"/>
                  </a:ext>
                </a:extLst>
              </a:tr>
              <a:tr h="9466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End-to-End Handwritten Paragraph Text Recognition Using a Vertical Attention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Approaches Using Explicit Line Segmentation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Segmentation-Free Approaches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6273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6D09B96-6443-4BA5-8345-BC022FD14D86}"/>
              </a:ext>
            </a:extLst>
          </p:cNvPr>
          <p:cNvSpPr txBox="1"/>
          <p:nvPr/>
        </p:nvSpPr>
        <p:spPr>
          <a:xfrm>
            <a:off x="4180268" y="1331268"/>
            <a:ext cx="4430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2: 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894307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257A1C-CB5C-4AE7-9045-9B8DEAE7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3479" y="6356350"/>
            <a:ext cx="2743200" cy="365125"/>
          </a:xfrm>
        </p:spPr>
        <p:txBody>
          <a:bodyPr/>
          <a:lstStyle/>
          <a:p>
            <a:fld id="{FE09B207-DDB2-4FC9-B05E-658485C8B88B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ABB87A9-5E8F-4E41-B1D0-8B89E3520BE1}"/>
              </a:ext>
            </a:extLst>
          </p:cNvPr>
          <p:cNvSpPr txBox="1">
            <a:spLocks/>
          </p:cNvSpPr>
          <p:nvPr/>
        </p:nvSpPr>
        <p:spPr>
          <a:xfrm>
            <a:off x="686450" y="116859"/>
            <a:ext cx="6388767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8EDF23-E0BC-4387-A820-1A66006D7107}"/>
              </a:ext>
            </a:extLst>
          </p:cNvPr>
          <p:cNvSpPr/>
          <p:nvPr/>
        </p:nvSpPr>
        <p:spPr>
          <a:xfrm>
            <a:off x="240631" y="843636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5DE13B-12EF-4C50-84A1-B620900CDD3F}"/>
              </a:ext>
            </a:extLst>
          </p:cNvPr>
          <p:cNvSpPr txBox="1"/>
          <p:nvPr/>
        </p:nvSpPr>
        <p:spPr>
          <a:xfrm>
            <a:off x="4180268" y="1084186"/>
            <a:ext cx="4430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3: Methodology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2F8FA1B9-B4CC-4DA1-AE65-903546982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208250"/>
              </p:ext>
            </p:extLst>
          </p:nvPr>
        </p:nvGraphicFramePr>
        <p:xfrm>
          <a:off x="306470" y="1613217"/>
          <a:ext cx="11580731" cy="4847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901">
                  <a:extLst>
                    <a:ext uri="{9D8B030D-6E8A-4147-A177-3AD203B41FA5}">
                      <a16:colId xmlns:a16="http://schemas.microsoft.com/office/drawing/2014/main" val="3190939168"/>
                    </a:ext>
                  </a:extLst>
                </a:gridCol>
                <a:gridCol w="2183403">
                  <a:extLst>
                    <a:ext uri="{9D8B030D-6E8A-4147-A177-3AD203B41FA5}">
                      <a16:colId xmlns:a16="http://schemas.microsoft.com/office/drawing/2014/main" val="3511897519"/>
                    </a:ext>
                  </a:extLst>
                </a:gridCol>
                <a:gridCol w="3168200">
                  <a:extLst>
                    <a:ext uri="{9D8B030D-6E8A-4147-A177-3AD203B41FA5}">
                      <a16:colId xmlns:a16="http://schemas.microsoft.com/office/drawing/2014/main" val="4238094026"/>
                    </a:ext>
                  </a:extLst>
                </a:gridCol>
                <a:gridCol w="5344227">
                  <a:extLst>
                    <a:ext uri="{9D8B030D-6E8A-4147-A177-3AD203B41FA5}">
                      <a16:colId xmlns:a16="http://schemas.microsoft.com/office/drawing/2014/main" val="4151395118"/>
                    </a:ext>
                  </a:extLst>
                </a:gridCol>
              </a:tblGrid>
              <a:tr h="7329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840517"/>
                  </a:ext>
                </a:extLst>
              </a:tr>
              <a:tr h="1391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CROHME 2014 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preprocessing were done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Method was implemented in PyTorch and optimized on 6 Nvidia GTX 1080Ti GPUs distributional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6-layer transformer encoder with eight heads was adopted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learning rate was initialized to 0.1 and decreased by 10 times every 20,000 iterations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179322"/>
                  </a:ext>
                </a:extLst>
              </a:tr>
              <a:tr h="11604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RIMES, and READ2016 Handwritten Dataset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Contrast enhancement and Noise reduction were used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Trained with 90% of synthetic documents.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Increased both the length of the target sequence, through the number of text lines, and the input image size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944802"/>
                  </a:ext>
                </a:extLst>
              </a:tr>
              <a:tr h="9466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IAM-database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encoder and the last convolutional layer of the decoder of the VAN are pretrained on line-level images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Isolated text lines were avoided by using a pretrained VAN on another dataset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Different stopping strategies were implemented on the IAM dataset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627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94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257A1C-CB5C-4AE7-9045-9B8DEAE7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ABB87A9-5E8F-4E41-B1D0-8B89E3520BE1}"/>
              </a:ext>
            </a:extLst>
          </p:cNvPr>
          <p:cNvSpPr txBox="1">
            <a:spLocks/>
          </p:cNvSpPr>
          <p:nvPr/>
        </p:nvSpPr>
        <p:spPr>
          <a:xfrm>
            <a:off x="686450" y="116859"/>
            <a:ext cx="6388767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Cont.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8EDF23-E0BC-4387-A820-1A66006D7107}"/>
              </a:ext>
            </a:extLst>
          </p:cNvPr>
          <p:cNvSpPr/>
          <p:nvPr/>
        </p:nvSpPr>
        <p:spPr>
          <a:xfrm>
            <a:off x="240631" y="843636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5DE13B-12EF-4C50-84A1-B620900CDD3F}"/>
              </a:ext>
            </a:extLst>
          </p:cNvPr>
          <p:cNvSpPr txBox="1"/>
          <p:nvPr/>
        </p:nvSpPr>
        <p:spPr>
          <a:xfrm>
            <a:off x="4180268" y="1084186"/>
            <a:ext cx="4430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4: Model Comparison</a:t>
            </a:r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13DE065D-AA88-47A3-B10E-494A61A47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770944"/>
              </p:ext>
            </p:extLst>
          </p:nvPr>
        </p:nvGraphicFramePr>
        <p:xfrm>
          <a:off x="363344" y="1700180"/>
          <a:ext cx="11588025" cy="450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734">
                  <a:extLst>
                    <a:ext uri="{9D8B030D-6E8A-4147-A177-3AD203B41FA5}">
                      <a16:colId xmlns:a16="http://schemas.microsoft.com/office/drawing/2014/main" val="3190939168"/>
                    </a:ext>
                  </a:extLst>
                </a:gridCol>
                <a:gridCol w="3328107">
                  <a:extLst>
                    <a:ext uri="{9D8B030D-6E8A-4147-A177-3AD203B41FA5}">
                      <a16:colId xmlns:a16="http://schemas.microsoft.com/office/drawing/2014/main" val="3511897519"/>
                    </a:ext>
                  </a:extLst>
                </a:gridCol>
                <a:gridCol w="7263184">
                  <a:extLst>
                    <a:ext uri="{9D8B030D-6E8A-4147-A177-3AD203B41FA5}">
                      <a16:colId xmlns:a16="http://schemas.microsoft.com/office/drawing/2014/main" val="4238094026"/>
                    </a:ext>
                  </a:extLst>
                </a:gridCol>
              </a:tblGrid>
              <a:tr h="7329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840517"/>
                  </a:ext>
                </a:extLst>
              </a:tr>
              <a:tr h="1391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Improving Handwritten Mathematical Expression Recognition via Similar Symbol Distinguishing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 based encoder and 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TW-based algorithm ensembled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179322"/>
                  </a:ext>
                </a:extLst>
              </a:tr>
              <a:tr h="11604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DAN: A Segmentation-Free Document Attention Network for Handwritten Document Recognition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Document Attention Network (DAN), an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endto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-end encoder-decoder architecture that jointly recognizes both text and layout, from whole documents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944802"/>
                  </a:ext>
                </a:extLst>
              </a:tr>
              <a:tr h="9466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End-to-End Handwritten Paragraph Text Recognition Using a Vertical Attention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CNN+MDLSTMa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, RPN+CNN+BLSTM+LM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627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5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257A1C-CB5C-4AE7-9045-9B8DEAE7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B207-DDB2-4FC9-B05E-658485C8B88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ABB87A9-5E8F-4E41-B1D0-8B89E3520BE1}"/>
              </a:ext>
            </a:extLst>
          </p:cNvPr>
          <p:cNvSpPr txBox="1">
            <a:spLocks/>
          </p:cNvSpPr>
          <p:nvPr/>
        </p:nvSpPr>
        <p:spPr>
          <a:xfrm>
            <a:off x="686450" y="116859"/>
            <a:ext cx="6388767" cy="769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8EDF23-E0BC-4387-A820-1A66006D7107}"/>
              </a:ext>
            </a:extLst>
          </p:cNvPr>
          <p:cNvSpPr/>
          <p:nvPr/>
        </p:nvSpPr>
        <p:spPr>
          <a:xfrm>
            <a:off x="240631" y="843636"/>
            <a:ext cx="11710738" cy="173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5DE13B-12EF-4C50-84A1-B620900CDD3F}"/>
              </a:ext>
            </a:extLst>
          </p:cNvPr>
          <p:cNvSpPr txBox="1"/>
          <p:nvPr/>
        </p:nvSpPr>
        <p:spPr>
          <a:xfrm>
            <a:off x="4180268" y="1084186"/>
            <a:ext cx="4430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5: Result Analysis</a:t>
            </a:r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13DE065D-AA88-47A3-B10E-494A61A47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518057"/>
              </p:ext>
            </p:extLst>
          </p:nvPr>
        </p:nvGraphicFramePr>
        <p:xfrm>
          <a:off x="363344" y="1700180"/>
          <a:ext cx="11588025" cy="450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734">
                  <a:extLst>
                    <a:ext uri="{9D8B030D-6E8A-4147-A177-3AD203B41FA5}">
                      <a16:colId xmlns:a16="http://schemas.microsoft.com/office/drawing/2014/main" val="3190939168"/>
                    </a:ext>
                  </a:extLst>
                </a:gridCol>
                <a:gridCol w="3328107">
                  <a:extLst>
                    <a:ext uri="{9D8B030D-6E8A-4147-A177-3AD203B41FA5}">
                      <a16:colId xmlns:a16="http://schemas.microsoft.com/office/drawing/2014/main" val="3511897519"/>
                    </a:ext>
                  </a:extLst>
                </a:gridCol>
                <a:gridCol w="7263184">
                  <a:extLst>
                    <a:ext uri="{9D8B030D-6E8A-4147-A177-3AD203B41FA5}">
                      <a16:colId xmlns:a16="http://schemas.microsoft.com/office/drawing/2014/main" val="4238094026"/>
                    </a:ext>
                  </a:extLst>
                </a:gridCol>
              </a:tblGrid>
              <a:tr h="7329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840517"/>
                  </a:ext>
                </a:extLst>
              </a:tr>
              <a:tr h="1391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Improving Handwritten Mathematical Expression Recognition via Similar Symbol Distinguishing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Achieves a superior ExpRate of 60.34%, 59.98%, and 64.22% with a single model on all three CROHME test splits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179322"/>
                  </a:ext>
                </a:extLst>
              </a:tr>
              <a:tr h="11604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DAN: A Segmentation-Free Document Attention Network for Handwritten Document Recognition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Reached very satisfying results at page level for both text and layout recognition with a CER of 4.54%, a WER of 11.85%, a LOER of 3.82% and a mAPCER of 93.74%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944802"/>
                  </a:ext>
                </a:extLst>
              </a:tr>
              <a:tr h="9466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End-to-End Handwritten Paragraph Text Recognition Using a Vertical Attention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Line level model achieve higher accuracy of 90.5% than all other model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627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47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1274</Words>
  <Application>Microsoft Office PowerPoint</Application>
  <PresentationFormat>Widescreen</PresentationFormat>
  <Paragraphs>213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CSE 4120 : Technical Writing &amp; Seminar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4120 : Technical Writing &amp; Seminar</dc:title>
  <dc:creator>Sagar Dutta</dc:creator>
  <cp:lastModifiedBy>Sagar Dutta</cp:lastModifiedBy>
  <cp:revision>34</cp:revision>
  <dcterms:created xsi:type="dcterms:W3CDTF">2024-05-08T16:32:46Z</dcterms:created>
  <dcterms:modified xsi:type="dcterms:W3CDTF">2024-05-09T04:22:45Z</dcterms:modified>
</cp:coreProperties>
</file>