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61" r:id="rId5"/>
    <p:sldId id="265" r:id="rId6"/>
    <p:sldId id="262" r:id="rId7"/>
    <p:sldId id="267" r:id="rId8"/>
    <p:sldId id="269" r:id="rId9"/>
    <p:sldId id="275" r:id="rId10"/>
    <p:sldId id="268" r:id="rId11"/>
    <p:sldId id="270" r:id="rId12"/>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Canva Sans Bold Italics" panose="020B0604020202020204" charset="0"/>
      <p:regular r:id="rId15"/>
    </p:embeddedFont>
    <p:embeddedFont>
      <p:font typeface="Poppins" panose="00000500000000000000" pitchFamily="2" charset="0"/>
      <p:regular r:id="rId16"/>
      <p:bold r:id="rId17"/>
      <p:italic r:id="rId18"/>
      <p:boldItalic r:id="rId19"/>
    </p:embeddedFont>
    <p:embeddedFont>
      <p:font typeface="Poppins Bold" panose="00000800000000000000"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19992" y="-1680508"/>
            <a:ext cx="13648016" cy="1364801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2"/>
            <a:stretch>
              <a:fillRect/>
            </a:stretch>
          </a:blipFill>
        </p:spPr>
      </p:sp>
      <p:grpSp>
        <p:nvGrpSpPr>
          <p:cNvPr id="6" name="Group 6"/>
          <p:cNvGrpSpPr/>
          <p:nvPr/>
        </p:nvGrpSpPr>
        <p:grpSpPr>
          <a:xfrm>
            <a:off x="3367381" y="-425696"/>
            <a:ext cx="11553237" cy="1155323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4834568" y="890230"/>
            <a:ext cx="9338329" cy="3912584"/>
          </a:xfrm>
          <a:prstGeom prst="rect">
            <a:avLst/>
          </a:prstGeom>
        </p:spPr>
        <p:txBody>
          <a:bodyPr lIns="0" tIns="0" rIns="0" bIns="0" rtlCol="0" anchor="t">
            <a:spAutoFit/>
          </a:bodyPr>
          <a:lstStyle/>
          <a:p>
            <a:pPr algn="ctr">
              <a:lnSpc>
                <a:spcPts val="15345"/>
              </a:lnSpc>
              <a:spcBef>
                <a:spcPct val="0"/>
              </a:spcBef>
            </a:pPr>
            <a:r>
              <a:rPr lang="en-US" sz="10961" b="1">
                <a:solidFill>
                  <a:srgbClr val="2D8BBA"/>
                </a:solidFill>
                <a:latin typeface="Poppins Bold"/>
                <a:ea typeface="Poppins Bold"/>
                <a:cs typeface="Poppins Bold"/>
                <a:sym typeface="Poppins Bold"/>
              </a:rPr>
              <a:t>Data Analysis</a:t>
            </a:r>
          </a:p>
        </p:txBody>
      </p:sp>
      <p:sp>
        <p:nvSpPr>
          <p:cNvPr id="23" name="TextBox 23"/>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01</a:t>
            </a:r>
          </a:p>
        </p:txBody>
      </p:sp>
      <p:grpSp>
        <p:nvGrpSpPr>
          <p:cNvPr id="24" name="Group 24"/>
          <p:cNvGrpSpPr/>
          <p:nvPr/>
        </p:nvGrpSpPr>
        <p:grpSpPr>
          <a:xfrm>
            <a:off x="533524" y="536724"/>
            <a:ext cx="4597023" cy="1316614"/>
            <a:chOff x="0" y="0"/>
            <a:chExt cx="6129363" cy="1755485"/>
          </a:xfrm>
        </p:grpSpPr>
        <p:sp>
          <p:nvSpPr>
            <p:cNvPr id="25" name="Freeform 25"/>
            <p:cNvSpPr/>
            <p:nvPr/>
          </p:nvSpPr>
          <p:spPr>
            <a:xfrm>
              <a:off x="0" y="0"/>
              <a:ext cx="2011493" cy="1755485"/>
            </a:xfrm>
            <a:custGeom>
              <a:avLst/>
              <a:gdLst/>
              <a:ahLst/>
              <a:cxnLst/>
              <a:rect l="l" t="t" r="r" b="b"/>
              <a:pathLst>
                <a:path w="2011493" h="1755485">
                  <a:moveTo>
                    <a:pt x="0" y="0"/>
                  </a:moveTo>
                  <a:lnTo>
                    <a:pt x="2011493" y="0"/>
                  </a:lnTo>
                  <a:lnTo>
                    <a:pt x="2011493" y="1755485"/>
                  </a:lnTo>
                  <a:lnTo>
                    <a:pt x="0" y="17554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TextBox 26"/>
            <p:cNvSpPr txBox="1"/>
            <p:nvPr/>
          </p:nvSpPr>
          <p:spPr>
            <a:xfrm>
              <a:off x="1635037" y="-95250"/>
              <a:ext cx="4494327" cy="1151043"/>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Futurion</a:t>
              </a:r>
            </a:p>
          </p:txBody>
        </p:sp>
        <p:sp>
          <p:nvSpPr>
            <p:cNvPr id="27" name="TextBox 27"/>
            <p:cNvSpPr txBox="1"/>
            <p:nvPr/>
          </p:nvSpPr>
          <p:spPr>
            <a:xfrm>
              <a:off x="2130394" y="899926"/>
              <a:ext cx="3529012" cy="449791"/>
            </a:xfrm>
            <a:prstGeom prst="rect">
              <a:avLst/>
            </a:prstGeom>
          </p:spPr>
          <p:txBody>
            <a:bodyPr lIns="0" tIns="0" rIns="0" bIns="0" rtlCol="0" anchor="t">
              <a:spAutoFit/>
            </a:bodyPr>
            <a:lstStyle/>
            <a:p>
              <a:pPr algn="ctr">
                <a:lnSpc>
                  <a:spcPts val="2800"/>
                </a:lnSpc>
              </a:pPr>
              <a:r>
                <a:rPr lang="en-US" sz="2000" spc="190">
                  <a:solidFill>
                    <a:srgbClr val="000000"/>
                  </a:solidFill>
                  <a:latin typeface="Canva Sans"/>
                  <a:ea typeface="Canva Sans"/>
                  <a:cs typeface="Canva Sans"/>
                  <a:sym typeface="Canva Sans"/>
                </a:rPr>
                <a:t>UPSKILLING INDIA</a:t>
              </a:r>
            </a:p>
          </p:txBody>
        </p:sp>
      </p:grpSp>
      <p:sp>
        <p:nvSpPr>
          <p:cNvPr id="28" name="TextBox 28"/>
          <p:cNvSpPr txBox="1"/>
          <p:nvPr/>
        </p:nvSpPr>
        <p:spPr>
          <a:xfrm>
            <a:off x="5068783" y="4859750"/>
            <a:ext cx="9104114"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Portfoliio Project Challenge </a:t>
            </a:r>
          </a:p>
        </p:txBody>
      </p:sp>
      <p:sp>
        <p:nvSpPr>
          <p:cNvPr id="29" name="TextBox 29"/>
          <p:cNvSpPr txBox="1"/>
          <p:nvPr/>
        </p:nvSpPr>
        <p:spPr>
          <a:xfrm>
            <a:off x="5878944" y="6579060"/>
            <a:ext cx="7483793" cy="874214"/>
          </a:xfrm>
          <a:prstGeom prst="rect">
            <a:avLst/>
          </a:prstGeom>
        </p:spPr>
        <p:txBody>
          <a:bodyPr lIns="0" tIns="0" rIns="0" bIns="0" rtlCol="0" anchor="t">
            <a:spAutoFit/>
          </a:bodyPr>
          <a:lstStyle/>
          <a:p>
            <a:pPr algn="ctr">
              <a:lnSpc>
                <a:spcPts val="7279"/>
              </a:lnSpc>
            </a:pPr>
            <a:r>
              <a:rPr lang="en-US" sz="5199" b="1" i="1" dirty="0">
                <a:solidFill>
                  <a:srgbClr val="FAB590"/>
                </a:solidFill>
                <a:latin typeface="Canva Sans Bold Italics"/>
                <a:ea typeface="Canva Sans Bold Italics"/>
                <a:cs typeface="Canva Sans Bold Italics"/>
                <a:sym typeface="Canva Sans Bold Italics"/>
              </a:rPr>
              <a:t>Lung Cancer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433A61-6558-2384-6F86-B1BAC6909DD4}"/>
              </a:ext>
            </a:extLst>
          </p:cNvPr>
          <p:cNvSpPr txBox="1"/>
          <p:nvPr/>
        </p:nvSpPr>
        <p:spPr>
          <a:xfrm>
            <a:off x="228600" y="342900"/>
            <a:ext cx="5943600" cy="646331"/>
          </a:xfrm>
          <a:prstGeom prst="rect">
            <a:avLst/>
          </a:prstGeom>
          <a:noFill/>
        </p:spPr>
        <p:txBody>
          <a:bodyPr wrap="square" rtlCol="0">
            <a:spAutoFit/>
          </a:bodyPr>
          <a:lstStyle/>
          <a:p>
            <a:r>
              <a:rPr lang="en-US" sz="3600" b="1" u="sng" dirty="0"/>
              <a:t>Key Insights From Dashboard</a:t>
            </a:r>
            <a:r>
              <a:rPr lang="en-US" sz="3600" b="1" dirty="0"/>
              <a:t>:</a:t>
            </a:r>
          </a:p>
        </p:txBody>
      </p:sp>
      <p:sp>
        <p:nvSpPr>
          <p:cNvPr id="2" name="TextBox 1">
            <a:extLst>
              <a:ext uri="{FF2B5EF4-FFF2-40B4-BE49-F238E27FC236}">
                <a16:creationId xmlns:a16="http://schemas.microsoft.com/office/drawing/2014/main" id="{66D11325-3BD3-D593-CBC2-E968407947E9}"/>
              </a:ext>
            </a:extLst>
          </p:cNvPr>
          <p:cNvSpPr txBox="1"/>
          <p:nvPr/>
        </p:nvSpPr>
        <p:spPr>
          <a:xfrm>
            <a:off x="381000" y="1257300"/>
            <a:ext cx="17373600" cy="8863965"/>
          </a:xfrm>
          <a:prstGeom prst="rect">
            <a:avLst/>
          </a:prstGeom>
          <a:noFill/>
        </p:spPr>
        <p:txBody>
          <a:bodyPr wrap="square" rtlCol="0">
            <a:spAutoFit/>
          </a:bodyPr>
          <a:lstStyle/>
          <a:p>
            <a:r>
              <a:rPr lang="en-US" sz="3000" dirty="0"/>
              <a:t>From the dashboard:</a:t>
            </a:r>
          </a:p>
          <a:p>
            <a:pPr>
              <a:buFont typeface="+mj-lt"/>
              <a:buAutoNum type="arabicPeriod"/>
            </a:pPr>
            <a:r>
              <a:rPr lang="en-US" sz="3000" b="1" dirty="0"/>
              <a:t>Smoking and Lung Cancer Risk</a:t>
            </a:r>
            <a:r>
              <a:rPr lang="en-US" sz="3000" dirty="0"/>
              <a:t>: By analyzing the </a:t>
            </a:r>
            <a:r>
              <a:rPr lang="en-US" sz="3000" b="1" dirty="0" err="1"/>
              <a:t>Years_of_Smoking</a:t>
            </a:r>
            <a:r>
              <a:rPr lang="en-US" sz="3000" dirty="0"/>
              <a:t>, </a:t>
            </a:r>
            <a:r>
              <a:rPr lang="en-US" sz="3000" b="1" dirty="0" err="1"/>
              <a:t>Cigarettes_per_Day</a:t>
            </a:r>
            <a:r>
              <a:rPr lang="en-US" sz="3000" dirty="0"/>
              <a:t>, and </a:t>
            </a:r>
            <a:r>
              <a:rPr lang="en-US" sz="3000" b="1" dirty="0"/>
              <a:t>Smoker</a:t>
            </a:r>
            <a:r>
              <a:rPr lang="en-US" sz="3000" dirty="0"/>
              <a:t> columns, you can identify correlations between smoking habits and the likelihood of a </a:t>
            </a:r>
            <a:r>
              <a:rPr lang="en-US" sz="3000" b="1" dirty="0"/>
              <a:t>Lung Cancer Diagnosis</a:t>
            </a:r>
            <a:r>
              <a:rPr lang="en-US" sz="3000" dirty="0"/>
              <a:t>. This can provide insights into how smoking impacts lung cancer risk across different populations.</a:t>
            </a:r>
          </a:p>
          <a:p>
            <a:pPr>
              <a:buFont typeface="+mj-lt"/>
              <a:buAutoNum type="arabicPeriod"/>
            </a:pPr>
            <a:r>
              <a:rPr lang="en-US" sz="3000" b="1" dirty="0"/>
              <a:t>Impact of Environmental Factors</a:t>
            </a:r>
            <a:r>
              <a:rPr lang="en-US" sz="3000" dirty="0"/>
              <a:t>: Analyzing </a:t>
            </a:r>
            <a:r>
              <a:rPr lang="en-US" sz="3000" b="1" dirty="0" err="1"/>
              <a:t>Air_Pollution_Exposure</a:t>
            </a:r>
            <a:r>
              <a:rPr lang="en-US" sz="3000" dirty="0"/>
              <a:t>, </a:t>
            </a:r>
            <a:r>
              <a:rPr lang="en-US" sz="3000" b="1" dirty="0" err="1"/>
              <a:t>Occupational_Exposure</a:t>
            </a:r>
            <a:r>
              <a:rPr lang="en-US" sz="3000" dirty="0"/>
              <a:t>, and </a:t>
            </a:r>
            <a:r>
              <a:rPr lang="en-US" sz="3000" b="1" dirty="0" err="1"/>
              <a:t>Indoor_Pollution</a:t>
            </a:r>
            <a:r>
              <a:rPr lang="en-US" sz="3000" dirty="0"/>
              <a:t> can help identify regions or populations where environmental exposure is significantly contributing to lung cancer. Cross-referencing these with </a:t>
            </a:r>
            <a:r>
              <a:rPr lang="en-US" sz="3000" b="1" dirty="0" err="1"/>
              <a:t>Lung_Cancer_Prevalence_Rate</a:t>
            </a:r>
            <a:r>
              <a:rPr lang="en-US" sz="3000" dirty="0"/>
              <a:t> could show areas with high pollution and their link to cancer rates.</a:t>
            </a:r>
          </a:p>
          <a:p>
            <a:pPr>
              <a:buFont typeface="+mj-lt"/>
              <a:buAutoNum type="arabicPeriod"/>
            </a:pPr>
            <a:r>
              <a:rPr lang="en-US" sz="3000" b="1" dirty="0"/>
              <a:t>Healthcare Access and Early Detection</a:t>
            </a:r>
            <a:r>
              <a:rPr lang="en-US" sz="3000" dirty="0"/>
              <a:t>: By comparing </a:t>
            </a:r>
            <a:r>
              <a:rPr lang="en-US" sz="3000" b="1" dirty="0" err="1"/>
              <a:t>Healthcare_Access</a:t>
            </a:r>
            <a:r>
              <a:rPr lang="en-US" sz="3000" dirty="0"/>
              <a:t> and </a:t>
            </a:r>
            <a:r>
              <a:rPr lang="en-US" sz="3000" b="1" dirty="0" err="1"/>
              <a:t>Early_Detection</a:t>
            </a:r>
            <a:r>
              <a:rPr lang="en-US" sz="3000" dirty="0"/>
              <a:t> with </a:t>
            </a:r>
            <a:r>
              <a:rPr lang="en-US" sz="3000" b="1" dirty="0" err="1"/>
              <a:t>Lung_Cancer_Diagnosis</a:t>
            </a:r>
            <a:r>
              <a:rPr lang="en-US" sz="3000" dirty="0"/>
              <a:t> and </a:t>
            </a:r>
            <a:r>
              <a:rPr lang="en-US" sz="3000" b="1" dirty="0" err="1"/>
              <a:t>Cancer_Stage</a:t>
            </a:r>
            <a:r>
              <a:rPr lang="en-US" sz="3000" dirty="0"/>
              <a:t>, you could uncover disparities in diagnosis times and survival outcomes, especially in </a:t>
            </a:r>
            <a:r>
              <a:rPr lang="en-US" sz="3000" b="1" dirty="0"/>
              <a:t>Developed vs. Developing</a:t>
            </a:r>
            <a:r>
              <a:rPr lang="en-US" sz="3000" dirty="0"/>
              <a:t> countries.</a:t>
            </a:r>
          </a:p>
          <a:p>
            <a:pPr>
              <a:buFont typeface="+mj-lt"/>
              <a:buAutoNum type="arabicPeriod"/>
            </a:pPr>
            <a:r>
              <a:rPr lang="en-US" sz="3000" b="1" dirty="0"/>
              <a:t>Gender and Age Correlation</a:t>
            </a:r>
            <a:r>
              <a:rPr lang="en-US" sz="3000" dirty="0"/>
              <a:t>: The </a:t>
            </a:r>
            <a:r>
              <a:rPr lang="en-US" sz="3000" b="1" dirty="0"/>
              <a:t>Gender</a:t>
            </a:r>
            <a:r>
              <a:rPr lang="en-US" sz="3000" dirty="0"/>
              <a:t> and </a:t>
            </a:r>
            <a:r>
              <a:rPr lang="en-US" sz="3000" b="1" dirty="0"/>
              <a:t>Age</a:t>
            </a:r>
            <a:r>
              <a:rPr lang="en-US" sz="3000" dirty="0"/>
              <a:t> columns can highlight trends related to gender and age-specific lung cancer diagnosis, as well as survival rates (</a:t>
            </a:r>
            <a:r>
              <a:rPr lang="en-US" sz="3000" b="1" dirty="0" err="1"/>
              <a:t>Survival_Years</a:t>
            </a:r>
            <a:r>
              <a:rPr lang="en-US" sz="3000" dirty="0"/>
              <a:t>) and </a:t>
            </a:r>
            <a:r>
              <a:rPr lang="en-US" sz="3000" b="1" dirty="0" err="1"/>
              <a:t>Cancer_Stage</a:t>
            </a:r>
            <a:r>
              <a:rPr lang="en-US" sz="3000" dirty="0"/>
              <a:t> at diagnosis. This can identify vulnerable age groups or gender-specific risk factors.</a:t>
            </a:r>
          </a:p>
          <a:p>
            <a:pPr>
              <a:buFont typeface="+mj-lt"/>
              <a:buAutoNum type="arabicPeriod"/>
            </a:pPr>
            <a:r>
              <a:rPr lang="en-US" sz="3000" b="1" dirty="0"/>
              <a:t>Lung Cancer Mortality and Prevalence</a:t>
            </a:r>
            <a:r>
              <a:rPr lang="en-US" sz="3000" dirty="0"/>
              <a:t>: Analyzing the relationship between </a:t>
            </a:r>
            <a:r>
              <a:rPr lang="en-US" sz="3000" b="1" dirty="0" err="1"/>
              <a:t>Annual_Lung_Cancer_Deaths</a:t>
            </a:r>
            <a:r>
              <a:rPr lang="en-US" sz="3000" dirty="0"/>
              <a:t>, </a:t>
            </a:r>
            <a:r>
              <a:rPr lang="en-US" sz="3000" b="1" dirty="0" err="1"/>
              <a:t>Lung_Cancer_Prevalence_Rate</a:t>
            </a:r>
            <a:r>
              <a:rPr lang="en-US" sz="3000" dirty="0"/>
              <a:t>, and </a:t>
            </a:r>
            <a:r>
              <a:rPr lang="en-US" sz="3000" b="1" dirty="0" err="1"/>
              <a:t>Mortality_Rate</a:t>
            </a:r>
            <a:r>
              <a:rPr lang="en-US" sz="3000" dirty="0"/>
              <a:t> can give a clear picture of how effective prevention, early detection, and treatment are in reducing mortality. This could help guide healthcare policies or public health initiatives.</a:t>
            </a:r>
          </a:p>
          <a:p>
            <a:endParaRPr lang="en-US" sz="3000" dirty="0"/>
          </a:p>
        </p:txBody>
      </p:sp>
    </p:spTree>
    <p:extLst>
      <p:ext uri="{BB962C8B-B14F-4D97-AF65-F5344CB8AC3E}">
        <p14:creationId xmlns:p14="http://schemas.microsoft.com/office/powerpoint/2010/main" val="746602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825167-E8B5-8958-D1BB-80DD6963B1F4}"/>
              </a:ext>
            </a:extLst>
          </p:cNvPr>
          <p:cNvSpPr txBox="1"/>
          <p:nvPr/>
        </p:nvSpPr>
        <p:spPr>
          <a:xfrm>
            <a:off x="304800" y="342900"/>
            <a:ext cx="12115800" cy="523220"/>
          </a:xfrm>
          <a:prstGeom prst="rect">
            <a:avLst/>
          </a:prstGeom>
          <a:noFill/>
        </p:spPr>
        <p:txBody>
          <a:bodyPr wrap="square" rtlCol="0">
            <a:spAutoFit/>
          </a:bodyPr>
          <a:lstStyle/>
          <a:p>
            <a:r>
              <a:rPr lang="en-US" sz="2800" b="1" u="sng" dirty="0"/>
              <a:t>Conclusion And Business Recommendation</a:t>
            </a:r>
            <a:r>
              <a:rPr lang="en-US" sz="2800" b="1" dirty="0"/>
              <a:t>:</a:t>
            </a:r>
          </a:p>
        </p:txBody>
      </p:sp>
      <p:sp>
        <p:nvSpPr>
          <p:cNvPr id="3" name="TextBox 2">
            <a:extLst>
              <a:ext uri="{FF2B5EF4-FFF2-40B4-BE49-F238E27FC236}">
                <a16:creationId xmlns:a16="http://schemas.microsoft.com/office/drawing/2014/main" id="{9B564996-DD75-EEE9-0BC9-F900FF65A379}"/>
              </a:ext>
            </a:extLst>
          </p:cNvPr>
          <p:cNvSpPr txBox="1"/>
          <p:nvPr/>
        </p:nvSpPr>
        <p:spPr>
          <a:xfrm>
            <a:off x="304800" y="952500"/>
            <a:ext cx="9144000" cy="8956298"/>
          </a:xfrm>
          <a:prstGeom prst="rect">
            <a:avLst/>
          </a:prstGeom>
          <a:noFill/>
        </p:spPr>
        <p:txBody>
          <a:bodyPr wrap="square" rtlCol="0">
            <a:spAutoFit/>
          </a:bodyPr>
          <a:lstStyle/>
          <a:p>
            <a:r>
              <a:rPr lang="en-US" sz="2400" b="1" dirty="0"/>
              <a:t>Conclusions:</a:t>
            </a:r>
          </a:p>
          <a:p>
            <a:pPr>
              <a:buFont typeface="+mj-lt"/>
              <a:buAutoNum type="arabicPeriod"/>
            </a:pPr>
            <a:r>
              <a:rPr lang="en-US" sz="2400" b="1" dirty="0"/>
              <a:t>Smoking Remains a Primary Risk Factor</a:t>
            </a:r>
            <a:r>
              <a:rPr lang="en-US" sz="2400" dirty="0"/>
              <a:t>: Smoking continues to be a significant contributor to lung cancer, especially among long-term smokers. The data likely shows a strong link between smoking habits (e.g., years of smoking, cigarettes per day) and lung cancer diagnosis.</a:t>
            </a:r>
          </a:p>
          <a:p>
            <a:pPr>
              <a:buFont typeface="+mj-lt"/>
              <a:buAutoNum type="arabicPeriod"/>
            </a:pPr>
            <a:r>
              <a:rPr lang="en-US" sz="2400" b="1" dirty="0"/>
              <a:t>Environmental and Occupational Exposure is High-Risk</a:t>
            </a:r>
            <a:r>
              <a:rPr lang="en-US" sz="2400" dirty="0"/>
              <a:t>: Areas with high levels of air pollution, occupational exposure, and indoor pollution appear to have higher rates of lung cancer. This suggests that environmental factors are playing a crucial role in the prevalence of the disease.</a:t>
            </a:r>
          </a:p>
          <a:p>
            <a:pPr>
              <a:buFont typeface="+mj-lt"/>
              <a:buAutoNum type="arabicPeriod"/>
            </a:pPr>
            <a:r>
              <a:rPr lang="en-US" sz="2400" b="1" dirty="0"/>
              <a:t>Access to Healthcare Affects Diagnosis and Survival Rates</a:t>
            </a:r>
            <a:r>
              <a:rPr lang="en-US" sz="2400" dirty="0"/>
              <a:t>: Regions with better healthcare access and early detection programs have higher survival rates. Conversely, areas with poor access may show more advanced stages of cancer at diagnosis, affecting overall survival.</a:t>
            </a:r>
          </a:p>
          <a:p>
            <a:pPr>
              <a:buFont typeface="+mj-lt"/>
              <a:buAutoNum type="arabicPeriod"/>
            </a:pPr>
            <a:r>
              <a:rPr lang="en-US" sz="2400" b="1" dirty="0"/>
              <a:t>Age and Gender Influence Outcomes</a:t>
            </a:r>
            <a:r>
              <a:rPr lang="en-US" sz="2400" dirty="0"/>
              <a:t>: Age and gender are likely playing significant roles in lung cancer diagnosis and survival. Certain age groups and genders may be more susceptible to severe stages of cancer at the time of diagnosis, and may experience different survival outcomes.</a:t>
            </a:r>
          </a:p>
          <a:p>
            <a:pPr>
              <a:buFont typeface="+mj-lt"/>
              <a:buAutoNum type="arabicPeriod"/>
            </a:pPr>
            <a:r>
              <a:rPr lang="en-US" sz="2400" b="1" dirty="0"/>
              <a:t>Lung Cancer Mortality and Prevalence Are High in Developing Countries</a:t>
            </a:r>
            <a:r>
              <a:rPr lang="en-US" sz="2400" dirty="0"/>
              <a:t>: Developing countries may show higher mortality rates, possibly due to a combination of delayed diagnoses, inadequate healthcare infrastructure, and limited early detection initiatives.</a:t>
            </a:r>
          </a:p>
          <a:p>
            <a:endParaRPr lang="en-US" sz="2400" dirty="0"/>
          </a:p>
        </p:txBody>
      </p:sp>
      <p:sp>
        <p:nvSpPr>
          <p:cNvPr id="4" name="TextBox 3">
            <a:extLst>
              <a:ext uri="{FF2B5EF4-FFF2-40B4-BE49-F238E27FC236}">
                <a16:creationId xmlns:a16="http://schemas.microsoft.com/office/drawing/2014/main" id="{88CFEBA4-10D7-7019-C180-D0E595E41930}"/>
              </a:ext>
            </a:extLst>
          </p:cNvPr>
          <p:cNvSpPr txBox="1"/>
          <p:nvPr/>
        </p:nvSpPr>
        <p:spPr>
          <a:xfrm>
            <a:off x="9372600" y="0"/>
            <a:ext cx="8382000" cy="10802957"/>
          </a:xfrm>
          <a:prstGeom prst="rect">
            <a:avLst/>
          </a:prstGeom>
          <a:noFill/>
        </p:spPr>
        <p:txBody>
          <a:bodyPr wrap="square" rtlCol="0">
            <a:spAutoFit/>
          </a:bodyPr>
          <a:lstStyle/>
          <a:p>
            <a:r>
              <a:rPr lang="en-US" sz="2400" b="1" dirty="0"/>
              <a:t>Business Recommendations:</a:t>
            </a:r>
          </a:p>
          <a:p>
            <a:pPr>
              <a:buFont typeface="+mj-lt"/>
              <a:buAutoNum type="arabicPeriod"/>
            </a:pPr>
            <a:r>
              <a:rPr lang="en-US" sz="2400" b="1" dirty="0"/>
              <a:t>Targeted Anti-Smoking Campaigns</a:t>
            </a:r>
            <a:r>
              <a:rPr lang="en-US" sz="2400" dirty="0"/>
              <a:t>: Launch targeted smoking cessation programs, especially for high-risk demographics (e.g., long-term smokers, younger adults) to reduce smoking-related lung cancer. Collaborating with governments or healthcare providers in high-prevalence regions would be beneficial.</a:t>
            </a:r>
          </a:p>
          <a:p>
            <a:pPr>
              <a:buFont typeface="+mj-lt"/>
              <a:buAutoNum type="arabicPeriod"/>
            </a:pPr>
            <a:r>
              <a:rPr lang="en-US" sz="2400" b="1" dirty="0"/>
              <a:t>Increase Investment in Environmental Health</a:t>
            </a:r>
            <a:r>
              <a:rPr lang="en-US" sz="2400" dirty="0"/>
              <a:t>: Invest in pollution control technologies and advocate for stricter regulations on industrial emissions and air quality. Businesses in industries like manufacturing or energy could offer solutions for cleaner technologies, benefiting both public health and corporate sustainability.</a:t>
            </a:r>
          </a:p>
          <a:p>
            <a:pPr>
              <a:buFont typeface="+mj-lt"/>
              <a:buAutoNum type="arabicPeriod"/>
            </a:pPr>
            <a:r>
              <a:rPr lang="en-US" sz="2400" b="1" dirty="0"/>
              <a:t>Expand Early Detection and Healthcare Access</a:t>
            </a:r>
            <a:r>
              <a:rPr lang="en-US" sz="2400" dirty="0"/>
              <a:t>: Partner with healthcare providers and government bodies to improve access to early detection services, particularly in underserved or developing areas. Offering mobile health screening or telemedicine services could improve early-stage diagnosis and survival rates.</a:t>
            </a:r>
          </a:p>
          <a:p>
            <a:pPr>
              <a:buFont typeface="+mj-lt"/>
              <a:buAutoNum type="arabicPeriod"/>
            </a:pPr>
            <a:r>
              <a:rPr lang="en-US" sz="2400" b="1" dirty="0"/>
              <a:t>Develop Age-Specific Prevention and Treatment Programs</a:t>
            </a:r>
            <a:r>
              <a:rPr lang="en-US" sz="2400" dirty="0"/>
              <a:t>: Design prevention, treatment, and awareness programs tailored to specific age groups or genders. For instance, older adults may require different screening methods or treatment protocols. Gender-specific risk assessments could further enhance personalized healthcare services.</a:t>
            </a:r>
          </a:p>
          <a:p>
            <a:pPr>
              <a:buFont typeface="+mj-lt"/>
              <a:buAutoNum type="arabicPeriod"/>
            </a:pPr>
            <a:r>
              <a:rPr lang="en-US" sz="2400" b="1" dirty="0"/>
              <a:t>Support Health Initiatives in Developing Countries</a:t>
            </a:r>
            <a:r>
              <a:rPr lang="en-US" sz="2400" dirty="0"/>
              <a:t>: Partner with global health organizations to bring lung cancer awareness and early detection programs to developing countries. Providing affordable diagnostic tools or supporting local healthcare infrastructure could reduce mortality rates in these regions.</a:t>
            </a:r>
          </a:p>
          <a:p>
            <a:endParaRPr lang="en-US" sz="2400" dirty="0"/>
          </a:p>
        </p:txBody>
      </p:sp>
    </p:spTree>
    <p:extLst>
      <p:ext uri="{BB962C8B-B14F-4D97-AF65-F5344CB8AC3E}">
        <p14:creationId xmlns:p14="http://schemas.microsoft.com/office/powerpoint/2010/main" val="355793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3398" y="1517983"/>
            <a:ext cx="16958401" cy="7740317"/>
            <a:chOff x="-991775" y="-38100"/>
            <a:chExt cx="3471137" cy="1584330"/>
          </a:xfrm>
        </p:grpSpPr>
        <p:sp>
          <p:nvSpPr>
            <p:cNvPr id="3" name="Freeform 3"/>
            <p:cNvSpPr/>
            <p:nvPr/>
          </p:nvSpPr>
          <p:spPr>
            <a:xfrm>
              <a:off x="-991775" y="48882"/>
              <a:ext cx="3471137" cy="1497348"/>
            </a:xfrm>
            <a:custGeom>
              <a:avLst/>
              <a:gdLst/>
              <a:ahLst/>
              <a:cxnLst/>
              <a:rect l="l" t="t" r="r" b="b"/>
              <a:pathLst>
                <a:path w="2479362" h="1546230">
                  <a:moveTo>
                    <a:pt x="63914" y="0"/>
                  </a:moveTo>
                  <a:lnTo>
                    <a:pt x="2415448" y="0"/>
                  </a:lnTo>
                  <a:cubicBezTo>
                    <a:pt x="2432399" y="0"/>
                    <a:pt x="2448656" y="6734"/>
                    <a:pt x="2460642" y="18720"/>
                  </a:cubicBezTo>
                  <a:cubicBezTo>
                    <a:pt x="2472628" y="30706"/>
                    <a:pt x="2479362" y="46963"/>
                    <a:pt x="2479362" y="63914"/>
                  </a:cubicBezTo>
                  <a:lnTo>
                    <a:pt x="2479362" y="1482316"/>
                  </a:lnTo>
                  <a:cubicBezTo>
                    <a:pt x="2479362" y="1499267"/>
                    <a:pt x="2472628" y="1515524"/>
                    <a:pt x="2460642" y="1527510"/>
                  </a:cubicBezTo>
                  <a:cubicBezTo>
                    <a:pt x="2448656" y="1539496"/>
                    <a:pt x="2432399" y="1546230"/>
                    <a:pt x="2415448" y="1546230"/>
                  </a:cubicBezTo>
                  <a:lnTo>
                    <a:pt x="63914" y="1546230"/>
                  </a:lnTo>
                  <a:cubicBezTo>
                    <a:pt x="46963" y="1546230"/>
                    <a:pt x="30706" y="1539496"/>
                    <a:pt x="18720" y="1527510"/>
                  </a:cubicBezTo>
                  <a:cubicBezTo>
                    <a:pt x="6734" y="1515524"/>
                    <a:pt x="0" y="1499267"/>
                    <a:pt x="0" y="1482316"/>
                  </a:cubicBezTo>
                  <a:lnTo>
                    <a:pt x="0" y="63914"/>
                  </a:lnTo>
                  <a:cubicBezTo>
                    <a:pt x="0" y="46963"/>
                    <a:pt x="6734" y="30706"/>
                    <a:pt x="18720" y="18720"/>
                  </a:cubicBezTo>
                  <a:cubicBezTo>
                    <a:pt x="30706" y="6734"/>
                    <a:pt x="46963" y="0"/>
                    <a:pt x="63914" y="0"/>
                  </a:cubicBezTo>
                  <a:close/>
                </a:path>
              </a:pathLst>
            </a:custGeom>
            <a:solidFill>
              <a:srgbClr val="F8F8F8"/>
            </a:solidFill>
          </p:spPr>
          <p:txBody>
            <a:bodyPr/>
            <a:lstStyle/>
            <a:p>
              <a:r>
                <a:rPr lang="en-US" sz="2800" b="1" dirty="0"/>
                <a:t>Project Details:</a:t>
              </a:r>
            </a:p>
            <a:p>
              <a:endParaRPr lang="en-US" sz="2800" b="1" dirty="0"/>
            </a:p>
            <a:p>
              <a:r>
                <a:rPr lang="en-US" sz="2800" b="1" dirty="0"/>
                <a:t>Title: Lung Cancer Detection</a:t>
              </a:r>
            </a:p>
            <a:p>
              <a:endParaRPr lang="en-US" sz="2800" b="1" dirty="0"/>
            </a:p>
            <a:p>
              <a:r>
                <a:rPr lang="en-US" sz="2800" b="1" dirty="0"/>
                <a:t>By: Sagar Dixit</a:t>
              </a:r>
            </a:p>
            <a:p>
              <a:endParaRPr lang="en-US" sz="2800" b="1" dirty="0"/>
            </a:p>
            <a:p>
              <a:r>
                <a:rPr lang="en-US" sz="2800" b="1" dirty="0"/>
                <a:t>Status: Business Analyst Intern @ </a:t>
              </a:r>
              <a:r>
                <a:rPr lang="en-US" sz="2800" b="1" dirty="0" err="1"/>
                <a:t>Iclivia</a:t>
              </a:r>
              <a:endParaRPr lang="en-US" sz="2800" b="1" dirty="0"/>
            </a:p>
            <a:p>
              <a:endParaRPr lang="en-US" sz="2800" b="1" dirty="0"/>
            </a:p>
            <a:p>
              <a:r>
                <a:rPr lang="en-US" sz="2800" b="1" dirty="0"/>
                <a:t>Date Of </a:t>
              </a:r>
              <a:r>
                <a:rPr lang="en-US" sz="2800" b="1" dirty="0" err="1"/>
                <a:t>Submisson</a:t>
              </a:r>
              <a:r>
                <a:rPr lang="en-US" sz="2800" b="1" dirty="0"/>
                <a:t>: 20/02/2025</a:t>
              </a:r>
            </a:p>
            <a:p>
              <a:endParaRPr lang="en-US" sz="2800" b="1" dirty="0"/>
            </a:p>
            <a:p>
              <a:r>
                <a:rPr lang="en-US" sz="2800" b="1" dirty="0"/>
                <a:t>Tools Used : Excel (For Data Manipulation),MS SQL SERVER (For Data Extraction, Power BI (For Dashboard Preparation)</a:t>
              </a:r>
            </a:p>
          </p:txBody>
        </p:sp>
        <p:sp>
          <p:nvSpPr>
            <p:cNvPr id="4" name="TextBox 4"/>
            <p:cNvSpPr txBox="1"/>
            <p:nvPr/>
          </p:nvSpPr>
          <p:spPr>
            <a:xfrm>
              <a:off x="0" y="-38100"/>
              <a:ext cx="2479362" cy="1584330"/>
            </a:xfrm>
            <a:prstGeom prst="rect">
              <a:avLst/>
            </a:prstGeom>
          </p:spPr>
          <p:txBody>
            <a:bodyPr lIns="47086" tIns="47086" rIns="47086" bIns="47086" rtlCol="0" anchor="ctr"/>
            <a:lstStyle/>
            <a:p>
              <a:pPr algn="ctr">
                <a:lnSpc>
                  <a:spcPts val="2659"/>
                </a:lnSpc>
              </a:pPr>
              <a:endParaRPr/>
            </a:p>
          </p:txBody>
        </p:sp>
      </p:grpSp>
      <p:grpSp>
        <p:nvGrpSpPr>
          <p:cNvPr id="12" name="Group 12"/>
          <p:cNvGrpSpPr/>
          <p:nvPr/>
        </p:nvGrpSpPr>
        <p:grpSpPr>
          <a:xfrm>
            <a:off x="17491799" y="8458418"/>
            <a:ext cx="951769" cy="799882"/>
            <a:chOff x="0" y="0"/>
            <a:chExt cx="967140" cy="812800"/>
          </a:xfrm>
        </p:grpSpPr>
        <p:sp>
          <p:nvSpPr>
            <p:cNvPr id="13" name="Freeform 13"/>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14" name="TextBox 14"/>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p:cNvGrpSpPr/>
          <p:nvPr/>
        </p:nvGrpSpPr>
        <p:grpSpPr>
          <a:xfrm>
            <a:off x="419980" y="602805"/>
            <a:ext cx="2974068" cy="851790"/>
            <a:chOff x="0" y="0"/>
            <a:chExt cx="3965424" cy="1135720"/>
          </a:xfrm>
        </p:grpSpPr>
        <p:sp>
          <p:nvSpPr>
            <p:cNvPr id="17" name="Freeform 17"/>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417470" y="1409700"/>
            <a:ext cx="1011607" cy="101160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12" name="Freeform 12"/>
          <p:cNvSpPr/>
          <p:nvPr/>
        </p:nvSpPr>
        <p:spPr>
          <a:xfrm>
            <a:off x="3962860" y="481252"/>
            <a:ext cx="374951" cy="291056"/>
          </a:xfrm>
          <a:custGeom>
            <a:avLst/>
            <a:gdLst/>
            <a:ahLst/>
            <a:cxnLst/>
            <a:rect l="l" t="t" r="r" b="b"/>
            <a:pathLst>
              <a:path w="374951" h="291056">
                <a:moveTo>
                  <a:pt x="0" y="0"/>
                </a:moveTo>
                <a:lnTo>
                  <a:pt x="374951" y="0"/>
                </a:lnTo>
                <a:lnTo>
                  <a:pt x="374951" y="291056"/>
                </a:lnTo>
                <a:lnTo>
                  <a:pt x="0" y="2910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05</a:t>
            </a:r>
          </a:p>
        </p:txBody>
      </p:sp>
      <p:grpSp>
        <p:nvGrpSpPr>
          <p:cNvPr id="19" name="Group 19"/>
          <p:cNvGrpSpPr/>
          <p:nvPr/>
        </p:nvGrpSpPr>
        <p:grpSpPr>
          <a:xfrm>
            <a:off x="533524" y="346413"/>
            <a:ext cx="2974068" cy="851790"/>
            <a:chOff x="0" y="0"/>
            <a:chExt cx="3965424" cy="1135720"/>
          </a:xfrm>
        </p:grpSpPr>
        <p:sp>
          <p:nvSpPr>
            <p:cNvPr id="20" name="Freeform 20"/>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4" name="TextBox 23">
            <a:extLst>
              <a:ext uri="{FF2B5EF4-FFF2-40B4-BE49-F238E27FC236}">
                <a16:creationId xmlns:a16="http://schemas.microsoft.com/office/drawing/2014/main" id="{AF14CE47-2594-C19B-7545-A2F46A392C14}"/>
              </a:ext>
            </a:extLst>
          </p:cNvPr>
          <p:cNvSpPr txBox="1"/>
          <p:nvPr/>
        </p:nvSpPr>
        <p:spPr>
          <a:xfrm>
            <a:off x="417470" y="1318370"/>
            <a:ext cx="17699657" cy="6186309"/>
          </a:xfrm>
          <a:prstGeom prst="rect">
            <a:avLst/>
          </a:prstGeom>
          <a:noFill/>
        </p:spPr>
        <p:txBody>
          <a:bodyPr wrap="square" rtlCol="0">
            <a:spAutoFit/>
          </a:bodyPr>
          <a:lstStyle/>
          <a:p>
            <a:r>
              <a:rPr lang="en-US" b="1" dirty="0"/>
              <a:t>Lung Cancer Detection: Description and Business Problem with Objectives</a:t>
            </a:r>
          </a:p>
          <a:p>
            <a:r>
              <a:rPr lang="en-US" b="1" dirty="0"/>
              <a:t>Description:</a:t>
            </a:r>
          </a:p>
          <a:p>
            <a:r>
              <a:rPr lang="en-US" dirty="0"/>
              <a:t>Lung cancer is one of the most prevalent and deadliest forms of cancer worldwide. Early detection is crucial to improve survival rates and treatment outcomes, as the disease is often diagnosed in its later stages. Various methods are employed to detect lung cancer, including imaging techniques like CT scans, X-rays, and sputum tests. However, these methods are often expensive, time-consuming, and sometimes lead to false positives or negatives, which can delay treatment and increase healthcare costs.</a:t>
            </a:r>
          </a:p>
          <a:p>
            <a:r>
              <a:rPr lang="en-US" dirty="0"/>
              <a:t>Advancements in technology, particularly in artificial intelligence (AI) and machine learning (ML), have opened new possibilities for more accurate and efficient lung cancer detection. By analyzing large datasets from medical imaging, AI systems can help identify subtle patterns and anomalies that are not easily visible to the human eye, thus improving early diagnosis and enabling personalized treatment plans.</a:t>
            </a:r>
          </a:p>
          <a:p>
            <a:r>
              <a:rPr lang="en-US" b="1" dirty="0"/>
              <a:t>Business Problem:</a:t>
            </a:r>
          </a:p>
          <a:p>
            <a:r>
              <a:rPr lang="en-US" dirty="0"/>
              <a:t>The primary business problem is the lack of effective and efficient methods for early lung cancer detection. Current diagnostic practices often rely on manual interpretation of medical images by radiologists, which is prone to human error and subject to diagnostic delays. Moreover, the high costs of advanced imaging technology and the difficulty of ensuring timely access to specialists in some regions further exacerbate the problem.</a:t>
            </a:r>
          </a:p>
          <a:p>
            <a:r>
              <a:rPr lang="en-US" dirty="0"/>
              <a:t>Healthcare systems, both public and private, face the challenge of improving patient outcomes while managing rising healthcare costs. The need for a solution that provides fast, accurate, and affordable lung cancer detection is critical to address the increasing global incidence of the disease.</a:t>
            </a:r>
          </a:p>
          <a:p>
            <a:r>
              <a:rPr lang="en-US" b="1" dirty="0"/>
              <a:t>Objectives:</a:t>
            </a:r>
          </a:p>
          <a:p>
            <a:pPr>
              <a:buFont typeface="+mj-lt"/>
              <a:buAutoNum type="arabicPeriod"/>
            </a:pPr>
            <a:r>
              <a:rPr lang="en-US" b="1" dirty="0"/>
              <a:t>Improve Early Detection Accuracy:</a:t>
            </a:r>
            <a:endParaRPr lang="en-US" dirty="0"/>
          </a:p>
          <a:p>
            <a:pPr marL="742950" lvl="1" indent="-285750">
              <a:buFont typeface="+mj-lt"/>
              <a:buAutoNum type="arabicPeriod"/>
            </a:pPr>
            <a:r>
              <a:rPr lang="en-US" dirty="0"/>
              <a:t>Develop a system leveraging AI/ML technologies to enhance the precision of detecting lung cancer at its earliest and most treatable stages.</a:t>
            </a:r>
          </a:p>
          <a:p>
            <a:pPr marL="742950" lvl="1" indent="-285750">
              <a:buFont typeface="+mj-lt"/>
              <a:buAutoNum type="arabicPeriod"/>
            </a:pPr>
            <a:r>
              <a:rPr lang="en-US" dirty="0"/>
              <a:t>Reduce false positive and negative rates, ensuring more reliable results and fewer unnecessary procedures for patients.</a:t>
            </a:r>
          </a:p>
          <a:p>
            <a:pPr>
              <a:buFont typeface="+mj-lt"/>
              <a:buAutoNum type="arabicPeriod"/>
            </a:pPr>
            <a:r>
              <a:rPr lang="en-US" b="1" dirty="0"/>
              <a:t>Cost Reduction:</a:t>
            </a:r>
            <a:endParaRPr lang="en-US" dirty="0"/>
          </a:p>
          <a:p>
            <a:pPr marL="742950" lvl="1" indent="-285750">
              <a:buFont typeface="+mj-lt"/>
              <a:buAutoNum type="arabicPeriod"/>
            </a:pPr>
            <a:r>
              <a:rPr lang="en-US" dirty="0"/>
              <a:t>Create a cost-effective solution for lung cancer detection that can reduce the need for expensive and time-consuming imaging tests.</a:t>
            </a:r>
          </a:p>
          <a:p>
            <a:pPr marL="742950" lvl="1" indent="-285750">
              <a:buFont typeface="+mj-lt"/>
              <a:buAutoNum type="arabicPeriod"/>
            </a:pPr>
            <a:r>
              <a:rPr lang="en-US" dirty="0"/>
              <a:t>Provide healthcare providers with affordable diagnostic tools that can be integrated into routine screenings without overwhelming budgets.</a:t>
            </a:r>
          </a:p>
          <a:p>
            <a:endParaRPr lang="en-US" b="1" dirty="0"/>
          </a:p>
        </p:txBody>
      </p:sp>
      <p:sp>
        <p:nvSpPr>
          <p:cNvPr id="26" name="TextBox 25">
            <a:extLst>
              <a:ext uri="{FF2B5EF4-FFF2-40B4-BE49-F238E27FC236}">
                <a16:creationId xmlns:a16="http://schemas.microsoft.com/office/drawing/2014/main" id="{AB951438-6413-C64A-377C-FB40D290C71F}"/>
              </a:ext>
            </a:extLst>
          </p:cNvPr>
          <p:cNvSpPr txBox="1"/>
          <p:nvPr/>
        </p:nvSpPr>
        <p:spPr>
          <a:xfrm>
            <a:off x="304800" y="7200901"/>
            <a:ext cx="17565730" cy="3139321"/>
          </a:xfrm>
          <a:prstGeom prst="rect">
            <a:avLst/>
          </a:prstGeom>
          <a:noFill/>
        </p:spPr>
        <p:txBody>
          <a:bodyPr wrap="square" rtlCol="0">
            <a:spAutoFit/>
          </a:bodyPr>
          <a:lstStyle/>
          <a:p>
            <a:pPr marL="0" indent="0">
              <a:buNone/>
            </a:pPr>
            <a:r>
              <a:rPr lang="en-US" b="1" dirty="0"/>
              <a:t>3.Increase Accessibility:</a:t>
            </a:r>
            <a:endParaRPr lang="en-US" dirty="0"/>
          </a:p>
          <a:p>
            <a:pPr marL="742950" lvl="1" indent="-285750">
              <a:buFont typeface="+mj-lt"/>
              <a:buAutoNum type="arabicPeriod"/>
            </a:pPr>
            <a:r>
              <a:rPr lang="en-US" dirty="0"/>
              <a:t>Expand access to high-quality lung cancer detection, especially in underserved areas or countries with limited medical resources.</a:t>
            </a:r>
          </a:p>
          <a:p>
            <a:pPr marL="742950" lvl="1" indent="-285750">
              <a:buFont typeface="+mj-lt"/>
              <a:buAutoNum type="arabicPeriod"/>
            </a:pPr>
            <a:r>
              <a:rPr lang="en-US" dirty="0"/>
              <a:t>Develop solutions that can be used in a variety of settings, such as remote clinics, hospitals, or even home-based monitoring.</a:t>
            </a:r>
          </a:p>
          <a:p>
            <a:pPr marL="457200" lvl="1" indent="0">
              <a:buNone/>
            </a:pPr>
            <a:r>
              <a:rPr lang="en-US" b="1" dirty="0"/>
              <a:t>4.Streamline Workflow and Reduce Diagnostic Time:</a:t>
            </a:r>
            <a:endParaRPr lang="en-US" dirty="0"/>
          </a:p>
          <a:p>
            <a:pPr marL="742950" lvl="1" indent="-285750">
              <a:buFont typeface="+mj-lt"/>
              <a:buAutoNum type="arabicPeriod"/>
            </a:pPr>
            <a:r>
              <a:rPr lang="en-US" dirty="0"/>
              <a:t>Implement a faster and more efficient diagnostic process, enabling healthcare professionals to deliver quicker results and improve patient treatment timelines.</a:t>
            </a:r>
          </a:p>
          <a:p>
            <a:pPr marL="742950" lvl="1" indent="-285750">
              <a:buFont typeface="+mj-lt"/>
              <a:buAutoNum type="arabicPeriod"/>
            </a:pPr>
            <a:r>
              <a:rPr lang="en-US" dirty="0"/>
              <a:t>Integrate AI-powered systems into existing medical workflows to assist radiologists, reducing their workload and enhancing their productivity.</a:t>
            </a:r>
          </a:p>
          <a:p>
            <a:pPr marL="0" indent="0">
              <a:buNone/>
            </a:pPr>
            <a:r>
              <a:rPr lang="en-US" b="1" dirty="0"/>
              <a:t>5.Drive Better Patient Outcomes:</a:t>
            </a:r>
            <a:endParaRPr lang="en-US" dirty="0"/>
          </a:p>
          <a:p>
            <a:pPr marL="742950" lvl="1" indent="-285750">
              <a:buFont typeface="+mj-lt"/>
              <a:buAutoNum type="arabicPeriod"/>
            </a:pPr>
            <a:r>
              <a:rPr lang="en-US" dirty="0"/>
              <a:t>Enhance patient survival rates by enabling early intervention and personalized treatment plans based on accurate detection.</a:t>
            </a:r>
          </a:p>
          <a:p>
            <a:pPr marL="742950" lvl="1" indent="-285750">
              <a:buFont typeface="+mj-lt"/>
              <a:buAutoNum type="arabicPeriod"/>
            </a:pPr>
            <a:r>
              <a:rPr lang="en-US" dirty="0"/>
              <a:t>Provide decision support tools that help healthcare providers choose the most effective treatment options for each patient, tailored to their specific condition.</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7491799" y="8458418"/>
            <a:ext cx="951769" cy="799882"/>
            <a:chOff x="0" y="0"/>
            <a:chExt cx="967140" cy="812800"/>
          </a:xfrm>
        </p:grpSpPr>
        <p:sp>
          <p:nvSpPr>
            <p:cNvPr id="10" name="Freeform 10"/>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11" name="TextBox 11"/>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06</a:t>
            </a:r>
          </a:p>
        </p:txBody>
      </p:sp>
      <p:sp>
        <p:nvSpPr>
          <p:cNvPr id="13" name="TextBox 13"/>
          <p:cNvSpPr txBox="1"/>
          <p:nvPr/>
        </p:nvSpPr>
        <p:spPr>
          <a:xfrm>
            <a:off x="8437733" y="5193886"/>
            <a:ext cx="2608309" cy="501783"/>
          </a:xfrm>
          <a:prstGeom prst="rect">
            <a:avLst/>
          </a:prstGeom>
        </p:spPr>
        <p:txBody>
          <a:bodyPr lIns="0" tIns="0" rIns="0" bIns="0" rtlCol="0" anchor="t">
            <a:spAutoFit/>
          </a:bodyPr>
          <a:lstStyle/>
          <a:p>
            <a:pPr algn="l">
              <a:lnSpc>
                <a:spcPts val="3842"/>
              </a:lnSpc>
              <a:spcBef>
                <a:spcPct val="0"/>
              </a:spcBef>
            </a:pPr>
            <a:r>
              <a:rPr lang="en-US" sz="2744" b="1">
                <a:solidFill>
                  <a:srgbClr val="FFFFFF"/>
                </a:solidFill>
                <a:latin typeface="Poppins Bold"/>
                <a:ea typeface="Poppins Bold"/>
                <a:cs typeface="Poppins Bold"/>
                <a:sym typeface="Poppins Bold"/>
              </a:rPr>
              <a:t>Task 02</a:t>
            </a:r>
          </a:p>
        </p:txBody>
      </p:sp>
      <p:sp>
        <p:nvSpPr>
          <p:cNvPr id="14" name="TextBox 14"/>
          <p:cNvSpPr txBox="1"/>
          <p:nvPr/>
        </p:nvSpPr>
        <p:spPr>
          <a:xfrm>
            <a:off x="7517980" y="6354838"/>
            <a:ext cx="3826885" cy="1263016"/>
          </a:xfrm>
          <a:prstGeom prst="rect">
            <a:avLst/>
          </a:prstGeom>
        </p:spPr>
        <p:txBody>
          <a:bodyPr lIns="0" tIns="0" rIns="0" bIns="0" rtlCol="0" anchor="t">
            <a:spAutoFit/>
          </a:bodyPr>
          <a:lstStyle/>
          <a:p>
            <a:pPr algn="l">
              <a:lnSpc>
                <a:spcPts val="3359"/>
              </a:lnSpc>
              <a:spcBef>
                <a:spcPct val="0"/>
              </a:spcBef>
            </a:pPr>
            <a:r>
              <a:rPr lang="en-US" sz="2399">
                <a:solidFill>
                  <a:srgbClr val="FFFFFF"/>
                </a:solidFill>
                <a:latin typeface="Poppins"/>
                <a:ea typeface="Poppins"/>
                <a:cs typeface="Poppins"/>
                <a:sym typeface="Poppins"/>
              </a:rPr>
              <a:t>Normalize or standardize relevant fields (e.g., age, blood counts).</a:t>
            </a:r>
          </a:p>
        </p:txBody>
      </p:sp>
      <p:grpSp>
        <p:nvGrpSpPr>
          <p:cNvPr id="15" name="Group 15"/>
          <p:cNvGrpSpPr/>
          <p:nvPr/>
        </p:nvGrpSpPr>
        <p:grpSpPr>
          <a:xfrm>
            <a:off x="533524" y="346413"/>
            <a:ext cx="2974068" cy="851790"/>
            <a:chOff x="0" y="0"/>
            <a:chExt cx="3965424" cy="1135720"/>
          </a:xfrm>
        </p:grpSpPr>
        <p:sp>
          <p:nvSpPr>
            <p:cNvPr id="16" name="Freeform 16"/>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8" name="TextBox 18"/>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19" name="TextBox 18">
            <a:extLst>
              <a:ext uri="{FF2B5EF4-FFF2-40B4-BE49-F238E27FC236}">
                <a16:creationId xmlns:a16="http://schemas.microsoft.com/office/drawing/2014/main" id="{0E3B152F-AC79-EE43-2DF2-3C959EC829B7}"/>
              </a:ext>
            </a:extLst>
          </p:cNvPr>
          <p:cNvSpPr txBox="1"/>
          <p:nvPr/>
        </p:nvSpPr>
        <p:spPr>
          <a:xfrm>
            <a:off x="170873" y="1253587"/>
            <a:ext cx="8363527" cy="9233297"/>
          </a:xfrm>
          <a:prstGeom prst="rect">
            <a:avLst/>
          </a:prstGeom>
          <a:noFill/>
        </p:spPr>
        <p:txBody>
          <a:bodyPr wrap="square" rtlCol="0">
            <a:spAutoFit/>
          </a:bodyPr>
          <a:lstStyle/>
          <a:p>
            <a:r>
              <a:rPr lang="en-US" b="1" dirty="0"/>
              <a:t>Dataset Overview: Lung Cancer and Related Factors</a:t>
            </a:r>
          </a:p>
          <a:p>
            <a:r>
              <a:rPr lang="en-US" dirty="0"/>
              <a:t>This dataset contains key factors related to lung cancer diagnosis, treatment, and mortality, with a focus on individual and environmental factors that influence the development and progression of the disease. It includes both demographic and lifestyle information, as well as health outcomes and exposure to risk factors. The following is an overview of each column in the dataset:</a:t>
            </a:r>
          </a:p>
          <a:p>
            <a:pPr>
              <a:buFont typeface="+mj-lt"/>
              <a:buAutoNum type="arabicPeriod"/>
            </a:pPr>
            <a:r>
              <a:rPr lang="en-US" b="1" dirty="0"/>
              <a:t>ID</a:t>
            </a:r>
            <a:endParaRPr lang="en-US" dirty="0"/>
          </a:p>
          <a:p>
            <a:pPr marL="742950" lvl="1" indent="-285750">
              <a:buFont typeface="+mj-lt"/>
              <a:buAutoNum type="arabicPeriod"/>
            </a:pPr>
            <a:r>
              <a:rPr lang="en-US" b="1" dirty="0"/>
              <a:t>Description:</a:t>
            </a:r>
            <a:r>
              <a:rPr lang="en-US" dirty="0"/>
              <a:t> A unique identifier for each record in the dataset.</a:t>
            </a:r>
          </a:p>
          <a:p>
            <a:pPr marL="742950" lvl="1" indent="-285750">
              <a:buFont typeface="+mj-lt"/>
              <a:buAutoNum type="arabicPeriod"/>
            </a:pPr>
            <a:r>
              <a:rPr lang="en-US" b="1" dirty="0"/>
              <a:t>Type:</a:t>
            </a:r>
            <a:r>
              <a:rPr lang="en-US" dirty="0"/>
              <a:t> Numeric or alphanumeric (depending on the system used).</a:t>
            </a:r>
          </a:p>
          <a:p>
            <a:pPr marL="742950" lvl="1" indent="-285750">
              <a:buFont typeface="+mj-lt"/>
              <a:buAutoNum type="arabicPeriod"/>
            </a:pPr>
            <a:r>
              <a:rPr lang="en-US" b="1" dirty="0"/>
              <a:t>Purpose:</a:t>
            </a:r>
            <a:r>
              <a:rPr lang="en-US" dirty="0"/>
              <a:t> Used for tracking and referencing individual data entries.</a:t>
            </a:r>
          </a:p>
          <a:p>
            <a:pPr>
              <a:buFont typeface="+mj-lt"/>
              <a:buAutoNum type="arabicPeriod"/>
            </a:pPr>
            <a:r>
              <a:rPr lang="en-US" b="1" dirty="0"/>
              <a:t>Country</a:t>
            </a:r>
            <a:endParaRPr lang="en-US" dirty="0"/>
          </a:p>
          <a:p>
            <a:pPr marL="742950" lvl="1" indent="-285750">
              <a:buFont typeface="+mj-lt"/>
              <a:buAutoNum type="arabicPeriod"/>
            </a:pPr>
            <a:r>
              <a:rPr lang="en-US" b="1" dirty="0"/>
              <a:t>Description:</a:t>
            </a:r>
            <a:r>
              <a:rPr lang="en-US" dirty="0"/>
              <a:t> The country of residence of the individual.</a:t>
            </a:r>
          </a:p>
          <a:p>
            <a:pPr marL="742950" lvl="1" indent="-285750">
              <a:buFont typeface="+mj-lt"/>
              <a:buAutoNum type="arabicPeriod"/>
            </a:pPr>
            <a:r>
              <a:rPr lang="en-US" b="1" dirty="0"/>
              <a:t>Type:</a:t>
            </a:r>
            <a:r>
              <a:rPr lang="en-US" dirty="0"/>
              <a:t> String (e.g., "United States", "India").</a:t>
            </a:r>
          </a:p>
          <a:p>
            <a:pPr marL="742950" lvl="1" indent="-285750">
              <a:buFont typeface="+mj-lt"/>
              <a:buAutoNum type="arabicPeriod"/>
            </a:pPr>
            <a:r>
              <a:rPr lang="en-US" b="1" dirty="0"/>
              <a:t>Purpose:</a:t>
            </a:r>
            <a:r>
              <a:rPr lang="en-US" dirty="0"/>
              <a:t> To understand regional variations in lung cancer risk and outcomes.</a:t>
            </a:r>
          </a:p>
          <a:p>
            <a:pPr>
              <a:buFont typeface="+mj-lt"/>
              <a:buAutoNum type="arabicPeriod"/>
            </a:pPr>
            <a:r>
              <a:rPr lang="en-US" b="1" dirty="0" err="1"/>
              <a:t>Population_Size</a:t>
            </a:r>
            <a:endParaRPr lang="en-US" dirty="0"/>
          </a:p>
          <a:p>
            <a:pPr marL="742950" lvl="1" indent="-285750">
              <a:buFont typeface="+mj-lt"/>
              <a:buAutoNum type="arabicPeriod"/>
            </a:pPr>
            <a:r>
              <a:rPr lang="en-US" b="1" dirty="0"/>
              <a:t>Description:</a:t>
            </a:r>
            <a:r>
              <a:rPr lang="en-US" dirty="0"/>
              <a:t> The population size of the region or country where the individual resides.</a:t>
            </a:r>
          </a:p>
          <a:p>
            <a:pPr marL="742950" lvl="1" indent="-285750">
              <a:buFont typeface="+mj-lt"/>
              <a:buAutoNum type="arabicPeriod"/>
            </a:pPr>
            <a:r>
              <a:rPr lang="en-US" b="1" dirty="0"/>
              <a:t>Type:</a:t>
            </a:r>
            <a:r>
              <a:rPr lang="en-US" dirty="0"/>
              <a:t> Numeric (e.g., 1,000,000).</a:t>
            </a:r>
          </a:p>
          <a:p>
            <a:pPr marL="742950" lvl="1" indent="-285750">
              <a:buFont typeface="+mj-lt"/>
              <a:buAutoNum type="arabicPeriod"/>
            </a:pPr>
            <a:r>
              <a:rPr lang="en-US" b="1" dirty="0"/>
              <a:t>Purpose:</a:t>
            </a:r>
            <a:r>
              <a:rPr lang="en-US" dirty="0"/>
              <a:t> To contextualize the data within the broader demographic of the country or region.</a:t>
            </a:r>
          </a:p>
          <a:p>
            <a:pPr>
              <a:buFont typeface="+mj-lt"/>
              <a:buAutoNum type="arabicPeriod"/>
            </a:pPr>
            <a:r>
              <a:rPr lang="en-US" b="1" dirty="0"/>
              <a:t>Age</a:t>
            </a:r>
            <a:endParaRPr lang="en-US" dirty="0"/>
          </a:p>
          <a:p>
            <a:pPr marL="742950" lvl="1" indent="-285750">
              <a:buFont typeface="+mj-lt"/>
              <a:buAutoNum type="arabicPeriod"/>
            </a:pPr>
            <a:r>
              <a:rPr lang="en-US" b="1" dirty="0"/>
              <a:t>Description:</a:t>
            </a:r>
            <a:r>
              <a:rPr lang="en-US" dirty="0"/>
              <a:t> The age of the individual.</a:t>
            </a:r>
          </a:p>
          <a:p>
            <a:pPr marL="742950" lvl="1" indent="-285750">
              <a:buFont typeface="+mj-lt"/>
              <a:buAutoNum type="arabicPeriod"/>
            </a:pPr>
            <a:r>
              <a:rPr lang="en-US" b="1" dirty="0"/>
              <a:t>Type:</a:t>
            </a:r>
            <a:r>
              <a:rPr lang="en-US" dirty="0"/>
              <a:t> Numeric (e.g., 55).</a:t>
            </a:r>
          </a:p>
          <a:p>
            <a:pPr marL="742950" lvl="1" indent="-285750">
              <a:buFont typeface="+mj-lt"/>
              <a:buAutoNum type="arabicPeriod"/>
            </a:pPr>
            <a:r>
              <a:rPr lang="en-US" b="1" dirty="0"/>
              <a:t>Purpose:</a:t>
            </a:r>
            <a:r>
              <a:rPr lang="en-US" dirty="0"/>
              <a:t> To assess how age influences lung cancer risk, diagnosis, and survival rates.</a:t>
            </a:r>
          </a:p>
          <a:p>
            <a:pPr>
              <a:buFont typeface="+mj-lt"/>
              <a:buAutoNum type="arabicPeriod"/>
            </a:pPr>
            <a:r>
              <a:rPr lang="en-US" b="1" dirty="0"/>
              <a:t>Gender</a:t>
            </a:r>
            <a:endParaRPr lang="en-US" dirty="0"/>
          </a:p>
          <a:p>
            <a:pPr marL="742950" lvl="1" indent="-285750">
              <a:buFont typeface="+mj-lt"/>
              <a:buAutoNum type="arabicPeriod"/>
            </a:pPr>
            <a:r>
              <a:rPr lang="en-US" b="1" dirty="0"/>
              <a:t>Description:</a:t>
            </a:r>
            <a:r>
              <a:rPr lang="en-US" dirty="0"/>
              <a:t> The gender of the individual (e.g., "Male", "Female", or "Other").</a:t>
            </a:r>
          </a:p>
          <a:p>
            <a:pPr marL="742950" lvl="1" indent="-285750">
              <a:buFont typeface="+mj-lt"/>
              <a:buAutoNum type="arabicPeriod"/>
            </a:pPr>
            <a:r>
              <a:rPr lang="en-US" b="1" dirty="0"/>
              <a:t>Type:</a:t>
            </a:r>
            <a:r>
              <a:rPr lang="en-US" dirty="0"/>
              <a:t> Categorical (e.g., "Male", "Female").</a:t>
            </a:r>
          </a:p>
          <a:p>
            <a:pPr marL="742950" lvl="1" indent="-285750">
              <a:buFont typeface="+mj-lt"/>
              <a:buAutoNum type="arabicPeriod"/>
            </a:pPr>
            <a:r>
              <a:rPr lang="en-US" b="1" dirty="0"/>
              <a:t>Purpose:</a:t>
            </a:r>
            <a:r>
              <a:rPr lang="en-US" dirty="0"/>
              <a:t> To evaluate gender-related differences in lung cancer incidence and outcomes.</a:t>
            </a:r>
          </a:p>
          <a:p>
            <a:pPr lvl="1"/>
            <a:endParaRPr lang="en-US" dirty="0"/>
          </a:p>
          <a:p>
            <a:endParaRPr lang="en-US" dirty="0"/>
          </a:p>
        </p:txBody>
      </p:sp>
      <p:sp>
        <p:nvSpPr>
          <p:cNvPr id="22" name="TextBox 21">
            <a:extLst>
              <a:ext uri="{FF2B5EF4-FFF2-40B4-BE49-F238E27FC236}">
                <a16:creationId xmlns:a16="http://schemas.microsoft.com/office/drawing/2014/main" id="{0F01A0A8-CEFF-65DF-75B9-9F547893DB3D}"/>
              </a:ext>
            </a:extLst>
          </p:cNvPr>
          <p:cNvSpPr txBox="1"/>
          <p:nvPr/>
        </p:nvSpPr>
        <p:spPr>
          <a:xfrm>
            <a:off x="8839200" y="0"/>
            <a:ext cx="8991600" cy="8956298"/>
          </a:xfrm>
          <a:prstGeom prst="rect">
            <a:avLst/>
          </a:prstGeom>
          <a:noFill/>
        </p:spPr>
        <p:txBody>
          <a:bodyPr wrap="square" rtlCol="0">
            <a:spAutoFit/>
          </a:bodyPr>
          <a:lstStyle/>
          <a:p>
            <a:pPr>
              <a:buFont typeface="+mj-lt"/>
              <a:buAutoNum type="arabicPeriod"/>
            </a:pPr>
            <a:r>
              <a:rPr lang="en-US" b="1" dirty="0"/>
              <a:t>Smoker</a:t>
            </a:r>
            <a:endParaRPr lang="en-US" dirty="0"/>
          </a:p>
          <a:p>
            <a:pPr marL="742950" lvl="1" indent="-285750">
              <a:buFont typeface="+mj-lt"/>
              <a:buAutoNum type="arabicPeriod"/>
            </a:pPr>
            <a:r>
              <a:rPr lang="en-US" b="1" dirty="0"/>
              <a:t>Description:</a:t>
            </a:r>
            <a:r>
              <a:rPr lang="en-US" dirty="0"/>
              <a:t> Whether the individual is a smoker or not (e.g., "Yes", "No").</a:t>
            </a:r>
          </a:p>
          <a:p>
            <a:pPr marL="742950" lvl="1" indent="-285750">
              <a:buFont typeface="+mj-lt"/>
              <a:buAutoNum type="arabicPeriod"/>
            </a:pPr>
            <a:r>
              <a:rPr lang="en-US" b="1" dirty="0"/>
              <a:t>Type:</a:t>
            </a:r>
            <a:r>
              <a:rPr lang="en-US" dirty="0"/>
              <a:t> Categorical (e.g., "Yes", "No").</a:t>
            </a:r>
          </a:p>
          <a:p>
            <a:pPr marL="742950" lvl="1" indent="-285750">
              <a:buFont typeface="+mj-lt"/>
              <a:buAutoNum type="arabicPeriod"/>
            </a:pPr>
            <a:r>
              <a:rPr lang="en-US" b="1" dirty="0"/>
              <a:t>Purpose:</a:t>
            </a:r>
            <a:r>
              <a:rPr lang="en-US" dirty="0"/>
              <a:t> To assess the correlation between smoking habits and lung cancer risk.</a:t>
            </a:r>
          </a:p>
          <a:p>
            <a:pPr>
              <a:buFont typeface="+mj-lt"/>
              <a:buAutoNum type="arabicPeriod"/>
            </a:pPr>
            <a:r>
              <a:rPr lang="en-US" b="1" dirty="0" err="1"/>
              <a:t>Years_of_Smoking</a:t>
            </a:r>
            <a:endParaRPr lang="en-US" dirty="0"/>
          </a:p>
          <a:p>
            <a:pPr marL="742950" lvl="1" indent="-285750">
              <a:buFont typeface="+mj-lt"/>
              <a:buAutoNum type="arabicPeriod"/>
            </a:pPr>
            <a:r>
              <a:rPr lang="en-US" b="1" dirty="0"/>
              <a:t>Description:</a:t>
            </a:r>
            <a:r>
              <a:rPr lang="en-US" dirty="0"/>
              <a:t> The number of years the individual has been smoking.</a:t>
            </a:r>
          </a:p>
          <a:p>
            <a:pPr marL="742950" lvl="1" indent="-285750">
              <a:buFont typeface="+mj-lt"/>
              <a:buAutoNum type="arabicPeriod"/>
            </a:pPr>
            <a:r>
              <a:rPr lang="en-US" b="1" dirty="0"/>
              <a:t>Type:</a:t>
            </a:r>
            <a:r>
              <a:rPr lang="en-US" dirty="0"/>
              <a:t> Numeric (e.g., 20 years).</a:t>
            </a:r>
          </a:p>
          <a:p>
            <a:pPr marL="742950" lvl="1" indent="-285750">
              <a:buFont typeface="+mj-lt"/>
              <a:buAutoNum type="arabicPeriod"/>
            </a:pPr>
            <a:r>
              <a:rPr lang="en-US" b="1" dirty="0"/>
              <a:t>Purpose:</a:t>
            </a:r>
            <a:r>
              <a:rPr lang="en-US" dirty="0"/>
              <a:t> To evaluate the relationship between the duration of smoking and lung cancer diagnosis.</a:t>
            </a:r>
          </a:p>
          <a:p>
            <a:pPr>
              <a:buFont typeface="+mj-lt"/>
              <a:buAutoNum type="arabicPeriod"/>
            </a:pPr>
            <a:r>
              <a:rPr lang="en-US" b="1" dirty="0" err="1"/>
              <a:t>Cigarettes_per_Day</a:t>
            </a:r>
            <a:endParaRPr lang="en-US" dirty="0"/>
          </a:p>
          <a:p>
            <a:pPr marL="742950" lvl="1" indent="-285750">
              <a:buFont typeface="+mj-lt"/>
              <a:buAutoNum type="arabicPeriod"/>
            </a:pPr>
            <a:r>
              <a:rPr lang="en-US" b="1" dirty="0"/>
              <a:t>Description:</a:t>
            </a:r>
            <a:r>
              <a:rPr lang="en-US" dirty="0"/>
              <a:t> The average number of cigarettes smoked per day.</a:t>
            </a:r>
          </a:p>
          <a:p>
            <a:pPr marL="742950" lvl="1" indent="-285750">
              <a:buFont typeface="+mj-lt"/>
              <a:buAutoNum type="arabicPeriod"/>
            </a:pPr>
            <a:r>
              <a:rPr lang="en-US" b="1" dirty="0"/>
              <a:t>Type:</a:t>
            </a:r>
            <a:r>
              <a:rPr lang="en-US" dirty="0"/>
              <a:t> Numeric (e.g., 10 cigarettes).</a:t>
            </a:r>
          </a:p>
          <a:p>
            <a:pPr marL="742950" lvl="1" indent="-285750">
              <a:buFont typeface="+mj-lt"/>
              <a:buAutoNum type="arabicPeriod"/>
            </a:pPr>
            <a:r>
              <a:rPr lang="en-US" b="1" dirty="0"/>
              <a:t>Purpose:</a:t>
            </a:r>
            <a:r>
              <a:rPr lang="en-US" dirty="0"/>
              <a:t> To assess the impact of smoking intensity on lung cancer development.</a:t>
            </a:r>
          </a:p>
          <a:p>
            <a:pPr>
              <a:buFont typeface="+mj-lt"/>
              <a:buAutoNum type="arabicPeriod"/>
            </a:pPr>
            <a:r>
              <a:rPr lang="en-US" b="1" dirty="0" err="1"/>
              <a:t>Passive_Smoker</a:t>
            </a:r>
            <a:endParaRPr lang="en-US" dirty="0"/>
          </a:p>
          <a:p>
            <a:pPr marL="742950" lvl="1" indent="-285750">
              <a:buFont typeface="+mj-lt"/>
              <a:buAutoNum type="arabicPeriod"/>
            </a:pPr>
            <a:r>
              <a:rPr lang="en-US" b="1" dirty="0"/>
              <a:t>Description:</a:t>
            </a:r>
            <a:r>
              <a:rPr lang="en-US" dirty="0"/>
              <a:t> Whether the individual is a passive smoker (i.e., exposed to secondhand smoke).</a:t>
            </a:r>
          </a:p>
          <a:p>
            <a:pPr marL="742950" lvl="1" indent="-285750">
              <a:buFont typeface="+mj-lt"/>
              <a:buAutoNum type="arabicPeriod"/>
            </a:pPr>
            <a:r>
              <a:rPr lang="en-US" b="1" dirty="0"/>
              <a:t>Type:</a:t>
            </a:r>
            <a:r>
              <a:rPr lang="en-US" dirty="0"/>
              <a:t> Categorical (e.g., "Yes", "No").</a:t>
            </a:r>
          </a:p>
          <a:p>
            <a:pPr marL="742950" lvl="1" indent="-285750">
              <a:buFont typeface="+mj-lt"/>
              <a:buAutoNum type="arabicPeriod"/>
            </a:pPr>
            <a:r>
              <a:rPr lang="en-US" b="1" dirty="0"/>
              <a:t>Purpose:</a:t>
            </a:r>
            <a:r>
              <a:rPr lang="en-US" dirty="0"/>
              <a:t> To determine if passive smoking contributes to lung cancer risk.</a:t>
            </a:r>
          </a:p>
          <a:p>
            <a:pPr>
              <a:buFont typeface="+mj-lt"/>
              <a:buAutoNum type="arabicPeriod"/>
            </a:pPr>
            <a:r>
              <a:rPr lang="en-US" b="1" dirty="0" err="1"/>
              <a:t>Family_History</a:t>
            </a:r>
            <a:endParaRPr lang="en-US" dirty="0"/>
          </a:p>
          <a:p>
            <a:pPr>
              <a:buFont typeface="Arial" panose="020B0604020202020204" pitchFamily="34" charset="0"/>
              <a:buChar char="•"/>
            </a:pPr>
            <a:r>
              <a:rPr lang="en-US" b="1" dirty="0"/>
              <a:t>Description:</a:t>
            </a:r>
            <a:r>
              <a:rPr lang="en-US" dirty="0"/>
              <a:t> Whether the individual has a family history of lung cancer.</a:t>
            </a:r>
          </a:p>
          <a:p>
            <a:pPr>
              <a:buFont typeface="Arial" panose="020B0604020202020204" pitchFamily="34" charset="0"/>
              <a:buChar char="•"/>
            </a:pPr>
            <a:r>
              <a:rPr lang="en-US" b="1" dirty="0"/>
              <a:t>Type:</a:t>
            </a:r>
            <a:r>
              <a:rPr lang="en-US" dirty="0"/>
              <a:t> Categorical (e.g., "Yes", "No").</a:t>
            </a:r>
          </a:p>
          <a:p>
            <a:pPr>
              <a:buFont typeface="Arial" panose="020B0604020202020204" pitchFamily="34" charset="0"/>
              <a:buChar char="•"/>
            </a:pPr>
            <a:r>
              <a:rPr lang="en-US" b="1" dirty="0"/>
              <a:t>Purpose:</a:t>
            </a:r>
            <a:r>
              <a:rPr lang="en-US" dirty="0"/>
              <a:t> To evaluate the genetic predisposition to lung cancer.</a:t>
            </a:r>
          </a:p>
          <a:p>
            <a:pPr>
              <a:buFont typeface="+mj-lt"/>
              <a:buAutoNum type="arabicPeriod" startAt="11"/>
            </a:pPr>
            <a:r>
              <a:rPr lang="en-US" b="1" dirty="0" err="1"/>
              <a:t>Lung_Cancer_Diagnosis</a:t>
            </a:r>
            <a:endParaRPr lang="en-US" dirty="0"/>
          </a:p>
          <a:p>
            <a:pPr>
              <a:buFont typeface="Arial" panose="020B0604020202020204" pitchFamily="34" charset="0"/>
              <a:buChar char="•"/>
            </a:pPr>
            <a:r>
              <a:rPr lang="en-US" b="1" dirty="0"/>
              <a:t>Description:</a:t>
            </a:r>
            <a:r>
              <a:rPr lang="en-US" dirty="0"/>
              <a:t> Whether the individual has been diagnosed with lung cancer.</a:t>
            </a:r>
          </a:p>
          <a:p>
            <a:pPr>
              <a:buFont typeface="Arial" panose="020B0604020202020204" pitchFamily="34" charset="0"/>
              <a:buChar char="•"/>
            </a:pPr>
            <a:r>
              <a:rPr lang="en-US" b="1" dirty="0"/>
              <a:t>Type:</a:t>
            </a:r>
            <a:r>
              <a:rPr lang="en-US" dirty="0"/>
              <a:t> Categorical (e.g., "Yes", "No").</a:t>
            </a:r>
          </a:p>
          <a:p>
            <a:pPr>
              <a:buFont typeface="Arial" panose="020B0604020202020204" pitchFamily="34" charset="0"/>
              <a:buChar char="•"/>
            </a:pPr>
            <a:r>
              <a:rPr lang="en-US" b="1" dirty="0"/>
              <a:t>Purpose:</a:t>
            </a:r>
            <a:r>
              <a:rPr lang="en-US" dirty="0"/>
              <a:t> The target variable for detection and prediction modeling, indicating whether the individual has lung cancer.</a:t>
            </a:r>
          </a:p>
          <a:p>
            <a:pPr>
              <a:buFont typeface="Arial" panose="020B0604020202020204" pitchFamily="34" charset="0"/>
              <a:buChar char="•"/>
            </a:pPr>
            <a:endParaRPr lang="en-US" dirty="0"/>
          </a:p>
          <a:p>
            <a:pPr>
              <a:buFont typeface="+mj-lt"/>
              <a:buAutoNum type="arabicPeriod" startAt="12"/>
            </a:pPr>
            <a:r>
              <a:rPr lang="en-US" b="1" dirty="0" err="1"/>
              <a:t>Cancer_Stage</a:t>
            </a:r>
            <a:endParaRPr lang="en-US" dirty="0"/>
          </a:p>
          <a:p>
            <a:pPr>
              <a:buFont typeface="Arial" panose="020B0604020202020204" pitchFamily="34" charset="0"/>
              <a:buChar char="•"/>
            </a:pPr>
            <a:r>
              <a:rPr lang="en-US" b="1" dirty="0"/>
              <a:t>Description:</a:t>
            </a:r>
            <a:r>
              <a:rPr lang="en-US" dirty="0"/>
              <a:t> The stage of lung cancer at the time of diagnosis (e.g., Stage I, Stage II, etc.).</a:t>
            </a:r>
          </a:p>
          <a:p>
            <a:pPr>
              <a:buFont typeface="Arial" panose="020B0604020202020204" pitchFamily="34" charset="0"/>
              <a:buChar char="•"/>
            </a:pPr>
            <a:r>
              <a:rPr lang="en-US" b="1" dirty="0"/>
              <a:t>Type:</a:t>
            </a:r>
            <a:r>
              <a:rPr lang="en-US" dirty="0"/>
              <a:t> Categorical (e.g., "Stage I", "Stage II").</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194A3E-85D3-308B-B2DF-0858AD8968CA}"/>
              </a:ext>
            </a:extLst>
          </p:cNvPr>
          <p:cNvSpPr txBox="1"/>
          <p:nvPr/>
        </p:nvSpPr>
        <p:spPr>
          <a:xfrm>
            <a:off x="17206" y="11061"/>
            <a:ext cx="8288594" cy="10341293"/>
          </a:xfrm>
          <a:prstGeom prst="rect">
            <a:avLst/>
          </a:prstGeom>
          <a:noFill/>
        </p:spPr>
        <p:txBody>
          <a:bodyPr wrap="square" rtlCol="0">
            <a:spAutoFit/>
          </a:bodyPr>
          <a:lstStyle/>
          <a:p>
            <a:pPr>
              <a:buFont typeface="+mj-lt"/>
              <a:buAutoNum type="arabicPeriod" startAt="14"/>
            </a:pPr>
            <a:r>
              <a:rPr lang="en-US" b="1" dirty="0" err="1"/>
              <a:t>Adenocarcinoma_Type</a:t>
            </a:r>
            <a:endParaRPr lang="en-US" dirty="0"/>
          </a:p>
          <a:p>
            <a:pPr>
              <a:buFont typeface="Arial" panose="020B0604020202020204" pitchFamily="34" charset="0"/>
              <a:buChar char="•"/>
            </a:pPr>
            <a:r>
              <a:rPr lang="en-US" b="1" dirty="0"/>
              <a:t>Description:</a:t>
            </a:r>
            <a:r>
              <a:rPr lang="en-US" dirty="0"/>
              <a:t> Whether the individual has adenocarcinoma, a specific type of non-small cell lung cancer (NSCLC).</a:t>
            </a:r>
          </a:p>
          <a:p>
            <a:pPr>
              <a:buFont typeface="Arial" panose="020B0604020202020204" pitchFamily="34" charset="0"/>
              <a:buChar char="•"/>
            </a:pPr>
            <a:r>
              <a:rPr lang="en-US" b="1" dirty="0"/>
              <a:t>Type:</a:t>
            </a:r>
            <a:r>
              <a:rPr lang="en-US" dirty="0"/>
              <a:t> Categorical (e.g., "Yes", "No").</a:t>
            </a:r>
          </a:p>
          <a:p>
            <a:pPr>
              <a:buFont typeface="Arial" panose="020B0604020202020204" pitchFamily="34" charset="0"/>
              <a:buChar char="•"/>
            </a:pPr>
            <a:r>
              <a:rPr lang="en-US" b="1" dirty="0"/>
              <a:t>Purpose:</a:t>
            </a:r>
            <a:r>
              <a:rPr lang="en-US" dirty="0"/>
              <a:t> To assess the prevalence and survival outcomes for this particular type of lung cancer.</a:t>
            </a:r>
          </a:p>
          <a:p>
            <a:pPr>
              <a:buFont typeface="+mj-lt"/>
              <a:buAutoNum type="arabicPeriod" startAt="15"/>
            </a:pPr>
            <a:r>
              <a:rPr lang="en-US" b="1" dirty="0" err="1"/>
              <a:t>Air_Pollution_Exposure</a:t>
            </a:r>
            <a:endParaRPr lang="en-US" dirty="0"/>
          </a:p>
          <a:p>
            <a:pPr>
              <a:buFont typeface="Arial" panose="020B0604020202020204" pitchFamily="34" charset="0"/>
              <a:buChar char="•"/>
            </a:pPr>
            <a:r>
              <a:rPr lang="en-US" b="1" dirty="0"/>
              <a:t>Description:</a:t>
            </a:r>
            <a:r>
              <a:rPr lang="en-US" dirty="0"/>
              <a:t> The level of exposure to air pollution in the individual's environment (e.g., low, moderate, high).</a:t>
            </a:r>
          </a:p>
          <a:p>
            <a:pPr>
              <a:buFont typeface="Arial" panose="020B0604020202020204" pitchFamily="34" charset="0"/>
              <a:buChar char="•"/>
            </a:pPr>
            <a:r>
              <a:rPr lang="en-US" b="1" dirty="0"/>
              <a:t>Type:</a:t>
            </a:r>
            <a:r>
              <a:rPr lang="en-US" dirty="0"/>
              <a:t> Categorical (e.g., "Low", "Moderate", "High").</a:t>
            </a:r>
          </a:p>
          <a:p>
            <a:pPr>
              <a:buFont typeface="Arial" panose="020B0604020202020204" pitchFamily="34" charset="0"/>
              <a:buChar char="•"/>
            </a:pPr>
            <a:r>
              <a:rPr lang="en-US" b="1" dirty="0"/>
              <a:t>Purpose:</a:t>
            </a:r>
            <a:r>
              <a:rPr lang="en-US" dirty="0"/>
              <a:t> To analyze how air pollution correlates with lung cancer incidence and survival.</a:t>
            </a:r>
          </a:p>
          <a:p>
            <a:pPr>
              <a:buFont typeface="+mj-lt"/>
              <a:buAutoNum type="arabicPeriod" startAt="16"/>
            </a:pPr>
            <a:r>
              <a:rPr lang="en-US" b="1" dirty="0" err="1"/>
              <a:t>Occupational_Exposure</a:t>
            </a:r>
            <a:endParaRPr lang="en-US" dirty="0"/>
          </a:p>
          <a:p>
            <a:pPr>
              <a:buFont typeface="Arial" panose="020B0604020202020204" pitchFamily="34" charset="0"/>
              <a:buChar char="•"/>
            </a:pPr>
            <a:r>
              <a:rPr lang="en-US" b="1" dirty="0"/>
              <a:t>Description:</a:t>
            </a:r>
            <a:r>
              <a:rPr lang="en-US" dirty="0"/>
              <a:t> Whether the individual has been exposed to carcinogenic substances in the workplace (e.g., asbestos, chemicals).</a:t>
            </a:r>
          </a:p>
          <a:p>
            <a:pPr>
              <a:buFont typeface="Arial" panose="020B0604020202020204" pitchFamily="34" charset="0"/>
              <a:buChar char="•"/>
            </a:pPr>
            <a:r>
              <a:rPr lang="en-US" b="1" dirty="0"/>
              <a:t>Type:</a:t>
            </a:r>
            <a:r>
              <a:rPr lang="en-US" dirty="0"/>
              <a:t> Categorical (e.g., "Yes", "No").</a:t>
            </a:r>
          </a:p>
          <a:p>
            <a:pPr>
              <a:buFont typeface="Arial" panose="020B0604020202020204" pitchFamily="34" charset="0"/>
              <a:buChar char="•"/>
            </a:pPr>
            <a:r>
              <a:rPr lang="en-US" b="1" dirty="0"/>
              <a:t>Purpose:</a:t>
            </a:r>
            <a:r>
              <a:rPr lang="en-US" dirty="0"/>
              <a:t> To examine occupational risk factors contributing to lung cancer development.</a:t>
            </a:r>
          </a:p>
          <a:p>
            <a:pPr>
              <a:buFont typeface="+mj-lt"/>
              <a:buAutoNum type="arabicPeriod" startAt="17"/>
            </a:pPr>
            <a:r>
              <a:rPr lang="en-US" b="1" dirty="0" err="1"/>
              <a:t>Indoor_Pollution</a:t>
            </a:r>
            <a:endParaRPr lang="en-US" dirty="0"/>
          </a:p>
          <a:p>
            <a:pPr>
              <a:buFont typeface="Arial" panose="020B0604020202020204" pitchFamily="34" charset="0"/>
              <a:buChar char="•"/>
            </a:pPr>
            <a:r>
              <a:rPr lang="en-US" b="1" dirty="0"/>
              <a:t>Description:</a:t>
            </a:r>
            <a:r>
              <a:rPr lang="en-US" dirty="0"/>
              <a:t> Whether the individual has been exposed to indoor air pollution (e.g., from cooking fuels, heating methods).</a:t>
            </a:r>
          </a:p>
          <a:p>
            <a:pPr>
              <a:buFont typeface="Arial" panose="020B0604020202020204" pitchFamily="34" charset="0"/>
              <a:buChar char="•"/>
            </a:pPr>
            <a:r>
              <a:rPr lang="en-US" b="1" dirty="0"/>
              <a:t>Type:</a:t>
            </a:r>
            <a:r>
              <a:rPr lang="en-US" dirty="0"/>
              <a:t> Categorical (e.g., "Yes", "No").</a:t>
            </a:r>
          </a:p>
          <a:p>
            <a:pPr>
              <a:buFont typeface="Arial" panose="020B0604020202020204" pitchFamily="34" charset="0"/>
              <a:buChar char="•"/>
            </a:pPr>
            <a:r>
              <a:rPr lang="en-US" b="1" dirty="0"/>
              <a:t>Purpose:</a:t>
            </a:r>
            <a:r>
              <a:rPr lang="en-US" dirty="0"/>
              <a:t> To assess how indoor air quality can impact lung cancer risk.</a:t>
            </a:r>
          </a:p>
          <a:p>
            <a:pPr>
              <a:buFont typeface="+mj-lt"/>
              <a:buAutoNum type="arabicPeriod" startAt="18"/>
            </a:pPr>
            <a:r>
              <a:rPr lang="en-US" b="1" dirty="0" err="1"/>
              <a:t>Healthcare_Access</a:t>
            </a:r>
            <a:endParaRPr lang="en-US" dirty="0"/>
          </a:p>
          <a:p>
            <a:pPr>
              <a:buFont typeface="Arial" panose="020B0604020202020204" pitchFamily="34" charset="0"/>
              <a:buChar char="•"/>
            </a:pPr>
            <a:r>
              <a:rPr lang="en-US" b="1" dirty="0"/>
              <a:t>Description:</a:t>
            </a:r>
            <a:r>
              <a:rPr lang="en-US" dirty="0"/>
              <a:t> The level of healthcare access in the individual's region (e.g., "Good", "Moderate", "Poor").</a:t>
            </a:r>
          </a:p>
          <a:p>
            <a:pPr>
              <a:buFont typeface="Arial" panose="020B0604020202020204" pitchFamily="34" charset="0"/>
              <a:buChar char="•"/>
            </a:pPr>
            <a:r>
              <a:rPr lang="en-US" b="1" dirty="0"/>
              <a:t>Type:</a:t>
            </a:r>
            <a:r>
              <a:rPr lang="en-US" dirty="0"/>
              <a:t> Categorical (e.g., "Good", "Moderate", "Poor").</a:t>
            </a:r>
          </a:p>
          <a:p>
            <a:pPr>
              <a:buFont typeface="Arial" panose="020B0604020202020204" pitchFamily="34" charset="0"/>
              <a:buChar char="•"/>
            </a:pPr>
            <a:r>
              <a:rPr lang="en-US" b="1" dirty="0"/>
              <a:t>Purpose:</a:t>
            </a:r>
            <a:r>
              <a:rPr lang="en-US" dirty="0"/>
              <a:t> To evaluate the effect of healthcare availability on early diagnosis and treatment outcomes.</a:t>
            </a:r>
          </a:p>
          <a:p>
            <a:pPr>
              <a:buFont typeface="+mj-lt"/>
              <a:buAutoNum type="arabicPeriod" startAt="19"/>
            </a:pPr>
            <a:r>
              <a:rPr lang="en-US" b="1" dirty="0" err="1"/>
              <a:t>Early_Detection</a:t>
            </a:r>
            <a:endParaRPr lang="en-US" dirty="0"/>
          </a:p>
          <a:p>
            <a:pPr>
              <a:buFont typeface="Arial" panose="020B0604020202020204" pitchFamily="34" charset="0"/>
              <a:buChar char="•"/>
            </a:pPr>
            <a:r>
              <a:rPr lang="en-US" b="1" dirty="0"/>
              <a:t>Description:</a:t>
            </a:r>
            <a:r>
              <a:rPr lang="en-US" dirty="0"/>
              <a:t> Whether the individual underwent early detection tests (e.g., screening, CT scan).</a:t>
            </a:r>
          </a:p>
          <a:p>
            <a:pPr>
              <a:buFont typeface="Arial" panose="020B0604020202020204" pitchFamily="34" charset="0"/>
              <a:buChar char="•"/>
            </a:pPr>
            <a:r>
              <a:rPr lang="en-US" b="1" dirty="0"/>
              <a:t>Type:</a:t>
            </a:r>
            <a:r>
              <a:rPr lang="en-US" dirty="0"/>
              <a:t> Categorical (e.g., "Yes", "No").</a:t>
            </a:r>
          </a:p>
          <a:p>
            <a:pPr>
              <a:buFont typeface="Arial" panose="020B0604020202020204" pitchFamily="34" charset="0"/>
              <a:buChar char="•"/>
            </a:pPr>
            <a:r>
              <a:rPr lang="en-US" b="1" dirty="0"/>
              <a:t>Purpose:</a:t>
            </a:r>
            <a:r>
              <a:rPr lang="en-US" dirty="0"/>
              <a:t> To assess the role of early detection in improving survival rates and outcomes.</a:t>
            </a:r>
          </a:p>
          <a:p>
            <a:pPr>
              <a:buFont typeface="+mj-lt"/>
              <a:buAutoNum type="arabicPeriod" startAt="20"/>
            </a:pPr>
            <a:r>
              <a:rPr lang="en-US" b="1" dirty="0" err="1"/>
              <a:t>Treatment_Type</a:t>
            </a:r>
            <a:endParaRPr lang="en-US" dirty="0"/>
          </a:p>
          <a:p>
            <a:pPr>
              <a:buFont typeface="Arial" panose="020B0604020202020204" pitchFamily="34" charset="0"/>
              <a:buChar char="•"/>
            </a:pPr>
            <a:r>
              <a:rPr lang="en-US" b="1" dirty="0"/>
              <a:t>Description:</a:t>
            </a:r>
            <a:r>
              <a:rPr lang="en-US" dirty="0"/>
              <a:t> The type of treatment received by the individual (e.g., </a:t>
            </a:r>
          </a:p>
        </p:txBody>
      </p:sp>
      <p:sp>
        <p:nvSpPr>
          <p:cNvPr id="4" name="TextBox 3">
            <a:extLst>
              <a:ext uri="{FF2B5EF4-FFF2-40B4-BE49-F238E27FC236}">
                <a16:creationId xmlns:a16="http://schemas.microsoft.com/office/drawing/2014/main" id="{DE3F86EB-5CAE-667B-95B3-337E82F6DDE0}"/>
              </a:ext>
            </a:extLst>
          </p:cNvPr>
          <p:cNvSpPr txBox="1"/>
          <p:nvPr/>
        </p:nvSpPr>
        <p:spPr>
          <a:xfrm>
            <a:off x="8534400" y="495300"/>
            <a:ext cx="9372600" cy="6186309"/>
          </a:xfrm>
          <a:prstGeom prst="rect">
            <a:avLst/>
          </a:prstGeom>
          <a:noFill/>
        </p:spPr>
        <p:txBody>
          <a:bodyPr wrap="square" rtlCol="0">
            <a:spAutoFit/>
          </a:bodyPr>
          <a:lstStyle/>
          <a:p>
            <a:pPr>
              <a:buFont typeface="+mj-lt"/>
              <a:buAutoNum type="arabicPeriod" startAt="21"/>
            </a:pPr>
            <a:r>
              <a:rPr lang="en-US" b="1" dirty="0" err="1"/>
              <a:t>Developed_or_Developing</a:t>
            </a:r>
            <a:endParaRPr lang="en-US" dirty="0"/>
          </a:p>
          <a:p>
            <a:pPr>
              <a:buFont typeface="Arial" panose="020B0604020202020204" pitchFamily="34" charset="0"/>
              <a:buChar char="•"/>
            </a:pPr>
            <a:r>
              <a:rPr lang="en-US" b="1" dirty="0"/>
              <a:t>Description:</a:t>
            </a:r>
            <a:r>
              <a:rPr lang="en-US" dirty="0"/>
              <a:t> Whether the individual's country is classified as developed or developing.</a:t>
            </a:r>
          </a:p>
          <a:p>
            <a:pPr>
              <a:buFont typeface="Arial" panose="020B0604020202020204" pitchFamily="34" charset="0"/>
              <a:buChar char="•"/>
            </a:pPr>
            <a:r>
              <a:rPr lang="en-US" b="1" dirty="0"/>
              <a:t>Type:</a:t>
            </a:r>
            <a:r>
              <a:rPr lang="en-US" dirty="0"/>
              <a:t> Categorical (e.g., "Developed", "Developing").</a:t>
            </a:r>
          </a:p>
          <a:p>
            <a:pPr>
              <a:buFont typeface="Arial" panose="020B0604020202020204" pitchFamily="34" charset="0"/>
              <a:buChar char="•"/>
            </a:pPr>
            <a:r>
              <a:rPr lang="en-US" b="1" dirty="0"/>
              <a:t>Purpose:</a:t>
            </a:r>
            <a:r>
              <a:rPr lang="en-US" dirty="0"/>
              <a:t> To evaluate how socioeconomic factors influence lung cancer prevalence and survival rates.</a:t>
            </a:r>
          </a:p>
          <a:p>
            <a:pPr>
              <a:buFont typeface="+mj-lt"/>
              <a:buAutoNum type="arabicPeriod" startAt="22"/>
            </a:pPr>
            <a:r>
              <a:rPr lang="en-US" b="1" dirty="0" err="1"/>
              <a:t>Annual_Lung_Cancer_Deaths</a:t>
            </a:r>
            <a:endParaRPr lang="en-US" dirty="0"/>
          </a:p>
          <a:p>
            <a:pPr>
              <a:buFont typeface="Arial" panose="020B0604020202020204" pitchFamily="34" charset="0"/>
              <a:buChar char="•"/>
            </a:pPr>
            <a:r>
              <a:rPr lang="en-US" b="1" dirty="0"/>
              <a:t>Description:</a:t>
            </a:r>
            <a:r>
              <a:rPr lang="en-US" dirty="0"/>
              <a:t> The number of lung cancer-related deaths per year in the country or region.</a:t>
            </a:r>
          </a:p>
          <a:p>
            <a:pPr>
              <a:buFont typeface="Arial" panose="020B0604020202020204" pitchFamily="34" charset="0"/>
              <a:buChar char="•"/>
            </a:pPr>
            <a:r>
              <a:rPr lang="en-US" b="1" dirty="0"/>
              <a:t>Type:</a:t>
            </a:r>
            <a:r>
              <a:rPr lang="en-US" dirty="0"/>
              <a:t> Numeric (e.g., 50,000 deaths).</a:t>
            </a:r>
          </a:p>
          <a:p>
            <a:pPr>
              <a:buFont typeface="Arial" panose="020B0604020202020204" pitchFamily="34" charset="0"/>
              <a:buChar char="•"/>
            </a:pPr>
            <a:r>
              <a:rPr lang="en-US" b="1" dirty="0"/>
              <a:t>Purpose:</a:t>
            </a:r>
            <a:r>
              <a:rPr lang="en-US" dirty="0"/>
              <a:t> To assess the public health burden of lung cancer in different regions.</a:t>
            </a:r>
          </a:p>
          <a:p>
            <a:pPr>
              <a:buFont typeface="+mj-lt"/>
              <a:buAutoNum type="arabicPeriod" startAt="23"/>
            </a:pPr>
            <a:r>
              <a:rPr lang="en-US" b="1" dirty="0" err="1"/>
              <a:t>Lung_Cancer_Prevalence_Rate</a:t>
            </a:r>
            <a:endParaRPr lang="en-US" dirty="0"/>
          </a:p>
          <a:p>
            <a:pPr>
              <a:buFont typeface="Arial" panose="020B0604020202020204" pitchFamily="34" charset="0"/>
              <a:buChar char="•"/>
            </a:pPr>
            <a:r>
              <a:rPr lang="en-US" b="1" dirty="0"/>
              <a:t>Description:</a:t>
            </a:r>
            <a:r>
              <a:rPr lang="en-US" dirty="0"/>
              <a:t> The prevalence rate of lung cancer in the population (e.g., percentage of the population affected).</a:t>
            </a:r>
          </a:p>
          <a:p>
            <a:pPr>
              <a:buFont typeface="Arial" panose="020B0604020202020204" pitchFamily="34" charset="0"/>
              <a:buChar char="•"/>
            </a:pPr>
            <a:r>
              <a:rPr lang="en-US" b="1" dirty="0"/>
              <a:t>Type:</a:t>
            </a:r>
            <a:r>
              <a:rPr lang="en-US" dirty="0"/>
              <a:t> Numeric (e.g., 5%).</a:t>
            </a:r>
          </a:p>
          <a:p>
            <a:pPr>
              <a:buFont typeface="Arial" panose="020B0604020202020204" pitchFamily="34" charset="0"/>
              <a:buChar char="•"/>
            </a:pPr>
            <a:r>
              <a:rPr lang="en-US" b="1" dirty="0"/>
              <a:t>Purpose:</a:t>
            </a:r>
            <a:r>
              <a:rPr lang="en-US" dirty="0"/>
              <a:t> To provide a measure of how widespread lung cancer is in different populations.</a:t>
            </a:r>
          </a:p>
          <a:p>
            <a:pPr>
              <a:buFont typeface="+mj-lt"/>
              <a:buAutoNum type="arabicPeriod" startAt="24"/>
            </a:pPr>
            <a:r>
              <a:rPr lang="en-US" b="1" dirty="0" err="1"/>
              <a:t>Mortality_Rate</a:t>
            </a:r>
            <a:endParaRPr lang="en-US" dirty="0"/>
          </a:p>
          <a:p>
            <a:pPr>
              <a:buFont typeface="Arial" panose="020B0604020202020204" pitchFamily="34" charset="0"/>
              <a:buChar char="•"/>
            </a:pPr>
            <a:r>
              <a:rPr lang="en-US" b="1" dirty="0"/>
              <a:t>Description:</a:t>
            </a:r>
            <a:r>
              <a:rPr lang="en-US" dirty="0"/>
              <a:t> The mortality rate due to lung cancer in a given population, typically expressed per 100,000 individuals.</a:t>
            </a:r>
          </a:p>
          <a:p>
            <a:pPr>
              <a:buFont typeface="Arial" panose="020B0604020202020204" pitchFamily="34" charset="0"/>
              <a:buChar char="•"/>
            </a:pPr>
            <a:r>
              <a:rPr lang="en-US" b="1" dirty="0"/>
              <a:t>Type:</a:t>
            </a:r>
            <a:r>
              <a:rPr lang="en-US" dirty="0"/>
              <a:t> Numeric (e.g., 30 per 100,000).</a:t>
            </a:r>
          </a:p>
          <a:p>
            <a:pPr>
              <a:buFont typeface="Arial" panose="020B0604020202020204" pitchFamily="34" charset="0"/>
              <a:buChar char="•"/>
            </a:pPr>
            <a:r>
              <a:rPr lang="en-US" b="1" dirty="0"/>
              <a:t>Purpose:</a:t>
            </a:r>
            <a:r>
              <a:rPr lang="en-US" dirty="0"/>
              <a:t> To understand the severity of lung cancer as a public health issue and compare regional or national trends.</a:t>
            </a:r>
          </a:p>
          <a:p>
            <a:endParaRPr lang="en-US" dirty="0"/>
          </a:p>
          <a:p>
            <a:endParaRPr lang="en-US" dirty="0"/>
          </a:p>
        </p:txBody>
      </p:sp>
    </p:spTree>
    <p:extLst>
      <p:ext uri="{BB962C8B-B14F-4D97-AF65-F5344CB8AC3E}">
        <p14:creationId xmlns:p14="http://schemas.microsoft.com/office/powerpoint/2010/main" val="242920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07</a:t>
            </a:r>
          </a:p>
        </p:txBody>
      </p:sp>
      <p:grpSp>
        <p:nvGrpSpPr>
          <p:cNvPr id="9" name="Group 9"/>
          <p:cNvGrpSpPr/>
          <p:nvPr/>
        </p:nvGrpSpPr>
        <p:grpSpPr>
          <a:xfrm>
            <a:off x="533524" y="346413"/>
            <a:ext cx="2974068" cy="851790"/>
            <a:chOff x="0" y="0"/>
            <a:chExt cx="3965424" cy="1135720"/>
          </a:xfrm>
        </p:grpSpPr>
        <p:sp>
          <p:nvSpPr>
            <p:cNvPr id="10" name="Freeform 10"/>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2" name="TextBox 12"/>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13" name="TextBox 12">
            <a:extLst>
              <a:ext uri="{FF2B5EF4-FFF2-40B4-BE49-F238E27FC236}">
                <a16:creationId xmlns:a16="http://schemas.microsoft.com/office/drawing/2014/main" id="{45BF518E-D15E-7864-5F55-CCD44F9F5123}"/>
              </a:ext>
            </a:extLst>
          </p:cNvPr>
          <p:cNvSpPr txBox="1"/>
          <p:nvPr/>
        </p:nvSpPr>
        <p:spPr>
          <a:xfrm>
            <a:off x="685800" y="1714500"/>
            <a:ext cx="6248400" cy="1077218"/>
          </a:xfrm>
          <a:prstGeom prst="rect">
            <a:avLst/>
          </a:prstGeom>
          <a:noFill/>
        </p:spPr>
        <p:txBody>
          <a:bodyPr wrap="square" rtlCol="0">
            <a:spAutoFit/>
          </a:bodyPr>
          <a:lstStyle/>
          <a:p>
            <a:r>
              <a:rPr lang="en-US" sz="3200" b="1" dirty="0"/>
              <a:t>SQL QUERIES FOR DATA EXTRACTION: (IMAGES)</a:t>
            </a:r>
          </a:p>
        </p:txBody>
      </p:sp>
      <p:pic>
        <p:nvPicPr>
          <p:cNvPr id="20" name="Picture 19">
            <a:extLst>
              <a:ext uri="{FF2B5EF4-FFF2-40B4-BE49-F238E27FC236}">
                <a16:creationId xmlns:a16="http://schemas.microsoft.com/office/drawing/2014/main" id="{8DBA12E8-F749-B711-C64D-FBB408E5EC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23" y="2791718"/>
            <a:ext cx="6896100" cy="7609582"/>
          </a:xfrm>
          <a:prstGeom prst="rect">
            <a:avLst/>
          </a:prstGeom>
        </p:spPr>
      </p:pic>
      <p:pic>
        <p:nvPicPr>
          <p:cNvPr id="22" name="Picture 21">
            <a:extLst>
              <a:ext uri="{FF2B5EF4-FFF2-40B4-BE49-F238E27FC236}">
                <a16:creationId xmlns:a16="http://schemas.microsoft.com/office/drawing/2014/main" id="{68481C49-A08B-7DDD-58A6-07A91B7AEC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6319" y="285576"/>
            <a:ext cx="10486258" cy="10115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6D93B-873B-5C62-C32E-74CB345BC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8686800" cy="10287000"/>
          </a:xfrm>
          <a:prstGeom prst="rect">
            <a:avLst/>
          </a:prstGeom>
        </p:spPr>
      </p:pic>
    </p:spTree>
    <p:extLst>
      <p:ext uri="{BB962C8B-B14F-4D97-AF65-F5344CB8AC3E}">
        <p14:creationId xmlns:p14="http://schemas.microsoft.com/office/powerpoint/2010/main" val="20822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BD5BD7-176C-7EC2-5202-BEB70DB1E510}"/>
              </a:ext>
            </a:extLst>
          </p:cNvPr>
          <p:cNvSpPr txBox="1"/>
          <p:nvPr/>
        </p:nvSpPr>
        <p:spPr>
          <a:xfrm>
            <a:off x="76200" y="0"/>
            <a:ext cx="17373600" cy="769441"/>
          </a:xfrm>
          <a:prstGeom prst="rect">
            <a:avLst/>
          </a:prstGeom>
          <a:noFill/>
        </p:spPr>
        <p:txBody>
          <a:bodyPr wrap="square" rtlCol="0">
            <a:spAutoFit/>
          </a:bodyPr>
          <a:lstStyle/>
          <a:p>
            <a:r>
              <a:rPr lang="en-US" sz="4400" b="1" u="sng" dirty="0"/>
              <a:t>Dashboard:</a:t>
            </a:r>
          </a:p>
        </p:txBody>
      </p:sp>
      <p:pic>
        <p:nvPicPr>
          <p:cNvPr id="4" name="Picture 3">
            <a:extLst>
              <a:ext uri="{FF2B5EF4-FFF2-40B4-BE49-F238E27FC236}">
                <a16:creationId xmlns:a16="http://schemas.microsoft.com/office/drawing/2014/main" id="{41DB83EC-B9D6-0A68-0DF0-53673EB46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876300"/>
            <a:ext cx="17373600" cy="9410700"/>
          </a:xfrm>
          <a:prstGeom prst="rect">
            <a:avLst/>
          </a:prstGeom>
        </p:spPr>
      </p:pic>
    </p:spTree>
    <p:extLst>
      <p:ext uri="{BB962C8B-B14F-4D97-AF65-F5344CB8AC3E}">
        <p14:creationId xmlns:p14="http://schemas.microsoft.com/office/powerpoint/2010/main" val="222066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2834F9-1D6E-19DF-EA44-DD5BC8C8A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18059400" cy="10287000"/>
          </a:xfrm>
          <a:prstGeom prst="rect">
            <a:avLst/>
          </a:prstGeom>
        </p:spPr>
      </p:pic>
    </p:spTree>
    <p:extLst>
      <p:ext uri="{BB962C8B-B14F-4D97-AF65-F5344CB8AC3E}">
        <p14:creationId xmlns:p14="http://schemas.microsoft.com/office/powerpoint/2010/main" val="135430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2525</Words>
  <Application>Microsoft Office PowerPoint</Application>
  <PresentationFormat>Custom</PresentationFormat>
  <Paragraphs>168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Canva Sans</vt:lpstr>
      <vt:lpstr>Poppins Bold</vt:lpstr>
      <vt:lpstr>Arial</vt:lpstr>
      <vt:lpstr>Canva Sans Bold Italics</vt:lpstr>
      <vt:lpstr>Canva Sans Bold</vt:lpstr>
      <vt:lpstr>Poppins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prem dixit</cp:lastModifiedBy>
  <cp:revision>3</cp:revision>
  <dcterms:created xsi:type="dcterms:W3CDTF">2006-08-16T00:00:00Z</dcterms:created>
  <dcterms:modified xsi:type="dcterms:W3CDTF">2025-02-20T10:21:46Z</dcterms:modified>
  <dc:identifier>DAGd4dElOz8</dc:identifier>
</cp:coreProperties>
</file>