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2B22530-B899-4E93-8C60-EE8B2822579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7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17513-62CD-45D1-AFB5-1D6F892D51D9}"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2530-B899-4E93-8C60-EE8B28225792}" type="slidenum">
              <a:rPr lang="en-US" smtClean="0"/>
              <a:t>‹#›</a:t>
            </a:fld>
            <a:endParaRPr lang="en-US"/>
          </a:p>
        </p:txBody>
      </p:sp>
    </p:spTree>
    <p:extLst>
      <p:ext uri="{BB962C8B-B14F-4D97-AF65-F5344CB8AC3E}">
        <p14:creationId xmlns:p14="http://schemas.microsoft.com/office/powerpoint/2010/main" val="52792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302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32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spTree>
    <p:extLst>
      <p:ext uri="{BB962C8B-B14F-4D97-AF65-F5344CB8AC3E}">
        <p14:creationId xmlns:p14="http://schemas.microsoft.com/office/powerpoint/2010/main" val="184311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143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336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832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10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spTree>
    <p:extLst>
      <p:ext uri="{BB962C8B-B14F-4D97-AF65-F5344CB8AC3E}">
        <p14:creationId xmlns:p14="http://schemas.microsoft.com/office/powerpoint/2010/main" val="37664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17513-62CD-45D1-AFB5-1D6F892D51D9}"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2530-B899-4E93-8C60-EE8B2822579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322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17513-62CD-45D1-AFB5-1D6F892D51D9}"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2530-B899-4E93-8C60-EE8B28225792}" type="slidenum">
              <a:rPr lang="en-US" smtClean="0"/>
              <a:t>‹#›</a:t>
            </a:fld>
            <a:endParaRPr lang="en-US"/>
          </a:p>
        </p:txBody>
      </p:sp>
    </p:spTree>
    <p:extLst>
      <p:ext uri="{BB962C8B-B14F-4D97-AF65-F5344CB8AC3E}">
        <p14:creationId xmlns:p14="http://schemas.microsoft.com/office/powerpoint/2010/main" val="345008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17513-62CD-45D1-AFB5-1D6F892D51D9}"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22530-B899-4E93-8C60-EE8B2822579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73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17513-62CD-45D1-AFB5-1D6F892D51D9}"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22530-B899-4E93-8C60-EE8B282257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8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17513-62CD-45D1-AFB5-1D6F892D51D9}"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22530-B899-4E93-8C60-EE8B28225792}" type="slidenum">
              <a:rPr lang="en-US" smtClean="0"/>
              <a:t>‹#›</a:t>
            </a:fld>
            <a:endParaRPr lang="en-US"/>
          </a:p>
        </p:txBody>
      </p:sp>
    </p:spTree>
    <p:extLst>
      <p:ext uri="{BB962C8B-B14F-4D97-AF65-F5344CB8AC3E}">
        <p14:creationId xmlns:p14="http://schemas.microsoft.com/office/powerpoint/2010/main" val="100402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17513-62CD-45D1-AFB5-1D6F892D51D9}"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2530-B899-4E93-8C60-EE8B2822579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48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17513-62CD-45D1-AFB5-1D6F892D51D9}"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2530-B899-4E93-8C60-EE8B28225792}" type="slidenum">
              <a:rPr lang="en-US" smtClean="0"/>
              <a:t>‹#›</a:t>
            </a:fld>
            <a:endParaRPr lang="en-US"/>
          </a:p>
        </p:txBody>
      </p:sp>
    </p:spTree>
    <p:extLst>
      <p:ext uri="{BB962C8B-B14F-4D97-AF65-F5344CB8AC3E}">
        <p14:creationId xmlns:p14="http://schemas.microsoft.com/office/powerpoint/2010/main" val="36774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417513-62CD-45D1-AFB5-1D6F892D51D9}" type="datetimeFigureOut">
              <a:rPr lang="en-US" smtClean="0"/>
              <a:t>3/6/2025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B22530-B899-4E93-8C60-EE8B28225792}" type="slidenum">
              <a:rPr lang="en-US" smtClean="0"/>
              <a:t>‹#›</a:t>
            </a:fld>
            <a:endParaRPr lang="en-US"/>
          </a:p>
        </p:txBody>
      </p:sp>
    </p:spTree>
    <p:extLst>
      <p:ext uri="{BB962C8B-B14F-4D97-AF65-F5344CB8AC3E}">
        <p14:creationId xmlns:p14="http://schemas.microsoft.com/office/powerpoint/2010/main" val="112054405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C491-07A4-581E-8786-4F09F000C7A5}"/>
              </a:ext>
            </a:extLst>
          </p:cNvPr>
          <p:cNvSpPr>
            <a:spLocks noGrp="1"/>
          </p:cNvSpPr>
          <p:nvPr>
            <p:ph type="ctrTitle"/>
          </p:nvPr>
        </p:nvSpPr>
        <p:spPr>
          <a:xfrm>
            <a:off x="2403850" y="1002890"/>
            <a:ext cx="7384299" cy="3529780"/>
          </a:xfrm>
        </p:spPr>
        <p:txBody>
          <a:bodyPr/>
          <a:lstStyle/>
          <a:p>
            <a:r>
              <a:rPr lang="en-US" b="1" u="sng" dirty="0"/>
              <a:t>Netflix Movies Recommendation System And EDA</a:t>
            </a:r>
          </a:p>
        </p:txBody>
      </p:sp>
      <p:sp>
        <p:nvSpPr>
          <p:cNvPr id="4" name="TextBox 3">
            <a:extLst>
              <a:ext uri="{FF2B5EF4-FFF2-40B4-BE49-F238E27FC236}">
                <a16:creationId xmlns:a16="http://schemas.microsoft.com/office/drawing/2014/main" id="{F2E1432C-5B09-B777-86FC-947848ECBAB1}"/>
              </a:ext>
            </a:extLst>
          </p:cNvPr>
          <p:cNvSpPr txBox="1"/>
          <p:nvPr/>
        </p:nvSpPr>
        <p:spPr>
          <a:xfrm>
            <a:off x="373626" y="5663381"/>
            <a:ext cx="11572568" cy="1200329"/>
          </a:xfrm>
          <a:prstGeom prst="rect">
            <a:avLst/>
          </a:prstGeom>
          <a:noFill/>
        </p:spPr>
        <p:txBody>
          <a:bodyPr wrap="square" rtlCol="0">
            <a:spAutoFit/>
          </a:bodyPr>
          <a:lstStyle/>
          <a:p>
            <a:r>
              <a:rPr lang="en-US" sz="2400" b="1" dirty="0"/>
              <a:t>BY :- Sagar Dixit</a:t>
            </a:r>
          </a:p>
          <a:p>
            <a:r>
              <a:rPr lang="en-US" sz="2400" b="1" dirty="0"/>
              <a:t>CLIENT :- </a:t>
            </a:r>
            <a:r>
              <a:rPr lang="en-US" sz="2400" b="1" dirty="0" err="1"/>
              <a:t>Iclivia</a:t>
            </a:r>
            <a:endParaRPr lang="en-US" sz="2400" b="1" dirty="0"/>
          </a:p>
          <a:p>
            <a:r>
              <a:rPr lang="en-US" sz="2400" b="1" dirty="0"/>
              <a:t>DATE :- 6/03/2025</a:t>
            </a:r>
          </a:p>
        </p:txBody>
      </p:sp>
    </p:spTree>
    <p:extLst>
      <p:ext uri="{BB962C8B-B14F-4D97-AF65-F5344CB8AC3E}">
        <p14:creationId xmlns:p14="http://schemas.microsoft.com/office/powerpoint/2010/main" val="2208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3F35F6-49BD-D6B7-C34C-2A837170BD4B}"/>
              </a:ext>
            </a:extLst>
          </p:cNvPr>
          <p:cNvSpPr txBox="1"/>
          <p:nvPr/>
        </p:nvSpPr>
        <p:spPr>
          <a:xfrm>
            <a:off x="2192593" y="806246"/>
            <a:ext cx="8298426" cy="4708981"/>
          </a:xfrm>
          <a:prstGeom prst="rect">
            <a:avLst/>
          </a:prstGeom>
          <a:noFill/>
        </p:spPr>
        <p:txBody>
          <a:bodyPr wrap="square">
            <a:spAutoFit/>
          </a:bodyPr>
          <a:lstStyle/>
          <a:p>
            <a:r>
              <a:rPr lang="en-US" sz="2000" b="1" dirty="0"/>
              <a:t>import </a:t>
            </a:r>
            <a:r>
              <a:rPr lang="en-US" sz="2000" b="1" dirty="0" err="1"/>
              <a:t>numpy</a:t>
            </a:r>
            <a:r>
              <a:rPr lang="en-US" sz="2000" b="1" dirty="0"/>
              <a:t> as np</a:t>
            </a:r>
          </a:p>
          <a:p>
            <a:r>
              <a:rPr lang="en-US" sz="2000" b="1" dirty="0"/>
              <a:t>import pandas as pd</a:t>
            </a:r>
          </a:p>
          <a:p>
            <a:r>
              <a:rPr lang="en-US" sz="2000" b="1" dirty="0"/>
              <a:t>from matplotlib import </a:t>
            </a:r>
            <a:r>
              <a:rPr lang="en-US" sz="2000" b="1" dirty="0" err="1"/>
              <a:t>pyplot</a:t>
            </a:r>
            <a:r>
              <a:rPr lang="en-US" sz="2000" b="1" dirty="0"/>
              <a:t> as </a:t>
            </a:r>
            <a:r>
              <a:rPr lang="en-US" sz="2000" b="1" dirty="0" err="1"/>
              <a:t>plt</a:t>
            </a:r>
            <a:endParaRPr lang="en-US" sz="2000" b="1" dirty="0"/>
          </a:p>
          <a:p>
            <a:r>
              <a:rPr lang="en-US" sz="2000" b="1" dirty="0"/>
              <a:t>import seaborn as </a:t>
            </a:r>
            <a:r>
              <a:rPr lang="en-US" sz="2000" b="1" dirty="0" err="1"/>
              <a:t>sns</a:t>
            </a:r>
            <a:endParaRPr lang="en-US" sz="2000" b="1" dirty="0"/>
          </a:p>
          <a:p>
            <a:r>
              <a:rPr lang="en-US" sz="2000" b="1" dirty="0"/>
              <a:t>import </a:t>
            </a:r>
            <a:r>
              <a:rPr lang="en-US" sz="2000" b="1" dirty="0" err="1"/>
              <a:t>plotly.express</a:t>
            </a:r>
            <a:r>
              <a:rPr lang="en-US" sz="2000" b="1" dirty="0"/>
              <a:t> as </a:t>
            </a:r>
            <a:r>
              <a:rPr lang="en-US" sz="2000" b="1" dirty="0" err="1"/>
              <a:t>px</a:t>
            </a:r>
            <a:endParaRPr lang="en-US" sz="2000" b="1" dirty="0"/>
          </a:p>
          <a:p>
            <a:r>
              <a:rPr lang="en-US" sz="2000" b="1" dirty="0"/>
              <a:t>from </a:t>
            </a:r>
            <a:r>
              <a:rPr lang="en-US" sz="2000" b="1" dirty="0" err="1"/>
              <a:t>sklearn.model_selection</a:t>
            </a:r>
            <a:r>
              <a:rPr lang="en-US" sz="2000" b="1" dirty="0"/>
              <a:t> </a:t>
            </a:r>
          </a:p>
          <a:p>
            <a:r>
              <a:rPr lang="en-US" sz="2000" b="1" dirty="0"/>
              <a:t>import </a:t>
            </a:r>
            <a:r>
              <a:rPr lang="en-US" sz="2000" b="1" dirty="0" err="1"/>
              <a:t>train_test_splitfrom</a:t>
            </a:r>
            <a:r>
              <a:rPr lang="en-US" sz="2000" b="1" dirty="0"/>
              <a:t> </a:t>
            </a:r>
            <a:r>
              <a:rPr lang="en-US" sz="2000" b="1" dirty="0" err="1"/>
              <a:t>sklearn.linear_model</a:t>
            </a:r>
            <a:r>
              <a:rPr lang="en-US" sz="2000" b="1" dirty="0"/>
              <a:t> </a:t>
            </a:r>
          </a:p>
          <a:p>
            <a:r>
              <a:rPr lang="en-US" sz="2000" b="1" dirty="0"/>
              <a:t>import </a:t>
            </a:r>
            <a:r>
              <a:rPr lang="en-US" sz="2000" b="1" dirty="0" err="1"/>
              <a:t>LinearRegression</a:t>
            </a:r>
            <a:r>
              <a:rPr lang="en-US" sz="2000" b="1" dirty="0"/>
              <a:t>, </a:t>
            </a:r>
            <a:r>
              <a:rPr lang="en-US" sz="2000" b="1" dirty="0" err="1"/>
              <a:t>LogisticRegressionfrom</a:t>
            </a:r>
            <a:r>
              <a:rPr lang="en-US" sz="2000" b="1" dirty="0"/>
              <a:t> </a:t>
            </a:r>
            <a:r>
              <a:rPr lang="en-US" sz="2000" b="1" dirty="0" err="1"/>
              <a:t>sklearn.metrics</a:t>
            </a:r>
            <a:r>
              <a:rPr lang="en-US" sz="2000" b="1" dirty="0"/>
              <a:t> </a:t>
            </a:r>
          </a:p>
          <a:p>
            <a:r>
              <a:rPr lang="en-US" sz="2000" b="1" dirty="0"/>
              <a:t>import </a:t>
            </a:r>
            <a:r>
              <a:rPr lang="en-US" sz="2000" b="1" dirty="0" err="1"/>
              <a:t>mean_absolute_error</a:t>
            </a:r>
            <a:r>
              <a:rPr lang="en-US" sz="2000" b="1" dirty="0"/>
              <a:t>, </a:t>
            </a:r>
            <a:r>
              <a:rPr lang="en-US" sz="2000" b="1" dirty="0" err="1"/>
              <a:t>accuracy_score</a:t>
            </a:r>
            <a:r>
              <a:rPr lang="en-US" sz="2000" b="1" dirty="0"/>
              <a:t>, </a:t>
            </a:r>
            <a:r>
              <a:rPr lang="en-US" sz="2000" b="1" dirty="0" err="1"/>
              <a:t>mean_squared_error</a:t>
            </a:r>
            <a:r>
              <a:rPr lang="en-US" sz="2000" b="1" dirty="0"/>
              <a:t> ,r2_score</a:t>
            </a:r>
          </a:p>
          <a:p>
            <a:r>
              <a:rPr lang="en-US" sz="2000" b="1" dirty="0"/>
              <a:t>from </a:t>
            </a:r>
            <a:r>
              <a:rPr lang="en-US" sz="2000" b="1" dirty="0" err="1"/>
              <a:t>sklearn.preprocessing</a:t>
            </a:r>
            <a:r>
              <a:rPr lang="en-US" sz="2000" b="1" dirty="0"/>
              <a:t> import </a:t>
            </a:r>
            <a:r>
              <a:rPr lang="en-US" sz="2000" b="1" dirty="0" err="1"/>
              <a:t>StandardScalerfrom</a:t>
            </a:r>
            <a:r>
              <a:rPr lang="en-US" sz="2000" b="1" dirty="0"/>
              <a:t> </a:t>
            </a:r>
            <a:r>
              <a:rPr lang="en-US" sz="2000" b="1" dirty="0" err="1"/>
              <a:t>scipy</a:t>
            </a:r>
            <a:r>
              <a:rPr lang="en-US" sz="2000" b="1" dirty="0"/>
              <a:t> </a:t>
            </a:r>
          </a:p>
          <a:p>
            <a:r>
              <a:rPr lang="en-US" sz="2000" b="1" dirty="0"/>
              <a:t>import </a:t>
            </a:r>
            <a:r>
              <a:rPr lang="en-US" sz="2000" b="1" dirty="0" err="1"/>
              <a:t>statsimport</a:t>
            </a:r>
            <a:r>
              <a:rPr lang="en-US" sz="2000" b="1" dirty="0"/>
              <a:t> </a:t>
            </a:r>
            <a:r>
              <a:rPr lang="en-US" sz="2000" b="1" dirty="0" err="1"/>
              <a:t>statsmodels.api</a:t>
            </a:r>
            <a:r>
              <a:rPr lang="en-US" sz="2000" b="1" dirty="0"/>
              <a:t> as </a:t>
            </a:r>
            <a:r>
              <a:rPr lang="en-US" sz="2000" b="1" dirty="0" err="1"/>
              <a:t>sm</a:t>
            </a:r>
            <a:endParaRPr lang="en-US" sz="2000" b="1" dirty="0"/>
          </a:p>
          <a:p>
            <a:r>
              <a:rPr lang="en-US" sz="2000" b="1" dirty="0"/>
              <a:t>from </a:t>
            </a:r>
            <a:r>
              <a:rPr lang="en-US" sz="2000" b="1" dirty="0" err="1"/>
              <a:t>scipy.stats</a:t>
            </a:r>
            <a:r>
              <a:rPr lang="en-US" sz="2000" b="1" dirty="0"/>
              <a:t> import </a:t>
            </a:r>
            <a:r>
              <a:rPr lang="en-US" sz="2000" b="1" dirty="0" err="1"/>
              <a:t>ttest_ind</a:t>
            </a:r>
            <a:r>
              <a:rPr lang="en-US" sz="2000" b="1" dirty="0"/>
              <a:t>, chi2_contingency, </a:t>
            </a:r>
            <a:r>
              <a:rPr lang="en-US" sz="2000" b="1" dirty="0" err="1"/>
              <a:t>pearsonr</a:t>
            </a:r>
            <a:r>
              <a:rPr lang="en-US" sz="2000" b="1" dirty="0"/>
              <a:t>, </a:t>
            </a:r>
            <a:r>
              <a:rPr lang="en-US" sz="2000" b="1" dirty="0" err="1"/>
              <a:t>f_oneway</a:t>
            </a:r>
            <a:endParaRPr lang="en-US" sz="2000" b="1" dirty="0"/>
          </a:p>
          <a:p>
            <a:r>
              <a:rPr lang="en-US" sz="2000" b="1" dirty="0"/>
              <a:t>from </a:t>
            </a:r>
            <a:r>
              <a:rPr lang="en-US" sz="2000" b="1" dirty="0" err="1"/>
              <a:t>sklearn.feature_extraction.text</a:t>
            </a:r>
            <a:r>
              <a:rPr lang="en-US" sz="2000" b="1" dirty="0"/>
              <a:t> import </a:t>
            </a:r>
            <a:r>
              <a:rPr lang="en-US" sz="2000" b="1" dirty="0" err="1"/>
              <a:t>TfidfVectorizerfrom</a:t>
            </a:r>
            <a:r>
              <a:rPr lang="en-US" sz="2000" b="1" dirty="0"/>
              <a:t> </a:t>
            </a:r>
            <a:r>
              <a:rPr lang="en-US" sz="2000" b="1" dirty="0" err="1"/>
              <a:t>sklearn.metrics.pairwise</a:t>
            </a:r>
            <a:r>
              <a:rPr lang="en-US" sz="2000" b="1" dirty="0"/>
              <a:t> import </a:t>
            </a:r>
            <a:r>
              <a:rPr lang="en-US" sz="2000" b="1" dirty="0" err="1"/>
              <a:t>cosine_similarity</a:t>
            </a:r>
            <a:endParaRPr lang="en-US" sz="2000" b="1" dirty="0"/>
          </a:p>
        </p:txBody>
      </p:sp>
    </p:spTree>
    <p:extLst>
      <p:ext uri="{BB962C8B-B14F-4D97-AF65-F5344CB8AC3E}">
        <p14:creationId xmlns:p14="http://schemas.microsoft.com/office/powerpoint/2010/main" val="109120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44A4-B4F5-52F2-1225-F11F33B793E7}"/>
              </a:ext>
            </a:extLst>
          </p:cNvPr>
          <p:cNvSpPr>
            <a:spLocks noGrp="1"/>
          </p:cNvSpPr>
          <p:nvPr>
            <p:ph type="title"/>
          </p:nvPr>
        </p:nvSpPr>
        <p:spPr>
          <a:xfrm>
            <a:off x="1039763" y="330198"/>
            <a:ext cx="9601196" cy="1303867"/>
          </a:xfrm>
        </p:spPr>
        <p:txBody>
          <a:bodyPr>
            <a:normAutofit/>
          </a:bodyPr>
          <a:lstStyle/>
          <a:p>
            <a:r>
              <a:rPr lang="en-US" b="1" i="0" u="none" strike="noStrike" baseline="0" dirty="0">
                <a:latin typeface="PlayfairDisplay-Regular"/>
              </a:rPr>
              <a:t>What I observed in the project?</a:t>
            </a:r>
            <a:endParaRPr lang="en-US" b="1" dirty="0"/>
          </a:p>
        </p:txBody>
      </p:sp>
      <p:sp>
        <p:nvSpPr>
          <p:cNvPr id="4" name="Rectangle 1">
            <a:extLst>
              <a:ext uri="{FF2B5EF4-FFF2-40B4-BE49-F238E27FC236}">
                <a16:creationId xmlns:a16="http://schemas.microsoft.com/office/drawing/2014/main" id="{6357358F-8A70-4068-FD8F-26D6F7037524}"/>
              </a:ext>
            </a:extLst>
          </p:cNvPr>
          <p:cNvSpPr>
            <a:spLocks noGrp="1" noChangeArrowheads="1"/>
          </p:cNvSpPr>
          <p:nvPr>
            <p:ph idx="1"/>
          </p:nvPr>
        </p:nvSpPr>
        <p:spPr bwMode="auto">
          <a:xfrm>
            <a:off x="855560" y="1369124"/>
            <a:ext cx="1048088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Sparsity:</a:t>
            </a:r>
            <a:r>
              <a:rPr kumimoji="0" lang="en-US" altLang="en-US" sz="1600" b="0" i="0" u="none" strike="noStrike" cap="none" normalizeH="0" baseline="0" dirty="0">
                <a:ln>
                  <a:noFill/>
                </a:ln>
                <a:solidFill>
                  <a:schemeClr val="tx1"/>
                </a:solidFill>
                <a:effectLst/>
                <a:latin typeface="Arial" panose="020B0604020202020204" pitchFamily="34" charset="0"/>
              </a:rPr>
              <a:t> User-movie interaction data is often sparse, as most users rate only a small subset of movies.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Cold Start Problem:</a:t>
            </a:r>
            <a:r>
              <a:rPr kumimoji="0" lang="en-US" altLang="en-US" sz="1600" b="0" i="0" u="none" strike="noStrike" cap="none" normalizeH="0" baseline="0" dirty="0">
                <a:ln>
                  <a:noFill/>
                </a:ln>
                <a:solidFill>
                  <a:schemeClr val="tx1"/>
                </a:solidFill>
                <a:effectLst/>
                <a:latin typeface="Arial" panose="020B0604020202020204" pitchFamily="34" charset="0"/>
              </a:rPr>
              <a:t> Difficulty recommending movies for new users or those with few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Behavior Patterns:</a:t>
            </a:r>
            <a:r>
              <a:rPr kumimoji="0" lang="en-US" altLang="en-US" sz="1600" b="0" i="0" u="none" strike="noStrike" cap="none" normalizeH="0" baseline="0" dirty="0">
                <a:ln>
                  <a:noFill/>
                </a:ln>
                <a:solidFill>
                  <a:schemeClr val="tx1"/>
                </a:solidFill>
                <a:effectLst/>
                <a:latin typeface="Arial" panose="020B0604020202020204" pitchFamily="34" charset="0"/>
              </a:rPr>
              <a:t> Users tend to have preferences for specific genres, actors, or directors, influencing their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Popularity Bias:</a:t>
            </a:r>
            <a:r>
              <a:rPr kumimoji="0" lang="en-US" altLang="en-US" sz="1600" b="0" i="0" u="none" strike="noStrike" cap="none" normalizeH="0" baseline="0" dirty="0">
                <a:ln>
                  <a:noFill/>
                </a:ln>
                <a:solidFill>
                  <a:schemeClr val="tx1"/>
                </a:solidFill>
                <a:effectLst/>
                <a:latin typeface="Arial" panose="020B0604020202020204" pitchFamily="34" charset="0"/>
              </a:rPr>
              <a:t> Highly rated or frequently watched movies are over-represented in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Collaborative Filtering Efficiency:</a:t>
            </a:r>
            <a:r>
              <a:rPr kumimoji="0" lang="en-US" altLang="en-US" sz="1600" b="0" i="0" u="none" strike="noStrike" cap="none" normalizeH="0" baseline="0" dirty="0">
                <a:ln>
                  <a:noFill/>
                </a:ln>
                <a:solidFill>
                  <a:schemeClr val="tx1"/>
                </a:solidFill>
                <a:effectLst/>
                <a:latin typeface="Arial" panose="020B0604020202020204" pitchFamily="34" charset="0"/>
              </a:rPr>
              <a:t> User-based collaborative filtering works well but struggles with scalability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Content-Based Filtering Dependence:</a:t>
            </a:r>
            <a:r>
              <a:rPr kumimoji="0" lang="en-US" altLang="en-US" sz="1600" b="0" i="0" u="none" strike="noStrike" cap="none" normalizeH="0" baseline="0" dirty="0">
                <a:ln>
                  <a:noFill/>
                </a:ln>
                <a:solidFill>
                  <a:schemeClr val="tx1"/>
                </a:solidFill>
                <a:effectLst/>
                <a:latin typeface="Arial" panose="020B0604020202020204" pitchFamily="34" charset="0"/>
              </a:rPr>
              <a:t> Relies heavily on detailed metadata, which may not always capture user preferences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Hybrid Models:</a:t>
            </a:r>
            <a:r>
              <a:rPr kumimoji="0" lang="en-US" altLang="en-US" sz="1600" b="0" i="0" u="none" strike="noStrike" cap="none" normalizeH="0" baseline="0" dirty="0">
                <a:ln>
                  <a:noFill/>
                </a:ln>
                <a:solidFill>
                  <a:schemeClr val="tx1"/>
                </a:solidFill>
                <a:effectLst/>
                <a:latin typeface="Arial" panose="020B0604020202020204" pitchFamily="34" charset="0"/>
              </a:rPr>
              <a:t> Combining collaborative and content-based filtering improves accuracy and mitigates cold-start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Performance Metrics:</a:t>
            </a:r>
            <a:r>
              <a:rPr kumimoji="0" lang="en-US" altLang="en-US" sz="1600" b="0" i="0" u="none" strike="noStrike" cap="none" normalizeH="0" baseline="0" dirty="0">
                <a:ln>
                  <a:noFill/>
                </a:ln>
                <a:solidFill>
                  <a:schemeClr val="tx1"/>
                </a:solidFill>
                <a:effectLst/>
                <a:latin typeface="Arial" panose="020B0604020202020204" pitchFamily="34" charset="0"/>
              </a:rPr>
              <a:t> Evaluation metrics such as RMSE, </a:t>
            </a:r>
            <a:r>
              <a:rPr kumimoji="0" lang="en-US" altLang="en-US" sz="1600" b="0" i="0" u="none" strike="noStrike" cap="none" normalizeH="0" baseline="0" dirty="0" err="1">
                <a:ln>
                  <a:noFill/>
                </a:ln>
                <a:solidFill>
                  <a:schemeClr val="tx1"/>
                </a:solidFill>
                <a:effectLst/>
                <a:latin typeface="Arial" panose="020B0604020202020204" pitchFamily="34" charset="0"/>
              </a:rPr>
              <a:t>Precision@K</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0" i="0" u="none" strike="noStrike" cap="none" normalizeH="0" baseline="0" dirty="0" err="1">
                <a:ln>
                  <a:noFill/>
                </a:ln>
                <a:solidFill>
                  <a:schemeClr val="tx1"/>
                </a:solidFill>
                <a:effectLst/>
                <a:latin typeface="Arial" panose="020B0604020202020204" pitchFamily="34" charset="0"/>
              </a:rPr>
              <a:t>Recall@K</a:t>
            </a:r>
            <a:r>
              <a:rPr kumimoji="0" lang="en-US" altLang="en-US" sz="1600" b="0" i="0" u="none" strike="noStrike" cap="none" normalizeH="0" baseline="0" dirty="0">
                <a:ln>
                  <a:noFill/>
                </a:ln>
                <a:solidFill>
                  <a:schemeClr val="tx1"/>
                </a:solidFill>
                <a:effectLst/>
                <a:latin typeface="Arial" panose="020B0604020202020204" pitchFamily="34" charset="0"/>
              </a:rPr>
              <a:t> help measure the system’s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Algorithmic Enhancements:</a:t>
            </a:r>
            <a:r>
              <a:rPr kumimoji="0" lang="en-US" altLang="en-US" sz="1600" b="0" i="0" u="none" strike="noStrike" cap="none" normalizeH="0" baseline="0" dirty="0">
                <a:ln>
                  <a:noFill/>
                </a:ln>
                <a:solidFill>
                  <a:schemeClr val="tx1"/>
                </a:solidFill>
                <a:effectLst/>
                <a:latin typeface="Arial" panose="020B0604020202020204" pitchFamily="34" charset="0"/>
              </a:rPr>
              <a:t> Techniques like matrix factorization (e.g., SVD, ALS) and neural networks boost recommendation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Engagement:</a:t>
            </a:r>
            <a:r>
              <a:rPr kumimoji="0" lang="en-US" altLang="en-US" sz="1600" b="0" i="0" u="none" strike="noStrike" cap="none" normalizeH="0" baseline="0" dirty="0">
                <a:ln>
                  <a:noFill/>
                </a:ln>
                <a:solidFill>
                  <a:schemeClr val="tx1"/>
                </a:solidFill>
                <a:effectLst/>
                <a:latin typeface="Arial" panose="020B0604020202020204" pitchFamily="34" charset="0"/>
              </a:rPr>
              <a:t> Metrics like click-through rates and watch time reveal the effectiveness of the recommendations.</a:t>
            </a:r>
          </a:p>
        </p:txBody>
      </p:sp>
    </p:spTree>
    <p:extLst>
      <p:ext uri="{BB962C8B-B14F-4D97-AF65-F5344CB8AC3E}">
        <p14:creationId xmlns:p14="http://schemas.microsoft.com/office/powerpoint/2010/main" val="189688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E8E2-9D13-6B61-9B23-562919024F29}"/>
              </a:ext>
            </a:extLst>
          </p:cNvPr>
          <p:cNvSpPr>
            <a:spLocks noGrp="1"/>
          </p:cNvSpPr>
          <p:nvPr>
            <p:ph type="title"/>
          </p:nvPr>
        </p:nvSpPr>
        <p:spPr/>
        <p:txBody>
          <a:bodyPr/>
          <a:lstStyle/>
          <a:p>
            <a:r>
              <a:rPr lang="en-US" sz="7200" b="1" i="0" u="none" strike="noStrike" baseline="0" dirty="0">
                <a:latin typeface="PlayfairDisplay-Regular"/>
              </a:rPr>
              <a:t>Conclusion</a:t>
            </a:r>
            <a:r>
              <a:rPr lang="en-US" sz="1800" dirty="0">
                <a:latin typeface="PlayfairDisplay-Regular"/>
              </a:rPr>
              <a:t>:</a:t>
            </a:r>
            <a:endParaRPr lang="en-US" dirty="0"/>
          </a:p>
        </p:txBody>
      </p:sp>
      <p:sp>
        <p:nvSpPr>
          <p:cNvPr id="3" name="Content Placeholder 2">
            <a:extLst>
              <a:ext uri="{FF2B5EF4-FFF2-40B4-BE49-F238E27FC236}">
                <a16:creationId xmlns:a16="http://schemas.microsoft.com/office/drawing/2014/main" id="{F6632667-C9A1-AA8B-8ED6-54651EE1AE5E}"/>
              </a:ext>
            </a:extLst>
          </p:cNvPr>
          <p:cNvSpPr>
            <a:spLocks noGrp="1"/>
          </p:cNvSpPr>
          <p:nvPr>
            <p:ph idx="1"/>
          </p:nvPr>
        </p:nvSpPr>
        <p:spPr/>
        <p:txBody>
          <a:bodyPr/>
          <a:lstStyle/>
          <a:p>
            <a:r>
              <a:rPr lang="en-US" b="1" dirty="0"/>
              <a:t>A Netflix movies recommendation system thrives on understanding user preferences and utilizing diverse algorithms to enhance recommendations. While challenges like sparsity, cold starts, and popularity bias exist, hybrid models and advanced algorithms can significantly improve accuracy and user engagement. Continuous feedback and metric evaluation are essential for refining the system to provide a personalized and satisfying user experience.</a:t>
            </a:r>
          </a:p>
        </p:txBody>
      </p:sp>
    </p:spTree>
    <p:extLst>
      <p:ext uri="{BB962C8B-B14F-4D97-AF65-F5344CB8AC3E}">
        <p14:creationId xmlns:p14="http://schemas.microsoft.com/office/powerpoint/2010/main" val="226475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8BF85-6CFC-1799-1C92-3EC887CF179E}"/>
              </a:ext>
            </a:extLst>
          </p:cNvPr>
          <p:cNvSpPr>
            <a:spLocks noGrp="1"/>
          </p:cNvSpPr>
          <p:nvPr>
            <p:ph idx="1"/>
          </p:nvPr>
        </p:nvSpPr>
        <p:spPr>
          <a:xfrm>
            <a:off x="1295401" y="1179871"/>
            <a:ext cx="9601196" cy="4695997"/>
          </a:xfrm>
        </p:spPr>
        <p:txBody>
          <a:bodyPr>
            <a:normAutofit/>
          </a:bodyPr>
          <a:lstStyle/>
          <a:p>
            <a:pPr marL="457200" lvl="1" indent="0" algn="ctr">
              <a:buNone/>
            </a:pPr>
            <a:r>
              <a:rPr lang="en-US" sz="6800" b="1" dirty="0"/>
              <a:t>THANK YOU </a:t>
            </a:r>
          </a:p>
        </p:txBody>
      </p:sp>
    </p:spTree>
    <p:extLst>
      <p:ext uri="{BB962C8B-B14F-4D97-AF65-F5344CB8AC3E}">
        <p14:creationId xmlns:p14="http://schemas.microsoft.com/office/powerpoint/2010/main" val="9372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20E7-1409-88B3-7E9B-C7DDA06C75AF}"/>
              </a:ext>
            </a:extLst>
          </p:cNvPr>
          <p:cNvSpPr>
            <a:spLocks noGrp="1"/>
          </p:cNvSpPr>
          <p:nvPr>
            <p:ph type="title"/>
          </p:nvPr>
        </p:nvSpPr>
        <p:spPr>
          <a:xfrm>
            <a:off x="491613" y="0"/>
            <a:ext cx="10404985" cy="6400800"/>
          </a:xfrm>
        </p:spPr>
        <p:txBody>
          <a:bodyPr>
            <a:normAutofit fontScale="90000"/>
          </a:bodyPr>
          <a:lstStyle/>
          <a:p>
            <a:br>
              <a:rPr lang="en-US" sz="1800" b="0" i="0" u="none" strike="noStrike" baseline="0" dirty="0">
                <a:solidFill>
                  <a:srgbClr val="000000"/>
                </a:solidFill>
                <a:latin typeface="Arial" panose="020B0604020202020204" pitchFamily="34" charset="0"/>
              </a:rPr>
            </a:br>
            <a:br>
              <a:rPr lang="en-US" sz="1800" b="0" i="0" u="none" strike="noStrike" baseline="0" dirty="0">
                <a:latin typeface="Arial" panose="020B0604020202020204" pitchFamily="34" charset="0"/>
              </a:rPr>
            </a:br>
            <a:r>
              <a:rPr lang="en-US" sz="3600" b="0" i="0" u="none" strike="noStrike" baseline="0" dirty="0">
                <a:latin typeface="Arial" panose="020B0604020202020204" pitchFamily="34" charset="0"/>
              </a:rPr>
              <a:t> </a:t>
            </a:r>
            <a:r>
              <a:rPr lang="en-US" sz="3600" b="1" i="0" u="none" strike="noStrike" baseline="0" dirty="0">
                <a:solidFill>
                  <a:srgbClr val="202024"/>
                </a:solidFill>
                <a:latin typeface="Arial" panose="020B0604020202020204" pitchFamily="34" charset="0"/>
              </a:rPr>
              <a:t>Tasks </a:t>
            </a:r>
            <a:br>
              <a:rPr lang="en-US" sz="3600" b="0" i="0" u="none" strike="noStrike" baseline="0" dirty="0">
                <a:solidFill>
                  <a:srgbClr val="202024"/>
                </a:solidFill>
                <a:latin typeface="Arial" panose="020B0604020202020204" pitchFamily="34" charset="0"/>
              </a:rPr>
            </a:br>
            <a:r>
              <a:rPr lang="en-US" sz="3600" b="0" i="0" u="none" strike="noStrike" baseline="0" dirty="0">
                <a:solidFill>
                  <a:srgbClr val="3C4042"/>
                </a:solidFill>
                <a:latin typeface="Arial" panose="020B0604020202020204" pitchFamily="34" charset="0"/>
              </a:rPr>
              <a:t>● Developing a content-based recommender system using the genres and/or descriptions. </a:t>
            </a:r>
            <a:br>
              <a:rPr lang="en-US" sz="3600" b="0" i="0" u="none" strike="noStrike" baseline="0" dirty="0">
                <a:solidFill>
                  <a:srgbClr val="3C4042"/>
                </a:solidFill>
                <a:latin typeface="Arial" panose="020B0604020202020204" pitchFamily="34" charset="0"/>
              </a:rPr>
            </a:br>
            <a:r>
              <a:rPr lang="en-US" sz="3600" b="0" i="0" u="none" strike="noStrike" baseline="0" dirty="0">
                <a:solidFill>
                  <a:srgbClr val="3C4042"/>
                </a:solidFill>
                <a:latin typeface="Arial" panose="020B0604020202020204" pitchFamily="34" charset="0"/>
              </a:rPr>
              <a:t>● Identifying the main content available on the streaming. </a:t>
            </a:r>
            <a:br>
              <a:rPr lang="en-US" sz="3600" b="0" i="0" u="none" strike="noStrike" baseline="0" dirty="0">
                <a:solidFill>
                  <a:srgbClr val="3C4042"/>
                </a:solidFill>
                <a:latin typeface="Arial" panose="020B0604020202020204" pitchFamily="34" charset="0"/>
              </a:rPr>
            </a:br>
            <a:r>
              <a:rPr lang="en-US" sz="3600" b="0" i="0" u="none" strike="noStrike" baseline="0" dirty="0">
                <a:solidFill>
                  <a:srgbClr val="3C4042"/>
                </a:solidFill>
                <a:latin typeface="Arial" panose="020B0604020202020204" pitchFamily="34" charset="0"/>
              </a:rPr>
              <a:t>● Network analysis on the cast of the titles. </a:t>
            </a:r>
            <a:br>
              <a:rPr lang="en-US" sz="3600" b="0" i="0" u="none" strike="noStrike" baseline="0" dirty="0">
                <a:solidFill>
                  <a:srgbClr val="3C4042"/>
                </a:solidFill>
                <a:latin typeface="Arial" panose="020B0604020202020204" pitchFamily="34" charset="0"/>
              </a:rPr>
            </a:br>
            <a:br>
              <a:rPr lang="en-US" sz="3600" b="0" i="0" u="none" strike="noStrike" baseline="0" dirty="0">
                <a:solidFill>
                  <a:srgbClr val="3C4042"/>
                </a:solidFill>
                <a:latin typeface="Arial" panose="020B0604020202020204" pitchFamily="34" charset="0"/>
              </a:rPr>
            </a:br>
            <a:br>
              <a:rPr lang="en-US" sz="3600" b="0" i="0" u="none" strike="noStrike" baseline="0" dirty="0">
                <a:solidFill>
                  <a:srgbClr val="3C4042"/>
                </a:solidFill>
                <a:latin typeface="Arial" panose="020B0604020202020204" pitchFamily="34" charset="0"/>
              </a:rPr>
            </a:br>
            <a:r>
              <a:rPr lang="en-US" sz="3600" b="0" i="0" u="none" strike="noStrike" baseline="0" dirty="0">
                <a:solidFill>
                  <a:srgbClr val="3C4042"/>
                </a:solidFill>
                <a:latin typeface="Arial" panose="020B0604020202020204" pitchFamily="34" charset="0"/>
              </a:rPr>
              <a:t>● Exploratory data analysis to find interesting insights. </a:t>
            </a:r>
            <a:br>
              <a:rPr lang="en-US" sz="1800" b="0" i="0" u="none" strike="noStrike" baseline="0" dirty="0">
                <a:solidFill>
                  <a:srgbClr val="3C4042"/>
                </a:solidFill>
                <a:latin typeface="Arial" panose="020B0604020202020204" pitchFamily="34" charset="0"/>
              </a:rPr>
            </a:br>
            <a:endParaRPr lang="en-US" dirty="0"/>
          </a:p>
        </p:txBody>
      </p:sp>
    </p:spTree>
    <p:extLst>
      <p:ext uri="{BB962C8B-B14F-4D97-AF65-F5344CB8AC3E}">
        <p14:creationId xmlns:p14="http://schemas.microsoft.com/office/powerpoint/2010/main" val="199682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7950-C21A-46A8-98CF-C13626C126FE}"/>
              </a:ext>
            </a:extLst>
          </p:cNvPr>
          <p:cNvSpPr>
            <a:spLocks noGrp="1"/>
          </p:cNvSpPr>
          <p:nvPr>
            <p:ph type="title"/>
          </p:nvPr>
        </p:nvSpPr>
        <p:spPr>
          <a:xfrm>
            <a:off x="1295402" y="982132"/>
            <a:ext cx="9601196" cy="5005713"/>
          </a:xfrm>
        </p:spPr>
        <p:txBody>
          <a:bodyPr>
            <a:normAutofit fontScale="90000"/>
          </a:bodyPr>
          <a:lstStyle/>
          <a:p>
            <a:br>
              <a:rPr lang="en-US" sz="1800" b="0" i="0" u="none" strike="noStrike" baseline="0" dirty="0">
                <a:solidFill>
                  <a:srgbClr val="000000"/>
                </a:solidFill>
                <a:latin typeface="Arial" panose="020B0604020202020204" pitchFamily="34" charset="0"/>
              </a:rPr>
            </a:b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 Question you have to finish : </a:t>
            </a:r>
            <a:br>
              <a:rPr lang="en-US" sz="1800" b="0" i="0" u="none" strike="noStrike" baseline="0" dirty="0">
                <a:latin typeface="Arial" panose="020B0604020202020204" pitchFamily="34" charset="0"/>
              </a:rPr>
            </a:br>
            <a:r>
              <a:rPr lang="en-US" sz="1800" b="1" i="0" u="none" strike="noStrike" baseline="0" dirty="0">
                <a:latin typeface="Arial" panose="020B0604020202020204" pitchFamily="34" charset="0"/>
              </a:rPr>
              <a:t>Exploratory Data Analysis (EDA) &amp; Insights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1. </a:t>
            </a:r>
            <a:r>
              <a:rPr lang="en-US" sz="1800" b="1" i="0" u="none" strike="noStrike" baseline="0" dirty="0">
                <a:latin typeface="Arial" panose="020B0604020202020204" pitchFamily="34" charset="0"/>
              </a:rPr>
              <a:t>Can we predict the IMDB score of a title based on its features (genre, release year, runtime, etc.)?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2. </a:t>
            </a:r>
            <a:r>
              <a:rPr lang="en-US" sz="1800" b="1" i="0" u="none" strike="noStrike" baseline="0" dirty="0">
                <a:latin typeface="Arial" panose="020B0604020202020204" pitchFamily="34" charset="0"/>
              </a:rPr>
              <a:t>What factors contribute the most to a title’s popularity on TMDB?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3. </a:t>
            </a:r>
            <a:r>
              <a:rPr lang="en-US" sz="1800" b="1" i="0" u="none" strike="noStrike" baseline="0" dirty="0">
                <a:latin typeface="Arial" panose="020B0604020202020204" pitchFamily="34" charset="0"/>
              </a:rPr>
              <a:t>How does the number of seasons in a TV show correlate with its IMDB rating and popularity? </a:t>
            </a:r>
            <a:br>
              <a:rPr lang="en-US" sz="1800" b="0" i="0" u="none" strike="noStrike" baseline="0" dirty="0">
                <a:latin typeface="Arial" panose="020B0604020202020204" pitchFamily="34" charset="0"/>
              </a:rPr>
            </a:br>
            <a:br>
              <a:rPr lang="en-US" sz="1800" b="0" i="0" u="none" strike="noStrike" baseline="0" dirty="0">
                <a:latin typeface="Arial" panose="020B0604020202020204" pitchFamily="34" charset="0"/>
              </a:rPr>
            </a:br>
            <a:r>
              <a:rPr lang="en-US" sz="1800" b="1" i="0" u="none" strike="noStrike" baseline="0" dirty="0">
                <a:latin typeface="Arial" panose="020B0604020202020204" pitchFamily="34" charset="0"/>
              </a:rPr>
              <a:t>Classification Problems </a:t>
            </a:r>
            <a:br>
              <a:rPr lang="en-US" sz="1800" b="0" i="0" u="none" strike="noStrike" baseline="0" dirty="0">
                <a:latin typeface="Arial" panose="020B0604020202020204" pitchFamily="34" charset="0"/>
              </a:rPr>
            </a:br>
            <a:r>
              <a:rPr lang="en-US" sz="1800" b="1" i="0" u="none" strike="noStrike" baseline="0" dirty="0">
                <a:latin typeface="Arial" panose="020B0604020202020204" pitchFamily="34" charset="0"/>
              </a:rPr>
              <a:t>4. Can we classify whether a title is a movie or TV show based on its metadata?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5. </a:t>
            </a:r>
            <a:r>
              <a:rPr lang="en-US" sz="1800" b="1" i="0" u="none" strike="noStrike" baseline="0" dirty="0">
                <a:latin typeface="Arial" panose="020B0604020202020204" pitchFamily="34" charset="0"/>
              </a:rPr>
              <a:t>Can we predict the age certification of a title based on its description, runtime, and genres?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6. </a:t>
            </a:r>
            <a:r>
              <a:rPr lang="en-US" sz="1800" b="1" i="0" u="none" strike="noStrike" baseline="0" dirty="0">
                <a:latin typeface="Arial" panose="020B0604020202020204" pitchFamily="34" charset="0"/>
              </a:rPr>
              <a:t>Given a title's details, can we classify whether it is successful or unsuccessful (IMDB score above a threshold)? </a:t>
            </a:r>
            <a:br>
              <a:rPr lang="en-US" sz="1800" b="0" i="0" u="none" strike="noStrike" baseline="0" dirty="0">
                <a:latin typeface="Arial" panose="020B0604020202020204" pitchFamily="34" charset="0"/>
              </a:rPr>
            </a:br>
            <a:br>
              <a:rPr lang="en-US" sz="1800" b="0" i="0" u="none" strike="noStrike" baseline="0" dirty="0">
                <a:latin typeface="Arial" panose="020B0604020202020204" pitchFamily="34" charset="0"/>
              </a:rPr>
            </a:br>
            <a:r>
              <a:rPr lang="en-US" sz="1800" b="1" i="0" u="none" strike="noStrike" baseline="0" dirty="0">
                <a:latin typeface="Arial" panose="020B0604020202020204" pitchFamily="34" charset="0"/>
              </a:rPr>
              <a:t>Regression Problems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7. </a:t>
            </a:r>
            <a:r>
              <a:rPr lang="en-US" sz="1800" b="1" i="0" u="none" strike="noStrike" baseline="0" dirty="0">
                <a:latin typeface="Arial" panose="020B0604020202020204" pitchFamily="34" charset="0"/>
              </a:rPr>
              <a:t>Can we predict the IMDB votes a title will receive based on its features?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8. </a:t>
            </a:r>
            <a:r>
              <a:rPr lang="en-US" sz="1800" b="1" i="0" u="none" strike="noStrike" baseline="0" dirty="0">
                <a:latin typeface="Arial" panose="020B0604020202020204" pitchFamily="34" charset="0"/>
              </a:rPr>
              <a:t>Can we estimate the popularity score on TMDB for a given title before its release?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9. </a:t>
            </a:r>
            <a:r>
              <a:rPr lang="en-US" sz="1800" b="1" i="0" u="none" strike="noStrike" baseline="0" dirty="0">
                <a:latin typeface="Arial" panose="020B0604020202020204" pitchFamily="34" charset="0"/>
              </a:rPr>
              <a:t>How accurately can we predict the IMDB score of a new title? </a:t>
            </a:r>
            <a:br>
              <a:rPr lang="en-US" sz="1800" b="0" i="0" u="none" strike="noStrike" baseline="0" dirty="0">
                <a:latin typeface="Arial" panose="020B0604020202020204" pitchFamily="34" charset="0"/>
              </a:rPr>
            </a:br>
            <a:br>
              <a:rPr lang="en-US" sz="1800" b="0" i="0" u="none" strike="noStrike" baseline="0" dirty="0">
                <a:latin typeface="Arial" panose="020B0604020202020204" pitchFamily="34" charset="0"/>
              </a:rPr>
            </a:br>
            <a:r>
              <a:rPr lang="en-US" sz="1800" b="1" i="0" u="none" strike="noStrike" baseline="0" dirty="0">
                <a:latin typeface="Arial" panose="020B0604020202020204" pitchFamily="34" charset="0"/>
              </a:rPr>
              <a:t>Recommendation &amp; Clustering </a:t>
            </a:r>
            <a:br>
              <a:rPr lang="en-US" sz="1800" b="0" i="0" u="none" strike="noStrike" baseline="0" dirty="0">
                <a:latin typeface="Arial" panose="020B0604020202020204" pitchFamily="34" charset="0"/>
              </a:rPr>
            </a:br>
            <a:r>
              <a:rPr lang="en-US" sz="1800" b="0" i="0" u="none" strike="noStrike" baseline="0" dirty="0">
                <a:latin typeface="Arial" panose="020B0604020202020204" pitchFamily="34" charset="0"/>
              </a:rPr>
              <a:t>10. </a:t>
            </a:r>
            <a:r>
              <a:rPr lang="en-US" sz="1800" b="1" i="0" u="none" strike="noStrike" baseline="0" dirty="0">
                <a:latin typeface="Arial" panose="020B0604020202020204" pitchFamily="34" charset="0"/>
              </a:rPr>
              <a:t>Can we cluster Netflix titles into groups based on similar genres and popularity? </a:t>
            </a:r>
            <a:br>
              <a:rPr lang="en-US" sz="1800" b="0" i="0" u="none" strike="noStrike" baseline="0" dirty="0">
                <a:latin typeface="Arial" panose="020B0604020202020204" pitchFamily="34" charset="0"/>
              </a:rPr>
            </a:br>
            <a:br>
              <a:rPr lang="en-US" sz="1800" b="0" i="0" u="none" strike="noStrike" baseline="0" dirty="0">
                <a:latin typeface="Arial" panose="020B0604020202020204" pitchFamily="34" charset="0"/>
              </a:rPr>
            </a:br>
            <a:br>
              <a:rPr lang="en-US" sz="1800" b="0" i="0" u="none" strike="noStrike" baseline="0" dirty="0">
                <a:latin typeface="Arial" panose="020B0604020202020204" pitchFamily="34" charset="0"/>
              </a:rPr>
            </a:br>
            <a:endParaRPr lang="en-US" dirty="0"/>
          </a:p>
        </p:txBody>
      </p:sp>
    </p:spTree>
    <p:extLst>
      <p:ext uri="{BB962C8B-B14F-4D97-AF65-F5344CB8AC3E}">
        <p14:creationId xmlns:p14="http://schemas.microsoft.com/office/powerpoint/2010/main" val="288476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1FE454-AD13-D196-1CB3-B0454CF29136}"/>
              </a:ext>
            </a:extLst>
          </p:cNvPr>
          <p:cNvSpPr>
            <a:spLocks noGrp="1"/>
          </p:cNvSpPr>
          <p:nvPr>
            <p:ph idx="1"/>
          </p:nvPr>
        </p:nvSpPr>
        <p:spPr>
          <a:xfrm>
            <a:off x="767223" y="874712"/>
            <a:ext cx="9991725" cy="5108575"/>
          </a:xfrm>
        </p:spPr>
        <p:txBody>
          <a:bodyPr>
            <a:normAutofit fontScale="92500" lnSpcReduction="10000"/>
          </a:bodyPr>
          <a:lstStyle/>
          <a:p>
            <a:pPr marL="0" indent="0">
              <a:buNone/>
            </a:pPr>
            <a:r>
              <a:rPr lang="en-US" sz="1800" b="0" i="0" u="none" strike="noStrike" baseline="0" dirty="0">
                <a:latin typeface="Arial" panose="020B0604020202020204" pitchFamily="34" charset="0"/>
              </a:rPr>
              <a:t> </a:t>
            </a:r>
          </a:p>
          <a:p>
            <a:r>
              <a:rPr lang="en-US" sz="1800" b="0" i="0" u="none" strike="noStrike" baseline="0" dirty="0">
                <a:latin typeface="Arial" panose="020B0604020202020204" pitchFamily="34" charset="0"/>
              </a:rPr>
              <a:t>11. </a:t>
            </a:r>
            <a:r>
              <a:rPr lang="en-US" sz="1800" b="1" i="0" u="none" strike="noStrike" baseline="0" dirty="0">
                <a:latin typeface="Arial" panose="020B0604020202020204" pitchFamily="34" charset="0"/>
              </a:rPr>
              <a:t>Can we build a content-based recommendation system using the dataset (e.g., recommend similar titles based on description and genre)? </a:t>
            </a:r>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12. </a:t>
            </a:r>
            <a:r>
              <a:rPr lang="en-US" sz="1800" b="1" i="0" u="none" strike="noStrike" baseline="0" dirty="0">
                <a:latin typeface="Arial" panose="020B0604020202020204" pitchFamily="34" charset="0"/>
              </a:rPr>
              <a:t>Can we use natural language processing (NLP) to analyze descriptions and cluster similar movies/shows? </a:t>
            </a:r>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Time Series &amp; Trend Analysis </a:t>
            </a:r>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13. Can we use ARIMA/SARIMA to forecast Netflix content release trends over time? </a:t>
            </a:r>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14. How has the distribution of movie genres changed over the years? </a:t>
            </a:r>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15. Does the number of Netflix releases show a seasonal pattern? </a:t>
            </a:r>
            <a:endParaRPr lang="en-US" sz="1800" b="0" i="0" u="none" strike="noStrike" baseline="0" dirty="0">
              <a:latin typeface="Arial" panose="020B0604020202020204" pitchFamily="34" charset="0"/>
            </a:endParaRPr>
          </a:p>
          <a:p>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Data Exploration &amp; Visualization </a:t>
            </a:r>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16. What are the most common genres on Netflix? </a:t>
            </a:r>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17. Which production countries dominate Netflix content? </a:t>
            </a:r>
            <a:endParaRPr lang="en-US"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18. What is the relationship between IMDb scores and TMDB popularity? </a:t>
            </a:r>
            <a:endParaRPr lang="en-US" sz="1800" b="0" i="0" u="none" strike="noStrike" baseline="0" dirty="0">
              <a:latin typeface="Arial" panose="020B0604020202020204" pitchFamily="34" charset="0"/>
            </a:endParaRPr>
          </a:p>
          <a:p>
            <a:endParaRPr lang="en-US" dirty="0"/>
          </a:p>
        </p:txBody>
      </p:sp>
    </p:spTree>
    <p:extLst>
      <p:ext uri="{BB962C8B-B14F-4D97-AF65-F5344CB8AC3E}">
        <p14:creationId xmlns:p14="http://schemas.microsoft.com/office/powerpoint/2010/main" val="370548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3281-8B40-3EDE-4210-EE613F350D31}"/>
              </a:ext>
            </a:extLst>
          </p:cNvPr>
          <p:cNvSpPr>
            <a:spLocks noGrp="1"/>
          </p:cNvSpPr>
          <p:nvPr>
            <p:ph type="title"/>
          </p:nvPr>
        </p:nvSpPr>
        <p:spPr/>
        <p:txBody>
          <a:bodyPr/>
          <a:lstStyle/>
          <a:p>
            <a:r>
              <a:rPr lang="en-US" b="1" dirty="0"/>
              <a:t>Result Of the System:</a:t>
            </a:r>
          </a:p>
        </p:txBody>
      </p:sp>
      <p:pic>
        <p:nvPicPr>
          <p:cNvPr id="5" name="Content Placeholder 4">
            <a:extLst>
              <a:ext uri="{FF2B5EF4-FFF2-40B4-BE49-F238E27FC236}">
                <a16:creationId xmlns:a16="http://schemas.microsoft.com/office/drawing/2014/main" id="{15E07D53-CBF3-8A35-DE00-59DC2B5578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411" y="2489203"/>
            <a:ext cx="2896004" cy="1428949"/>
          </a:xfrm>
        </p:spPr>
      </p:pic>
      <p:pic>
        <p:nvPicPr>
          <p:cNvPr id="7" name="Picture 6">
            <a:extLst>
              <a:ext uri="{FF2B5EF4-FFF2-40B4-BE49-F238E27FC236}">
                <a16:creationId xmlns:a16="http://schemas.microsoft.com/office/drawing/2014/main" id="{811F79F8-44DF-14D9-1421-D87B8524B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415" y="2489203"/>
            <a:ext cx="3296110" cy="2448267"/>
          </a:xfrm>
          <a:prstGeom prst="rect">
            <a:avLst/>
          </a:prstGeom>
        </p:spPr>
      </p:pic>
      <p:pic>
        <p:nvPicPr>
          <p:cNvPr id="9" name="Picture 8">
            <a:extLst>
              <a:ext uri="{FF2B5EF4-FFF2-40B4-BE49-F238E27FC236}">
                <a16:creationId xmlns:a16="http://schemas.microsoft.com/office/drawing/2014/main" id="{86BA8E97-371C-A02F-875F-C7CDBE3EE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525" y="2489203"/>
            <a:ext cx="4448796" cy="1762371"/>
          </a:xfrm>
          <a:prstGeom prst="rect">
            <a:avLst/>
          </a:prstGeom>
        </p:spPr>
      </p:pic>
      <p:pic>
        <p:nvPicPr>
          <p:cNvPr id="11" name="Picture 10">
            <a:extLst>
              <a:ext uri="{FF2B5EF4-FFF2-40B4-BE49-F238E27FC236}">
                <a16:creationId xmlns:a16="http://schemas.microsoft.com/office/drawing/2014/main" id="{2182262A-DD3D-8418-816C-59673DE38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4684" y="4284916"/>
            <a:ext cx="2686425" cy="1305107"/>
          </a:xfrm>
          <a:prstGeom prst="rect">
            <a:avLst/>
          </a:prstGeom>
        </p:spPr>
      </p:pic>
      <p:pic>
        <p:nvPicPr>
          <p:cNvPr id="13" name="Picture 12">
            <a:extLst>
              <a:ext uri="{FF2B5EF4-FFF2-40B4-BE49-F238E27FC236}">
                <a16:creationId xmlns:a16="http://schemas.microsoft.com/office/drawing/2014/main" id="{50D92320-024D-7F71-B931-701D9B1B93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6727" y="4042698"/>
            <a:ext cx="2667372" cy="2148351"/>
          </a:xfrm>
          <a:prstGeom prst="rect">
            <a:avLst/>
          </a:prstGeom>
        </p:spPr>
      </p:pic>
    </p:spTree>
    <p:extLst>
      <p:ext uri="{BB962C8B-B14F-4D97-AF65-F5344CB8AC3E}">
        <p14:creationId xmlns:p14="http://schemas.microsoft.com/office/powerpoint/2010/main" val="12194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63-F374-1F00-C52F-2DD6871C4866}"/>
              </a:ext>
            </a:extLst>
          </p:cNvPr>
          <p:cNvSpPr>
            <a:spLocks noGrp="1"/>
          </p:cNvSpPr>
          <p:nvPr>
            <p:ph type="title"/>
          </p:nvPr>
        </p:nvSpPr>
        <p:spPr>
          <a:xfrm>
            <a:off x="4687531" y="548965"/>
            <a:ext cx="2578508" cy="866333"/>
          </a:xfrm>
        </p:spPr>
        <p:txBody>
          <a:bodyPr/>
          <a:lstStyle/>
          <a:p>
            <a:r>
              <a:rPr lang="en-US" b="1" dirty="0"/>
              <a:t>EDA:</a:t>
            </a:r>
          </a:p>
        </p:txBody>
      </p:sp>
      <p:pic>
        <p:nvPicPr>
          <p:cNvPr id="5" name="Content Placeholder 4">
            <a:extLst>
              <a:ext uri="{FF2B5EF4-FFF2-40B4-BE49-F238E27FC236}">
                <a16:creationId xmlns:a16="http://schemas.microsoft.com/office/drawing/2014/main" id="{5771AF78-D805-5EDD-395E-28C94D87B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49" y="1288025"/>
            <a:ext cx="5905584" cy="4630994"/>
          </a:xfrm>
        </p:spPr>
      </p:pic>
      <p:pic>
        <p:nvPicPr>
          <p:cNvPr id="7" name="Picture 6">
            <a:extLst>
              <a:ext uri="{FF2B5EF4-FFF2-40B4-BE49-F238E27FC236}">
                <a16:creationId xmlns:a16="http://schemas.microsoft.com/office/drawing/2014/main" id="{0433E395-9318-8C9D-1923-32865E145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433" y="1288025"/>
            <a:ext cx="4666718" cy="4694631"/>
          </a:xfrm>
          <a:prstGeom prst="rect">
            <a:avLst/>
          </a:prstGeom>
        </p:spPr>
      </p:pic>
    </p:spTree>
    <p:extLst>
      <p:ext uri="{BB962C8B-B14F-4D97-AF65-F5344CB8AC3E}">
        <p14:creationId xmlns:p14="http://schemas.microsoft.com/office/powerpoint/2010/main" val="87575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9EFE56-7238-A630-F17E-98B7F91B6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909" y="710406"/>
            <a:ext cx="4778478" cy="5437188"/>
          </a:xfrm>
        </p:spPr>
      </p:pic>
      <p:pic>
        <p:nvPicPr>
          <p:cNvPr id="7" name="Picture 6">
            <a:extLst>
              <a:ext uri="{FF2B5EF4-FFF2-40B4-BE49-F238E27FC236}">
                <a16:creationId xmlns:a16="http://schemas.microsoft.com/office/drawing/2014/main" id="{3B5F3213-A157-8D7E-F202-F36003CF5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529" y="710406"/>
            <a:ext cx="5535562" cy="5458587"/>
          </a:xfrm>
          <a:prstGeom prst="rect">
            <a:avLst/>
          </a:prstGeom>
        </p:spPr>
      </p:pic>
    </p:spTree>
    <p:extLst>
      <p:ext uri="{BB962C8B-B14F-4D97-AF65-F5344CB8AC3E}">
        <p14:creationId xmlns:p14="http://schemas.microsoft.com/office/powerpoint/2010/main" val="210833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D83847-4A9A-8386-D1D4-B423EC0DE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071" y="782631"/>
            <a:ext cx="10441858" cy="3051950"/>
          </a:xfrm>
        </p:spPr>
      </p:pic>
      <p:pic>
        <p:nvPicPr>
          <p:cNvPr id="7" name="Picture 6">
            <a:extLst>
              <a:ext uri="{FF2B5EF4-FFF2-40B4-BE49-F238E27FC236}">
                <a16:creationId xmlns:a16="http://schemas.microsoft.com/office/drawing/2014/main" id="{AF0BB193-85BD-9C0C-9DA9-C6C7ECB7B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71" y="3834581"/>
            <a:ext cx="10618839" cy="2240788"/>
          </a:xfrm>
          <a:prstGeom prst="rect">
            <a:avLst/>
          </a:prstGeom>
        </p:spPr>
      </p:pic>
    </p:spTree>
    <p:extLst>
      <p:ext uri="{BB962C8B-B14F-4D97-AF65-F5344CB8AC3E}">
        <p14:creationId xmlns:p14="http://schemas.microsoft.com/office/powerpoint/2010/main" val="7460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621A-24C3-B0C5-A77F-2D3D96BF0CA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47D2B1E-D613-8181-703F-42A407218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742" y="698090"/>
            <a:ext cx="10510683" cy="5456904"/>
          </a:xfrm>
        </p:spPr>
      </p:pic>
    </p:spTree>
    <p:extLst>
      <p:ext uri="{BB962C8B-B14F-4D97-AF65-F5344CB8AC3E}">
        <p14:creationId xmlns:p14="http://schemas.microsoft.com/office/powerpoint/2010/main" val="8479452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34</TotalTime>
  <Words>824</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PlayfairDisplay-Regular</vt:lpstr>
      <vt:lpstr>Organic</vt:lpstr>
      <vt:lpstr>Netflix Movies Recommendation System And EDA</vt:lpstr>
      <vt:lpstr>   Tasks  ● Developing a content-based recommender system using the genres and/or descriptions.  ● Identifying the main content available on the streaming.  ● Network analysis on the cast of the titles.    ● Exploratory data analysis to find interesting insights.  </vt:lpstr>
      <vt:lpstr>   Question you have to finish :  Exploratory Data Analysis (EDA) &amp; Insights  1. Can we predict the IMDB score of a title based on its features (genre, release year, runtime, etc.)?  2. What factors contribute the most to a title’s popularity on TMDB?  3. How does the number of seasons in a TV show correlate with its IMDB rating and popularity?   Classification Problems  4. Can we classify whether a title is a movie or TV show based on its metadata?  5. Can we predict the age certification of a title based on its description, runtime, and genres?  6. Given a title's details, can we classify whether it is successful or unsuccessful (IMDB score above a threshold)?   Regression Problems  7. Can we predict the IMDB votes a title will receive based on its features?  8. Can we estimate the popularity score on TMDB for a given title before its release?  9. How accurately can we predict the IMDB score of a new title?   Recommendation &amp; Clustering  10. Can we cluster Netflix titles into groups based on similar genres and popularity?    </vt:lpstr>
      <vt:lpstr>PowerPoint Presentation</vt:lpstr>
      <vt:lpstr>Result Of the System:</vt:lpstr>
      <vt:lpstr>EDA:</vt:lpstr>
      <vt:lpstr>PowerPoint Presentation</vt:lpstr>
      <vt:lpstr>PowerPoint Presentation</vt:lpstr>
      <vt:lpstr>PowerPoint Presentation</vt:lpstr>
      <vt:lpstr>PowerPoint Presentation</vt:lpstr>
      <vt:lpstr>What I observed in the project?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 dixit</dc:creator>
  <cp:lastModifiedBy>prem dixit</cp:lastModifiedBy>
  <cp:revision>1</cp:revision>
  <dcterms:created xsi:type="dcterms:W3CDTF">2025-03-06T16:42:38Z</dcterms:created>
  <dcterms:modified xsi:type="dcterms:W3CDTF">2025-03-06T17:16:47Z</dcterms:modified>
</cp:coreProperties>
</file>