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42" r:id="rId1"/>
  </p:sldMasterIdLst>
  <p:notesMasterIdLst>
    <p:notesMasterId r:id="rId26"/>
  </p:notesMasterIdLst>
  <p:sldIdLst>
    <p:sldId id="256" r:id="rId2"/>
    <p:sldId id="273" r:id="rId3"/>
    <p:sldId id="277" r:id="rId4"/>
    <p:sldId id="278" r:id="rId5"/>
    <p:sldId id="274" r:id="rId6"/>
    <p:sldId id="279" r:id="rId7"/>
    <p:sldId id="280" r:id="rId8"/>
    <p:sldId id="297" r:id="rId9"/>
    <p:sldId id="281" r:id="rId10"/>
    <p:sldId id="282" r:id="rId11"/>
    <p:sldId id="283" r:id="rId12"/>
    <p:sldId id="284" r:id="rId13"/>
    <p:sldId id="285" r:id="rId14"/>
    <p:sldId id="286" r:id="rId15"/>
    <p:sldId id="294" r:id="rId16"/>
    <p:sldId id="287" r:id="rId17"/>
    <p:sldId id="289" r:id="rId18"/>
    <p:sldId id="290" r:id="rId19"/>
    <p:sldId id="291" r:id="rId20"/>
    <p:sldId id="288" r:id="rId21"/>
    <p:sldId id="292" r:id="rId22"/>
    <p:sldId id="293" r:id="rId23"/>
    <p:sldId id="295" r:id="rId24"/>
    <p:sldId id="296" r:id="rId25"/>
  </p:sldIdLst>
  <p:sldSz cx="9144000" cy="5143500" type="screen16x9"/>
  <p:notesSz cx="6858000" cy="9144000"/>
  <p:embeddedFontLst>
    <p:embeddedFont>
      <p:font typeface="Bookman Old Style" panose="02050604050505020204" pitchFamily="18" charset="0"/>
      <p:regular r:id="rId27"/>
      <p:bold r:id="rId28"/>
      <p:italic r:id="rId29"/>
      <p:boldItalic r:id="rId30"/>
    </p:embeddedFont>
    <p:embeddedFont>
      <p:font typeface="Rockwell" panose="02060603020205020403" pitchFamily="18" charset="0"/>
      <p:regular r:id="rId31"/>
      <p:bold r:id="rId32"/>
      <p:italic r:id="rId33"/>
      <p:boldItalic r:id="rId3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6452" y="841772"/>
            <a:ext cx="6751097" cy="179070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6452" y="2701528"/>
            <a:ext cx="6751097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0CC3-6283-4BBF-8469-B4A06069DA42}" type="datetimeFigureOut">
              <a:rPr lang="en-US" smtClean="0"/>
              <a:t>11-Mar-23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4733624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3217030"/>
            <a:ext cx="7775673" cy="614516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465991"/>
            <a:ext cx="7775673" cy="2534801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831546"/>
            <a:ext cx="7774499" cy="511854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0CC3-6283-4BBF-8469-B4A06069DA42}" type="datetimeFigureOut">
              <a:rPr lang="en-US" smtClean="0"/>
              <a:t>11-Mar-23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1841423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57201"/>
            <a:ext cx="7765322" cy="25686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3153615"/>
            <a:ext cx="7765321" cy="1194140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0CC3-6283-4BBF-8469-B4A06069DA42}" type="datetimeFigureOut">
              <a:rPr lang="en-US" smtClean="0"/>
              <a:t>11-Mar-23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7938391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24467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707524"/>
            <a:ext cx="6564224" cy="320109"/>
          </a:xfrm>
        </p:spPr>
        <p:txBody>
          <a:bodyPr anchor="t">
            <a:normAutofit/>
          </a:bodyPr>
          <a:lstStyle>
            <a:lvl1pPr marL="0" indent="0" algn="r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3153616"/>
            <a:ext cx="7765322" cy="118978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0CC3-6283-4BBF-8469-B4A06069DA42}" type="datetimeFigureOut">
              <a:rPr lang="en-US" smtClean="0"/>
              <a:t>11-Mar-23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1" name="TextBox 10"/>
          <p:cNvSpPr txBox="1"/>
          <p:nvPr/>
        </p:nvSpPr>
        <p:spPr>
          <a:xfrm>
            <a:off x="627459" y="55143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93467" y="222907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142194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1595207"/>
            <a:ext cx="7766495" cy="188387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487917"/>
            <a:ext cx="7765322" cy="855483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0CC3-6283-4BBF-8469-B4A06069DA42}" type="datetimeFigureOut">
              <a:rPr lang="en-US" smtClean="0"/>
              <a:t>11-Mar-23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8934402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457201"/>
            <a:ext cx="7765322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566240"/>
            <a:ext cx="2474217" cy="617479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183718"/>
            <a:ext cx="2474217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1566240"/>
            <a:ext cx="2473919" cy="61747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183718"/>
            <a:ext cx="2474866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1566240"/>
            <a:ext cx="2468408" cy="61747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183718"/>
            <a:ext cx="2468408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0CC3-6283-4BBF-8469-B4A06069DA42}" type="datetimeFigureOut">
              <a:rPr lang="en-US" smtClean="0"/>
              <a:t>11-Mar-23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7235981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457201"/>
            <a:ext cx="7765322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146924"/>
            <a:ext cx="247421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1724240"/>
            <a:ext cx="2205038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3579121"/>
            <a:ext cx="2474216" cy="76427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146924"/>
            <a:ext cx="2474237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1724240"/>
            <a:ext cx="2197894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3579120"/>
            <a:ext cx="2475252" cy="76427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146924"/>
            <a:ext cx="2467425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1724240"/>
            <a:ext cx="2199085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3579121"/>
            <a:ext cx="2470694" cy="76427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0CC3-6283-4BBF-8469-B4A06069DA42}" type="datetimeFigureOut">
              <a:rPr lang="en-US" smtClean="0"/>
              <a:t>11-Mar-23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729852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0CC3-6283-4BBF-8469-B4A06069DA42}" type="datetimeFigureOut">
              <a:rPr lang="en-US" smtClean="0"/>
              <a:t>11-Mar-23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9601470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57200"/>
            <a:ext cx="1906993" cy="38862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457200"/>
            <a:ext cx="5744029" cy="38862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0CC3-6283-4BBF-8469-B4A06069DA42}" type="datetimeFigureOut">
              <a:rPr lang="en-US" smtClean="0"/>
              <a:t>11-Mar-23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5886125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0CC3-6283-4BBF-8469-B4A06069DA42}" type="datetimeFigureOut">
              <a:rPr lang="en-US" smtClean="0"/>
              <a:t>11-Mar-23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511391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492920"/>
            <a:ext cx="7300134" cy="2139553"/>
          </a:xfrm>
        </p:spPr>
        <p:txBody>
          <a:bodyPr anchor="b">
            <a:normAutofit/>
          </a:bodyPr>
          <a:lstStyle>
            <a:lvl1pPr>
              <a:defRPr sz="25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2701529"/>
            <a:ext cx="7300134" cy="112514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0CC3-6283-4BBF-8469-B4A06069DA42}" type="datetimeFigureOut">
              <a:rPr lang="en-US" smtClean="0"/>
              <a:t>11-Mar-23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7291328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200"/>
            <a:ext cx="7765321" cy="9947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1566240"/>
            <a:ext cx="3829503" cy="27771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1566240"/>
            <a:ext cx="3820616" cy="27771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0CC3-6283-4BBF-8469-B4A06069DA42}" type="datetimeFigureOut">
              <a:rPr lang="en-US" smtClean="0"/>
              <a:t>11-Mar-23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6100450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201"/>
            <a:ext cx="7765321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354" y="1566240"/>
            <a:ext cx="3659399" cy="61793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184174"/>
            <a:ext cx="3830406" cy="21592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1502" y="1566240"/>
            <a:ext cx="3649166" cy="61793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184174"/>
            <a:ext cx="3821518" cy="21592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0CC3-6283-4BBF-8469-B4A06069DA42}" type="datetimeFigureOut">
              <a:rPr lang="en-US" smtClean="0"/>
              <a:t>11-Mar-23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6167892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0CC3-6283-4BBF-8469-B4A06069DA42}" type="datetimeFigureOut">
              <a:rPr lang="en-US" smtClean="0"/>
              <a:t>11-Mar-23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2106976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0CC3-6283-4BBF-8469-B4A06069DA42}" type="datetimeFigureOut">
              <a:rPr lang="en-US" smtClean="0"/>
              <a:t>11-Mar-23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01656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457200"/>
            <a:ext cx="2949178" cy="1771650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457200"/>
            <a:ext cx="4642119" cy="38862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228850"/>
            <a:ext cx="2949178" cy="2114549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0CC3-6283-4BBF-8469-B4A06069DA42}" type="datetimeFigureOut">
              <a:rPr lang="en-US" smtClean="0"/>
              <a:t>11-Mar-23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3959149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457200"/>
            <a:ext cx="4447330" cy="1771650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68603" y="569161"/>
            <a:ext cx="2441517" cy="3662279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2228850"/>
            <a:ext cx="4451213" cy="2114550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0CC3-6283-4BBF-8469-B4A06069DA42}" type="datetimeFigureOut">
              <a:rPr lang="en-US" smtClean="0"/>
              <a:t>11-Mar-23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9078298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457200"/>
            <a:ext cx="7765321" cy="994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572048"/>
            <a:ext cx="7765322" cy="2771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C0CC3-6283-4BBF-8469-B4A06069DA42}" type="datetimeFigureOut">
              <a:rPr lang="en-US" smtClean="0"/>
              <a:t>11-Mar-23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4412457"/>
            <a:ext cx="50046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4790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  <p:sldLayoutId id="2147483759" r:id="rId17"/>
  </p:sldLayoutIdLst>
  <p:hf sldNum="0"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55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488558" y="1137033"/>
            <a:ext cx="6266121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House Rent Analysis</a:t>
            </a:r>
            <a:br>
              <a:rPr lang="en" dirty="0"/>
            </a:br>
            <a:r>
              <a:rPr lang="en" sz="2000" dirty="0"/>
              <a:t>(</a:t>
            </a:r>
            <a:r>
              <a:rPr lang="en-US" sz="2000" dirty="0"/>
              <a:t>CDAC, ACTS – DBDA – SEPTEMBER 22</a:t>
            </a:r>
            <a:r>
              <a:rPr lang="en" sz="2000" dirty="0"/>
              <a:t>)</a:t>
            </a:r>
            <a:endParaRPr dirty="0"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581250" y="2970625"/>
            <a:ext cx="3711900" cy="12469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dirty="0"/>
              <a:t>Presented By :</a:t>
            </a: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dirty="0"/>
              <a:t>Sagar Garg                        Mohit Bhilar</a:t>
            </a:r>
            <a:r>
              <a:rPr lang="en-US" sz="1600" dirty="0"/>
              <a:t>e</a:t>
            </a: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dirty="0"/>
              <a:t>Vishal Singh		        Nikhil Joshi </a:t>
            </a:r>
            <a:endParaRPr sz="1600" dirty="0"/>
          </a:p>
        </p:txBody>
      </p:sp>
      <p:sp>
        <p:nvSpPr>
          <p:cNvPr id="130" name="Google Shape;130;p13"/>
          <p:cNvSpPr txBox="1">
            <a:spLocks noGrp="1"/>
          </p:cNvSpPr>
          <p:nvPr>
            <p:ph type="subTitle" idx="4294967295"/>
          </p:nvPr>
        </p:nvSpPr>
        <p:spPr>
          <a:xfrm>
            <a:off x="5698384" y="2970625"/>
            <a:ext cx="3043237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Under The Guidance Of :</a:t>
            </a:r>
          </a:p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Mr. Sanjay Sane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14D12-10DD-4267-B8C6-8C53CDDCC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u="sng" dirty="0"/>
              <a:t>Exploratory data analysis</a:t>
            </a:r>
          </a:p>
        </p:txBody>
      </p:sp>
      <p:pic>
        <p:nvPicPr>
          <p:cNvPr id="4" name="Google Shape;181;p21">
            <a:extLst>
              <a:ext uri="{FF2B5EF4-FFF2-40B4-BE49-F238E27FC236}">
                <a16:creationId xmlns:a16="http://schemas.microsoft.com/office/drawing/2014/main" id="{8E09A3F7-F025-453F-90F1-A332A7E081FC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28037" y="1390207"/>
            <a:ext cx="5287926" cy="32960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2093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14D12-10DD-4267-B8C6-8C53CDDCC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u="sng" dirty="0"/>
              <a:t>Exploratory data analysis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B907752-FA8C-4A2B-B020-F5CD6DF0F2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8492" y="1451941"/>
            <a:ext cx="6467016" cy="326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216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14D12-10DD-4267-B8C6-8C53CDDCC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u="sng" dirty="0"/>
              <a:t>Exploratory data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132017-AE88-4A8A-BB6E-80A75363F6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1613" y="1435395"/>
            <a:ext cx="6260775" cy="337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491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14D12-10DD-4267-B8C6-8C53CDDCC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u="sng" dirty="0"/>
              <a:t>Exploratory data analysis</a:t>
            </a:r>
          </a:p>
        </p:txBody>
      </p:sp>
      <p:pic>
        <p:nvPicPr>
          <p:cNvPr id="6" name="Google Shape;209;p25">
            <a:extLst>
              <a:ext uri="{FF2B5EF4-FFF2-40B4-BE49-F238E27FC236}">
                <a16:creationId xmlns:a16="http://schemas.microsoft.com/office/drawing/2014/main" id="{4C57F202-1A68-4CDE-84AE-D6E5C1F68810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61954" y="1366948"/>
            <a:ext cx="4820092" cy="311290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C30261-F56D-4412-A972-E37B345748B9}"/>
              </a:ext>
            </a:extLst>
          </p:cNvPr>
          <p:cNvSpPr txBox="1"/>
          <p:nvPr/>
        </p:nvSpPr>
        <p:spPr>
          <a:xfrm>
            <a:off x="2069805" y="4479851"/>
            <a:ext cx="5149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Correlation of Independent Features with Price</a:t>
            </a:r>
          </a:p>
        </p:txBody>
      </p:sp>
    </p:spTree>
    <p:extLst>
      <p:ext uri="{BB962C8B-B14F-4D97-AF65-F5344CB8AC3E}">
        <p14:creationId xmlns:p14="http://schemas.microsoft.com/office/powerpoint/2010/main" val="449133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14D12-10DD-4267-B8C6-8C53CDDCC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u="sng" dirty="0"/>
              <a:t>Exploratory data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C30261-F56D-4412-A972-E37B345748B9}"/>
              </a:ext>
            </a:extLst>
          </p:cNvPr>
          <p:cNvSpPr txBox="1"/>
          <p:nvPr/>
        </p:nvSpPr>
        <p:spPr>
          <a:xfrm>
            <a:off x="2569863" y="4606267"/>
            <a:ext cx="3996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Scatterplot of House’s size and Price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E9E0BAE-9B2F-4B56-8E3A-58C7935A07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76" r="1272"/>
          <a:stretch/>
        </p:blipFill>
        <p:spPr>
          <a:xfrm>
            <a:off x="2501089" y="1368053"/>
            <a:ext cx="4141822" cy="327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506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9A32D-4E03-4852-82E3-4525E6358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u="sng" dirty="0"/>
              <a:t>Tableau 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01205A-A5F6-441F-8FF5-57A9394462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5092" y="1232269"/>
            <a:ext cx="6793816" cy="3687061"/>
          </a:xfrm>
        </p:spPr>
      </p:pic>
    </p:spTree>
    <p:extLst>
      <p:ext uri="{BB962C8B-B14F-4D97-AF65-F5344CB8AC3E}">
        <p14:creationId xmlns:p14="http://schemas.microsoft.com/office/powerpoint/2010/main" val="27328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0C5EF-B51F-4CAA-9A47-D8ACFD5CE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u="sng" dirty="0"/>
              <a:t>Machine Learning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B5FF1-6003-47C3-86E9-3CA5B946E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512" y="1572047"/>
            <a:ext cx="8066567" cy="32126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Trained and Tested various Machine Learning Algorithms to find the best suited one.</a:t>
            </a:r>
          </a:p>
          <a:p>
            <a:pPr marL="0" indent="0">
              <a:buNone/>
            </a:pPr>
            <a:r>
              <a:rPr lang="en-US" sz="1600" dirty="0"/>
              <a:t>Some of those algorithms are:</a:t>
            </a:r>
          </a:p>
          <a:p>
            <a:r>
              <a:rPr lang="en-US" sz="1600" dirty="0"/>
              <a:t>Random Forest</a:t>
            </a:r>
          </a:p>
          <a:p>
            <a:r>
              <a:rPr lang="en-US" sz="1600" dirty="0" err="1"/>
              <a:t>CatBoost</a:t>
            </a:r>
            <a:endParaRPr lang="en-US" sz="1600" dirty="0"/>
          </a:p>
          <a:p>
            <a:r>
              <a:rPr lang="en-US" sz="1600" dirty="0"/>
              <a:t>Voting Regressor</a:t>
            </a:r>
          </a:p>
          <a:p>
            <a:r>
              <a:rPr lang="en-US" sz="1600" dirty="0"/>
              <a:t>Stacking Regressor</a:t>
            </a:r>
          </a:p>
          <a:p>
            <a:r>
              <a:rPr lang="en-US" sz="1600" dirty="0"/>
              <a:t>Decision Tree</a:t>
            </a:r>
          </a:p>
          <a:p>
            <a:r>
              <a:rPr lang="en-US" sz="1600" dirty="0"/>
              <a:t>KNN Regressor</a:t>
            </a:r>
          </a:p>
        </p:txBody>
      </p:sp>
    </p:spTree>
    <p:extLst>
      <p:ext uri="{BB962C8B-B14F-4D97-AF65-F5344CB8AC3E}">
        <p14:creationId xmlns:p14="http://schemas.microsoft.com/office/powerpoint/2010/main" val="2579366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3DF7D-9006-435B-9842-0D878FF9A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u="sng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23D02-1930-4B6A-BE61-B9E3F45D849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900" u="sng" dirty="0"/>
              <a:t>Parameters Tuned</a:t>
            </a:r>
          </a:p>
          <a:p>
            <a:pPr marL="0" indent="0" algn="ctr">
              <a:buNone/>
            </a:pPr>
            <a:r>
              <a:rPr lang="en-US" sz="1600" dirty="0"/>
              <a:t>Params = { '</a:t>
            </a:r>
            <a:r>
              <a:rPr lang="en-US" sz="1600" dirty="0" err="1"/>
              <a:t>max_features</a:t>
            </a:r>
            <a:r>
              <a:rPr lang="en-US" sz="1600" dirty="0"/>
              <a:t>’:[5,10,15,20,30,35],</a:t>
            </a:r>
          </a:p>
          <a:p>
            <a:pPr marL="0" indent="0" algn="ctr">
              <a:buNone/>
            </a:pPr>
            <a:r>
              <a:rPr lang="en-US" sz="1600" dirty="0"/>
              <a:t>    '</a:t>
            </a:r>
            <a:r>
              <a:rPr lang="en-US" sz="1600" dirty="0" err="1"/>
              <a:t>n_estimators</a:t>
            </a:r>
            <a:r>
              <a:rPr lang="en-US" sz="1600" dirty="0"/>
              <a:t>':[25,50,75,100,125]</a:t>
            </a:r>
          </a:p>
          <a:p>
            <a:pPr marL="0" indent="0" algn="ctr">
              <a:buNone/>
            </a:pPr>
            <a:r>
              <a:rPr lang="en-US" sz="1600" dirty="0"/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DE8FBC-76A4-48F6-BF5A-D5E8D86065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900" u="sng" dirty="0"/>
              <a:t>R2 Score</a:t>
            </a:r>
          </a:p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r>
              <a:rPr lang="en-US" sz="1600" dirty="0"/>
              <a:t>0.9017881980216116</a:t>
            </a:r>
          </a:p>
        </p:txBody>
      </p:sp>
    </p:spTree>
    <p:extLst>
      <p:ext uri="{BB962C8B-B14F-4D97-AF65-F5344CB8AC3E}">
        <p14:creationId xmlns:p14="http://schemas.microsoft.com/office/powerpoint/2010/main" val="3168375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3DF7D-9006-435B-9842-0D878FF9A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u="sng" dirty="0" err="1"/>
              <a:t>CAtBoost</a:t>
            </a:r>
            <a:r>
              <a:rPr lang="en-US" sz="2800" u="sng" dirty="0"/>
              <a:t> Regressor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23D02-1930-4B6A-BE61-B9E3F45D849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900" u="sng" dirty="0"/>
              <a:t>Parameters Tuned</a:t>
            </a:r>
          </a:p>
          <a:p>
            <a:pPr marL="0" indent="0" algn="ctr">
              <a:buNone/>
            </a:pPr>
            <a:r>
              <a:rPr lang="en-US" sz="1600" dirty="0"/>
              <a:t>Params = {</a:t>
            </a:r>
          </a:p>
          <a:p>
            <a:pPr marL="0" indent="0" algn="ctr">
              <a:buNone/>
            </a:pPr>
            <a:r>
              <a:rPr lang="en-US" sz="1600" dirty="0"/>
              <a:t>'</a:t>
            </a:r>
            <a:r>
              <a:rPr lang="en-US" sz="1600" dirty="0" err="1"/>
              <a:t>learning_rate</a:t>
            </a:r>
            <a:r>
              <a:rPr lang="en-US" sz="1600" dirty="0"/>
              <a:t>': [0.1, 0.15, 0.3, 0.35, 0.4, 0.5,0.6],</a:t>
            </a:r>
          </a:p>
          <a:p>
            <a:pPr marL="0" indent="0" algn="ctr">
              <a:buNone/>
            </a:pPr>
            <a:r>
              <a:rPr lang="en-US" sz="1600" dirty="0"/>
              <a:t>          '</a:t>
            </a:r>
            <a:r>
              <a:rPr lang="en-US" sz="1600" dirty="0" err="1"/>
              <a:t>n_estimators</a:t>
            </a:r>
            <a:r>
              <a:rPr lang="en-US" sz="1600" dirty="0"/>
              <a:t>': [25, 50, 75,85],</a:t>
            </a:r>
          </a:p>
          <a:p>
            <a:pPr marL="0" indent="0" algn="ctr">
              <a:buNone/>
            </a:pPr>
            <a:r>
              <a:rPr lang="en-US" sz="1600" dirty="0"/>
              <a:t>          '</a:t>
            </a:r>
            <a:r>
              <a:rPr lang="en-US" sz="1600" dirty="0" err="1"/>
              <a:t>max_depth</a:t>
            </a:r>
            <a:r>
              <a:rPr lang="en-US" sz="1600" dirty="0"/>
              <a:t>':[2, 3, 4, 5,6,7,8,9]</a:t>
            </a:r>
          </a:p>
          <a:p>
            <a:pPr marL="0" indent="0" algn="ctr">
              <a:buNone/>
            </a:pPr>
            <a:r>
              <a:rPr lang="en-US" sz="1600" dirty="0"/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DE8FBC-76A4-48F6-BF5A-D5E8D86065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900" u="sng" dirty="0"/>
              <a:t>R2 Score</a:t>
            </a:r>
          </a:p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r>
              <a:rPr lang="en-US" sz="1600" dirty="0"/>
              <a:t>0.8721512070469826</a:t>
            </a:r>
          </a:p>
        </p:txBody>
      </p:sp>
    </p:spTree>
    <p:extLst>
      <p:ext uri="{BB962C8B-B14F-4D97-AF65-F5344CB8AC3E}">
        <p14:creationId xmlns:p14="http://schemas.microsoft.com/office/powerpoint/2010/main" val="3157993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3DF7D-9006-435B-9842-0D878FF9A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u="sng" dirty="0"/>
              <a:t>Voting Regressor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23D02-1930-4B6A-BE61-B9E3F45D849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900" u="sng" dirty="0"/>
              <a:t>Parameters Tuned</a:t>
            </a:r>
          </a:p>
          <a:p>
            <a:pPr marL="0" indent="0" algn="ctr">
              <a:buNone/>
            </a:pPr>
            <a:r>
              <a:rPr lang="en-US" sz="1600" dirty="0"/>
              <a:t>Params = { 'DT__</a:t>
            </a:r>
            <a:r>
              <a:rPr lang="en-US" sz="1600" dirty="0" err="1"/>
              <a:t>max_depth</a:t>
            </a:r>
            <a:r>
              <a:rPr lang="en-US" sz="1600" dirty="0"/>
              <a:t>':[None,2,4],</a:t>
            </a:r>
          </a:p>
          <a:p>
            <a:pPr marL="0" indent="0" algn="ctr">
              <a:buNone/>
            </a:pPr>
            <a:r>
              <a:rPr lang="en-US" sz="1600" dirty="0"/>
              <a:t>        'DT__</a:t>
            </a:r>
            <a:r>
              <a:rPr lang="en-US" sz="1600" dirty="0" err="1"/>
              <a:t>min_samples_split</a:t>
            </a:r>
            <a:r>
              <a:rPr lang="en-US" sz="1600" dirty="0"/>
              <a:t>':[2,5],</a:t>
            </a:r>
          </a:p>
          <a:p>
            <a:pPr marL="0" indent="0" algn="ctr">
              <a:buNone/>
            </a:pPr>
            <a:r>
              <a:rPr lang="en-US" sz="1600" dirty="0"/>
              <a:t>        'DT__</a:t>
            </a:r>
            <a:r>
              <a:rPr lang="en-US" sz="1600" dirty="0" err="1"/>
              <a:t>min_samples_leaf</a:t>
            </a:r>
            <a:r>
              <a:rPr lang="en-US" sz="1600" dirty="0"/>
              <a:t>':[1,4],</a:t>
            </a:r>
          </a:p>
          <a:p>
            <a:pPr marL="0" indent="0" algn="ctr">
              <a:buNone/>
            </a:pPr>
            <a:r>
              <a:rPr lang="en-US" sz="1600" dirty="0"/>
              <a:t>        'RF__</a:t>
            </a:r>
            <a:r>
              <a:rPr lang="en-US" sz="1600" dirty="0" err="1"/>
              <a:t>max_features</a:t>
            </a:r>
            <a:r>
              <a:rPr lang="en-US" sz="1600" dirty="0"/>
              <a:t>':[3,5,10],</a:t>
            </a:r>
          </a:p>
          <a:p>
            <a:pPr marL="0" indent="0" algn="ctr">
              <a:buNone/>
            </a:pPr>
            <a:r>
              <a:rPr lang="en-US" sz="1600" dirty="0"/>
              <a:t>        'RF__</a:t>
            </a:r>
            <a:r>
              <a:rPr lang="en-US" sz="1600" dirty="0" err="1"/>
              <a:t>n_estimators</a:t>
            </a:r>
            <a:r>
              <a:rPr lang="en-US" sz="1600" dirty="0"/>
              <a:t>':[12,24]</a:t>
            </a:r>
          </a:p>
          <a:p>
            <a:pPr marL="0" indent="0" algn="ctr">
              <a:buNone/>
            </a:pPr>
            <a:r>
              <a:rPr lang="en-US" sz="1600" dirty="0"/>
              <a:t>         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DE8FBC-76A4-48F6-BF5A-D5E8D86065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900" u="sng" dirty="0"/>
              <a:t>R2 Score</a:t>
            </a:r>
          </a:p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r>
              <a:rPr lang="en-US" sz="1600" dirty="0"/>
              <a:t>0.8609555232547573</a:t>
            </a:r>
          </a:p>
        </p:txBody>
      </p:sp>
    </p:spTree>
    <p:extLst>
      <p:ext uri="{BB962C8B-B14F-4D97-AF65-F5344CB8AC3E}">
        <p14:creationId xmlns:p14="http://schemas.microsoft.com/office/powerpoint/2010/main" val="2799328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4B9FB-59A1-4EF7-8190-FF0A1C0F4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u="sng" dirty="0"/>
              <a:t>Introduction</a:t>
            </a:r>
            <a:endParaRPr lang="en-US" sz="26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A287D-5B77-44FA-9729-A3107B4A4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572048"/>
            <a:ext cx="5791201" cy="2771352"/>
          </a:xfrm>
        </p:spPr>
        <p:txBody>
          <a:bodyPr/>
          <a:lstStyle/>
          <a:p>
            <a:r>
              <a:rPr lang="en-US" dirty="0"/>
              <a:t>High demand for affordable housing, limited availability, and the need for data-driven decision-making by renters and landlords.</a:t>
            </a:r>
          </a:p>
          <a:p>
            <a:r>
              <a:rPr lang="en-US" dirty="0"/>
              <a:t>Houses are distributed across the city with different prices and amenities.</a:t>
            </a:r>
          </a:p>
          <a:p>
            <a:r>
              <a:rPr lang="en-US" dirty="0"/>
              <a:t>Hard to find a pattern by looking at the large data so need of visualization arises.</a:t>
            </a:r>
          </a:p>
        </p:txBody>
      </p:sp>
    </p:spTree>
    <p:extLst>
      <p:ext uri="{BB962C8B-B14F-4D97-AF65-F5344CB8AC3E}">
        <p14:creationId xmlns:p14="http://schemas.microsoft.com/office/powerpoint/2010/main" val="2975344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18901-42DD-4BE5-B4D4-C5CC06810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7" y="457200"/>
            <a:ext cx="7765321" cy="994741"/>
          </a:xfrm>
        </p:spPr>
        <p:txBody>
          <a:bodyPr>
            <a:normAutofit/>
          </a:bodyPr>
          <a:lstStyle/>
          <a:p>
            <a:r>
              <a:rPr lang="en-US" sz="2800" u="sng" dirty="0"/>
              <a:t>R2 Scores of Different ML Algorithms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9DDB5C5-DCF5-4566-BB56-A4B96A7680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0103" y="1451941"/>
            <a:ext cx="5983795" cy="347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9696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94DC8-42D3-4E49-96A4-513466394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u="sng" dirty="0"/>
              <a:t>Best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943AB-8126-4A42-B399-B9D1EB64E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5903" y="1572048"/>
            <a:ext cx="6312195" cy="2771352"/>
          </a:xfrm>
        </p:spPr>
        <p:txBody>
          <a:bodyPr>
            <a:normAutofit/>
          </a:bodyPr>
          <a:lstStyle/>
          <a:p>
            <a:r>
              <a:rPr lang="en-US" sz="1600" dirty="0"/>
              <a:t>Random Forest Regressor came out as best algorithm model for our dataset having the highest R2 score among all algorithms.</a:t>
            </a:r>
          </a:p>
          <a:p>
            <a:r>
              <a:rPr lang="en-US" sz="1600" dirty="0"/>
              <a:t>Prediction model was build using this Random Forest algorithm and application was deployed using </a:t>
            </a:r>
            <a:r>
              <a:rPr lang="en-US" sz="1600" dirty="0" err="1"/>
              <a:t>Streamlit</a:t>
            </a:r>
            <a:r>
              <a:rPr lang="en-US" sz="1600" dirty="0"/>
              <a:t> framework.</a:t>
            </a:r>
          </a:p>
          <a:p>
            <a:r>
              <a:rPr lang="en-US" sz="1600" dirty="0"/>
              <a:t>Link: https://house-rent-prediction.streamlit.app/</a:t>
            </a:r>
          </a:p>
        </p:txBody>
      </p:sp>
    </p:spTree>
    <p:extLst>
      <p:ext uri="{BB962C8B-B14F-4D97-AF65-F5344CB8AC3E}">
        <p14:creationId xmlns:p14="http://schemas.microsoft.com/office/powerpoint/2010/main" val="21481858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B9513-7D06-4746-A315-A18025944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29844" y="2074380"/>
            <a:ext cx="7765321" cy="994741"/>
          </a:xfrm>
        </p:spPr>
        <p:txBody>
          <a:bodyPr>
            <a:normAutofit/>
          </a:bodyPr>
          <a:lstStyle/>
          <a:p>
            <a:r>
              <a:rPr lang="en-US" sz="2800" u="sng" dirty="0"/>
              <a:t>User interface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23AEAD-28CC-410C-85B9-5B5D55442B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442" b="10233"/>
          <a:stretch/>
        </p:blipFill>
        <p:spPr>
          <a:xfrm>
            <a:off x="5117803" y="165740"/>
            <a:ext cx="2835349" cy="4809037"/>
          </a:xfrm>
        </p:spPr>
      </p:pic>
    </p:spTree>
    <p:extLst>
      <p:ext uri="{BB962C8B-B14F-4D97-AF65-F5344CB8AC3E}">
        <p14:creationId xmlns:p14="http://schemas.microsoft.com/office/powerpoint/2010/main" val="871857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5CAFE-D2DB-49CB-BABA-39694A507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u="sng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7E2A6-5D07-4BEA-B084-6D7066F5A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Importance of the work: Can help renters make informed decisions about housing choices, help landlords optimize their pricing strategies, inform policymakers about trends in the rental market.</a:t>
            </a:r>
          </a:p>
          <a:p>
            <a:r>
              <a:rPr lang="en-US" dirty="0"/>
              <a:t>Future impact: Can help create more affordable housing, reduce housing inequality, and improve access to housing </a:t>
            </a:r>
            <a:r>
              <a:rPr lang="en-US"/>
              <a:t>for all.</a:t>
            </a:r>
            <a:endParaRPr lang="en-US" dirty="0"/>
          </a:p>
          <a:p>
            <a:r>
              <a:rPr lang="en-US" dirty="0"/>
              <a:t>Limitations: Machine learning models with more data and higher computation power can be used to improve rent price prediction.</a:t>
            </a:r>
          </a:p>
        </p:txBody>
      </p:sp>
    </p:spTree>
    <p:extLst>
      <p:ext uri="{BB962C8B-B14F-4D97-AF65-F5344CB8AC3E}">
        <p14:creationId xmlns:p14="http://schemas.microsoft.com/office/powerpoint/2010/main" val="7433311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97D56-B076-4A1F-B263-204B9425F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7" y="2074380"/>
            <a:ext cx="7765321" cy="99474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72116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247A7-CB59-47BB-920A-A0A1C32CB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u="sng" dirty="0"/>
              <a:t>scope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E3E0F-5414-4CC7-BA35-BF308AD9F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332" y="1374854"/>
            <a:ext cx="3830405" cy="617934"/>
          </a:xfrm>
        </p:spPr>
        <p:txBody>
          <a:bodyPr>
            <a:normAutofit fontScale="92500"/>
          </a:bodyPr>
          <a:lstStyle/>
          <a:p>
            <a:pPr algn="ctr"/>
            <a:r>
              <a:rPr lang="en-US" sz="2000" dirty="0"/>
              <a:t>CONVENTIONAL APPROACH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829360-48F8-443F-9783-B45B799AB4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Difficult to analyze the large dataset, requires highly trained professionals</a:t>
            </a:r>
          </a:p>
          <a:p>
            <a:r>
              <a:rPr lang="en-US" sz="1600" dirty="0"/>
              <a:t>High possibility of errors</a:t>
            </a:r>
          </a:p>
          <a:p>
            <a:r>
              <a:rPr lang="en-US" sz="1600" dirty="0"/>
              <a:t>Time consuming process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6EE362-FE48-4A0E-9AAB-0619580330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374854"/>
            <a:ext cx="3821518" cy="617934"/>
          </a:xfrm>
        </p:spPr>
        <p:txBody>
          <a:bodyPr>
            <a:normAutofit fontScale="92500"/>
          </a:bodyPr>
          <a:lstStyle/>
          <a:p>
            <a:pPr algn="ctr"/>
            <a:r>
              <a:rPr lang="en-US" sz="2000" dirty="0"/>
              <a:t>MODERN APPROACH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83B40E-A28B-4079-8CC1-B51A078E839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ML Algorithms helps to analyze the large dataset and predicts the rent</a:t>
            </a:r>
          </a:p>
          <a:p>
            <a:r>
              <a:rPr lang="en-US" sz="1600" dirty="0"/>
              <a:t>Less possibility of errors</a:t>
            </a:r>
          </a:p>
          <a:p>
            <a:r>
              <a:rPr lang="en-US" sz="1600" dirty="0"/>
              <a:t>Less time consuming process</a:t>
            </a:r>
          </a:p>
        </p:txBody>
      </p:sp>
    </p:spTree>
    <p:extLst>
      <p:ext uri="{BB962C8B-B14F-4D97-AF65-F5344CB8AC3E}">
        <p14:creationId xmlns:p14="http://schemas.microsoft.com/office/powerpoint/2010/main" val="286955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702C3-6B38-4DF0-A941-C635D21C1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u="sng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41391-307F-4053-BBAB-98F0944A4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2134" y="1550783"/>
            <a:ext cx="6459733" cy="2771352"/>
          </a:xfrm>
        </p:spPr>
        <p:txBody>
          <a:bodyPr>
            <a:normAutofit/>
          </a:bodyPr>
          <a:lstStyle/>
          <a:p>
            <a:endParaRPr lang="en-US" sz="1600" dirty="0"/>
          </a:p>
          <a:p>
            <a:r>
              <a:rPr lang="en-US" sz="1600" dirty="0"/>
              <a:t>To analyze the trends and patterns in House rent prices in Delhi region.</a:t>
            </a:r>
          </a:p>
          <a:p>
            <a:r>
              <a:rPr lang="en-US" sz="1600" dirty="0"/>
              <a:t>To build machine learning models that accurately predict house rent prices</a:t>
            </a:r>
          </a:p>
          <a:p>
            <a:r>
              <a:rPr lang="en-US" sz="1600" dirty="0"/>
              <a:t>To provide insights that can help inform decision-making by renters, landlords, and policymakers.</a:t>
            </a:r>
          </a:p>
        </p:txBody>
      </p:sp>
    </p:spTree>
    <p:extLst>
      <p:ext uri="{BB962C8B-B14F-4D97-AF65-F5344CB8AC3E}">
        <p14:creationId xmlns:p14="http://schemas.microsoft.com/office/powerpoint/2010/main" val="459431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D6895-9306-4113-9109-6A5801554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sz="2800" u="sng" dirty="0"/>
              <a:t>IMPLEMENTATION</a:t>
            </a:r>
            <a:endParaRPr lang="en-US" sz="2800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996EA0-D240-4837-915C-9985876E22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0947" y="1323532"/>
            <a:ext cx="4602107" cy="3451580"/>
          </a:xfrm>
        </p:spPr>
      </p:pic>
    </p:spTree>
    <p:extLst>
      <p:ext uri="{BB962C8B-B14F-4D97-AF65-F5344CB8AC3E}">
        <p14:creationId xmlns:p14="http://schemas.microsoft.com/office/powerpoint/2010/main" val="53080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FED08-1148-40D0-A75F-B1D7BEDE0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u="sng" dirty="0"/>
              <a:t>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A762C-771F-49F7-B348-F3D8CA1CE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3237" y="1572048"/>
            <a:ext cx="5897526" cy="2771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Majorly comprises of three stages:</a:t>
            </a:r>
          </a:p>
          <a:p>
            <a:r>
              <a:rPr lang="en-US" sz="1600" dirty="0"/>
              <a:t>Data Ingestion and Extraction</a:t>
            </a:r>
          </a:p>
          <a:p>
            <a:r>
              <a:rPr lang="en-US" sz="1600" dirty="0"/>
              <a:t>Data Description</a:t>
            </a:r>
          </a:p>
          <a:p>
            <a:r>
              <a:rPr lang="en-US" sz="1600" dirty="0"/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2361001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E8E9D-E80D-4FF1-BC2F-2AB64F528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u="sng" dirty="0"/>
              <a:t>Data Ingestion &amp;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7E387-F5CD-43E4-B4DF-C2CB5A136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208" y="1572048"/>
            <a:ext cx="6367584" cy="277135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Used MongoDB to store the data.</a:t>
            </a:r>
          </a:p>
          <a:p>
            <a:r>
              <a:rPr lang="en-US" dirty="0"/>
              <a:t>Ingested data into MongoDB server from a CSV file.</a:t>
            </a:r>
          </a:p>
          <a:p>
            <a:r>
              <a:rPr lang="en-US" dirty="0"/>
              <a:t>Extracted data from MongoDB to use it for Model building</a:t>
            </a:r>
          </a:p>
          <a:p>
            <a:r>
              <a:rPr lang="en-US" dirty="0"/>
              <a:t>Extracted data from MongoDB in pandas data frame.</a:t>
            </a:r>
          </a:p>
        </p:txBody>
      </p:sp>
    </p:spTree>
    <p:extLst>
      <p:ext uri="{BB962C8B-B14F-4D97-AF65-F5344CB8AC3E}">
        <p14:creationId xmlns:p14="http://schemas.microsoft.com/office/powerpoint/2010/main" val="1099156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517D-1D27-4B16-903F-81AB5CD37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u="sng" dirty="0" err="1"/>
              <a:t>Mongodb</a:t>
            </a:r>
            <a:r>
              <a:rPr lang="en-US" sz="2800" u="sng" dirty="0"/>
              <a:t> compass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5F04F8-DF4E-4992-999D-92CEFE0875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8120"/>
          <a:stretch/>
        </p:blipFill>
        <p:spPr>
          <a:xfrm>
            <a:off x="1025560" y="1274799"/>
            <a:ext cx="7092880" cy="3665795"/>
          </a:xfrm>
        </p:spPr>
      </p:pic>
    </p:spTree>
    <p:extLst>
      <p:ext uri="{BB962C8B-B14F-4D97-AF65-F5344CB8AC3E}">
        <p14:creationId xmlns:p14="http://schemas.microsoft.com/office/powerpoint/2010/main" val="1873903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01A82-8817-46E1-AB97-677B9DAB6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u="sng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4ACDC-885E-4565-8086-DB65453FD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1762" y="1572048"/>
            <a:ext cx="6920477" cy="32196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u="sng" dirty="0"/>
              <a:t>Delhi House Rent Dataset</a:t>
            </a:r>
          </a:p>
          <a:p>
            <a:pPr marL="0" indent="0">
              <a:buNone/>
            </a:pPr>
            <a:r>
              <a:rPr lang="en-US" sz="1600" dirty="0"/>
              <a:t>Some of the features of Dataset are:</a:t>
            </a:r>
          </a:p>
          <a:p>
            <a:r>
              <a:rPr lang="en-US" sz="1600" dirty="0"/>
              <a:t>Size of property in sq.  ft.</a:t>
            </a:r>
          </a:p>
          <a:p>
            <a:r>
              <a:rPr lang="en-US" sz="1600" dirty="0"/>
              <a:t>Property Type (Independent House, Apartment, Villa etc.)</a:t>
            </a:r>
          </a:p>
          <a:p>
            <a:r>
              <a:rPr lang="en-US" sz="1600" dirty="0"/>
              <a:t>Suburb/Region Name</a:t>
            </a:r>
          </a:p>
          <a:p>
            <a:r>
              <a:rPr lang="en-US" sz="1600" dirty="0"/>
              <a:t>Locality/Area Name</a:t>
            </a:r>
          </a:p>
          <a:p>
            <a:r>
              <a:rPr lang="en-US" sz="1600" dirty="0"/>
              <a:t>Approx. distance of House from Metro, Airport and AIIMS hospital.</a:t>
            </a:r>
          </a:p>
        </p:txBody>
      </p:sp>
    </p:spTree>
    <p:extLst>
      <p:ext uri="{BB962C8B-B14F-4D97-AF65-F5344CB8AC3E}">
        <p14:creationId xmlns:p14="http://schemas.microsoft.com/office/powerpoint/2010/main" val="39213879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1088</TotalTime>
  <Words>624</Words>
  <Application>Microsoft Office PowerPoint</Application>
  <PresentationFormat>On-screen Show (16:9)</PresentationFormat>
  <Paragraphs>102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Rockwell</vt:lpstr>
      <vt:lpstr>Bookman Old Style</vt:lpstr>
      <vt:lpstr>Arial</vt:lpstr>
      <vt:lpstr>Damask</vt:lpstr>
      <vt:lpstr>House Rent Analysis (CDAC, ACTS – DBDA – SEPTEMBER 22)</vt:lpstr>
      <vt:lpstr>Introduction</vt:lpstr>
      <vt:lpstr>scope</vt:lpstr>
      <vt:lpstr>OBJECTIVE</vt:lpstr>
      <vt:lpstr>IMPLEMENTATION</vt:lpstr>
      <vt:lpstr>Data understanding</vt:lpstr>
      <vt:lpstr>Data Ingestion &amp; extraction</vt:lpstr>
      <vt:lpstr>Mongodb compass</vt:lpstr>
      <vt:lpstr>Data description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Tableau dashboard</vt:lpstr>
      <vt:lpstr>Machine Learning Models</vt:lpstr>
      <vt:lpstr>Random forest</vt:lpstr>
      <vt:lpstr>CAtBoost Regressor</vt:lpstr>
      <vt:lpstr>Voting Regressor</vt:lpstr>
      <vt:lpstr>R2 Scores of Different ML Algorithms</vt:lpstr>
      <vt:lpstr>Best model</vt:lpstr>
      <vt:lpstr>User interface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Rent Analysis (CDAC, ACTS – DBDA – SEPTEMBER 22)</dc:title>
  <cp:lastModifiedBy>asus</cp:lastModifiedBy>
  <cp:revision>30</cp:revision>
  <dcterms:modified xsi:type="dcterms:W3CDTF">2023-03-12T05:05:10Z</dcterms:modified>
</cp:coreProperties>
</file>