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8" r:id="rId3"/>
    <p:sldId id="304" r:id="rId4"/>
    <p:sldId id="263" r:id="rId5"/>
    <p:sldId id="264" r:id="rId6"/>
    <p:sldId id="265" r:id="rId7"/>
    <p:sldId id="281" r:id="rId8"/>
    <p:sldId id="277" r:id="rId9"/>
    <p:sldId id="278" r:id="rId10"/>
    <p:sldId id="279" r:id="rId11"/>
    <p:sldId id="271" r:id="rId12"/>
    <p:sldId id="296" r:id="rId13"/>
    <p:sldId id="272" r:id="rId14"/>
    <p:sldId id="273" r:id="rId15"/>
    <p:sldId id="274" r:id="rId16"/>
    <p:sldId id="275" r:id="rId17"/>
    <p:sldId id="294" r:id="rId18"/>
    <p:sldId id="292" r:id="rId19"/>
    <p:sldId id="293" r:id="rId20"/>
    <p:sldId id="287" r:id="rId21"/>
    <p:sldId id="288" r:id="rId22"/>
    <p:sldId id="289" r:id="rId23"/>
    <p:sldId id="282" r:id="rId24"/>
    <p:sldId id="283" r:id="rId25"/>
    <p:sldId id="284" r:id="rId26"/>
    <p:sldId id="285" r:id="rId27"/>
    <p:sldId id="297" r:id="rId28"/>
    <p:sldId id="298" r:id="rId29"/>
    <p:sldId id="299" r:id="rId30"/>
    <p:sldId id="300" r:id="rId31"/>
    <p:sldId id="301" r:id="rId32"/>
    <p:sldId id="302" r:id="rId33"/>
    <p:sldId id="303" r:id="rId34"/>
    <p:sldId id="286" r:id="rId35"/>
    <p:sldId id="259" r:id="rId36"/>
    <p:sldId id="276"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85A2-9951-4133-A767-94B910A03B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153BE6-8026-4069-BBBB-68AFC6F733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E18105-BFB2-46E0-A55A-076EB7C09886}"/>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5" name="Footer Placeholder 4">
            <a:extLst>
              <a:ext uri="{FF2B5EF4-FFF2-40B4-BE49-F238E27FC236}">
                <a16:creationId xmlns:a16="http://schemas.microsoft.com/office/drawing/2014/main" id="{B499116D-970A-4A67-9124-23BE6F222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4DC25-9BC3-4A20-A4F1-4670F064CD7A}"/>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323193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9341-77A7-4671-993E-AA50314229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4E71A1-3086-4E36-B47D-F3FBBD058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E66B53-ACAC-4492-A4B9-CBBD038ED319}"/>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5" name="Footer Placeholder 4">
            <a:extLst>
              <a:ext uri="{FF2B5EF4-FFF2-40B4-BE49-F238E27FC236}">
                <a16:creationId xmlns:a16="http://schemas.microsoft.com/office/drawing/2014/main" id="{33ECFAC9-F94F-413F-9C68-D384536B6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ABFB9E-930B-4EDD-967A-AC71031C384F}"/>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189722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85B78-0CC2-4D86-82C6-75840C0B34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0F0A9F-64F0-4834-A72F-B90603587B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943E-75A6-455F-B451-163C11E36823}"/>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5" name="Footer Placeholder 4">
            <a:extLst>
              <a:ext uri="{FF2B5EF4-FFF2-40B4-BE49-F238E27FC236}">
                <a16:creationId xmlns:a16="http://schemas.microsoft.com/office/drawing/2014/main" id="{B04B2DCE-4AF5-45B2-B418-E4F41DBCA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B1440-A4D9-4ED1-B6BA-A0A01AC1389E}"/>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53682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B85D-D4EF-4D93-BECD-23B67383F5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368EF2-67A7-4B5D-A7E3-C8945192D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58372-791C-43D0-96C1-C848A78181B9}"/>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5" name="Footer Placeholder 4">
            <a:extLst>
              <a:ext uri="{FF2B5EF4-FFF2-40B4-BE49-F238E27FC236}">
                <a16:creationId xmlns:a16="http://schemas.microsoft.com/office/drawing/2014/main" id="{D4DD7CEA-E4F4-417F-A0F9-7784C2280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600CB-BAC3-43AC-82B7-8F573F00B464}"/>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384871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2267-13F0-4B9E-B20B-308E55A5A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FE4744-C7B9-40EE-A6C0-46C17A7B5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8CABD2-9D90-4FA7-B565-B96731BE7897}"/>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5" name="Footer Placeholder 4">
            <a:extLst>
              <a:ext uri="{FF2B5EF4-FFF2-40B4-BE49-F238E27FC236}">
                <a16:creationId xmlns:a16="http://schemas.microsoft.com/office/drawing/2014/main" id="{52C5A0C7-730D-4A16-A88C-348118D33A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331EF0-9D4D-4C50-9728-0F730033E140}"/>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423500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E84E-CEBC-4DEF-8863-C7D1AA5B11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DED755-7F47-4D0A-931F-4F38E584F0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E22A43-A6D7-4ADE-9CF0-4C9FBAC485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3040FA-FC32-49BA-9591-FDAB704C2F64}"/>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6" name="Footer Placeholder 5">
            <a:extLst>
              <a:ext uri="{FF2B5EF4-FFF2-40B4-BE49-F238E27FC236}">
                <a16:creationId xmlns:a16="http://schemas.microsoft.com/office/drawing/2014/main" id="{B2E88EED-C8B8-4EEE-BCCE-0590271C3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2BA0A-FFEB-4D34-87EB-D33DF0497B99}"/>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2666415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09D2-36BB-4D11-99E8-B7ADE32A94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C85BCD-2C61-4ACB-9F4E-31C7A7C9E5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E2254-4B5F-49CB-81B6-67ACD27668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0A62ED-E373-4A39-A662-12BF7F2CB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423076-20A1-49BC-96CE-6194CBC73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B40258-98BB-4ECD-9CA0-7A7D5CF3FF84}"/>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8" name="Footer Placeholder 7">
            <a:extLst>
              <a:ext uri="{FF2B5EF4-FFF2-40B4-BE49-F238E27FC236}">
                <a16:creationId xmlns:a16="http://schemas.microsoft.com/office/drawing/2014/main" id="{C2CE837F-703D-47DA-93B2-940BBEB433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69114B-E3AD-4049-BE58-29A7EB61FF22}"/>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218305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63A2-124C-4A64-A033-C331E3EDF1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6EB45D-FB9B-4FD8-8F09-F7FF1B5BEF0F}"/>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4" name="Footer Placeholder 3">
            <a:extLst>
              <a:ext uri="{FF2B5EF4-FFF2-40B4-BE49-F238E27FC236}">
                <a16:creationId xmlns:a16="http://schemas.microsoft.com/office/drawing/2014/main" id="{FECA1501-AB9F-4FE3-A4D0-68B2E03DF5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F7431D-1BAF-4878-A3D2-67C83DAB8724}"/>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363745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6C226-1E61-4652-B2B7-CA5CE7DF93A7}"/>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3" name="Footer Placeholder 2">
            <a:extLst>
              <a:ext uri="{FF2B5EF4-FFF2-40B4-BE49-F238E27FC236}">
                <a16:creationId xmlns:a16="http://schemas.microsoft.com/office/drawing/2014/main" id="{1F4A3BA5-2141-4FB0-A257-5F406D5C11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A919CF-4329-4CFC-B44D-3177D89DDD58}"/>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338928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1CED-FBA8-4108-9F49-614B218D7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2D296F-E3EE-45EA-BCC9-46B0AAD0F2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7106E-7D4F-43A8-AF53-FCA94B6A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7BBB3-64D0-4D4C-9756-60B8E974E55F}"/>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6" name="Footer Placeholder 5">
            <a:extLst>
              <a:ext uri="{FF2B5EF4-FFF2-40B4-BE49-F238E27FC236}">
                <a16:creationId xmlns:a16="http://schemas.microsoft.com/office/drawing/2014/main" id="{A7A061B3-96FA-4EBA-9BF3-366E29D6F8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342A73-B199-4806-8DEF-D93F95A56310}"/>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403501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E1A7-55DD-4527-A506-562783A0B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1D48CD-3C6B-44D3-85C1-A6F644256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9DA12B-C747-432B-A121-1B3B9F815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B1124-7DB3-4FEB-9130-8FBB4312916C}"/>
              </a:ext>
            </a:extLst>
          </p:cNvPr>
          <p:cNvSpPr>
            <a:spLocks noGrp="1"/>
          </p:cNvSpPr>
          <p:nvPr>
            <p:ph type="dt" sz="half" idx="10"/>
          </p:nvPr>
        </p:nvSpPr>
        <p:spPr/>
        <p:txBody>
          <a:bodyPr/>
          <a:lstStyle/>
          <a:p>
            <a:fld id="{62061389-23A9-4AA8-94EB-A2A9787D1E59}" type="datetimeFigureOut">
              <a:rPr lang="en-IN" smtClean="0"/>
              <a:t>27-09-2022</a:t>
            </a:fld>
            <a:endParaRPr lang="en-IN"/>
          </a:p>
        </p:txBody>
      </p:sp>
      <p:sp>
        <p:nvSpPr>
          <p:cNvPr id="6" name="Footer Placeholder 5">
            <a:extLst>
              <a:ext uri="{FF2B5EF4-FFF2-40B4-BE49-F238E27FC236}">
                <a16:creationId xmlns:a16="http://schemas.microsoft.com/office/drawing/2014/main" id="{B1961FE5-6D16-482F-A8FD-20DCA7D305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62C8AF-881D-4AC9-8E4F-9F0808EBBB2F}"/>
              </a:ext>
            </a:extLst>
          </p:cNvPr>
          <p:cNvSpPr>
            <a:spLocks noGrp="1"/>
          </p:cNvSpPr>
          <p:nvPr>
            <p:ph type="sldNum" sz="quarter" idx="12"/>
          </p:nvPr>
        </p:nvSpPr>
        <p:spPr/>
        <p:txBody>
          <a:bodyPr/>
          <a:lstStyle/>
          <a:p>
            <a:fld id="{C1C6144A-E4CD-43DF-89A6-11431409ED1A}" type="slidenum">
              <a:rPr lang="en-IN" smtClean="0"/>
              <a:t>‹#›</a:t>
            </a:fld>
            <a:endParaRPr lang="en-IN"/>
          </a:p>
        </p:txBody>
      </p:sp>
    </p:spTree>
    <p:extLst>
      <p:ext uri="{BB962C8B-B14F-4D97-AF65-F5344CB8AC3E}">
        <p14:creationId xmlns:p14="http://schemas.microsoft.com/office/powerpoint/2010/main" val="31768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51EFB-C728-4CBC-A0B3-AF64C04EC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09B1C8-4773-41DF-AE50-9D8B17AB0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26A8E2-6E94-423F-9F2D-966C3C74C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61389-23A9-4AA8-94EB-A2A9787D1E59}" type="datetimeFigureOut">
              <a:rPr lang="en-IN" smtClean="0"/>
              <a:t>27-09-2022</a:t>
            </a:fld>
            <a:endParaRPr lang="en-IN"/>
          </a:p>
        </p:txBody>
      </p:sp>
      <p:sp>
        <p:nvSpPr>
          <p:cNvPr id="5" name="Footer Placeholder 4">
            <a:extLst>
              <a:ext uri="{FF2B5EF4-FFF2-40B4-BE49-F238E27FC236}">
                <a16:creationId xmlns:a16="http://schemas.microsoft.com/office/drawing/2014/main" id="{A69F7DEA-1D4D-4BEA-9A5C-83B8EFCC7B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06BEE5-13B5-43CE-8F64-5D7AC3B88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6144A-E4CD-43DF-89A6-11431409ED1A}" type="slidenum">
              <a:rPr lang="en-IN" smtClean="0"/>
              <a:t>‹#›</a:t>
            </a:fld>
            <a:endParaRPr lang="en-IN"/>
          </a:p>
        </p:txBody>
      </p:sp>
    </p:spTree>
    <p:extLst>
      <p:ext uri="{BB962C8B-B14F-4D97-AF65-F5344CB8AC3E}">
        <p14:creationId xmlns:p14="http://schemas.microsoft.com/office/powerpoint/2010/main" val="198838160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27CE-4E9F-4A4D-92E1-BFF25677AAC3}"/>
              </a:ext>
            </a:extLst>
          </p:cNvPr>
          <p:cNvSpPr>
            <a:spLocks noGrp="1"/>
          </p:cNvSpPr>
          <p:nvPr>
            <p:ph type="ctrTitle"/>
          </p:nvPr>
        </p:nvSpPr>
        <p:spPr>
          <a:xfrm>
            <a:off x="504825" y="171451"/>
            <a:ext cx="11125200" cy="4095751"/>
          </a:xfrm>
        </p:spPr>
        <p:txBody>
          <a:bodyPr>
            <a:normAutofit fontScale="90000"/>
          </a:bodyPr>
          <a:lstStyle/>
          <a:p>
            <a:r>
              <a:rPr lang="en-IN" sz="1800" b="1" i="0" u="none" strike="noStrike" baseline="0" dirty="0">
                <a:latin typeface="TimesNewRomanPS-BoldMT"/>
              </a:rPr>
              <a:t>Project </a:t>
            </a:r>
            <a:r>
              <a:rPr lang="en-IN" sz="1800" b="1" dirty="0">
                <a:latin typeface="TimesNewRomanPS-BoldMT"/>
              </a:rPr>
              <a:t>Presentation </a:t>
            </a:r>
            <a:br>
              <a:rPr lang="en-IN" sz="1800" b="1" i="0" u="none" strike="noStrike" baseline="0" dirty="0">
                <a:latin typeface="TimesNewRomanPS-BoldMT"/>
              </a:rPr>
            </a:br>
            <a:br>
              <a:rPr lang="en-IN" sz="1800" b="1" i="0" u="none" strike="noStrike" baseline="0" dirty="0">
                <a:latin typeface="TimesNewRomanPS-BoldMT"/>
              </a:rPr>
            </a:br>
            <a:r>
              <a:rPr lang="en-IN" sz="1800" b="1" i="0" u="none" strike="noStrike" baseline="0" dirty="0">
                <a:latin typeface="TimesNewRomanPS-BoldMT"/>
              </a:rPr>
              <a:t>on </a:t>
            </a:r>
            <a:br>
              <a:rPr lang="en-IN" sz="1800" b="1" i="0" u="none" strike="noStrike" baseline="0" dirty="0">
                <a:latin typeface="TimesNewRomanPS-BoldMT"/>
              </a:rPr>
            </a:br>
            <a:br>
              <a:rPr lang="en-IN" sz="1800" b="1" i="0" u="none" strike="noStrike" baseline="0" dirty="0">
                <a:latin typeface="TimesNewRomanPS-BoldMT"/>
              </a:rPr>
            </a:br>
            <a:r>
              <a:rPr lang="en-IN" sz="3600" b="1" i="0" u="none" strike="noStrike" baseline="0" dirty="0">
                <a:latin typeface="TimesNewRomanPS-BoldMT"/>
              </a:rPr>
              <a:t>“Student-Mentoring </a:t>
            </a:r>
            <a:r>
              <a:rPr lang="en-IN" sz="3600" b="1" dirty="0">
                <a:latin typeface="TimesNewRomanPS-BoldMT"/>
              </a:rPr>
              <a:t>Management</a:t>
            </a:r>
            <a:r>
              <a:rPr lang="en-IN" sz="3600" b="1" i="0" u="none" strike="noStrike" baseline="0" dirty="0">
                <a:latin typeface="TimesNewRomanPS-BoldMT"/>
              </a:rPr>
              <a:t> System”</a:t>
            </a:r>
            <a:br>
              <a:rPr lang="en-IN" sz="1800" b="1" i="0" u="none" strike="noStrike" baseline="0" dirty="0">
                <a:latin typeface="TimesNewRomanPS-BoldMT"/>
              </a:rPr>
            </a:br>
            <a:br>
              <a:rPr lang="en-IN" sz="1800" b="1" i="0" u="none" strike="noStrike" baseline="0" dirty="0">
                <a:latin typeface="TimesNewRomanPS-BoldMT"/>
              </a:rPr>
            </a:br>
            <a:br>
              <a:rPr lang="en-IN" sz="1800" b="1" i="0" u="none" strike="noStrike" baseline="0" dirty="0">
                <a:latin typeface="TimesNewRomanPS-BoldMT"/>
              </a:rPr>
            </a:br>
            <a:r>
              <a:rPr lang="en-US" sz="1800" b="0" i="0" u="none" strike="noStrike" baseline="0" dirty="0">
                <a:latin typeface="TimesNewRomanPSMT"/>
              </a:rPr>
              <a:t>Submitted in partial fulfillment for the award of</a:t>
            </a:r>
            <a:br>
              <a:rPr lang="en-US" sz="1800" b="0" i="0" u="none" strike="noStrike" baseline="0" dirty="0">
                <a:latin typeface="TimesNewRomanPSMT"/>
              </a:rPr>
            </a:br>
            <a:br>
              <a:rPr lang="en-US" sz="1800" b="0" i="0" u="none" strike="noStrike" baseline="0" dirty="0">
                <a:latin typeface="TimesNewRomanPSMT"/>
              </a:rPr>
            </a:br>
            <a:r>
              <a:rPr lang="en-US" sz="1800" b="1" i="0" u="none" strike="noStrike" baseline="0" dirty="0">
                <a:latin typeface="TimesNewRomanPS-BoldMT"/>
              </a:rPr>
              <a:t>Post Graduate Diploma in Advanced Computing</a:t>
            </a:r>
            <a:br>
              <a:rPr lang="en-US" sz="1800" b="1" i="0" u="none" strike="noStrike" baseline="0" dirty="0">
                <a:latin typeface="TimesNewRomanPS-BoldMT"/>
              </a:rPr>
            </a:br>
            <a:br>
              <a:rPr lang="en-US" sz="1800" b="1" i="0" u="none" strike="noStrike" baseline="0" dirty="0">
                <a:latin typeface="TimesNewRomanPS-BoldMT"/>
              </a:rPr>
            </a:br>
            <a:r>
              <a:rPr lang="en-US" sz="1800" b="1" i="0" u="none" strike="noStrike" baseline="0" dirty="0">
                <a:latin typeface="TimesNewRomanPS-BoldMT"/>
              </a:rPr>
              <a:t>(PG-DAC) from C-DAC, IACSD (</a:t>
            </a:r>
            <a:r>
              <a:rPr lang="en-US" sz="1800" b="1" i="0" u="none" strike="noStrike" baseline="0" dirty="0" err="1">
                <a:latin typeface="TimesNewRomanPS-BoldMT"/>
              </a:rPr>
              <a:t>Akurdi</a:t>
            </a:r>
            <a:r>
              <a:rPr lang="en-US" sz="1800" b="1" i="0" u="none" strike="noStrike" baseline="0" dirty="0">
                <a:latin typeface="TimesNewRomanPS-BoldMT"/>
              </a:rPr>
              <a:t>)</a:t>
            </a:r>
            <a:br>
              <a:rPr lang="en-US" sz="1800" b="1" i="0" u="none" strike="noStrike" baseline="0" dirty="0">
                <a:latin typeface="TimesNewRomanPS-BoldMT"/>
              </a:rPr>
            </a:br>
            <a:br>
              <a:rPr lang="en-US" sz="1800" b="1" dirty="0">
                <a:latin typeface="TimesNewRomanPS-BoldMT"/>
              </a:rPr>
            </a:br>
            <a:r>
              <a:rPr lang="en-US" sz="1800" b="1" dirty="0">
                <a:latin typeface="TimesNewRomanPS-BoldMT"/>
              </a:rPr>
              <a:t>GROUP NO.46</a:t>
            </a:r>
            <a:br>
              <a:rPr lang="en-US" sz="1800" b="1" i="0" u="none" strike="noStrike" baseline="0" dirty="0">
                <a:latin typeface="TimesNewRomanPS-BoldMT"/>
              </a:rPr>
            </a:br>
            <a:endParaRPr lang="en-IN" dirty="0"/>
          </a:p>
        </p:txBody>
      </p:sp>
      <p:sp>
        <p:nvSpPr>
          <p:cNvPr id="3" name="Subtitle 2">
            <a:extLst>
              <a:ext uri="{FF2B5EF4-FFF2-40B4-BE49-F238E27FC236}">
                <a16:creationId xmlns:a16="http://schemas.microsoft.com/office/drawing/2014/main" id="{1BB0CB50-2E71-430F-8B17-2A88F25DA355}"/>
              </a:ext>
            </a:extLst>
          </p:cNvPr>
          <p:cNvSpPr>
            <a:spLocks noGrp="1"/>
          </p:cNvSpPr>
          <p:nvPr>
            <p:ph type="subTitle" idx="1"/>
          </p:nvPr>
        </p:nvSpPr>
        <p:spPr>
          <a:xfrm>
            <a:off x="561975" y="3962400"/>
            <a:ext cx="11125200" cy="2362200"/>
          </a:xfrm>
        </p:spPr>
        <p:txBody>
          <a:bodyPr>
            <a:normAutofit/>
          </a:bodyPr>
          <a:lstStyle/>
          <a:p>
            <a:r>
              <a:rPr lang="en-IN" sz="1800" b="1" i="0" u="none" strike="noStrike" baseline="0" dirty="0">
                <a:solidFill>
                  <a:srgbClr val="000000"/>
                </a:solidFill>
                <a:latin typeface="TimesNewRomanPS-BoldMT"/>
              </a:rPr>
              <a:t>                                                                                                       Presented by:                                                                                                          </a:t>
            </a:r>
          </a:p>
          <a:p>
            <a:r>
              <a:rPr lang="en-IN" sz="1800" b="1" dirty="0">
                <a:solidFill>
                  <a:srgbClr val="000000"/>
                </a:solidFill>
                <a:latin typeface="TimesNewRomanPS-BoldMT"/>
              </a:rPr>
              <a:t>                                                                        	                                                   1)  223063_SAGAR GAWALI </a:t>
            </a:r>
          </a:p>
          <a:p>
            <a:pPr algn="r"/>
            <a:r>
              <a:rPr lang="en-IN" sz="1800" b="1" i="0" u="none" strike="noStrike" baseline="0" dirty="0">
                <a:solidFill>
                  <a:srgbClr val="000000"/>
                </a:solidFill>
                <a:latin typeface="TimesNewRomanPS-BoldMT"/>
              </a:rPr>
              <a:t>              							         2) 223062_BHUSHAN GAWALI </a:t>
            </a:r>
          </a:p>
          <a:p>
            <a:r>
              <a:rPr lang="en-IN" sz="1800" b="1" i="0" u="none" strike="noStrike" baseline="0" dirty="0">
                <a:solidFill>
                  <a:srgbClr val="FFFFFF"/>
                </a:solidFill>
                <a:latin typeface="TimesNewRomanPS-BoldMT"/>
              </a:rPr>
              <a:t>PRN NAME</a:t>
            </a:r>
            <a:endParaRPr lang="en-IN" dirty="0"/>
          </a:p>
        </p:txBody>
      </p:sp>
    </p:spTree>
    <p:extLst>
      <p:ext uri="{BB962C8B-B14F-4D97-AF65-F5344CB8AC3E}">
        <p14:creationId xmlns:p14="http://schemas.microsoft.com/office/powerpoint/2010/main" val="3319380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06A7-43BD-485A-B2B3-A454D59B7687}"/>
              </a:ext>
            </a:extLst>
          </p:cNvPr>
          <p:cNvSpPr>
            <a:spLocks noGrp="1"/>
          </p:cNvSpPr>
          <p:nvPr>
            <p:ph type="title"/>
          </p:nvPr>
        </p:nvSpPr>
        <p:spPr/>
        <p:txBody>
          <a:bodyPr>
            <a:normAutofit/>
          </a:bodyPr>
          <a:lstStyle/>
          <a:p>
            <a:r>
              <a:rPr lang="en-US" sz="2000" b="1" dirty="0"/>
              <a:t>Mentor Model :</a:t>
            </a:r>
            <a:endParaRPr lang="en-IN" sz="2000" b="1" dirty="0"/>
          </a:p>
        </p:txBody>
      </p:sp>
      <p:pic>
        <p:nvPicPr>
          <p:cNvPr id="4" name="Picture 3">
            <a:extLst>
              <a:ext uri="{FF2B5EF4-FFF2-40B4-BE49-F238E27FC236}">
                <a16:creationId xmlns:a16="http://schemas.microsoft.com/office/drawing/2014/main" id="{C6F24406-D216-424B-85A2-01BC2B8D98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67125" y="953294"/>
            <a:ext cx="7334250" cy="3867150"/>
          </a:xfrm>
          <a:prstGeom prst="rect">
            <a:avLst/>
          </a:prstGeom>
          <a:noFill/>
          <a:ln>
            <a:noFill/>
          </a:ln>
        </p:spPr>
      </p:pic>
    </p:spTree>
    <p:extLst>
      <p:ext uri="{BB962C8B-B14F-4D97-AF65-F5344CB8AC3E}">
        <p14:creationId xmlns:p14="http://schemas.microsoft.com/office/powerpoint/2010/main" val="12383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B11D-F95B-4085-ACD4-52EC487B8602}"/>
              </a:ext>
            </a:extLst>
          </p:cNvPr>
          <p:cNvSpPr>
            <a:spLocks noGrp="1"/>
          </p:cNvSpPr>
          <p:nvPr>
            <p:ph type="title"/>
          </p:nvPr>
        </p:nvSpPr>
        <p:spPr>
          <a:xfrm>
            <a:off x="838200" y="365125"/>
            <a:ext cx="10515600" cy="922339"/>
          </a:xfrm>
        </p:spPr>
        <p:txBody>
          <a:bodyPr/>
          <a:lstStyle/>
          <a:p>
            <a:pPr marL="285750" indent="-285750" algn="l">
              <a:buFont typeface="Wingdings" panose="05000000000000000000" pitchFamily="2" charset="2"/>
              <a:buChar char="Ø"/>
            </a:pPr>
            <a:r>
              <a:rPr lang="en-IN" sz="1800" b="1" i="0" u="none" strike="noStrike" baseline="0" dirty="0">
                <a:latin typeface="TimesNewRomanPS-BoldMT"/>
              </a:rPr>
              <a:t>Data Flow Diagram:</a:t>
            </a:r>
            <a:br>
              <a:rPr lang="en-IN" sz="1800" b="1" i="0" u="none" strike="noStrike" baseline="0" dirty="0">
                <a:latin typeface="TimesNewRomanPS-BoldMT"/>
              </a:rPr>
            </a:br>
            <a:r>
              <a:rPr lang="en-US" sz="1800" b="0" i="0" u="none" strike="noStrike" baseline="0" dirty="0">
                <a:latin typeface="TimesNewRomanPSMT"/>
              </a:rPr>
              <a:t>Data Flow Diagram represents a detailed and well-explained diagram</a:t>
            </a:r>
            <a:br>
              <a:rPr lang="en-US" sz="1800" b="0" i="0" u="none" strike="noStrike" baseline="0" dirty="0">
                <a:latin typeface="TimesNewRomanPSMT"/>
              </a:rPr>
            </a:br>
            <a:r>
              <a:rPr lang="en-IN" sz="1800" b="0" i="0" u="none" strike="noStrike" baseline="0" dirty="0">
                <a:latin typeface="TimesNewRomanPSMT"/>
              </a:rPr>
              <a:t>of system components.</a:t>
            </a:r>
            <a:endParaRPr lang="en-IN" dirty="0"/>
          </a:p>
        </p:txBody>
      </p:sp>
      <p:sp>
        <p:nvSpPr>
          <p:cNvPr id="3" name="Content Placeholder 2">
            <a:extLst>
              <a:ext uri="{FF2B5EF4-FFF2-40B4-BE49-F238E27FC236}">
                <a16:creationId xmlns:a16="http://schemas.microsoft.com/office/drawing/2014/main" id="{F16E92E7-36D9-4FB5-BF29-0350332736F0}"/>
              </a:ext>
            </a:extLst>
          </p:cNvPr>
          <p:cNvSpPr>
            <a:spLocks noGrp="1"/>
          </p:cNvSpPr>
          <p:nvPr>
            <p:ph idx="1"/>
          </p:nvPr>
        </p:nvSpPr>
        <p:spPr/>
        <p:txBody>
          <a:bodyPr/>
          <a:lstStyle/>
          <a:p>
            <a:pPr marL="0" indent="0" algn="l">
              <a:buNone/>
            </a:pPr>
            <a:r>
              <a:rPr lang="en-IN" sz="1800" b="1" i="0" u="none" strike="noStrike" baseline="0" dirty="0">
                <a:latin typeface="TimesNewRomanPS-BoldMT"/>
              </a:rPr>
              <a:t>Level 1 - DFD Mentor Model</a:t>
            </a:r>
            <a:r>
              <a:rPr lang="en-IN" sz="1800" b="0" i="0" u="none" strike="noStrike" baseline="0" dirty="0">
                <a:latin typeface="TimesNewRomanPSMT"/>
              </a:rPr>
              <a:t>:</a:t>
            </a:r>
          </a:p>
          <a:p>
            <a:pPr marL="0" indent="0" algn="l">
              <a:buNone/>
            </a:pPr>
            <a:endParaRPr lang="en-IN" sz="1800" b="0" i="0" u="none" strike="noStrike" baseline="0" dirty="0">
              <a:latin typeface="TimesNewRomanPSMT"/>
            </a:endParaRPr>
          </a:p>
        </p:txBody>
      </p:sp>
      <p:pic>
        <p:nvPicPr>
          <p:cNvPr id="5" name="Picture 4">
            <a:extLst>
              <a:ext uri="{FF2B5EF4-FFF2-40B4-BE49-F238E27FC236}">
                <a16:creationId xmlns:a16="http://schemas.microsoft.com/office/drawing/2014/main" id="{E3195AA9-EF84-458C-9137-352C0A399A6A}"/>
              </a:ext>
            </a:extLst>
          </p:cNvPr>
          <p:cNvPicPr>
            <a:picLocks noChangeAspect="1"/>
          </p:cNvPicPr>
          <p:nvPr/>
        </p:nvPicPr>
        <p:blipFill>
          <a:blip r:embed="rId2"/>
          <a:stretch>
            <a:fillRect/>
          </a:stretch>
        </p:blipFill>
        <p:spPr>
          <a:xfrm>
            <a:off x="3895725" y="1190625"/>
            <a:ext cx="7896225" cy="5524499"/>
          </a:xfrm>
          <a:prstGeom prst="rect">
            <a:avLst/>
          </a:prstGeom>
        </p:spPr>
      </p:pic>
    </p:spTree>
    <p:extLst>
      <p:ext uri="{BB962C8B-B14F-4D97-AF65-F5344CB8AC3E}">
        <p14:creationId xmlns:p14="http://schemas.microsoft.com/office/powerpoint/2010/main" val="776283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876C-444D-4CC9-9912-298E8F7DAEAD}"/>
              </a:ext>
            </a:extLst>
          </p:cNvPr>
          <p:cNvSpPr>
            <a:spLocks noGrp="1"/>
          </p:cNvSpPr>
          <p:nvPr>
            <p:ph type="title"/>
          </p:nvPr>
        </p:nvSpPr>
        <p:spPr/>
        <p:txBody>
          <a:bodyPr>
            <a:normAutofit fontScale="90000"/>
          </a:bodyPr>
          <a:lstStyle/>
          <a:p>
            <a:pPr marL="285750" indent="-285750">
              <a:buFont typeface="Wingdings" panose="05000000000000000000" pitchFamily="2" charset="2"/>
              <a:buChar char="Ø"/>
            </a:pPr>
            <a:r>
              <a:rPr lang="en-IN" sz="1800" b="1" dirty="0">
                <a:solidFill>
                  <a:srgbClr val="000000"/>
                </a:solidFill>
                <a:effectLst/>
                <a:latin typeface="Times New Roman" panose="02020603050405020304" pitchFamily="18" charset="0"/>
                <a:ea typeface="Times New Roman" panose="02020603050405020304" pitchFamily="18" charset="0"/>
              </a:rPr>
              <a:t>DFD: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Data Flow Diagram represent detailed and well explained diagram of system components</a:t>
            </a:r>
            <a:b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2200" b="1" dirty="0">
                <a:solidFill>
                  <a:srgbClr val="000000"/>
                </a:solidFill>
                <a:effectLst/>
                <a:latin typeface="Times New Roman" panose="02020603050405020304" pitchFamily="18" charset="0"/>
                <a:ea typeface="Times New Roman" panose="02020603050405020304" pitchFamily="18" charset="0"/>
              </a:rPr>
              <a:t>DFD Student Model:</a:t>
            </a:r>
            <a:br>
              <a:rPr lang="en-IN" sz="1800" b="1"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BF69D779-CA30-41BF-9276-2E3BA66A82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1130"/>
            <a:ext cx="10639425" cy="5071745"/>
          </a:xfrm>
          <a:prstGeom prst="rect">
            <a:avLst/>
          </a:prstGeom>
          <a:noFill/>
          <a:ln>
            <a:noFill/>
          </a:ln>
        </p:spPr>
      </p:pic>
    </p:spTree>
    <p:extLst>
      <p:ext uri="{BB962C8B-B14F-4D97-AF65-F5344CB8AC3E}">
        <p14:creationId xmlns:p14="http://schemas.microsoft.com/office/powerpoint/2010/main" val="142734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63AD-3E9B-4A97-AC4D-982C597913BD}"/>
              </a:ext>
            </a:extLst>
          </p:cNvPr>
          <p:cNvSpPr>
            <a:spLocks noGrp="1"/>
          </p:cNvSpPr>
          <p:nvPr>
            <p:ph type="title"/>
          </p:nvPr>
        </p:nvSpPr>
        <p:spPr/>
        <p:txBody>
          <a:bodyPr/>
          <a:lstStyle/>
          <a:p>
            <a:r>
              <a:rPr lang="en-IN" sz="1800" b="1" i="0" u="none" strike="noStrike" baseline="0" dirty="0">
                <a:latin typeface="TimesNewRomanPS-BoldMT"/>
              </a:rPr>
              <a:t>DFD Admin Model:</a:t>
            </a:r>
            <a:endParaRPr lang="en-IN" dirty="0"/>
          </a:p>
        </p:txBody>
      </p:sp>
      <p:pic>
        <p:nvPicPr>
          <p:cNvPr id="5" name="Content Placeholder 4">
            <a:extLst>
              <a:ext uri="{FF2B5EF4-FFF2-40B4-BE49-F238E27FC236}">
                <a16:creationId xmlns:a16="http://schemas.microsoft.com/office/drawing/2014/main" id="{F702A59F-33BD-467D-9EAB-B426ED1C756F}"/>
              </a:ext>
            </a:extLst>
          </p:cNvPr>
          <p:cNvPicPr>
            <a:picLocks noGrp="1" noChangeAspect="1"/>
          </p:cNvPicPr>
          <p:nvPr>
            <p:ph idx="1"/>
          </p:nvPr>
        </p:nvPicPr>
        <p:blipFill>
          <a:blip r:embed="rId2"/>
          <a:stretch>
            <a:fillRect/>
          </a:stretch>
        </p:blipFill>
        <p:spPr>
          <a:xfrm>
            <a:off x="3958487" y="835024"/>
            <a:ext cx="6585688" cy="5565775"/>
          </a:xfrm>
        </p:spPr>
      </p:pic>
    </p:spTree>
    <p:extLst>
      <p:ext uri="{BB962C8B-B14F-4D97-AF65-F5344CB8AC3E}">
        <p14:creationId xmlns:p14="http://schemas.microsoft.com/office/powerpoint/2010/main" val="70750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5E7-BC4C-4DEB-B515-7BBB178509C2}"/>
              </a:ext>
            </a:extLst>
          </p:cNvPr>
          <p:cNvSpPr>
            <a:spLocks noGrp="1"/>
          </p:cNvSpPr>
          <p:nvPr>
            <p:ph type="title"/>
          </p:nvPr>
        </p:nvSpPr>
        <p:spPr/>
        <p:txBody>
          <a:bodyPr/>
          <a:lstStyle/>
          <a:p>
            <a:r>
              <a:rPr lang="en-IN" sz="1800" b="1" i="0" u="none" strike="noStrike" baseline="0" dirty="0">
                <a:latin typeface="Verdana-Bold"/>
              </a:rPr>
              <a:t>Activity Diagram</a:t>
            </a:r>
            <a:endParaRPr lang="en-IN" dirty="0"/>
          </a:p>
        </p:txBody>
      </p:sp>
      <p:sp>
        <p:nvSpPr>
          <p:cNvPr id="3" name="Content Placeholder 2">
            <a:extLst>
              <a:ext uri="{FF2B5EF4-FFF2-40B4-BE49-F238E27FC236}">
                <a16:creationId xmlns:a16="http://schemas.microsoft.com/office/drawing/2014/main" id="{174EDBA9-1960-45D4-9E05-F031D6917FDB}"/>
              </a:ext>
            </a:extLst>
          </p:cNvPr>
          <p:cNvSpPr>
            <a:spLocks noGrp="1"/>
          </p:cNvSpPr>
          <p:nvPr>
            <p:ph idx="1"/>
          </p:nvPr>
        </p:nvSpPr>
        <p:spPr/>
        <p:txBody>
          <a:bodyPr/>
          <a:lstStyle/>
          <a:p>
            <a:r>
              <a:rPr lang="en-IN" sz="1800" b="1" i="0" u="none" strike="noStrike" baseline="0" dirty="0">
                <a:latin typeface="Verdana-Bold"/>
              </a:rPr>
              <a:t>Admin Activity Diagram</a:t>
            </a:r>
            <a:endParaRPr lang="en-IN" dirty="0"/>
          </a:p>
        </p:txBody>
      </p:sp>
      <p:pic>
        <p:nvPicPr>
          <p:cNvPr id="5" name="Picture 4">
            <a:extLst>
              <a:ext uri="{FF2B5EF4-FFF2-40B4-BE49-F238E27FC236}">
                <a16:creationId xmlns:a16="http://schemas.microsoft.com/office/drawing/2014/main" id="{A972D28C-1970-42F0-8AC6-19C30ACB76CE}"/>
              </a:ext>
            </a:extLst>
          </p:cNvPr>
          <p:cNvPicPr>
            <a:picLocks noChangeAspect="1"/>
          </p:cNvPicPr>
          <p:nvPr/>
        </p:nvPicPr>
        <p:blipFill>
          <a:blip r:embed="rId2"/>
          <a:stretch>
            <a:fillRect/>
          </a:stretch>
        </p:blipFill>
        <p:spPr>
          <a:xfrm>
            <a:off x="5191125" y="1361281"/>
            <a:ext cx="6267450" cy="4448174"/>
          </a:xfrm>
          <a:prstGeom prst="rect">
            <a:avLst/>
          </a:prstGeom>
          <a:ln>
            <a:noFill/>
          </a:ln>
          <a:effectLst>
            <a:softEdge rad="112500"/>
          </a:effectLst>
        </p:spPr>
      </p:pic>
    </p:spTree>
    <p:extLst>
      <p:ext uri="{BB962C8B-B14F-4D97-AF65-F5344CB8AC3E}">
        <p14:creationId xmlns:p14="http://schemas.microsoft.com/office/powerpoint/2010/main" val="178184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C873-CDAC-4D76-9056-F259E8B53432}"/>
              </a:ext>
            </a:extLst>
          </p:cNvPr>
          <p:cNvSpPr>
            <a:spLocks noGrp="1"/>
          </p:cNvSpPr>
          <p:nvPr>
            <p:ph type="title"/>
          </p:nvPr>
        </p:nvSpPr>
        <p:spPr/>
        <p:txBody>
          <a:bodyPr/>
          <a:lstStyle/>
          <a:p>
            <a:r>
              <a:rPr lang="en-IN" sz="1800" b="1" i="0" u="none" strike="noStrike" baseline="0" dirty="0">
                <a:latin typeface="TimesNewRomanPS-BoldMT"/>
              </a:rPr>
              <a:t>Mentor Activity Diagram</a:t>
            </a:r>
            <a:endParaRPr lang="en-IN" dirty="0"/>
          </a:p>
        </p:txBody>
      </p:sp>
      <p:pic>
        <p:nvPicPr>
          <p:cNvPr id="5" name="Content Placeholder 4">
            <a:extLst>
              <a:ext uri="{FF2B5EF4-FFF2-40B4-BE49-F238E27FC236}">
                <a16:creationId xmlns:a16="http://schemas.microsoft.com/office/drawing/2014/main" id="{296B30E1-0FA1-4A97-A713-4539D526F4E8}"/>
              </a:ext>
            </a:extLst>
          </p:cNvPr>
          <p:cNvPicPr>
            <a:picLocks noGrp="1" noChangeAspect="1"/>
          </p:cNvPicPr>
          <p:nvPr>
            <p:ph idx="1"/>
          </p:nvPr>
        </p:nvPicPr>
        <p:blipFill>
          <a:blip r:embed="rId2"/>
          <a:stretch>
            <a:fillRect/>
          </a:stretch>
        </p:blipFill>
        <p:spPr>
          <a:xfrm>
            <a:off x="2257425" y="2102982"/>
            <a:ext cx="7867650" cy="3015574"/>
          </a:xfrm>
        </p:spPr>
      </p:pic>
    </p:spTree>
    <p:extLst>
      <p:ext uri="{BB962C8B-B14F-4D97-AF65-F5344CB8AC3E}">
        <p14:creationId xmlns:p14="http://schemas.microsoft.com/office/powerpoint/2010/main" val="197890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8C31-FD35-4056-82D9-ADEFA6579577}"/>
              </a:ext>
            </a:extLst>
          </p:cNvPr>
          <p:cNvSpPr>
            <a:spLocks noGrp="1"/>
          </p:cNvSpPr>
          <p:nvPr>
            <p:ph type="title"/>
          </p:nvPr>
        </p:nvSpPr>
        <p:spPr/>
        <p:txBody>
          <a:bodyPr/>
          <a:lstStyle/>
          <a:p>
            <a:r>
              <a:rPr lang="en-IN" sz="1800" b="1" i="0" u="none" strike="noStrike" baseline="0" dirty="0">
                <a:latin typeface="TimesNewRomanPS-BoldMT"/>
              </a:rPr>
              <a:t>Student Activity Diagram</a:t>
            </a:r>
            <a:endParaRPr lang="en-IN" dirty="0"/>
          </a:p>
        </p:txBody>
      </p:sp>
      <p:pic>
        <p:nvPicPr>
          <p:cNvPr id="5" name="Picture 4">
            <a:extLst>
              <a:ext uri="{FF2B5EF4-FFF2-40B4-BE49-F238E27FC236}">
                <a16:creationId xmlns:a16="http://schemas.microsoft.com/office/drawing/2014/main" id="{A7A54E53-2A09-4438-85C8-AE5E9E9352C5}"/>
              </a:ext>
            </a:extLst>
          </p:cNvPr>
          <p:cNvPicPr>
            <a:picLocks noChangeAspect="1"/>
          </p:cNvPicPr>
          <p:nvPr/>
        </p:nvPicPr>
        <p:blipFill>
          <a:blip r:embed="rId2"/>
          <a:stretch>
            <a:fillRect/>
          </a:stretch>
        </p:blipFill>
        <p:spPr>
          <a:xfrm>
            <a:off x="3133725" y="1690688"/>
            <a:ext cx="6848475" cy="4486275"/>
          </a:xfrm>
          <a:prstGeom prst="rect">
            <a:avLst/>
          </a:prstGeom>
        </p:spPr>
      </p:pic>
    </p:spTree>
    <p:extLst>
      <p:ext uri="{BB962C8B-B14F-4D97-AF65-F5344CB8AC3E}">
        <p14:creationId xmlns:p14="http://schemas.microsoft.com/office/powerpoint/2010/main" val="2135060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CCC0-0060-44B3-8ABD-610489BE4709}"/>
              </a:ext>
            </a:extLst>
          </p:cNvPr>
          <p:cNvSpPr>
            <a:spLocks noGrp="1"/>
          </p:cNvSpPr>
          <p:nvPr>
            <p:ph type="title"/>
          </p:nvPr>
        </p:nvSpPr>
        <p:spPr>
          <a:xfrm>
            <a:off x="838200" y="541867"/>
            <a:ext cx="10515600" cy="742421"/>
          </a:xfrm>
        </p:spPr>
        <p:txBody>
          <a:bodyPr>
            <a:normAutofit/>
          </a:bodyPr>
          <a:lstStyle/>
          <a:p>
            <a:pPr marL="571500" indent="-571500">
              <a:buFont typeface="Wingdings" panose="05000000000000000000" pitchFamily="2" charset="2"/>
              <a:buChar char="Ø"/>
            </a:pPr>
            <a:r>
              <a:rPr lang="en-IN" sz="2800" b="1" i="0" u="none" strike="noStrike" baseline="0" dirty="0">
                <a:solidFill>
                  <a:srgbClr val="000000"/>
                </a:solidFill>
              </a:rPr>
              <a:t>User Interface :LOGIN/HOME PAGE </a:t>
            </a:r>
            <a:endParaRPr lang="en-IN" sz="2800" b="1" dirty="0"/>
          </a:p>
        </p:txBody>
      </p:sp>
      <p:sp>
        <p:nvSpPr>
          <p:cNvPr id="4" name="Content Placeholder 3">
            <a:extLst>
              <a:ext uri="{FF2B5EF4-FFF2-40B4-BE49-F238E27FC236}">
                <a16:creationId xmlns:a16="http://schemas.microsoft.com/office/drawing/2014/main" id="{FE532657-8D36-13FC-FBB6-6DA72F0EAD22}"/>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A23E39D6-3DDC-589A-88D4-66D67F56C7A6}"/>
              </a:ext>
            </a:extLst>
          </p:cNvPr>
          <p:cNvPicPr>
            <a:picLocks noChangeAspect="1"/>
          </p:cNvPicPr>
          <p:nvPr/>
        </p:nvPicPr>
        <p:blipFill>
          <a:blip r:embed="rId2"/>
          <a:stretch>
            <a:fillRect/>
          </a:stretch>
        </p:blipFill>
        <p:spPr>
          <a:xfrm>
            <a:off x="838200" y="1837055"/>
            <a:ext cx="10515599" cy="4351338"/>
          </a:xfrm>
          <a:prstGeom prst="rect">
            <a:avLst/>
          </a:prstGeom>
        </p:spPr>
      </p:pic>
    </p:spTree>
    <p:extLst>
      <p:ext uri="{BB962C8B-B14F-4D97-AF65-F5344CB8AC3E}">
        <p14:creationId xmlns:p14="http://schemas.microsoft.com/office/powerpoint/2010/main" val="166493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E5C9-93DB-448B-9010-33640B3AD6C2}"/>
              </a:ext>
            </a:extLst>
          </p:cNvPr>
          <p:cNvSpPr>
            <a:spLocks noGrp="1"/>
          </p:cNvSpPr>
          <p:nvPr>
            <p:ph type="title"/>
          </p:nvPr>
        </p:nvSpPr>
        <p:spPr>
          <a:xfrm>
            <a:off x="838200" y="317500"/>
            <a:ext cx="10515600" cy="1325563"/>
          </a:xfrm>
        </p:spPr>
        <p:txBody>
          <a:bodyPr>
            <a:normAutofit/>
          </a:bodyPr>
          <a:lstStyle/>
          <a:p>
            <a:pPr marL="285750" indent="-285750">
              <a:buFont typeface="Wingdings" panose="05000000000000000000" pitchFamily="2" charset="2"/>
              <a:buChar char="Ø"/>
            </a:pPr>
            <a:r>
              <a:rPr lang="en-IN" sz="2800" b="1" dirty="0">
                <a:solidFill>
                  <a:srgbClr val="000000"/>
                </a:solidFill>
                <a:latin typeface="Times New Roman" panose="02020603050405020304" pitchFamily="18" charset="0"/>
              </a:rPr>
              <a:t>ADMIN/MENTOR/STUDENT</a:t>
            </a:r>
            <a:r>
              <a:rPr lang="en-IN" sz="2800" b="1" i="0" u="none" strike="noStrike" baseline="0" dirty="0">
                <a:solidFill>
                  <a:srgbClr val="000000"/>
                </a:solidFill>
                <a:latin typeface="Times New Roman" panose="02020603050405020304" pitchFamily="18" charset="0"/>
              </a:rPr>
              <a:t> Registration :</a:t>
            </a:r>
            <a:endParaRPr lang="en-IN" sz="2800" dirty="0"/>
          </a:p>
        </p:txBody>
      </p:sp>
      <p:sp>
        <p:nvSpPr>
          <p:cNvPr id="4" name="Content Placeholder 3">
            <a:extLst>
              <a:ext uri="{FF2B5EF4-FFF2-40B4-BE49-F238E27FC236}">
                <a16:creationId xmlns:a16="http://schemas.microsoft.com/office/drawing/2014/main" id="{ADD1FEF3-E2AC-CD26-829D-446431220BFB}"/>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500CBE83-12A6-1DC5-F8A6-812DCE9C2E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351338"/>
          </a:xfrm>
          <a:prstGeom prst="rect">
            <a:avLst/>
          </a:prstGeom>
          <a:noFill/>
          <a:ln>
            <a:noFill/>
          </a:ln>
        </p:spPr>
      </p:pic>
    </p:spTree>
    <p:extLst>
      <p:ext uri="{BB962C8B-B14F-4D97-AF65-F5344CB8AC3E}">
        <p14:creationId xmlns:p14="http://schemas.microsoft.com/office/powerpoint/2010/main" val="21549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B6C8-959F-4859-A343-B463461E799C}"/>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IN" sz="2800" b="1" dirty="0">
                <a:solidFill>
                  <a:srgbClr val="000000"/>
                </a:solidFill>
                <a:latin typeface="Times New Roman" panose="02020603050405020304" pitchFamily="18" charset="0"/>
              </a:rPr>
              <a:t>Admin</a:t>
            </a:r>
            <a:r>
              <a:rPr lang="en-IN" sz="2800" b="1" i="0" u="none" strike="noStrike" baseline="0" dirty="0">
                <a:solidFill>
                  <a:srgbClr val="000000"/>
                </a:solidFill>
                <a:latin typeface="Times New Roman" panose="02020603050405020304" pitchFamily="18" charset="0"/>
              </a:rPr>
              <a:t> Home Page :</a:t>
            </a:r>
            <a:endParaRPr lang="en-IN" sz="2800" dirty="0"/>
          </a:p>
        </p:txBody>
      </p:sp>
      <p:pic>
        <p:nvPicPr>
          <p:cNvPr id="3" name="Picture 2">
            <a:extLst>
              <a:ext uri="{FF2B5EF4-FFF2-40B4-BE49-F238E27FC236}">
                <a16:creationId xmlns:a16="http://schemas.microsoft.com/office/drawing/2014/main" id="{05EFAF1B-AE96-0CE2-5CDE-13B52BA78C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600" cy="4802186"/>
          </a:xfrm>
          <a:prstGeom prst="rect">
            <a:avLst/>
          </a:prstGeom>
          <a:noFill/>
          <a:ln>
            <a:noFill/>
          </a:ln>
        </p:spPr>
      </p:pic>
    </p:spTree>
    <p:extLst>
      <p:ext uri="{BB962C8B-B14F-4D97-AF65-F5344CB8AC3E}">
        <p14:creationId xmlns:p14="http://schemas.microsoft.com/office/powerpoint/2010/main" val="106192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917-5EAA-42B7-BE6B-C787A3217FB5}"/>
              </a:ext>
            </a:extLst>
          </p:cNvPr>
          <p:cNvSpPr>
            <a:spLocks noGrp="1"/>
          </p:cNvSpPr>
          <p:nvPr>
            <p:ph type="title"/>
          </p:nvPr>
        </p:nvSpPr>
        <p:spPr>
          <a:xfrm>
            <a:off x="838200" y="317500"/>
            <a:ext cx="10515600" cy="1325563"/>
          </a:xfrm>
        </p:spPr>
        <p:txBody>
          <a:bodyPr>
            <a:normAutofit/>
          </a:bodyPr>
          <a:lstStyle/>
          <a:p>
            <a:pPr algn="ctr"/>
            <a:r>
              <a:rPr lang="en-IN" sz="3200" b="1" i="0" u="none" strike="noStrike" baseline="0" dirty="0">
                <a:latin typeface="TimesNewRomanPS-BoldMT"/>
              </a:rPr>
              <a:t>Introduction</a:t>
            </a:r>
            <a:endParaRPr lang="en-IN" sz="3200" dirty="0"/>
          </a:p>
        </p:txBody>
      </p:sp>
      <p:sp>
        <p:nvSpPr>
          <p:cNvPr id="3" name="Content Placeholder 2">
            <a:extLst>
              <a:ext uri="{FF2B5EF4-FFF2-40B4-BE49-F238E27FC236}">
                <a16:creationId xmlns:a16="http://schemas.microsoft.com/office/drawing/2014/main" id="{DB68287B-6164-4AC2-AD2D-E79B9C5E96E9}"/>
              </a:ext>
            </a:extLst>
          </p:cNvPr>
          <p:cNvSpPr>
            <a:spLocks noGrp="1"/>
          </p:cNvSpPr>
          <p:nvPr>
            <p:ph idx="1"/>
          </p:nvPr>
        </p:nvSpPr>
        <p:spPr>
          <a:xfrm>
            <a:off x="736600" y="2266950"/>
            <a:ext cx="10515600" cy="4191000"/>
          </a:xfrm>
        </p:spPr>
        <p:txBody>
          <a:bodyPr>
            <a:normAutofit/>
          </a:bodyPr>
          <a:lstStyle/>
          <a:p>
            <a:pPr marL="0" indent="0" algn="just">
              <a:buNone/>
            </a:pPr>
            <a:r>
              <a:rPr lang="en-US" sz="1800" dirty="0"/>
              <a:t>The system mainly consists of SMMS Online system containing application server and web server. SMMS interacts with the database to get student and mentor information. Secondary information like courses and marks are stored in the database.</a:t>
            </a:r>
          </a:p>
          <a:p>
            <a:pPr marL="0" indent="0" algn="just">
              <a:buNone/>
            </a:pPr>
            <a:r>
              <a:rPr lang="en-US" sz="1800" b="0" i="0" u="none" strike="noStrike" baseline="0" dirty="0">
                <a:solidFill>
                  <a:srgbClr val="000000"/>
                </a:solidFill>
                <a:latin typeface="Times New Roman" panose="02020603050405020304" pitchFamily="18" charset="0"/>
              </a:rPr>
              <a:t>The “Student - Mentoring Management System” is a web-based application that helps people to gather and analyze data related to students and mentors and efficiently assigns students to the mentors depending upon the total number of students and available mentors. The application provides functionality to maintain relationships between the two. Users can provide their details as well as course enrolled information using the web portal. This information will act as the basis for the assignment process. All system information is maintained in a database. The application interacts with the MySQL database and performs insertion, update as well as deletion as directed by the user.</a:t>
            </a:r>
            <a:endParaRPr lang="en-IN" sz="1800" dirty="0"/>
          </a:p>
          <a:p>
            <a:pPr marL="0" indent="0" algn="just">
              <a:buNone/>
            </a:pPr>
            <a:endParaRPr lang="en-IN" sz="1800" b="0" i="0" u="none" strike="noStrike" baseline="0" dirty="0">
              <a:latin typeface="TimesNewRomanPSMT"/>
            </a:endParaRPr>
          </a:p>
          <a:p>
            <a:pPr marL="0" indent="0" algn="l">
              <a:buNone/>
            </a:pPr>
            <a:endParaRPr lang="en-IN" sz="1800" dirty="0">
              <a:latin typeface="TimesNewRomanPSMT"/>
            </a:endParaRPr>
          </a:p>
          <a:p>
            <a:pPr marL="0" indent="0" algn="l">
              <a:buNone/>
            </a:pPr>
            <a:endParaRPr lang="en-IN" sz="1800" b="0" i="0" u="none" strike="noStrike" baseline="0" dirty="0">
              <a:latin typeface="TimesNewRomanPSMT"/>
            </a:endParaRPr>
          </a:p>
          <a:p>
            <a:pPr marL="0" indent="0" algn="l">
              <a:buNone/>
            </a:pPr>
            <a:endParaRPr lang="en-IN" sz="1800" b="0" i="0" u="none" strike="noStrike" baseline="0" dirty="0">
              <a:latin typeface="TimesNewRomanPSMT"/>
            </a:endParaRPr>
          </a:p>
        </p:txBody>
      </p:sp>
    </p:spTree>
    <p:extLst>
      <p:ext uri="{BB962C8B-B14F-4D97-AF65-F5344CB8AC3E}">
        <p14:creationId xmlns:p14="http://schemas.microsoft.com/office/powerpoint/2010/main" val="3867096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9647-C94F-41E2-8A38-24F43462779E}"/>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IN" sz="2800" b="1" i="0" u="none" strike="noStrike" baseline="0" dirty="0">
                <a:solidFill>
                  <a:srgbClr val="000000"/>
                </a:solidFill>
                <a:latin typeface="Times New Roman" panose="02020603050405020304" pitchFamily="18" charset="0"/>
              </a:rPr>
              <a:t>Mentor </a:t>
            </a:r>
            <a:r>
              <a:rPr lang="en-IN" sz="2800" b="1" dirty="0">
                <a:solidFill>
                  <a:srgbClr val="000000"/>
                </a:solidFill>
                <a:latin typeface="Times New Roman" panose="02020603050405020304" pitchFamily="18" charset="0"/>
              </a:rPr>
              <a:t>List</a:t>
            </a:r>
            <a:r>
              <a:rPr lang="en-IN" sz="2800" b="1" i="0" u="none" strike="noStrike" baseline="0" dirty="0">
                <a:solidFill>
                  <a:srgbClr val="000000"/>
                </a:solidFill>
                <a:latin typeface="Times New Roman" panose="02020603050405020304" pitchFamily="18" charset="0"/>
              </a:rPr>
              <a:t>:</a:t>
            </a:r>
            <a:endParaRPr lang="en-IN" sz="2800" dirty="0"/>
          </a:p>
        </p:txBody>
      </p:sp>
      <p:sp>
        <p:nvSpPr>
          <p:cNvPr id="4" name="Content Placeholder 3">
            <a:extLst>
              <a:ext uri="{FF2B5EF4-FFF2-40B4-BE49-F238E27FC236}">
                <a16:creationId xmlns:a16="http://schemas.microsoft.com/office/drawing/2014/main" id="{E02B8ECB-7373-656B-50D2-4C80369645A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E3E500D-06AB-F803-769C-3D95020244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825625"/>
            <a:ext cx="10515600" cy="4351338"/>
          </a:xfrm>
          <a:prstGeom prst="rect">
            <a:avLst/>
          </a:prstGeom>
          <a:noFill/>
          <a:ln>
            <a:noFill/>
          </a:ln>
        </p:spPr>
      </p:pic>
    </p:spTree>
    <p:extLst>
      <p:ext uri="{BB962C8B-B14F-4D97-AF65-F5344CB8AC3E}">
        <p14:creationId xmlns:p14="http://schemas.microsoft.com/office/powerpoint/2010/main" val="210651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8CFB-EFB9-4DC9-A3BF-09010780A2E0}"/>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2800" b="1" dirty="0"/>
              <a:t>Course Details :</a:t>
            </a:r>
            <a:endParaRPr lang="en-IN" sz="2800" b="1" dirty="0"/>
          </a:p>
        </p:txBody>
      </p:sp>
      <p:pic>
        <p:nvPicPr>
          <p:cNvPr id="3" name="Picture 2">
            <a:extLst>
              <a:ext uri="{FF2B5EF4-FFF2-40B4-BE49-F238E27FC236}">
                <a16:creationId xmlns:a16="http://schemas.microsoft.com/office/drawing/2014/main" id="{1FA8206B-8F5B-513F-99AA-D9E0C7E45F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412506" cy="4802187"/>
          </a:xfrm>
          <a:prstGeom prst="rect">
            <a:avLst/>
          </a:prstGeom>
          <a:noFill/>
          <a:ln>
            <a:noFill/>
          </a:ln>
        </p:spPr>
      </p:pic>
    </p:spTree>
    <p:extLst>
      <p:ext uri="{BB962C8B-B14F-4D97-AF65-F5344CB8AC3E}">
        <p14:creationId xmlns:p14="http://schemas.microsoft.com/office/powerpoint/2010/main" val="2615395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AC97-5F77-48CF-BB87-936653C85616}"/>
              </a:ext>
            </a:extLst>
          </p:cNvPr>
          <p:cNvSpPr>
            <a:spLocks noGrp="1"/>
          </p:cNvSpPr>
          <p:nvPr>
            <p:ph type="title"/>
          </p:nvPr>
        </p:nvSpPr>
        <p:spPr>
          <a:xfrm>
            <a:off x="838200" y="383055"/>
            <a:ext cx="10515600" cy="1325563"/>
          </a:xfrm>
        </p:spPr>
        <p:txBody>
          <a:bodyPr>
            <a:normAutofit/>
          </a:bodyPr>
          <a:lstStyle/>
          <a:p>
            <a:pPr marL="285750" indent="-285750">
              <a:buFont typeface="Wingdings" panose="05000000000000000000" pitchFamily="2" charset="2"/>
              <a:buChar char="Ø"/>
            </a:pPr>
            <a:r>
              <a:rPr lang="en-IN" sz="2800" b="1" dirty="0">
                <a:solidFill>
                  <a:srgbClr val="000000"/>
                </a:solidFill>
                <a:latin typeface="Times New Roman" panose="02020603050405020304" pitchFamily="18" charset="0"/>
              </a:rPr>
              <a:t>Student</a:t>
            </a:r>
            <a:r>
              <a:rPr lang="en-IN" sz="2800" b="1" i="0" u="none" strike="noStrike" baseline="0" dirty="0">
                <a:solidFill>
                  <a:srgbClr val="000000"/>
                </a:solidFill>
                <a:latin typeface="Times New Roman" panose="02020603050405020304" pitchFamily="18" charset="0"/>
              </a:rPr>
              <a:t> List :</a:t>
            </a:r>
            <a:endParaRPr lang="en-IN" sz="2800" dirty="0"/>
          </a:p>
        </p:txBody>
      </p:sp>
      <p:sp>
        <p:nvSpPr>
          <p:cNvPr id="4" name="Content Placeholder 3">
            <a:extLst>
              <a:ext uri="{FF2B5EF4-FFF2-40B4-BE49-F238E27FC236}">
                <a16:creationId xmlns:a16="http://schemas.microsoft.com/office/drawing/2014/main" id="{2417DC29-F880-47A5-69B4-586D2E10FC71}"/>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3B2016F-4AF9-DA71-3E77-197BDCD1BB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351337"/>
          </a:xfrm>
          <a:prstGeom prst="rect">
            <a:avLst/>
          </a:prstGeom>
          <a:noFill/>
          <a:ln>
            <a:noFill/>
          </a:ln>
        </p:spPr>
      </p:pic>
    </p:spTree>
    <p:extLst>
      <p:ext uri="{BB962C8B-B14F-4D97-AF65-F5344CB8AC3E}">
        <p14:creationId xmlns:p14="http://schemas.microsoft.com/office/powerpoint/2010/main" val="5838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92BC-2EF5-4EBE-8912-1CBAE9D5F372}"/>
              </a:ext>
            </a:extLst>
          </p:cNvPr>
          <p:cNvSpPr>
            <a:spLocks noGrp="1"/>
          </p:cNvSpPr>
          <p:nvPr>
            <p:ph type="title"/>
          </p:nvPr>
        </p:nvSpPr>
        <p:spPr/>
        <p:txBody>
          <a:bodyPr/>
          <a:lstStyle/>
          <a:p>
            <a:pPr marL="285750" indent="-285750">
              <a:buFont typeface="Wingdings" panose="05000000000000000000" pitchFamily="2" charset="2"/>
              <a:buChar char="Ø"/>
            </a:pPr>
            <a:r>
              <a:rPr lang="en-IN" sz="1800" b="1" dirty="0">
                <a:solidFill>
                  <a:srgbClr val="000000"/>
                </a:solidFill>
                <a:latin typeface="Times New Roman" panose="02020603050405020304" pitchFamily="18" charset="0"/>
              </a:rPr>
              <a:t>Add Mentor by Admin-</a:t>
            </a:r>
            <a:r>
              <a:rPr lang="en-IN" sz="1800" b="1" i="0" u="none" strike="noStrike" baseline="0" dirty="0">
                <a:solidFill>
                  <a:srgbClr val="000000"/>
                </a:solidFill>
                <a:latin typeface="Times New Roman" panose="02020603050405020304" pitchFamily="18" charset="0"/>
              </a:rPr>
              <a:t> </a:t>
            </a:r>
            <a:endParaRPr lang="en-IN" dirty="0"/>
          </a:p>
        </p:txBody>
      </p:sp>
      <p:pic>
        <p:nvPicPr>
          <p:cNvPr id="3" name="Picture 2">
            <a:extLst>
              <a:ext uri="{FF2B5EF4-FFF2-40B4-BE49-F238E27FC236}">
                <a16:creationId xmlns:a16="http://schemas.microsoft.com/office/drawing/2014/main" id="{0CCC9128-9EAB-B9EF-F880-FE3E4AFFF5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84019"/>
            <a:ext cx="10515600" cy="4808855"/>
          </a:xfrm>
          <a:prstGeom prst="rect">
            <a:avLst/>
          </a:prstGeom>
          <a:noFill/>
          <a:ln>
            <a:noFill/>
          </a:ln>
        </p:spPr>
      </p:pic>
    </p:spTree>
    <p:extLst>
      <p:ext uri="{BB962C8B-B14F-4D97-AF65-F5344CB8AC3E}">
        <p14:creationId xmlns:p14="http://schemas.microsoft.com/office/powerpoint/2010/main" val="1394491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AF98-2CE8-4AE0-B6A6-7D0685C8C9B5}"/>
              </a:ext>
            </a:extLst>
          </p:cNvPr>
          <p:cNvSpPr>
            <a:spLocks noGrp="1"/>
          </p:cNvSpPr>
          <p:nvPr>
            <p:ph type="title"/>
          </p:nvPr>
        </p:nvSpPr>
        <p:spPr>
          <a:xfrm>
            <a:off x="1028700" y="365125"/>
            <a:ext cx="10325100" cy="1625600"/>
          </a:xfrm>
        </p:spPr>
        <p:txBody>
          <a:bodyPr>
            <a:normAutofit/>
          </a:bodyPr>
          <a:lstStyle/>
          <a:p>
            <a:pPr marL="285750" indent="-285750">
              <a:buFont typeface="Wingdings" panose="05000000000000000000" pitchFamily="2" charset="2"/>
              <a:buChar char="Ø"/>
            </a:pPr>
            <a:r>
              <a:rPr lang="en-IN" sz="2700" b="1" dirty="0">
                <a:solidFill>
                  <a:srgbClr val="000000"/>
                </a:solidFill>
              </a:rPr>
              <a:t>Add Student By Admin</a:t>
            </a:r>
            <a:r>
              <a:rPr lang="en-IN" sz="2700" b="1" i="0" u="none" strike="noStrike" baseline="0" dirty="0">
                <a:solidFill>
                  <a:srgbClr val="000000"/>
                </a:solidFill>
              </a:rPr>
              <a:t> </a:t>
            </a:r>
            <a:br>
              <a:rPr lang="en-IN" sz="1800" b="0" i="0" u="none" strike="noStrike" baseline="0" dirty="0">
                <a:solidFill>
                  <a:srgbClr val="000000"/>
                </a:solidFill>
              </a:rPr>
            </a:br>
            <a:br>
              <a:rPr lang="en-IN" sz="1800" b="0" i="0" u="none" strike="noStrike" baseline="0" dirty="0">
                <a:solidFill>
                  <a:srgbClr val="000000"/>
                </a:solidFill>
              </a:rPr>
            </a:br>
            <a:endParaRPr lang="en-IN" dirty="0"/>
          </a:p>
        </p:txBody>
      </p:sp>
      <p:sp>
        <p:nvSpPr>
          <p:cNvPr id="4" name="Content Placeholder 3">
            <a:extLst>
              <a:ext uri="{FF2B5EF4-FFF2-40B4-BE49-F238E27FC236}">
                <a16:creationId xmlns:a16="http://schemas.microsoft.com/office/drawing/2014/main" id="{8D9EEE96-9C4A-BE25-A831-9F2B87F41E3D}"/>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8F692497-F4C8-7084-B000-A42D07AF10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825625"/>
            <a:ext cx="10515600" cy="4351338"/>
          </a:xfrm>
          <a:prstGeom prst="rect">
            <a:avLst/>
          </a:prstGeom>
          <a:noFill/>
          <a:ln>
            <a:noFill/>
          </a:ln>
        </p:spPr>
      </p:pic>
    </p:spTree>
    <p:extLst>
      <p:ext uri="{BB962C8B-B14F-4D97-AF65-F5344CB8AC3E}">
        <p14:creationId xmlns:p14="http://schemas.microsoft.com/office/powerpoint/2010/main" val="2084580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A1A2-885D-455B-8DAA-7CF173864627}"/>
              </a:ext>
            </a:extLst>
          </p:cNvPr>
          <p:cNvSpPr>
            <a:spLocks noGrp="1"/>
          </p:cNvSpPr>
          <p:nvPr>
            <p:ph type="title"/>
          </p:nvPr>
        </p:nvSpPr>
        <p:spPr/>
        <p:txBody>
          <a:bodyPr/>
          <a:lstStyle/>
          <a:p>
            <a:pPr marL="285750" indent="-285750">
              <a:buFont typeface="Wingdings" panose="05000000000000000000" pitchFamily="2" charset="2"/>
              <a:buChar char="Ø"/>
            </a:pPr>
            <a:r>
              <a:rPr lang="en-IN" sz="1800" b="1" dirty="0">
                <a:solidFill>
                  <a:srgbClr val="000000"/>
                </a:solidFill>
                <a:latin typeface="Times New Roman" panose="02020603050405020304" pitchFamily="18" charset="0"/>
              </a:rPr>
              <a:t>Add Course </a:t>
            </a:r>
            <a:r>
              <a:rPr lang="en-IN" sz="1800" b="1" i="0" u="none" strike="noStrike" baseline="0" dirty="0">
                <a:solidFill>
                  <a:srgbClr val="000000"/>
                </a:solidFill>
                <a:latin typeface="Times New Roman" panose="02020603050405020304" pitchFamily="18" charset="0"/>
              </a:rPr>
              <a:t> </a:t>
            </a:r>
            <a:endParaRPr lang="en-IN" dirty="0"/>
          </a:p>
        </p:txBody>
      </p:sp>
      <p:pic>
        <p:nvPicPr>
          <p:cNvPr id="3" name="Picture 2">
            <a:extLst>
              <a:ext uri="{FF2B5EF4-FFF2-40B4-BE49-F238E27FC236}">
                <a16:creationId xmlns:a16="http://schemas.microsoft.com/office/drawing/2014/main" id="{E7581C8A-5E67-EDAB-FDC6-CE1B04D9FC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78329"/>
            <a:ext cx="10515600" cy="4540399"/>
          </a:xfrm>
          <a:prstGeom prst="rect">
            <a:avLst/>
          </a:prstGeom>
          <a:noFill/>
          <a:ln>
            <a:noFill/>
          </a:ln>
        </p:spPr>
      </p:pic>
    </p:spTree>
    <p:extLst>
      <p:ext uri="{BB962C8B-B14F-4D97-AF65-F5344CB8AC3E}">
        <p14:creationId xmlns:p14="http://schemas.microsoft.com/office/powerpoint/2010/main" val="1444285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528-208C-47D7-A19E-D53F70FA3FAA}"/>
              </a:ext>
            </a:extLst>
          </p:cNvPr>
          <p:cNvSpPr>
            <a:spLocks noGrp="1"/>
          </p:cNvSpPr>
          <p:nvPr>
            <p:ph type="title"/>
          </p:nvPr>
        </p:nvSpPr>
        <p:spPr>
          <a:xfrm>
            <a:off x="990600" y="247650"/>
            <a:ext cx="10515600" cy="1213998"/>
          </a:xfrm>
        </p:spPr>
        <p:txBody>
          <a:bodyPr>
            <a:normAutofit/>
          </a:bodyPr>
          <a:lstStyle/>
          <a:p>
            <a:pPr marL="285750" indent="-285750">
              <a:buFont typeface="Wingdings" panose="05000000000000000000" pitchFamily="2" charset="2"/>
              <a:buChar char="Ø"/>
            </a:pPr>
            <a:r>
              <a:rPr lang="en-IN" sz="1800" b="1" dirty="0">
                <a:solidFill>
                  <a:srgbClr val="000000"/>
                </a:solidFill>
                <a:latin typeface="Times New Roman" panose="02020603050405020304" pitchFamily="18" charset="0"/>
              </a:rPr>
              <a:t>Mentor Home Page</a:t>
            </a:r>
            <a:r>
              <a:rPr lang="en-IN" sz="1800" b="1"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AB36ABA9-7418-4C46-69E3-A26B81CFB2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61648"/>
            <a:ext cx="10515600" cy="5148702"/>
          </a:xfrm>
          <a:prstGeom prst="rect">
            <a:avLst/>
          </a:prstGeom>
          <a:noFill/>
          <a:ln>
            <a:noFill/>
          </a:ln>
        </p:spPr>
      </p:pic>
    </p:spTree>
    <p:extLst>
      <p:ext uri="{BB962C8B-B14F-4D97-AF65-F5344CB8AC3E}">
        <p14:creationId xmlns:p14="http://schemas.microsoft.com/office/powerpoint/2010/main" val="199156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528-208C-47D7-A19E-D53F70FA3FAA}"/>
              </a:ext>
            </a:extLst>
          </p:cNvPr>
          <p:cNvSpPr>
            <a:spLocks noGrp="1"/>
          </p:cNvSpPr>
          <p:nvPr>
            <p:ph type="title"/>
          </p:nvPr>
        </p:nvSpPr>
        <p:spPr>
          <a:xfrm>
            <a:off x="990600" y="247650"/>
            <a:ext cx="10515600" cy="1213998"/>
          </a:xfrm>
        </p:spPr>
        <p:txBody>
          <a:bodyPr>
            <a:normAutofit/>
          </a:bodyPr>
          <a:lstStyle/>
          <a:p>
            <a:pPr marL="285750" indent="-285750">
              <a:buFont typeface="Wingdings" panose="05000000000000000000" pitchFamily="2" charset="2"/>
              <a:buChar char="Ø"/>
            </a:pPr>
            <a:r>
              <a:rPr lang="en-IN" sz="1800" b="1" dirty="0">
                <a:solidFill>
                  <a:srgbClr val="000000"/>
                </a:solidFill>
                <a:latin typeface="Times New Roman" panose="02020603050405020304" pitchFamily="18" charset="0"/>
              </a:rPr>
              <a:t>Mentor Assigned Students</a:t>
            </a:r>
            <a:r>
              <a:rPr lang="en-IN" sz="1800" b="1"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7FD9A474-5077-B5F9-E044-8FF745C984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0282" y="1183341"/>
            <a:ext cx="10815918" cy="5427009"/>
          </a:xfrm>
          <a:prstGeom prst="rect">
            <a:avLst/>
          </a:prstGeom>
          <a:noFill/>
          <a:ln>
            <a:noFill/>
          </a:ln>
        </p:spPr>
      </p:pic>
    </p:spTree>
    <p:extLst>
      <p:ext uri="{BB962C8B-B14F-4D97-AF65-F5344CB8AC3E}">
        <p14:creationId xmlns:p14="http://schemas.microsoft.com/office/powerpoint/2010/main" val="1590410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528-208C-47D7-A19E-D53F70FA3FAA}"/>
              </a:ext>
            </a:extLst>
          </p:cNvPr>
          <p:cNvSpPr>
            <a:spLocks noGrp="1"/>
          </p:cNvSpPr>
          <p:nvPr>
            <p:ph type="title"/>
          </p:nvPr>
        </p:nvSpPr>
        <p:spPr>
          <a:xfrm>
            <a:off x="990600" y="247650"/>
            <a:ext cx="10515600" cy="1213998"/>
          </a:xfrm>
        </p:spPr>
        <p:txBody>
          <a:bodyPr>
            <a:normAutofit/>
          </a:bodyPr>
          <a:lstStyle/>
          <a:p>
            <a:pPr marL="285750" indent="-285750">
              <a:buFont typeface="Wingdings" panose="05000000000000000000" pitchFamily="2" charset="2"/>
              <a:buChar char="Ø"/>
            </a:pPr>
            <a:r>
              <a:rPr lang="en-IN" sz="1800" b="1" dirty="0">
                <a:solidFill>
                  <a:srgbClr val="000000"/>
                </a:solidFill>
                <a:latin typeface="Times New Roman" panose="02020603050405020304" pitchFamily="18" charset="0"/>
              </a:rPr>
              <a:t>Mentor Update Marks</a:t>
            </a:r>
            <a:r>
              <a:rPr lang="en-IN" sz="1800" b="1"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C3C97FF3-125C-B1A8-1B0E-174E1BA309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61648"/>
            <a:ext cx="10515600" cy="5148702"/>
          </a:xfrm>
          <a:prstGeom prst="rect">
            <a:avLst/>
          </a:prstGeom>
          <a:noFill/>
          <a:ln>
            <a:noFill/>
          </a:ln>
        </p:spPr>
      </p:pic>
    </p:spTree>
    <p:extLst>
      <p:ext uri="{BB962C8B-B14F-4D97-AF65-F5344CB8AC3E}">
        <p14:creationId xmlns:p14="http://schemas.microsoft.com/office/powerpoint/2010/main" val="56428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528-208C-47D7-A19E-D53F70FA3FAA}"/>
              </a:ext>
            </a:extLst>
          </p:cNvPr>
          <p:cNvSpPr>
            <a:spLocks noGrp="1"/>
          </p:cNvSpPr>
          <p:nvPr>
            <p:ph type="title"/>
          </p:nvPr>
        </p:nvSpPr>
        <p:spPr>
          <a:xfrm>
            <a:off x="990600" y="247650"/>
            <a:ext cx="10515600" cy="1213998"/>
          </a:xfrm>
        </p:spPr>
        <p:txBody>
          <a:bodyPr>
            <a:normAutofit/>
          </a:bodyPr>
          <a:lstStyle/>
          <a:p>
            <a:pPr marL="285750" indent="-285750">
              <a:buFont typeface="Wingdings" panose="05000000000000000000" pitchFamily="2" charset="2"/>
              <a:buChar char="Ø"/>
            </a:pPr>
            <a:r>
              <a:rPr lang="en-IN" sz="1800" b="1" dirty="0">
                <a:solidFill>
                  <a:srgbClr val="000000"/>
                </a:solidFill>
                <a:latin typeface="Times New Roman" panose="02020603050405020304" pitchFamily="18" charset="0"/>
              </a:rPr>
              <a:t>Mentor Assigned Course</a:t>
            </a:r>
            <a:r>
              <a:rPr lang="en-IN" sz="1800" b="1"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812EF6E5-D207-AE13-2A98-18956166E8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89529"/>
            <a:ext cx="10515600" cy="5220821"/>
          </a:xfrm>
          <a:prstGeom prst="rect">
            <a:avLst/>
          </a:prstGeom>
          <a:noFill/>
          <a:ln>
            <a:noFill/>
          </a:ln>
        </p:spPr>
      </p:pic>
    </p:spTree>
    <p:extLst>
      <p:ext uri="{BB962C8B-B14F-4D97-AF65-F5344CB8AC3E}">
        <p14:creationId xmlns:p14="http://schemas.microsoft.com/office/powerpoint/2010/main" val="148288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9917-5EAA-42B7-BE6B-C787A3217FB5}"/>
              </a:ext>
            </a:extLst>
          </p:cNvPr>
          <p:cNvSpPr>
            <a:spLocks noGrp="1"/>
          </p:cNvSpPr>
          <p:nvPr>
            <p:ph type="title"/>
          </p:nvPr>
        </p:nvSpPr>
        <p:spPr>
          <a:xfrm>
            <a:off x="838200" y="317500"/>
            <a:ext cx="10515600" cy="1325563"/>
          </a:xfrm>
        </p:spPr>
        <p:txBody>
          <a:bodyPr>
            <a:normAutofit/>
          </a:bodyPr>
          <a:lstStyle/>
          <a:p>
            <a:pPr algn="ctr"/>
            <a:r>
              <a:rPr lang="en-IN" sz="3200" b="1" dirty="0">
                <a:latin typeface="TimesNewRomanPS-BoldMT"/>
              </a:rPr>
              <a:t>Project Objective</a:t>
            </a:r>
            <a:endParaRPr lang="en-IN" sz="3200" dirty="0"/>
          </a:p>
        </p:txBody>
      </p:sp>
      <p:sp>
        <p:nvSpPr>
          <p:cNvPr id="3" name="Content Placeholder 2">
            <a:extLst>
              <a:ext uri="{FF2B5EF4-FFF2-40B4-BE49-F238E27FC236}">
                <a16:creationId xmlns:a16="http://schemas.microsoft.com/office/drawing/2014/main" id="{DB68287B-6164-4AC2-AD2D-E79B9C5E96E9}"/>
              </a:ext>
            </a:extLst>
          </p:cNvPr>
          <p:cNvSpPr>
            <a:spLocks noGrp="1"/>
          </p:cNvSpPr>
          <p:nvPr>
            <p:ph idx="1"/>
          </p:nvPr>
        </p:nvSpPr>
        <p:spPr>
          <a:xfrm>
            <a:off x="736600" y="1643063"/>
            <a:ext cx="10515600" cy="4814887"/>
          </a:xfrm>
        </p:spPr>
        <p:txBody>
          <a:bodyPr>
            <a:normAutofit/>
          </a:bodyPr>
          <a:lstStyle/>
          <a:p>
            <a:pPr algn="just">
              <a:buFont typeface="Wingdings" panose="05000000000000000000" pitchFamily="2" charset="2"/>
              <a:buChar char="q"/>
            </a:pPr>
            <a:r>
              <a:rPr lang="en-IN" sz="1800" dirty="0">
                <a:latin typeface="TimesNewRomanPSMT"/>
              </a:rPr>
              <a:t>To Provide Easy and Simple User Interface</a:t>
            </a:r>
          </a:p>
          <a:p>
            <a:pPr marL="0" indent="0" algn="just">
              <a:buNone/>
            </a:pPr>
            <a:endParaRPr lang="en-IN" sz="1800" dirty="0">
              <a:latin typeface="TimesNewRomanPSMT"/>
            </a:endParaRPr>
          </a:p>
          <a:p>
            <a:pPr>
              <a:buFont typeface="Wingdings" panose="05000000000000000000" pitchFamily="2" charset="2"/>
              <a:buChar char="q"/>
            </a:pPr>
            <a:r>
              <a:rPr lang="en-IN" sz="1800" dirty="0">
                <a:latin typeface="TimesNewRomanPSMT"/>
              </a:rPr>
              <a:t>To Make Easy access for the </a:t>
            </a:r>
            <a:r>
              <a:rPr lang="en-IN" sz="1800" dirty="0" err="1">
                <a:latin typeface="TimesNewRomanPSMT"/>
              </a:rPr>
              <a:t>beneficiers</a:t>
            </a:r>
            <a:endParaRPr lang="en-IN" sz="1800" dirty="0">
              <a:latin typeface="TimesNewRomanPSMT"/>
            </a:endParaRPr>
          </a:p>
          <a:p>
            <a:pPr>
              <a:buFont typeface="Wingdings" panose="05000000000000000000" pitchFamily="2" charset="2"/>
              <a:buChar char="q"/>
            </a:pPr>
            <a:endParaRPr lang="en-IN" sz="1800" dirty="0">
              <a:latin typeface="TimesNewRomanPSMT"/>
            </a:endParaRPr>
          </a:p>
          <a:p>
            <a:pPr>
              <a:buFont typeface="Wingdings" panose="05000000000000000000" pitchFamily="2" charset="2"/>
              <a:buChar char="q"/>
            </a:pPr>
            <a:r>
              <a:rPr lang="en-IN" sz="1800" dirty="0">
                <a:latin typeface="TimesNewRomanPSMT"/>
              </a:rPr>
              <a:t>To have easy and efficient documents</a:t>
            </a:r>
          </a:p>
          <a:p>
            <a:pPr>
              <a:buFont typeface="Wingdings" panose="05000000000000000000" pitchFamily="2" charset="2"/>
              <a:buChar char="q"/>
            </a:pPr>
            <a:endParaRPr lang="en-IN" sz="1800" dirty="0">
              <a:latin typeface="TimesNewRomanPSMT"/>
            </a:endParaRPr>
          </a:p>
          <a:p>
            <a:pPr>
              <a:buFont typeface="Wingdings" panose="05000000000000000000" pitchFamily="2" charset="2"/>
              <a:buChar char="q"/>
            </a:pPr>
            <a:r>
              <a:rPr lang="en-IN" sz="1800" dirty="0">
                <a:latin typeface="TimesNewRomanPSMT"/>
              </a:rPr>
              <a:t>The system will have user friendly operations</a:t>
            </a:r>
          </a:p>
          <a:p>
            <a:pPr>
              <a:buFont typeface="Wingdings" panose="05000000000000000000" pitchFamily="2" charset="2"/>
              <a:buChar char="q"/>
            </a:pPr>
            <a:endParaRPr lang="en-IN" sz="1800" dirty="0">
              <a:latin typeface="TimesNewRomanPSMT"/>
            </a:endParaRPr>
          </a:p>
          <a:p>
            <a:pPr>
              <a:buFont typeface="Wingdings" panose="05000000000000000000" pitchFamily="2" charset="2"/>
              <a:buChar char="q"/>
            </a:pPr>
            <a:r>
              <a:rPr lang="en-IN" sz="1800" dirty="0">
                <a:latin typeface="TimesNewRomanPSMT"/>
              </a:rPr>
              <a:t>Details are stored in database from where it can be easily updated or removed by the admin</a:t>
            </a:r>
          </a:p>
          <a:p>
            <a:pPr>
              <a:buFont typeface="Wingdings" panose="05000000000000000000" pitchFamily="2" charset="2"/>
              <a:buChar char="q"/>
            </a:pPr>
            <a:endParaRPr lang="en-IN" sz="1800" dirty="0">
              <a:latin typeface="TimesNewRomanPSMT"/>
            </a:endParaRPr>
          </a:p>
          <a:p>
            <a:pPr>
              <a:buFont typeface="Wingdings" panose="05000000000000000000" pitchFamily="2" charset="2"/>
              <a:buChar char="q"/>
            </a:pPr>
            <a:r>
              <a:rPr lang="en-IN" sz="1800" dirty="0">
                <a:latin typeface="TimesNewRomanPSMT"/>
              </a:rPr>
              <a:t>Data stored in formed of Tables for better analysis</a:t>
            </a:r>
          </a:p>
          <a:p>
            <a:pPr marL="0" indent="0" algn="l">
              <a:buNone/>
            </a:pPr>
            <a:endParaRPr lang="en-IN" sz="1800" b="0" i="0" u="none" strike="noStrike" baseline="0" dirty="0">
              <a:latin typeface="TimesNewRomanPSMT"/>
            </a:endParaRPr>
          </a:p>
          <a:p>
            <a:pPr marL="0" indent="0" algn="l">
              <a:buNone/>
            </a:pPr>
            <a:endParaRPr lang="en-IN" sz="1800" b="0" i="0" u="none" strike="noStrike" baseline="0" dirty="0">
              <a:latin typeface="TimesNewRomanPSMT"/>
            </a:endParaRPr>
          </a:p>
        </p:txBody>
      </p:sp>
    </p:spTree>
    <p:extLst>
      <p:ext uri="{BB962C8B-B14F-4D97-AF65-F5344CB8AC3E}">
        <p14:creationId xmlns:p14="http://schemas.microsoft.com/office/powerpoint/2010/main" val="2521206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528-208C-47D7-A19E-D53F70FA3FAA}"/>
              </a:ext>
            </a:extLst>
          </p:cNvPr>
          <p:cNvSpPr>
            <a:spLocks noGrp="1"/>
          </p:cNvSpPr>
          <p:nvPr>
            <p:ph type="title"/>
          </p:nvPr>
        </p:nvSpPr>
        <p:spPr>
          <a:xfrm>
            <a:off x="990600" y="247650"/>
            <a:ext cx="10515600" cy="1213998"/>
          </a:xfrm>
        </p:spPr>
        <p:txBody>
          <a:bodyPr>
            <a:normAutofit/>
          </a:bodyPr>
          <a:lstStyle/>
          <a:p>
            <a:pPr marL="285750" indent="-285750">
              <a:buFont typeface="Wingdings" panose="05000000000000000000" pitchFamily="2" charset="2"/>
              <a:buChar char="Ø"/>
            </a:pPr>
            <a:r>
              <a:rPr lang="en-IN" sz="1800" b="1" i="0" u="none" strike="noStrike" baseline="0" dirty="0">
                <a:solidFill>
                  <a:srgbClr val="000000"/>
                </a:solidFill>
                <a:latin typeface="Times New Roman" panose="02020603050405020304" pitchFamily="18" charset="0"/>
              </a:rPr>
              <a:t>Admin Details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86DF2E1C-7FB4-0CB9-6309-3C6DFA2267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9883"/>
            <a:ext cx="10515600" cy="4993342"/>
          </a:xfrm>
          <a:prstGeom prst="rect">
            <a:avLst/>
          </a:prstGeom>
          <a:noFill/>
          <a:ln>
            <a:noFill/>
          </a:ln>
        </p:spPr>
      </p:pic>
    </p:spTree>
    <p:extLst>
      <p:ext uri="{BB962C8B-B14F-4D97-AF65-F5344CB8AC3E}">
        <p14:creationId xmlns:p14="http://schemas.microsoft.com/office/powerpoint/2010/main" val="342443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528-208C-47D7-A19E-D53F70FA3FAA}"/>
              </a:ext>
            </a:extLst>
          </p:cNvPr>
          <p:cNvSpPr>
            <a:spLocks noGrp="1"/>
          </p:cNvSpPr>
          <p:nvPr>
            <p:ph type="title"/>
          </p:nvPr>
        </p:nvSpPr>
        <p:spPr>
          <a:xfrm>
            <a:off x="990600" y="247650"/>
            <a:ext cx="10515600" cy="1213998"/>
          </a:xfrm>
        </p:spPr>
        <p:txBody>
          <a:bodyPr>
            <a:normAutofit/>
          </a:bodyPr>
          <a:lstStyle/>
          <a:p>
            <a:pPr marL="285750" indent="-285750">
              <a:buFont typeface="Wingdings" panose="05000000000000000000" pitchFamily="2" charset="2"/>
              <a:buChar char="Ø"/>
            </a:pPr>
            <a:r>
              <a:rPr lang="en-IN" sz="1800" b="1" dirty="0">
                <a:solidFill>
                  <a:srgbClr val="000000"/>
                </a:solidFill>
                <a:latin typeface="Times New Roman" panose="02020603050405020304" pitchFamily="18" charset="0"/>
              </a:rPr>
              <a:t>Student Home Page</a:t>
            </a:r>
            <a:r>
              <a:rPr lang="en-IN" sz="1800" b="1"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99E01987-9D39-FA79-D4C7-DC2F551CC7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83341"/>
            <a:ext cx="10412505" cy="5253317"/>
          </a:xfrm>
          <a:prstGeom prst="rect">
            <a:avLst/>
          </a:prstGeom>
          <a:noFill/>
          <a:ln>
            <a:noFill/>
          </a:ln>
        </p:spPr>
      </p:pic>
    </p:spTree>
    <p:extLst>
      <p:ext uri="{BB962C8B-B14F-4D97-AF65-F5344CB8AC3E}">
        <p14:creationId xmlns:p14="http://schemas.microsoft.com/office/powerpoint/2010/main" val="681856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528-208C-47D7-A19E-D53F70FA3FAA}"/>
              </a:ext>
            </a:extLst>
          </p:cNvPr>
          <p:cNvSpPr>
            <a:spLocks noGrp="1"/>
          </p:cNvSpPr>
          <p:nvPr>
            <p:ph type="title"/>
          </p:nvPr>
        </p:nvSpPr>
        <p:spPr>
          <a:xfrm>
            <a:off x="990600" y="247650"/>
            <a:ext cx="10515600" cy="1213998"/>
          </a:xfrm>
        </p:spPr>
        <p:txBody>
          <a:bodyPr>
            <a:normAutofit/>
          </a:bodyPr>
          <a:lstStyle/>
          <a:p>
            <a:pPr marL="285750" indent="-285750">
              <a:buFont typeface="Wingdings" panose="05000000000000000000" pitchFamily="2" charset="2"/>
              <a:buChar char="Ø"/>
            </a:pPr>
            <a:r>
              <a:rPr lang="en-IN" sz="1800" b="1" dirty="0">
                <a:solidFill>
                  <a:srgbClr val="000000"/>
                </a:solidFill>
                <a:latin typeface="Times New Roman" panose="02020603050405020304" pitchFamily="18" charset="0"/>
              </a:rPr>
              <a:t>Student Assigned Course</a:t>
            </a:r>
            <a:r>
              <a:rPr lang="en-IN" sz="1800" b="1"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B3B4E5CC-0680-DD3D-E349-5985CDD101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86119"/>
            <a:ext cx="10515600" cy="5127810"/>
          </a:xfrm>
          <a:prstGeom prst="rect">
            <a:avLst/>
          </a:prstGeom>
          <a:noFill/>
          <a:ln>
            <a:noFill/>
          </a:ln>
        </p:spPr>
      </p:pic>
    </p:spTree>
    <p:extLst>
      <p:ext uri="{BB962C8B-B14F-4D97-AF65-F5344CB8AC3E}">
        <p14:creationId xmlns:p14="http://schemas.microsoft.com/office/powerpoint/2010/main" val="1757742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528-208C-47D7-A19E-D53F70FA3FAA}"/>
              </a:ext>
            </a:extLst>
          </p:cNvPr>
          <p:cNvSpPr>
            <a:spLocks noGrp="1"/>
          </p:cNvSpPr>
          <p:nvPr>
            <p:ph type="title"/>
          </p:nvPr>
        </p:nvSpPr>
        <p:spPr>
          <a:xfrm>
            <a:off x="990600" y="247650"/>
            <a:ext cx="10515600" cy="1213998"/>
          </a:xfrm>
        </p:spPr>
        <p:txBody>
          <a:bodyPr>
            <a:normAutofit/>
          </a:bodyPr>
          <a:lstStyle/>
          <a:p>
            <a:pPr marL="285750" indent="-285750">
              <a:buFont typeface="Wingdings" panose="05000000000000000000" pitchFamily="2" charset="2"/>
              <a:buChar char="Ø"/>
            </a:pPr>
            <a:r>
              <a:rPr lang="en-IN" sz="1800" b="1" dirty="0">
                <a:solidFill>
                  <a:srgbClr val="000000"/>
                </a:solidFill>
                <a:latin typeface="Times New Roman" panose="02020603050405020304" pitchFamily="18" charset="0"/>
              </a:rPr>
              <a:t>Student Assigned Mentor</a:t>
            </a:r>
            <a:r>
              <a:rPr lang="en-IN" sz="1800" b="1" i="0" u="none" strike="noStrike" baseline="0" dirty="0">
                <a:solidFill>
                  <a:srgbClr val="000000"/>
                </a:solidFill>
                <a:latin typeface="Times New Roman" panose="02020603050405020304" pitchFamily="18" charset="0"/>
              </a:rPr>
              <a:t>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5939BC7B-8451-328D-BAC0-D015213FD8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55059"/>
            <a:ext cx="10515599" cy="5109882"/>
          </a:xfrm>
          <a:prstGeom prst="rect">
            <a:avLst/>
          </a:prstGeom>
          <a:noFill/>
          <a:ln>
            <a:noFill/>
          </a:ln>
        </p:spPr>
      </p:pic>
    </p:spTree>
    <p:extLst>
      <p:ext uri="{BB962C8B-B14F-4D97-AF65-F5344CB8AC3E}">
        <p14:creationId xmlns:p14="http://schemas.microsoft.com/office/powerpoint/2010/main" val="2595043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9448-57CE-4C80-8B95-26225DA85A83}"/>
              </a:ext>
            </a:extLst>
          </p:cNvPr>
          <p:cNvSpPr>
            <a:spLocks noGrp="1"/>
          </p:cNvSpPr>
          <p:nvPr>
            <p:ph type="title"/>
          </p:nvPr>
        </p:nvSpPr>
        <p:spPr/>
        <p:txBody>
          <a:bodyPr/>
          <a:lstStyle/>
          <a:p>
            <a:pPr marL="285750" indent="-285750">
              <a:buFont typeface="Wingdings" panose="05000000000000000000" pitchFamily="2" charset="2"/>
              <a:buChar char="Ø"/>
            </a:pPr>
            <a:r>
              <a:rPr lang="en-IN" sz="1800" b="1" i="0" u="none" strike="noStrike" baseline="0" dirty="0">
                <a:solidFill>
                  <a:srgbClr val="000000"/>
                </a:solidFill>
              </a:rPr>
              <a:t>About Us </a:t>
            </a:r>
            <a:endParaRPr lang="en-IN" b="1" dirty="0"/>
          </a:p>
        </p:txBody>
      </p:sp>
      <p:sp>
        <p:nvSpPr>
          <p:cNvPr id="4" name="Content Placeholder 3">
            <a:extLst>
              <a:ext uri="{FF2B5EF4-FFF2-40B4-BE49-F238E27FC236}">
                <a16:creationId xmlns:a16="http://schemas.microsoft.com/office/drawing/2014/main" id="{1388BAFB-2035-2983-D4A3-BCAC48AF83E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E0A471A-F1C3-418E-CC27-BD326B1F62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86572"/>
            <a:ext cx="10515600" cy="4390391"/>
          </a:xfrm>
          <a:prstGeom prst="rect">
            <a:avLst/>
          </a:prstGeom>
          <a:noFill/>
          <a:ln>
            <a:noFill/>
          </a:ln>
        </p:spPr>
      </p:pic>
    </p:spTree>
    <p:extLst>
      <p:ext uri="{BB962C8B-B14F-4D97-AF65-F5344CB8AC3E}">
        <p14:creationId xmlns:p14="http://schemas.microsoft.com/office/powerpoint/2010/main" val="2425878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53D2-2B4D-439E-93FC-C00C7F28B7A6}"/>
              </a:ext>
            </a:extLst>
          </p:cNvPr>
          <p:cNvSpPr>
            <a:spLocks noGrp="1"/>
          </p:cNvSpPr>
          <p:nvPr>
            <p:ph type="title"/>
          </p:nvPr>
        </p:nvSpPr>
        <p:spPr>
          <a:xfrm>
            <a:off x="838200" y="770467"/>
            <a:ext cx="10515600" cy="920221"/>
          </a:xfrm>
        </p:spPr>
        <p:txBody>
          <a:bodyPr>
            <a:normAutofit/>
          </a:bodyPr>
          <a:lstStyle/>
          <a:p>
            <a:pPr marL="285750" indent="-285750">
              <a:buFont typeface="Wingdings" panose="05000000000000000000" pitchFamily="2" charset="2"/>
              <a:buChar char="Ø"/>
            </a:pPr>
            <a:r>
              <a:rPr lang="en-IN" sz="1800" b="1" i="0" u="none" strike="noStrike" baseline="0" dirty="0">
                <a:solidFill>
                  <a:srgbClr val="000000"/>
                </a:solidFill>
              </a:rPr>
              <a:t>Contact US :</a:t>
            </a:r>
            <a:endParaRPr lang="en-IN" dirty="0"/>
          </a:p>
        </p:txBody>
      </p:sp>
      <p:sp>
        <p:nvSpPr>
          <p:cNvPr id="4" name="Content Placeholder 3">
            <a:extLst>
              <a:ext uri="{FF2B5EF4-FFF2-40B4-BE49-F238E27FC236}">
                <a16:creationId xmlns:a16="http://schemas.microsoft.com/office/drawing/2014/main" id="{0C6430E0-EA1F-5F77-115D-750833D3061E}"/>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766CA717-5C63-E874-7E76-B174066CA9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7695"/>
            <a:ext cx="10515600" cy="4369268"/>
          </a:xfrm>
          <a:prstGeom prst="rect">
            <a:avLst/>
          </a:prstGeom>
          <a:noFill/>
          <a:ln>
            <a:noFill/>
          </a:ln>
        </p:spPr>
      </p:pic>
    </p:spTree>
    <p:extLst>
      <p:ext uri="{BB962C8B-B14F-4D97-AF65-F5344CB8AC3E}">
        <p14:creationId xmlns:p14="http://schemas.microsoft.com/office/powerpoint/2010/main" val="502662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BE31-5F7A-4CA9-B0E9-47820EC6F950}"/>
              </a:ext>
            </a:extLst>
          </p:cNvPr>
          <p:cNvSpPr>
            <a:spLocks noGrp="1"/>
          </p:cNvSpPr>
          <p:nvPr>
            <p:ph type="title"/>
          </p:nvPr>
        </p:nvSpPr>
        <p:spPr>
          <a:xfrm>
            <a:off x="838200" y="365125"/>
            <a:ext cx="10515600" cy="1133475"/>
          </a:xfrm>
        </p:spPr>
        <p:txBody>
          <a:bodyPr>
            <a:normAutofit/>
          </a:bodyPr>
          <a:lstStyle/>
          <a:p>
            <a:pPr marL="285750" indent="-285750" algn="ctr">
              <a:buFont typeface="Wingdings" panose="05000000000000000000" pitchFamily="2" charset="2"/>
              <a:buChar char="Ø"/>
            </a:pPr>
            <a:r>
              <a:rPr lang="en-IN" sz="2800" b="1" i="0" u="sng" strike="noStrike" baseline="0" dirty="0">
                <a:solidFill>
                  <a:srgbClr val="000000"/>
                </a:solidFill>
              </a:rPr>
              <a:t>Future Scope: </a:t>
            </a:r>
            <a:endParaRPr lang="en-IN" sz="2800" b="1" u="sng" dirty="0"/>
          </a:p>
        </p:txBody>
      </p:sp>
      <p:sp>
        <p:nvSpPr>
          <p:cNvPr id="3" name="Content Placeholder 2">
            <a:extLst>
              <a:ext uri="{FF2B5EF4-FFF2-40B4-BE49-F238E27FC236}">
                <a16:creationId xmlns:a16="http://schemas.microsoft.com/office/drawing/2014/main" id="{E0B06ECF-646D-43FE-949B-F1BD599FB2D5}"/>
              </a:ext>
            </a:extLst>
          </p:cNvPr>
          <p:cNvSpPr>
            <a:spLocks noGrp="1"/>
          </p:cNvSpPr>
          <p:nvPr>
            <p:ph idx="1"/>
          </p:nvPr>
        </p:nvSpPr>
        <p:spPr>
          <a:xfrm>
            <a:off x="838200" y="1921934"/>
            <a:ext cx="11040533" cy="3516841"/>
          </a:xfrm>
        </p:spPr>
        <p:txBody>
          <a:bodyPr>
            <a:normAutofit/>
          </a:bodyPr>
          <a:lstStyle/>
          <a:p>
            <a:pPr algn="just"/>
            <a:r>
              <a:rPr lang="en-US" sz="2400" b="1" i="0" u="none" strike="noStrike" baseline="0" dirty="0">
                <a:solidFill>
                  <a:srgbClr val="000000"/>
                </a:solidFill>
                <a:latin typeface="Times New Roman" panose="02020603050405020304" pitchFamily="18" charset="0"/>
                <a:cs typeface="Times New Roman" panose="02020603050405020304" pitchFamily="18" charset="0"/>
              </a:rPr>
              <a:t>As stated before, this project enhances the communication between student and mentor thereby improving the academic performances of the student. Each student is graded according to their Performances and they receive questions based on these grades. Their grades may improve or fall based on their performances. Hence varying levels of attention can be given to the students. By this work, we conclude that e-mentoring in an academic institute can be developed and tremendous System which is easily accessible to parents as well as mentors and students. Hence it will allow the mentors to dedicate more time whenever they wish and can give much precise feedback that will give proper guidance and the right solution to the problems of </a:t>
            </a:r>
            <a:r>
              <a:rPr lang="en-IN" sz="2400" b="1" i="0" u="none" strike="noStrike" baseline="0" dirty="0">
                <a:solidFill>
                  <a:srgbClr val="000000"/>
                </a:solidFill>
                <a:latin typeface="Times New Roman" panose="02020603050405020304" pitchFamily="18" charset="0"/>
                <a:cs typeface="Times New Roman" panose="02020603050405020304" pitchFamily="18" charset="0"/>
              </a:rPr>
              <a:t>students.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891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BA89-95CB-48DC-B456-0DCBCAAE9615}"/>
              </a:ext>
            </a:extLst>
          </p:cNvPr>
          <p:cNvSpPr>
            <a:spLocks noGrp="1"/>
          </p:cNvSpPr>
          <p:nvPr>
            <p:ph type="title"/>
          </p:nvPr>
        </p:nvSpPr>
        <p:spPr>
          <a:xfrm>
            <a:off x="695325" y="2698750"/>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31868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927A-3672-41BB-BEE3-642B42B4FAFB}"/>
              </a:ext>
            </a:extLst>
          </p:cNvPr>
          <p:cNvSpPr>
            <a:spLocks noGrp="1"/>
          </p:cNvSpPr>
          <p:nvPr>
            <p:ph type="title"/>
          </p:nvPr>
        </p:nvSpPr>
        <p:spPr/>
        <p:txBody>
          <a:bodyPr/>
          <a:lstStyle/>
          <a:p>
            <a:pPr algn="ctr"/>
            <a:r>
              <a:rPr lang="en-IN" sz="1800" b="1" i="0" u="none" strike="noStrike" baseline="0" dirty="0">
                <a:latin typeface="TimesNewRomanPS-BoldMT"/>
              </a:rPr>
              <a:t>Project Description</a:t>
            </a:r>
            <a:endParaRPr lang="en-IN" dirty="0"/>
          </a:p>
        </p:txBody>
      </p:sp>
      <p:sp>
        <p:nvSpPr>
          <p:cNvPr id="3" name="Content Placeholder 2">
            <a:extLst>
              <a:ext uri="{FF2B5EF4-FFF2-40B4-BE49-F238E27FC236}">
                <a16:creationId xmlns:a16="http://schemas.microsoft.com/office/drawing/2014/main" id="{75D0AA1E-DC90-4EB2-98D8-96C7908FB186}"/>
              </a:ext>
            </a:extLst>
          </p:cNvPr>
          <p:cNvSpPr>
            <a:spLocks noGrp="1"/>
          </p:cNvSpPr>
          <p:nvPr>
            <p:ph idx="1"/>
          </p:nvPr>
        </p:nvSpPr>
        <p:spPr/>
        <p:txBody>
          <a:bodyPr/>
          <a:lstStyle/>
          <a:p>
            <a:pPr>
              <a:buFont typeface="Wingdings" panose="05000000000000000000" pitchFamily="2" charset="2"/>
              <a:buChar char="Ø"/>
            </a:pPr>
            <a:r>
              <a:rPr lang="en-IN" sz="1800" b="1" i="0" u="none" strike="noStrike" baseline="0" dirty="0">
                <a:latin typeface="TimesNewRomanPS-BoldMT"/>
              </a:rPr>
              <a:t>Technology Stack</a:t>
            </a:r>
          </a:p>
          <a:p>
            <a:pPr>
              <a:buFont typeface="Wingdings" panose="05000000000000000000" pitchFamily="2" charset="2"/>
              <a:buChar char="Ø"/>
            </a:pPr>
            <a:r>
              <a:rPr lang="en-IN" sz="1800" b="1" i="0" u="none" strike="noStrike" baseline="0" dirty="0">
                <a:latin typeface="TimesNewRomanPS-BoldMT"/>
              </a:rPr>
              <a:t>Backend</a:t>
            </a:r>
            <a:endParaRPr lang="en-IN" dirty="0"/>
          </a:p>
        </p:txBody>
      </p:sp>
      <p:graphicFrame>
        <p:nvGraphicFramePr>
          <p:cNvPr id="4" name="Table 4">
            <a:extLst>
              <a:ext uri="{FF2B5EF4-FFF2-40B4-BE49-F238E27FC236}">
                <a16:creationId xmlns:a16="http://schemas.microsoft.com/office/drawing/2014/main" id="{A6FCBB3B-F2C2-424B-8C8A-7B1494EDC366}"/>
              </a:ext>
            </a:extLst>
          </p:cNvPr>
          <p:cNvGraphicFramePr>
            <a:graphicFrameLocks noGrp="1"/>
          </p:cNvGraphicFramePr>
          <p:nvPr>
            <p:extLst>
              <p:ext uri="{D42A27DB-BD31-4B8C-83A1-F6EECF244321}">
                <p14:modId xmlns:p14="http://schemas.microsoft.com/office/powerpoint/2010/main" val="3869219584"/>
              </p:ext>
            </p:extLst>
          </p:nvPr>
        </p:nvGraphicFramePr>
        <p:xfrm>
          <a:off x="2099377" y="3407343"/>
          <a:ext cx="8128000" cy="219621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95325784"/>
                    </a:ext>
                  </a:extLst>
                </a:gridCol>
                <a:gridCol w="4064000">
                  <a:extLst>
                    <a:ext uri="{9D8B030D-6E8A-4147-A177-3AD203B41FA5}">
                      <a16:colId xmlns:a16="http://schemas.microsoft.com/office/drawing/2014/main" val="992230596"/>
                    </a:ext>
                  </a:extLst>
                </a:gridCol>
              </a:tblGrid>
              <a:tr h="366036">
                <a:tc>
                  <a:txBody>
                    <a:bodyPr/>
                    <a:lstStyle/>
                    <a:p>
                      <a:endParaRPr lang="en-IN" dirty="0"/>
                    </a:p>
                  </a:txBody>
                  <a:tcPr/>
                </a:tc>
                <a:tc>
                  <a:txBody>
                    <a:bodyPr/>
                    <a:lstStyle/>
                    <a:p>
                      <a:endParaRPr lang="en-IN"/>
                    </a:p>
                  </a:txBody>
                  <a:tcPr/>
                </a:tc>
                <a:extLst>
                  <a:ext uri="{0D108BD9-81ED-4DB2-BD59-A6C34878D82A}">
                    <a16:rowId xmlns:a16="http://schemas.microsoft.com/office/drawing/2014/main" val="1002317899"/>
                  </a:ext>
                </a:extLst>
              </a:tr>
              <a:tr h="366036">
                <a:tc>
                  <a:txBody>
                    <a:bodyPr/>
                    <a:lstStyle/>
                    <a:p>
                      <a:endParaRPr lang="en-IN"/>
                    </a:p>
                  </a:txBody>
                  <a:tcPr/>
                </a:tc>
                <a:tc>
                  <a:txBody>
                    <a:bodyPr/>
                    <a:lstStyle/>
                    <a:p>
                      <a:endParaRPr lang="en-IN"/>
                    </a:p>
                  </a:txBody>
                  <a:tcPr/>
                </a:tc>
                <a:extLst>
                  <a:ext uri="{0D108BD9-81ED-4DB2-BD59-A6C34878D82A}">
                    <a16:rowId xmlns:a16="http://schemas.microsoft.com/office/drawing/2014/main" val="3169286208"/>
                  </a:ext>
                </a:extLst>
              </a:tr>
              <a:tr h="366036">
                <a:tc>
                  <a:txBody>
                    <a:bodyPr/>
                    <a:lstStyle/>
                    <a:p>
                      <a:endParaRPr lang="en-IN"/>
                    </a:p>
                  </a:txBody>
                  <a:tcPr/>
                </a:tc>
                <a:tc>
                  <a:txBody>
                    <a:bodyPr/>
                    <a:lstStyle/>
                    <a:p>
                      <a:endParaRPr lang="en-IN"/>
                    </a:p>
                  </a:txBody>
                  <a:tcPr/>
                </a:tc>
                <a:extLst>
                  <a:ext uri="{0D108BD9-81ED-4DB2-BD59-A6C34878D82A}">
                    <a16:rowId xmlns:a16="http://schemas.microsoft.com/office/drawing/2014/main" val="1330769790"/>
                  </a:ext>
                </a:extLst>
              </a:tr>
              <a:tr h="366036">
                <a:tc>
                  <a:txBody>
                    <a:bodyPr/>
                    <a:lstStyle/>
                    <a:p>
                      <a:endParaRPr lang="en-IN"/>
                    </a:p>
                  </a:txBody>
                  <a:tcPr/>
                </a:tc>
                <a:tc>
                  <a:txBody>
                    <a:bodyPr/>
                    <a:lstStyle/>
                    <a:p>
                      <a:endParaRPr lang="en-IN"/>
                    </a:p>
                  </a:txBody>
                  <a:tcPr/>
                </a:tc>
                <a:extLst>
                  <a:ext uri="{0D108BD9-81ED-4DB2-BD59-A6C34878D82A}">
                    <a16:rowId xmlns:a16="http://schemas.microsoft.com/office/drawing/2014/main" val="638796889"/>
                  </a:ext>
                </a:extLst>
              </a:tr>
              <a:tr h="366036">
                <a:tc>
                  <a:txBody>
                    <a:bodyPr/>
                    <a:lstStyle/>
                    <a:p>
                      <a:endParaRPr lang="en-IN"/>
                    </a:p>
                  </a:txBody>
                  <a:tcPr/>
                </a:tc>
                <a:tc>
                  <a:txBody>
                    <a:bodyPr/>
                    <a:lstStyle/>
                    <a:p>
                      <a:endParaRPr lang="en-IN"/>
                    </a:p>
                  </a:txBody>
                  <a:tcPr/>
                </a:tc>
                <a:extLst>
                  <a:ext uri="{0D108BD9-81ED-4DB2-BD59-A6C34878D82A}">
                    <a16:rowId xmlns:a16="http://schemas.microsoft.com/office/drawing/2014/main" val="743637776"/>
                  </a:ext>
                </a:extLst>
              </a:tr>
              <a:tr h="366036">
                <a:tc>
                  <a:txBody>
                    <a:bodyPr/>
                    <a:lstStyle/>
                    <a:p>
                      <a:endParaRPr lang="en-IN"/>
                    </a:p>
                  </a:txBody>
                  <a:tcPr/>
                </a:tc>
                <a:tc>
                  <a:txBody>
                    <a:bodyPr/>
                    <a:lstStyle/>
                    <a:p>
                      <a:endParaRPr lang="en-IN" dirty="0"/>
                    </a:p>
                  </a:txBody>
                  <a:tcPr/>
                </a:tc>
                <a:extLst>
                  <a:ext uri="{0D108BD9-81ED-4DB2-BD59-A6C34878D82A}">
                    <a16:rowId xmlns:a16="http://schemas.microsoft.com/office/drawing/2014/main" val="2535626604"/>
                  </a:ext>
                </a:extLst>
              </a:tr>
            </a:tbl>
          </a:graphicData>
        </a:graphic>
      </p:graphicFrame>
      <p:graphicFrame>
        <p:nvGraphicFramePr>
          <p:cNvPr id="5" name="Table 4">
            <a:extLst>
              <a:ext uri="{FF2B5EF4-FFF2-40B4-BE49-F238E27FC236}">
                <a16:creationId xmlns:a16="http://schemas.microsoft.com/office/drawing/2014/main" id="{EB3DA20F-07BD-4C0E-A0A9-0B54156FBA8F}"/>
              </a:ext>
            </a:extLst>
          </p:cNvPr>
          <p:cNvGraphicFramePr>
            <a:graphicFrameLocks noGrp="1"/>
          </p:cNvGraphicFramePr>
          <p:nvPr>
            <p:extLst>
              <p:ext uri="{D42A27DB-BD31-4B8C-83A1-F6EECF244321}">
                <p14:modId xmlns:p14="http://schemas.microsoft.com/office/powerpoint/2010/main" val="2016514834"/>
              </p:ext>
            </p:extLst>
          </p:nvPr>
        </p:nvGraphicFramePr>
        <p:xfrm>
          <a:off x="838200" y="3428999"/>
          <a:ext cx="10009472" cy="1830180"/>
        </p:xfrm>
        <a:graphic>
          <a:graphicData uri="http://schemas.openxmlformats.org/drawingml/2006/table">
            <a:tbl>
              <a:tblPr firstRow="1" firstCol="1" bandRow="1"/>
              <a:tblGrid>
                <a:gridCol w="4649876">
                  <a:extLst>
                    <a:ext uri="{9D8B030D-6E8A-4147-A177-3AD203B41FA5}">
                      <a16:colId xmlns:a16="http://schemas.microsoft.com/office/drawing/2014/main" val="3848455279"/>
                    </a:ext>
                  </a:extLst>
                </a:gridCol>
                <a:gridCol w="5359596">
                  <a:extLst>
                    <a:ext uri="{9D8B030D-6E8A-4147-A177-3AD203B41FA5}">
                      <a16:colId xmlns:a16="http://schemas.microsoft.com/office/drawing/2014/main" val="1129708916"/>
                    </a:ext>
                  </a:extLst>
                </a:gridCol>
              </a:tblGrid>
              <a:tr h="366036">
                <a:tc>
                  <a:txBody>
                    <a:bodyPr/>
                    <a:lstStyle/>
                    <a:p>
                      <a:pPr algn="ctr">
                        <a:lnSpc>
                          <a:spcPct val="107000"/>
                        </a:lnSpc>
                        <a:spcAft>
                          <a:spcPts val="800"/>
                        </a:spcAft>
                      </a:pPr>
                      <a:r>
                        <a:rPr lang="en-IN" sz="10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Category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0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Technology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1833050"/>
                  </a:ext>
                </a:extLst>
              </a:tr>
              <a:tr h="366036">
                <a:tc>
                  <a:txBody>
                    <a:bodyPr/>
                    <a:lstStyle/>
                    <a:p>
                      <a:pPr algn="ctr">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Framework</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Spring Boot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4514700"/>
                  </a:ext>
                </a:extLst>
              </a:tr>
              <a:tr h="366036">
                <a:tc>
                  <a:txBody>
                    <a:bodyPr/>
                    <a:lstStyle/>
                    <a:p>
                      <a:pPr algn="ctr">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ORM Tool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Hibernate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888158"/>
                  </a:ext>
                </a:extLst>
              </a:tr>
              <a:tr h="366036">
                <a:tc>
                  <a:txBody>
                    <a:bodyPr/>
                    <a:lstStyle/>
                    <a:p>
                      <a:pPr algn="ctr">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Database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MySQL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2966481"/>
                  </a:ext>
                </a:extLst>
              </a:tr>
              <a:tr h="366036">
                <a:tc>
                  <a:txBody>
                    <a:bodyPr/>
                    <a:lstStyle/>
                    <a:p>
                      <a:pPr algn="ctr">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Language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Java</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337559"/>
                  </a:ext>
                </a:extLst>
              </a:tr>
            </a:tbl>
          </a:graphicData>
        </a:graphic>
      </p:graphicFrame>
    </p:spTree>
    <p:extLst>
      <p:ext uri="{BB962C8B-B14F-4D97-AF65-F5344CB8AC3E}">
        <p14:creationId xmlns:p14="http://schemas.microsoft.com/office/powerpoint/2010/main" val="381897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15D8-7A31-4268-A973-2F84E17B803B}"/>
              </a:ext>
            </a:extLst>
          </p:cNvPr>
          <p:cNvSpPr>
            <a:spLocks noGrp="1"/>
          </p:cNvSpPr>
          <p:nvPr>
            <p:ph type="title"/>
          </p:nvPr>
        </p:nvSpPr>
        <p:spPr/>
        <p:txBody>
          <a:bodyPr>
            <a:normAutofit/>
          </a:bodyPr>
          <a:lstStyle/>
          <a:p>
            <a:r>
              <a:rPr lang="en-IN" sz="4400" b="1" i="0" u="none" strike="noStrike" baseline="0" dirty="0">
                <a:latin typeface="TimesNewRomanPS-BoldMT"/>
              </a:rPr>
              <a:t>Technology Stack</a:t>
            </a:r>
            <a:br>
              <a:rPr lang="en-IN" sz="4400" b="1" i="0" u="none" strike="noStrike" baseline="0" dirty="0">
                <a:latin typeface="TimesNewRomanPS-BoldMT"/>
              </a:rPr>
            </a:br>
            <a:endParaRPr lang="en-IN" dirty="0"/>
          </a:p>
        </p:txBody>
      </p:sp>
      <p:sp>
        <p:nvSpPr>
          <p:cNvPr id="3" name="Content Placeholder 2">
            <a:extLst>
              <a:ext uri="{FF2B5EF4-FFF2-40B4-BE49-F238E27FC236}">
                <a16:creationId xmlns:a16="http://schemas.microsoft.com/office/drawing/2014/main" id="{BEB17D65-140C-4306-9C60-1EFA9BBB0D1B}"/>
              </a:ext>
            </a:extLst>
          </p:cNvPr>
          <p:cNvSpPr>
            <a:spLocks noGrp="1"/>
          </p:cNvSpPr>
          <p:nvPr>
            <p:ph idx="1"/>
          </p:nvPr>
        </p:nvSpPr>
        <p:spPr/>
        <p:txBody>
          <a:bodyPr/>
          <a:lstStyle/>
          <a:p>
            <a:pPr>
              <a:buFont typeface="Wingdings" panose="05000000000000000000" pitchFamily="2" charset="2"/>
              <a:buChar char="Ø"/>
            </a:pPr>
            <a:r>
              <a:rPr lang="en-IN" sz="1800" b="1" i="0" u="none" strike="noStrike" baseline="0" dirty="0">
                <a:latin typeface="TimesNewRomanPS-BoldMT"/>
              </a:rPr>
              <a:t>Frontend</a:t>
            </a:r>
          </a:p>
          <a:p>
            <a:endParaRPr lang="en-IN" dirty="0"/>
          </a:p>
        </p:txBody>
      </p:sp>
      <p:graphicFrame>
        <p:nvGraphicFramePr>
          <p:cNvPr id="4" name="Table 4">
            <a:extLst>
              <a:ext uri="{FF2B5EF4-FFF2-40B4-BE49-F238E27FC236}">
                <a16:creationId xmlns:a16="http://schemas.microsoft.com/office/drawing/2014/main" id="{73DD4BAC-213B-43E1-B599-E415741A281B}"/>
              </a:ext>
            </a:extLst>
          </p:cNvPr>
          <p:cNvGraphicFramePr>
            <a:graphicFrameLocks noGrp="1"/>
          </p:cNvGraphicFramePr>
          <p:nvPr>
            <p:extLst>
              <p:ext uri="{D42A27DB-BD31-4B8C-83A1-F6EECF244321}">
                <p14:modId xmlns:p14="http://schemas.microsoft.com/office/powerpoint/2010/main" val="3969460404"/>
              </p:ext>
            </p:extLst>
          </p:nvPr>
        </p:nvGraphicFramePr>
        <p:xfrm>
          <a:off x="2032000" y="2423337"/>
          <a:ext cx="8128000" cy="247592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99835361"/>
                    </a:ext>
                  </a:extLst>
                </a:gridCol>
                <a:gridCol w="4064000">
                  <a:extLst>
                    <a:ext uri="{9D8B030D-6E8A-4147-A177-3AD203B41FA5}">
                      <a16:colId xmlns:a16="http://schemas.microsoft.com/office/drawing/2014/main" val="3003236160"/>
                    </a:ext>
                  </a:extLst>
                </a:gridCol>
              </a:tblGrid>
              <a:tr h="825307">
                <a:tc>
                  <a:txBody>
                    <a:bodyPr/>
                    <a:lstStyle/>
                    <a:p>
                      <a:pPr algn="ctr">
                        <a:lnSpc>
                          <a:spcPct val="107000"/>
                        </a:lnSpc>
                        <a:spcAft>
                          <a:spcPts val="800"/>
                        </a:spcAft>
                      </a:pPr>
                      <a:r>
                        <a:rPr lang="en-IN" sz="10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Category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tc>
                <a:tc>
                  <a:txBody>
                    <a:bodyPr/>
                    <a:lstStyle/>
                    <a:p>
                      <a:pPr algn="ctr">
                        <a:lnSpc>
                          <a:spcPct val="107000"/>
                        </a:lnSpc>
                        <a:spcAft>
                          <a:spcPts val="800"/>
                        </a:spcAft>
                      </a:pPr>
                      <a:r>
                        <a:rPr lang="en-IN" sz="1000" b="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Technology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tc>
                <a:extLst>
                  <a:ext uri="{0D108BD9-81ED-4DB2-BD59-A6C34878D82A}">
                    <a16:rowId xmlns:a16="http://schemas.microsoft.com/office/drawing/2014/main" val="2500404174"/>
                  </a:ext>
                </a:extLst>
              </a:tr>
              <a:tr h="825307">
                <a:tc>
                  <a:txBody>
                    <a:bodyPr/>
                    <a:lstStyle/>
                    <a:p>
                      <a:pPr algn="ctr">
                        <a:lnSpc>
                          <a:spcPct val="107000"/>
                        </a:lnSpc>
                        <a:spcAft>
                          <a:spcPts val="800"/>
                        </a:spcAft>
                      </a:pPr>
                      <a:r>
                        <a:rPr lang="en-IN" sz="1000" b="1" dirty="0">
                          <a:solidFill>
                            <a:srgbClr val="FF0000"/>
                          </a:solidFill>
                          <a:effectLst/>
                          <a:latin typeface="Times New Roman" panose="02020603050405020304" pitchFamily="18" charset="0"/>
                          <a:ea typeface="Times New Roman" panose="02020603050405020304" pitchFamily="18" charset="0"/>
                          <a:cs typeface="Mangal" panose="02040503050203030202" pitchFamily="18" charset="0"/>
                        </a:rPr>
                        <a:t>Library</a:t>
                      </a:r>
                      <a:endParaRPr lang="en-IN" sz="11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tc>
                <a:tc>
                  <a:txBody>
                    <a:bodyPr/>
                    <a:lstStyle/>
                    <a:p>
                      <a:pPr algn="ctr">
                        <a:lnSpc>
                          <a:spcPct val="107000"/>
                        </a:lnSpc>
                        <a:spcAft>
                          <a:spcPts val="800"/>
                        </a:spcAft>
                      </a:pPr>
                      <a:r>
                        <a:rPr lang="en-IN" sz="1000" dirty="0">
                          <a:solidFill>
                            <a:srgbClr val="FF0000"/>
                          </a:solidFill>
                          <a:effectLst/>
                          <a:latin typeface="Times New Roman" panose="02020603050405020304" pitchFamily="18" charset="0"/>
                          <a:ea typeface="Times New Roman" panose="02020603050405020304" pitchFamily="18" charset="0"/>
                          <a:cs typeface="Mangal" panose="02040503050203030202" pitchFamily="18" charset="0"/>
                        </a:rPr>
                        <a:t>ReactJS</a:t>
                      </a:r>
                      <a:endParaRPr lang="en-IN" sz="11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tc>
                <a:extLst>
                  <a:ext uri="{0D108BD9-81ED-4DB2-BD59-A6C34878D82A}">
                    <a16:rowId xmlns:a16="http://schemas.microsoft.com/office/drawing/2014/main" val="2218993599"/>
                  </a:ext>
                </a:extLst>
              </a:tr>
              <a:tr h="825307">
                <a:tc>
                  <a:txBody>
                    <a:bodyPr/>
                    <a:lstStyle/>
                    <a:p>
                      <a:pPr algn="ctr">
                        <a:lnSpc>
                          <a:spcPct val="107000"/>
                        </a:lnSpc>
                        <a:spcAft>
                          <a:spcPts val="800"/>
                        </a:spcAft>
                      </a:pPr>
                      <a:r>
                        <a:rPr lang="en-IN" sz="1000" dirty="0">
                          <a:solidFill>
                            <a:srgbClr val="FF0000"/>
                          </a:solidFill>
                          <a:effectLst/>
                          <a:latin typeface="Times New Roman" panose="02020603050405020304" pitchFamily="18" charset="0"/>
                          <a:ea typeface="Times New Roman" panose="02020603050405020304" pitchFamily="18" charset="0"/>
                          <a:cs typeface="Mangal" panose="02040503050203030202" pitchFamily="18" charset="0"/>
                        </a:rPr>
                        <a:t>Language</a:t>
                      </a:r>
                      <a:endParaRPr lang="en-IN" sz="11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tc>
                <a:tc>
                  <a:txBody>
                    <a:bodyPr/>
                    <a:lstStyle/>
                    <a:p>
                      <a:pPr algn="ctr">
                        <a:lnSpc>
                          <a:spcPct val="107000"/>
                        </a:lnSpc>
                        <a:spcAft>
                          <a:spcPts val="800"/>
                        </a:spcAft>
                      </a:pPr>
                      <a:r>
                        <a:rPr lang="en-IN" sz="1000" dirty="0">
                          <a:solidFill>
                            <a:srgbClr val="FF0000"/>
                          </a:solidFill>
                          <a:effectLst/>
                          <a:latin typeface="Times New Roman" panose="02020603050405020304" pitchFamily="18" charset="0"/>
                          <a:ea typeface="Times New Roman" panose="02020603050405020304" pitchFamily="18" charset="0"/>
                          <a:cs typeface="Mangal" panose="02040503050203030202" pitchFamily="18" charset="0"/>
                        </a:rPr>
                        <a:t>HTML, CSS, JavaScript</a:t>
                      </a:r>
                      <a:endParaRPr lang="en-IN" sz="110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36195" marR="36195" marT="36195" marB="36195"/>
                </a:tc>
                <a:extLst>
                  <a:ext uri="{0D108BD9-81ED-4DB2-BD59-A6C34878D82A}">
                    <a16:rowId xmlns:a16="http://schemas.microsoft.com/office/drawing/2014/main" val="768627485"/>
                  </a:ext>
                </a:extLst>
              </a:tr>
            </a:tbl>
          </a:graphicData>
        </a:graphic>
      </p:graphicFrame>
    </p:spTree>
    <p:extLst>
      <p:ext uri="{BB962C8B-B14F-4D97-AF65-F5344CB8AC3E}">
        <p14:creationId xmlns:p14="http://schemas.microsoft.com/office/powerpoint/2010/main" val="57135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0126-889B-4BEF-8C7E-2E3BB099A0AA}"/>
              </a:ext>
            </a:extLst>
          </p:cNvPr>
          <p:cNvSpPr>
            <a:spLocks noGrp="1"/>
          </p:cNvSpPr>
          <p:nvPr>
            <p:ph type="title"/>
          </p:nvPr>
        </p:nvSpPr>
        <p:spPr/>
        <p:txBody>
          <a:bodyPr/>
          <a:lstStyle/>
          <a:p>
            <a:pPr algn="ctr"/>
            <a:r>
              <a:rPr lang="en-IN" sz="1800" b="1" i="0" u="none" strike="noStrike" baseline="0" dirty="0">
                <a:latin typeface="TimesNewRomanPS-BoldMT"/>
              </a:rPr>
              <a:t>Architecture Diagram</a:t>
            </a:r>
            <a:endParaRPr lang="en-IN" dirty="0"/>
          </a:p>
        </p:txBody>
      </p:sp>
      <p:pic>
        <p:nvPicPr>
          <p:cNvPr id="5" name="Content Placeholder 4">
            <a:extLst>
              <a:ext uri="{FF2B5EF4-FFF2-40B4-BE49-F238E27FC236}">
                <a16:creationId xmlns:a16="http://schemas.microsoft.com/office/drawing/2014/main" id="{9E76011A-76B5-43EE-AAFF-337FB67B29EC}"/>
              </a:ext>
            </a:extLst>
          </p:cNvPr>
          <p:cNvPicPr>
            <a:picLocks noGrp="1" noChangeAspect="1"/>
          </p:cNvPicPr>
          <p:nvPr>
            <p:ph idx="1"/>
          </p:nvPr>
        </p:nvPicPr>
        <p:blipFill>
          <a:blip r:embed="rId2"/>
          <a:stretch>
            <a:fillRect/>
          </a:stretch>
        </p:blipFill>
        <p:spPr>
          <a:xfrm>
            <a:off x="3636135" y="2756153"/>
            <a:ext cx="4919730" cy="2490281"/>
          </a:xfrm>
        </p:spPr>
      </p:pic>
    </p:spTree>
    <p:extLst>
      <p:ext uri="{BB962C8B-B14F-4D97-AF65-F5344CB8AC3E}">
        <p14:creationId xmlns:p14="http://schemas.microsoft.com/office/powerpoint/2010/main" val="55458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C4F5-BD12-48B8-B82A-EEBA9714E3A5}"/>
              </a:ext>
            </a:extLst>
          </p:cNvPr>
          <p:cNvSpPr>
            <a:spLocks noGrp="1"/>
          </p:cNvSpPr>
          <p:nvPr>
            <p:ph type="title"/>
          </p:nvPr>
        </p:nvSpPr>
        <p:spPr/>
        <p:txBody>
          <a:bodyPr/>
          <a:lstStyle/>
          <a:p>
            <a:pPr marL="285750" indent="-285750">
              <a:buFont typeface="Wingdings" panose="05000000000000000000" pitchFamily="2" charset="2"/>
              <a:buChar char="v"/>
            </a:pPr>
            <a:r>
              <a:rPr lang="en-IN" sz="1800" b="1" dirty="0">
                <a:effectLst/>
                <a:latin typeface="Calibri" panose="020F0502020204030204" pitchFamily="34" charset="0"/>
                <a:ea typeface="Calibri" panose="020F0502020204030204" pitchFamily="34" charset="0"/>
                <a:cs typeface="Mangal" panose="02040503050203030202" pitchFamily="18" charset="0"/>
              </a:rPr>
              <a:t>ER Diagram:</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4" name="Content Placeholder 3">
            <a:extLst>
              <a:ext uri="{FF2B5EF4-FFF2-40B4-BE49-F238E27FC236}">
                <a16:creationId xmlns:a16="http://schemas.microsoft.com/office/drawing/2014/main" id="{A7603338-5046-4607-87A0-EF488299F052}"/>
              </a:ext>
            </a:extLst>
          </p:cNvPr>
          <p:cNvPicPr>
            <a:picLocks noGrp="1"/>
          </p:cNvPicPr>
          <p:nvPr>
            <p:ph idx="1"/>
          </p:nvPr>
        </p:nvPicPr>
        <p:blipFill>
          <a:blip r:embed="rId2"/>
          <a:srcRect/>
          <a:stretch>
            <a:fillRect/>
          </a:stretch>
        </p:blipFill>
        <p:spPr bwMode="auto">
          <a:xfrm>
            <a:off x="863569" y="1562100"/>
            <a:ext cx="10464862" cy="4662488"/>
          </a:xfrm>
          <a:prstGeom prst="rect">
            <a:avLst/>
          </a:prstGeom>
          <a:noFill/>
          <a:ln w="9525">
            <a:noFill/>
            <a:miter lim="800000"/>
            <a:headEnd/>
            <a:tailEnd/>
          </a:ln>
        </p:spPr>
      </p:pic>
    </p:spTree>
    <p:extLst>
      <p:ext uri="{BB962C8B-B14F-4D97-AF65-F5344CB8AC3E}">
        <p14:creationId xmlns:p14="http://schemas.microsoft.com/office/powerpoint/2010/main" val="312559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419C-C9DC-4403-AAD0-3BB927232A84}"/>
              </a:ext>
            </a:extLst>
          </p:cNvPr>
          <p:cNvSpPr>
            <a:spLocks noGrp="1"/>
          </p:cNvSpPr>
          <p:nvPr>
            <p:ph type="title"/>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Admin Model:</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4" name="Content Placeholder 3">
            <a:extLst>
              <a:ext uri="{FF2B5EF4-FFF2-40B4-BE49-F238E27FC236}">
                <a16:creationId xmlns:a16="http://schemas.microsoft.com/office/drawing/2014/main" id="{0ED59070-D351-4187-9CB2-F0C7643F980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686050" y="1586706"/>
            <a:ext cx="6819899" cy="3267075"/>
          </a:xfrm>
          <a:prstGeom prst="rect">
            <a:avLst/>
          </a:prstGeom>
          <a:noFill/>
          <a:ln>
            <a:noFill/>
          </a:ln>
        </p:spPr>
      </p:pic>
    </p:spTree>
    <p:extLst>
      <p:ext uri="{BB962C8B-B14F-4D97-AF65-F5344CB8AC3E}">
        <p14:creationId xmlns:p14="http://schemas.microsoft.com/office/powerpoint/2010/main" val="388905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C342-7672-4857-A1B7-30774B84753C}"/>
              </a:ext>
            </a:extLst>
          </p:cNvPr>
          <p:cNvSpPr>
            <a:spLocks noGrp="1"/>
          </p:cNvSpPr>
          <p:nvPr>
            <p:ph type="title"/>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Student Model:</a:t>
            </a:r>
            <a:endParaRPr lang="en-IN" dirty="0"/>
          </a:p>
        </p:txBody>
      </p:sp>
      <p:pic>
        <p:nvPicPr>
          <p:cNvPr id="4" name="Picture 3">
            <a:extLst>
              <a:ext uri="{FF2B5EF4-FFF2-40B4-BE49-F238E27FC236}">
                <a16:creationId xmlns:a16="http://schemas.microsoft.com/office/drawing/2014/main" id="{6AD377FF-41DF-4F86-A687-E954F0C6F1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8875" y="841375"/>
            <a:ext cx="7562850" cy="4718050"/>
          </a:xfrm>
          <a:prstGeom prst="rect">
            <a:avLst/>
          </a:prstGeom>
          <a:noFill/>
          <a:ln>
            <a:noFill/>
          </a:ln>
        </p:spPr>
      </p:pic>
    </p:spTree>
    <p:extLst>
      <p:ext uri="{BB962C8B-B14F-4D97-AF65-F5344CB8AC3E}">
        <p14:creationId xmlns:p14="http://schemas.microsoft.com/office/powerpoint/2010/main" val="2430518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614</Words>
  <Application>Microsoft Office PowerPoint</Application>
  <PresentationFormat>Widescreen</PresentationFormat>
  <Paragraphs>78</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Times New Roman</vt:lpstr>
      <vt:lpstr>TimesNewRomanPS-BoldMT</vt:lpstr>
      <vt:lpstr>TimesNewRomanPSMT</vt:lpstr>
      <vt:lpstr>Verdana-Bold</vt:lpstr>
      <vt:lpstr>Wingdings</vt:lpstr>
      <vt:lpstr>Office Theme</vt:lpstr>
      <vt:lpstr>Project Presentation   on   “Student-Mentoring Management System”   Submitted in partial fulfillment for the award of  Post Graduate Diploma in Advanced Computing  (PG-DAC) from C-DAC, IACSD (Akurdi)  GROUP NO.46 </vt:lpstr>
      <vt:lpstr>Introduction</vt:lpstr>
      <vt:lpstr>Project Objective</vt:lpstr>
      <vt:lpstr>Project Description</vt:lpstr>
      <vt:lpstr>Technology Stack </vt:lpstr>
      <vt:lpstr>Architecture Diagram</vt:lpstr>
      <vt:lpstr>ER Diagram: </vt:lpstr>
      <vt:lpstr>Admin Model: </vt:lpstr>
      <vt:lpstr>Student Model:</vt:lpstr>
      <vt:lpstr>Mentor Model :</vt:lpstr>
      <vt:lpstr>Data Flow Diagram: Data Flow Diagram represents a detailed and well-explained diagram of system components.</vt:lpstr>
      <vt:lpstr>DFD: Data Flow Diagram represent detailed and well explained diagram of system components  DFD Student Model: </vt:lpstr>
      <vt:lpstr>DFD Admin Model:</vt:lpstr>
      <vt:lpstr>Activity Diagram</vt:lpstr>
      <vt:lpstr>Mentor Activity Diagram</vt:lpstr>
      <vt:lpstr>Student Activity Diagram</vt:lpstr>
      <vt:lpstr>User Interface :LOGIN/HOME PAGE </vt:lpstr>
      <vt:lpstr>ADMIN/MENTOR/STUDENT Registration :</vt:lpstr>
      <vt:lpstr>Admin Home Page :</vt:lpstr>
      <vt:lpstr>Mentor List:</vt:lpstr>
      <vt:lpstr>Course Details :</vt:lpstr>
      <vt:lpstr>Student List :</vt:lpstr>
      <vt:lpstr>Add Mentor by Admin- </vt:lpstr>
      <vt:lpstr>Add Student By Admin   </vt:lpstr>
      <vt:lpstr>Add Course  </vt:lpstr>
      <vt:lpstr>Mentor Home Page   </vt:lpstr>
      <vt:lpstr>Mentor Assigned Students   </vt:lpstr>
      <vt:lpstr>Mentor Update Marks   </vt:lpstr>
      <vt:lpstr>Mentor Assigned Course   </vt:lpstr>
      <vt:lpstr>Admin Details   </vt:lpstr>
      <vt:lpstr>Student Home Page   </vt:lpstr>
      <vt:lpstr>Student Assigned Course   </vt:lpstr>
      <vt:lpstr>Student Assigned Mentor   </vt:lpstr>
      <vt:lpstr>About Us </vt:lpstr>
      <vt:lpstr>Contact US :</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“Student Mentor Guidance System”  Submitted in partial fulfillment for the award of  Post Graduate Diploma in Advanced Computing  (PG-DAC) from C-DAC, IACSD(Akurdi)</dc:title>
  <dc:creator>CHETAN BADGUJAR</dc:creator>
  <cp:lastModifiedBy>BHUSHAN GAWALI</cp:lastModifiedBy>
  <cp:revision>144</cp:revision>
  <dcterms:created xsi:type="dcterms:W3CDTF">2021-09-27T13:47:58Z</dcterms:created>
  <dcterms:modified xsi:type="dcterms:W3CDTF">2022-09-26T19:39:35Z</dcterms:modified>
</cp:coreProperties>
</file>