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61" r:id="rId2"/>
  </p:sldIdLst>
  <p:sldSz cx="51206400" cy="32918400"/>
  <p:notesSz cx="32099250" cy="49523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3F528D"/>
    <a:srgbClr val="3F4C8D"/>
    <a:srgbClr val="3D478F"/>
    <a:srgbClr val="46418B"/>
    <a:srgbClr val="3333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 snapToGrid="0">
      <p:cViewPr>
        <p:scale>
          <a:sx n="30" d="100"/>
          <a:sy n="30" d="100"/>
        </p:scale>
        <p:origin x="-72" y="2100"/>
      </p:cViewPr>
      <p:guideLst>
        <p:guide orient="horz" pos="10368"/>
        <p:guide pos="1612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909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6408" tIns="233204" rIns="466408" bIns="233204" numCol="1" anchor="t" anchorCtr="0" compatLnSpc="1">
            <a:prstTxWarp prst="textNoShape">
              <a:avLst/>
            </a:prstTxWarp>
          </a:bodyPr>
          <a:lstStyle>
            <a:lvl1pPr defTabSz="4664075">
              <a:defRPr sz="6100"/>
            </a:lvl1pPr>
          </a:lstStyle>
          <a:p>
            <a:endParaRPr lang="en-US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189575" y="0"/>
            <a:ext cx="13909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6408" tIns="233204" rIns="466408" bIns="233204" numCol="1" anchor="t" anchorCtr="0" compatLnSpc="1">
            <a:prstTxWarp prst="textNoShape">
              <a:avLst/>
            </a:prstTxWarp>
          </a:bodyPr>
          <a:lstStyle>
            <a:lvl1pPr algn="r" defTabSz="4664075">
              <a:defRPr sz="6100"/>
            </a:lvl1pPr>
          </a:lstStyle>
          <a:p>
            <a:endParaRPr lang="en-US"/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047150"/>
            <a:ext cx="13909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6408" tIns="233204" rIns="466408" bIns="233204" numCol="1" anchor="b" anchorCtr="0" compatLnSpc="1">
            <a:prstTxWarp prst="textNoShape">
              <a:avLst/>
            </a:prstTxWarp>
          </a:bodyPr>
          <a:lstStyle>
            <a:lvl1pPr defTabSz="4664075">
              <a:defRPr sz="6100"/>
            </a:lvl1pPr>
          </a:lstStyle>
          <a:p>
            <a:endParaRPr lang="en-US"/>
          </a:p>
        </p:txBody>
      </p:sp>
      <p:sp>
        <p:nvSpPr>
          <p:cNvPr id="71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8189575" y="47047150"/>
            <a:ext cx="13909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6408" tIns="233204" rIns="466408" bIns="233204" numCol="1" anchor="b" anchorCtr="0" compatLnSpc="1">
            <a:prstTxWarp prst="textNoShape">
              <a:avLst/>
            </a:prstTxWarp>
          </a:bodyPr>
          <a:lstStyle>
            <a:lvl1pPr algn="r" defTabSz="4664075">
              <a:defRPr sz="6100"/>
            </a:lvl1pPr>
          </a:lstStyle>
          <a:p>
            <a:fld id="{D78ED302-E4AB-450D-B573-4335196AC7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4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3" y="10226675"/>
            <a:ext cx="43526075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653125"/>
            <a:ext cx="358457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36CBC-26C4-4B05-9F74-2AD683D84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25F1A-EDB3-453F-B8A2-0CB84F06E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3" y="2927350"/>
            <a:ext cx="10880725" cy="2633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927350"/>
            <a:ext cx="32492950" cy="26333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17D5F-D1ED-4986-B443-5731663429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B777-B4B8-405B-8CF7-2DDA02AEF7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1153438"/>
            <a:ext cx="4352607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3952538"/>
            <a:ext cx="4352607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DBCA2-83EF-4107-A7C2-940DA0187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3" y="9509125"/>
            <a:ext cx="21686837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509125"/>
            <a:ext cx="21686838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C6BF2-991E-4D3C-B585-80D165D45B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317625"/>
            <a:ext cx="4608512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369175"/>
            <a:ext cx="226250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439400"/>
            <a:ext cx="226250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369175"/>
            <a:ext cx="2263298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439400"/>
            <a:ext cx="22632988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26AF5-AB26-4F5B-9E03-CA03722D69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5C866-2171-495C-8ECD-3FEEEDDA50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E023A-2D18-404A-BA54-5B168C5FD9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311275"/>
            <a:ext cx="168465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311275"/>
            <a:ext cx="286258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888163"/>
            <a:ext cx="168465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8344B-447E-4896-864E-6BD9170C5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5" y="23042563"/>
            <a:ext cx="3072447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5" y="2941638"/>
            <a:ext cx="3072447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5" y="25763538"/>
            <a:ext cx="3072447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4C442-D49B-41E0-817D-9FE47B3933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927350"/>
            <a:ext cx="43526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509125"/>
            <a:ext cx="43526075" cy="1975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991050"/>
            <a:ext cx="106680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defTabSz="4389438">
              <a:defRPr sz="67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991050"/>
            <a:ext cx="16214725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defTabSz="4389438">
              <a:defRPr sz="67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991050"/>
            <a:ext cx="106680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defTabSz="4389438">
              <a:defRPr sz="6700"/>
            </a:lvl1pPr>
          </a:lstStyle>
          <a:p>
            <a:fld id="{2CAD6099-20F6-4DEC-8783-26FFFAC003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38661" y="596316"/>
            <a:ext cx="4139114" cy="408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Text Box 1026"/>
          <p:cNvSpPr txBox="1">
            <a:spLocks noChangeArrowheads="1"/>
          </p:cNvSpPr>
          <p:nvPr/>
        </p:nvSpPr>
        <p:spPr bwMode="auto">
          <a:xfrm>
            <a:off x="2222500" y="3283284"/>
            <a:ext cx="896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3500" b="1" dirty="0" smtClean="0"/>
              <a:t>A Security Analyst in a Corporate Network</a:t>
            </a:r>
            <a:endParaRPr lang="en-US" sz="3500" b="1" dirty="0"/>
          </a:p>
        </p:txBody>
      </p:sp>
      <p:sp>
        <p:nvSpPr>
          <p:cNvPr id="10247" name="Text Box 1031"/>
          <p:cNvSpPr txBox="1">
            <a:spLocks noChangeArrowheads="1"/>
          </p:cNvSpPr>
          <p:nvPr/>
        </p:nvSpPr>
        <p:spPr bwMode="auto">
          <a:xfrm>
            <a:off x="42966399" y="25197802"/>
            <a:ext cx="3200400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000" b="1" dirty="0"/>
              <a:t>References</a:t>
            </a:r>
          </a:p>
        </p:txBody>
      </p:sp>
      <p:sp>
        <p:nvSpPr>
          <p:cNvPr id="10248" name="Text Box 1032"/>
          <p:cNvSpPr txBox="1">
            <a:spLocks noChangeArrowheads="1"/>
          </p:cNvSpPr>
          <p:nvPr/>
        </p:nvSpPr>
        <p:spPr bwMode="auto">
          <a:xfrm>
            <a:off x="9950450" y="153304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endParaRPr lang="en-US" b="1"/>
          </a:p>
        </p:txBody>
      </p:sp>
      <p:sp>
        <p:nvSpPr>
          <p:cNvPr id="10250" name="Text Box 1034"/>
          <p:cNvSpPr txBox="1">
            <a:spLocks noChangeArrowheads="1"/>
          </p:cNvSpPr>
          <p:nvPr/>
        </p:nvSpPr>
        <p:spPr bwMode="auto">
          <a:xfrm>
            <a:off x="3416969" y="449179"/>
            <a:ext cx="42998356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6600" b="1" dirty="0"/>
              <a:t>Cyber Situation Awareness: Modeling the Security Analyst in a cyber-attack scenario through </a:t>
            </a:r>
            <a:r>
              <a:rPr lang="en-US" sz="6600" b="1" dirty="0" smtClean="0"/>
              <a:t>Instance-based Learning</a:t>
            </a:r>
          </a:p>
          <a:p>
            <a:pPr algn="ctr" eaLnBrk="0" hangingPunct="0"/>
            <a:r>
              <a:rPr lang="en-US" sz="5300" dirty="0" smtClean="0">
                <a:cs typeface="Times New Roman" pitchFamily="18" charset="0"/>
              </a:rPr>
              <a:t>VARUN DUTT (varundutt@cmu.edu), YOUNG-SUK </a:t>
            </a:r>
            <a:r>
              <a:rPr lang="en-US" sz="5300" dirty="0">
                <a:cs typeface="Times New Roman" pitchFamily="18" charset="0"/>
              </a:rPr>
              <a:t>AHN (</a:t>
            </a:r>
            <a:r>
              <a:rPr lang="en-US" sz="5300" dirty="0" smtClean="0">
                <a:cs typeface="Times New Roman" pitchFamily="18" charset="0"/>
              </a:rPr>
              <a:t>ysahn@altenia.com</a:t>
            </a:r>
            <a:r>
              <a:rPr lang="en-US" sz="5300" dirty="0">
                <a:cs typeface="Times New Roman" pitchFamily="18" charset="0"/>
              </a:rPr>
              <a:t>), </a:t>
            </a:r>
            <a:r>
              <a:rPr lang="en-US" sz="5300" dirty="0" smtClean="0">
                <a:cs typeface="Times New Roman" pitchFamily="18" charset="0"/>
              </a:rPr>
              <a:t>&amp; CLEOTILDE </a:t>
            </a:r>
            <a:r>
              <a:rPr lang="en-US" sz="5300" dirty="0">
                <a:cs typeface="Times New Roman" pitchFamily="18" charset="0"/>
              </a:rPr>
              <a:t>GONZALEZ (coty@cmu.edu</a:t>
            </a:r>
            <a:r>
              <a:rPr lang="en-US" sz="5300" dirty="0" smtClean="0">
                <a:cs typeface="Times New Roman" pitchFamily="18" charset="0"/>
              </a:rPr>
              <a:t>)</a:t>
            </a:r>
          </a:p>
          <a:p>
            <a:pPr algn="ctr" eaLnBrk="0" hangingPunct="0"/>
            <a:r>
              <a:rPr lang="en-US" sz="5300" i="1" dirty="0" smtClean="0">
                <a:cs typeface="Times New Roman" pitchFamily="18" charset="0"/>
              </a:rPr>
              <a:t>Dynamic Decision Making </a:t>
            </a:r>
            <a:r>
              <a:rPr lang="en-US" sz="5300" i="1" dirty="0">
                <a:cs typeface="Times New Roman" pitchFamily="18" charset="0"/>
              </a:rPr>
              <a:t>Laboratory </a:t>
            </a:r>
            <a:r>
              <a:rPr lang="en-US" sz="5300" i="1" dirty="0" smtClean="0">
                <a:cs typeface="Times New Roman" pitchFamily="18" charset="0"/>
              </a:rPr>
              <a:t>(www.cmu.edu/ddmlab), Carnegie Mellon University</a:t>
            </a:r>
            <a:endParaRPr lang="en-US" sz="5300" i="1" dirty="0">
              <a:cs typeface="Times New Roman" pitchFamily="18" charset="0"/>
            </a:endParaRPr>
          </a:p>
        </p:txBody>
      </p:sp>
      <p:sp>
        <p:nvSpPr>
          <p:cNvPr id="10254" name="Text Box 1038"/>
          <p:cNvSpPr txBox="1">
            <a:spLocks noChangeArrowheads="1"/>
          </p:cNvSpPr>
          <p:nvPr/>
        </p:nvSpPr>
        <p:spPr bwMode="auto">
          <a:xfrm>
            <a:off x="38549180" y="25797631"/>
            <a:ext cx="12134850" cy="661719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hangingPunct="0"/>
            <a:r>
              <a:rPr lang="en-US" sz="1800" dirty="0" smtClean="0"/>
              <a:t>Anderson, J. R., &amp; Lebiere, C. (1998). </a:t>
            </a:r>
            <a:r>
              <a:rPr lang="en-US" sz="1800" i="1" dirty="0" smtClean="0"/>
              <a:t>The atomic components of thought.</a:t>
            </a:r>
            <a:r>
              <a:rPr lang="en-US" sz="1800" dirty="0" smtClean="0"/>
              <a:t> Mahwah, NJ: Erlbaum.</a:t>
            </a:r>
          </a:p>
          <a:p>
            <a:r>
              <a:rPr lang="en-US" sz="1800" dirty="0" err="1"/>
              <a:t>Endsley</a:t>
            </a:r>
            <a:r>
              <a:rPr lang="en-US" sz="1800" dirty="0"/>
              <a:t>, M. (1995). Toward a theory of situation awareness in dynamic </a:t>
            </a:r>
            <a:r>
              <a:rPr lang="en-US" sz="1800" dirty="0" smtClean="0"/>
              <a:t>systems.</a:t>
            </a:r>
          </a:p>
          <a:p>
            <a:r>
              <a:rPr lang="en-US" sz="1800" i="1" dirty="0"/>
              <a:t>	</a:t>
            </a:r>
            <a:r>
              <a:rPr lang="en-US" sz="1800" i="1" dirty="0" smtClean="0"/>
              <a:t>Human </a:t>
            </a:r>
            <a:r>
              <a:rPr lang="en-US" sz="1800" i="1" dirty="0"/>
              <a:t>Factors Journal</a:t>
            </a:r>
            <a:r>
              <a:rPr lang="en-US" sz="1800" dirty="0"/>
              <a:t>, </a:t>
            </a:r>
            <a:r>
              <a:rPr lang="en-US" sz="1800" i="1" dirty="0"/>
              <a:t>37</a:t>
            </a:r>
            <a:r>
              <a:rPr lang="en-US" sz="1800" dirty="0"/>
              <a:t>(1), 32–64</a:t>
            </a:r>
            <a:r>
              <a:rPr lang="en-US" sz="1800" dirty="0" smtClean="0"/>
              <a:t>.</a:t>
            </a:r>
          </a:p>
          <a:p>
            <a:pPr hangingPunct="0"/>
            <a:r>
              <a:rPr lang="en-US" sz="1800" dirty="0" err="1" smtClean="0"/>
              <a:t>Dutt</a:t>
            </a:r>
            <a:r>
              <a:rPr lang="en-US" sz="1800" dirty="0" smtClean="0"/>
              <a:t>, V., Cassenti, D.N., &amp; Gonzalez, C. (2011). Modeling the role of the robotics</a:t>
            </a:r>
            <a:r>
              <a:rPr lang="en-US" sz="1800" dirty="0"/>
              <a:t> </a:t>
            </a:r>
            <a:r>
              <a:rPr lang="en-US" sz="1800" dirty="0" smtClean="0"/>
              <a:t>operator manager in a tactical battlefield. In</a:t>
            </a:r>
          </a:p>
          <a:p>
            <a:pPr hangingPunct="0"/>
            <a:r>
              <a:rPr lang="en-US" sz="1800" dirty="0"/>
              <a:t>	</a:t>
            </a:r>
            <a:r>
              <a:rPr lang="en-US" sz="1800" dirty="0" smtClean="0"/>
              <a:t>Proceedings of IEEE </a:t>
            </a:r>
            <a:r>
              <a:rPr lang="en-US" sz="1800" dirty="0" err="1" smtClean="0"/>
              <a:t>CogSIMA</a:t>
            </a:r>
            <a:r>
              <a:rPr lang="en-US" sz="1800" dirty="0" smtClean="0"/>
              <a:t> 2011 Annual Meeting.</a:t>
            </a:r>
          </a:p>
          <a:p>
            <a:r>
              <a:rPr lang="en-US" sz="1800" dirty="0"/>
              <a:t>Gardner, H. (1987). </a:t>
            </a:r>
            <a:r>
              <a:rPr lang="en-US" sz="1800" i="1" dirty="0"/>
              <a:t>The Mind’s New Science: A History of the </a:t>
            </a:r>
            <a:r>
              <a:rPr lang="en-US" sz="1800" i="1" dirty="0" smtClean="0"/>
              <a:t>Cognitive Revolution</a:t>
            </a:r>
            <a:r>
              <a:rPr lang="en-US" sz="1800" dirty="0"/>
              <a:t>. New York, NY:  Basic Books.</a:t>
            </a:r>
          </a:p>
          <a:p>
            <a:r>
              <a:rPr lang="en-US" sz="1800" dirty="0"/>
              <a:t>Gonzalez, C., &amp; </a:t>
            </a:r>
            <a:r>
              <a:rPr lang="en-US" sz="1800" dirty="0" err="1"/>
              <a:t>Dutt</a:t>
            </a:r>
            <a:r>
              <a:rPr lang="en-US" sz="1800" dirty="0"/>
              <a:t>, V. (2010). Instance-based Learning: Integrating </a:t>
            </a:r>
            <a:r>
              <a:rPr lang="en-US" sz="1800" dirty="0" smtClean="0"/>
              <a:t>Decisions from </a:t>
            </a:r>
            <a:r>
              <a:rPr lang="en-US" sz="1800" dirty="0"/>
              <a:t>Experience in Sampling and </a:t>
            </a:r>
            <a:r>
              <a:rPr lang="en-US" sz="1800" dirty="0" smtClean="0"/>
              <a:t>Repeated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Choice </a:t>
            </a:r>
            <a:r>
              <a:rPr lang="en-US" sz="1800" dirty="0"/>
              <a:t>Paradigms. Manuscript </a:t>
            </a:r>
            <a:r>
              <a:rPr lang="en-US" sz="1800" dirty="0" smtClean="0"/>
              <a:t>submitted </a:t>
            </a:r>
            <a:r>
              <a:rPr lang="en-US" sz="1800" dirty="0"/>
              <a:t>for publication.</a:t>
            </a:r>
          </a:p>
          <a:p>
            <a:pPr hangingPunct="0"/>
            <a:r>
              <a:rPr lang="en-US" sz="1800" dirty="0" smtClean="0"/>
              <a:t>Gonzalez, C., </a:t>
            </a:r>
            <a:r>
              <a:rPr lang="en-US" sz="1800" dirty="0" err="1" smtClean="0"/>
              <a:t>Lerch</a:t>
            </a:r>
            <a:r>
              <a:rPr lang="en-US" sz="1800" dirty="0" smtClean="0"/>
              <a:t>, F. J., &amp; Lebiere, C. (2003). Instance-based learning in real-time dynamic decision making. </a:t>
            </a:r>
            <a:r>
              <a:rPr lang="en-US" sz="1800" i="1" dirty="0" smtClean="0"/>
              <a:t>Cognitive</a:t>
            </a:r>
          </a:p>
          <a:p>
            <a:pPr hangingPunct="0"/>
            <a:r>
              <a:rPr lang="en-US" sz="1800" i="1" dirty="0"/>
              <a:t>	</a:t>
            </a:r>
            <a:r>
              <a:rPr lang="en-US" sz="1800" i="1" dirty="0" smtClean="0"/>
              <a:t>Science, 27 (4)</a:t>
            </a:r>
            <a:r>
              <a:rPr lang="en-US" sz="1800" dirty="0" smtClean="0"/>
              <a:t>, 591–635. </a:t>
            </a:r>
          </a:p>
          <a:p>
            <a:pPr hangingPunct="0"/>
            <a:r>
              <a:rPr lang="en-US" sz="1800" dirty="0" err="1"/>
              <a:t>Jajodia</a:t>
            </a:r>
            <a:r>
              <a:rPr lang="en-US" sz="1800" dirty="0"/>
              <a:t>, S.; Liu, P.; </a:t>
            </a:r>
            <a:r>
              <a:rPr lang="en-US" sz="1800" dirty="0" err="1"/>
              <a:t>Swarup</a:t>
            </a:r>
            <a:r>
              <a:rPr lang="en-US" sz="1800" dirty="0"/>
              <a:t>, V.; Wang, C. (Eds.). (2010). </a:t>
            </a:r>
            <a:r>
              <a:rPr lang="en-US" sz="1800" i="1" dirty="0"/>
              <a:t>Cyber </a:t>
            </a:r>
            <a:r>
              <a:rPr lang="en-US" sz="1800" i="1" dirty="0" smtClean="0"/>
              <a:t>Situational Awareness</a:t>
            </a:r>
            <a:r>
              <a:rPr lang="en-US" sz="1800" dirty="0"/>
              <a:t>. New York, NY: Springer.</a:t>
            </a:r>
            <a:endParaRPr lang="en-US" sz="1800" dirty="0" smtClean="0"/>
          </a:p>
          <a:p>
            <a:pPr hangingPunct="0"/>
            <a:r>
              <a:rPr lang="en-US" sz="1800" dirty="0"/>
              <a:t>Johnson-Laird, P. (2006). </a:t>
            </a:r>
            <a:r>
              <a:rPr lang="en-US" sz="1800" i="1" dirty="0"/>
              <a:t>How We Reason</a:t>
            </a:r>
            <a:r>
              <a:rPr lang="en-US" sz="1800" dirty="0"/>
              <a:t>. London, U.K.: Oxford University Press</a:t>
            </a:r>
            <a:r>
              <a:rPr lang="en-US" sz="1800" dirty="0" smtClean="0"/>
              <a:t>.</a:t>
            </a:r>
            <a:endParaRPr lang="en-US" sz="1800" dirty="0"/>
          </a:p>
          <a:p>
            <a:pPr hangingPunct="0"/>
            <a:r>
              <a:rPr lang="en-US" sz="1800" dirty="0" err="1"/>
              <a:t>McCumber</a:t>
            </a:r>
            <a:r>
              <a:rPr lang="en-US" sz="1800" dirty="0"/>
              <a:t>, J. (2004). </a:t>
            </a:r>
            <a:r>
              <a:rPr lang="en-US" sz="1800" i="1" dirty="0"/>
              <a:t>Assessing and Managing Security Risk in IT Systems: </a:t>
            </a:r>
            <a:r>
              <a:rPr lang="en-US" sz="1800" i="1" dirty="0" smtClean="0"/>
              <a:t>A Structured </a:t>
            </a:r>
            <a:r>
              <a:rPr lang="en-US" sz="1800" i="1" dirty="0"/>
              <a:t>Methodology</a:t>
            </a:r>
            <a:r>
              <a:rPr lang="en-US" sz="1800" dirty="0"/>
              <a:t>. Boca Raton, Florida: </a:t>
            </a:r>
            <a:r>
              <a:rPr lang="en-US" sz="1800" dirty="0" smtClean="0"/>
              <a:t>	</a:t>
            </a:r>
            <a:r>
              <a:rPr lang="en-US" sz="1800" dirty="0" err="1" smtClean="0"/>
              <a:t>Auerbach</a:t>
            </a:r>
            <a:r>
              <a:rPr lang="en-US" sz="1800" dirty="0" smtClean="0"/>
              <a:t> </a:t>
            </a:r>
            <a:r>
              <a:rPr lang="en-US" sz="1800" dirty="0"/>
              <a:t>Publications. </a:t>
            </a:r>
            <a:endParaRPr lang="en-US" sz="1800" dirty="0" smtClean="0"/>
          </a:p>
          <a:p>
            <a:r>
              <a:rPr lang="en-US" sz="1800" dirty="0" smtClean="0"/>
              <a:t>Salter</a:t>
            </a:r>
            <a:r>
              <a:rPr lang="en-US" sz="1800" dirty="0"/>
              <a:t>, C., </a:t>
            </a:r>
            <a:r>
              <a:rPr lang="en-US" sz="1800" dirty="0" err="1"/>
              <a:t>Saydjari</a:t>
            </a:r>
            <a:r>
              <a:rPr lang="en-US" sz="1800" dirty="0"/>
              <a:t>, O., </a:t>
            </a:r>
            <a:r>
              <a:rPr lang="en-US" sz="1800" dirty="0" err="1"/>
              <a:t>Schneier</a:t>
            </a:r>
            <a:r>
              <a:rPr lang="en-US" sz="1800" dirty="0"/>
              <a:t>, B., &amp; </a:t>
            </a:r>
            <a:r>
              <a:rPr lang="en-US" sz="1800" dirty="0" err="1"/>
              <a:t>Wallner</a:t>
            </a:r>
            <a:r>
              <a:rPr lang="en-US" sz="1800" dirty="0"/>
              <a:t>, J.  (1998). Toward a </a:t>
            </a:r>
            <a:r>
              <a:rPr lang="en-US" sz="1800" dirty="0" smtClean="0"/>
              <a:t>Secure System </a:t>
            </a:r>
            <a:r>
              <a:rPr lang="en-US" sz="1800" dirty="0"/>
              <a:t>Engineering Methodology. In </a:t>
            </a:r>
            <a:r>
              <a:rPr lang="en-US" sz="1800" i="1" dirty="0"/>
              <a:t>Proceedings of </a:t>
            </a:r>
            <a:r>
              <a:rPr lang="en-US" sz="1800" i="1" dirty="0" smtClean="0"/>
              <a:t>	New </a:t>
            </a:r>
            <a:r>
              <a:rPr lang="en-US" sz="1800" i="1" dirty="0"/>
              <a:t>Security </a:t>
            </a:r>
            <a:r>
              <a:rPr lang="en-US" sz="1800" i="1" dirty="0" smtClean="0"/>
              <a:t>Paradigms </a:t>
            </a:r>
            <a:r>
              <a:rPr lang="en-US" sz="1800" i="1" dirty="0"/>
              <a:t>Workshop </a:t>
            </a:r>
            <a:r>
              <a:rPr lang="en-US" sz="1800" dirty="0"/>
              <a:t>(pp.). Charlottesville, VA. </a:t>
            </a:r>
          </a:p>
          <a:p>
            <a:r>
              <a:rPr lang="en-US" sz="1800" dirty="0" err="1" smtClean="0"/>
              <a:t>Tadda</a:t>
            </a:r>
            <a:r>
              <a:rPr lang="en-US" sz="1800" dirty="0"/>
              <a:t>, G., Salerno, J. J., </a:t>
            </a:r>
            <a:r>
              <a:rPr lang="en-US" sz="1800" dirty="0" err="1"/>
              <a:t>Boulware</a:t>
            </a:r>
            <a:r>
              <a:rPr lang="en-US" sz="1800" dirty="0"/>
              <a:t>, D., </a:t>
            </a:r>
            <a:r>
              <a:rPr lang="en-US" sz="1800" dirty="0" err="1"/>
              <a:t>Hinman</a:t>
            </a:r>
            <a:r>
              <a:rPr lang="en-US" sz="1800" dirty="0"/>
              <a:t>, M., Gorton, S. (2006). </a:t>
            </a:r>
            <a:r>
              <a:rPr lang="en-US" sz="1800" dirty="0" smtClean="0"/>
              <a:t>Realizing situation </a:t>
            </a:r>
            <a:r>
              <a:rPr lang="en-US" sz="1800" dirty="0"/>
              <a:t>awareness within a cyber environment. </a:t>
            </a:r>
            <a:r>
              <a:rPr lang="en-US" sz="1800" dirty="0" smtClean="0"/>
              <a:t>	In </a:t>
            </a:r>
            <a:r>
              <a:rPr lang="en-US" sz="1800" i="1" dirty="0"/>
              <a:t>Proceedings of SPIE </a:t>
            </a:r>
            <a:r>
              <a:rPr lang="en-US" sz="1800" i="1" dirty="0" smtClean="0"/>
              <a:t>Vol. 6242 </a:t>
            </a:r>
            <a:r>
              <a:rPr lang="en-US" sz="1800" i="1" dirty="0"/>
              <a:t>(SPIE, Bellingham, WA, 2006) </a:t>
            </a:r>
            <a:r>
              <a:rPr lang="en-US" sz="1800" dirty="0"/>
              <a:t>(pp. 624204). Kissimmee, FL.</a:t>
            </a:r>
          </a:p>
          <a:p>
            <a:r>
              <a:rPr lang="en-US" sz="1800" dirty="0"/>
              <a:t> </a:t>
            </a:r>
            <a:r>
              <a:rPr lang="en-US" sz="1800" dirty="0" err="1" smtClean="0"/>
              <a:t>Xie</a:t>
            </a:r>
            <a:r>
              <a:rPr lang="en-US" sz="1800" dirty="0"/>
              <a:t>, P., Li, J. H., </a:t>
            </a:r>
            <a:r>
              <a:rPr lang="en-US" sz="1800" dirty="0" err="1"/>
              <a:t>Ou</a:t>
            </a:r>
            <a:r>
              <a:rPr lang="en-US" sz="1800" dirty="0"/>
              <a:t> X., Liu, P., Levy, R. (2010). Using Bayesian networks </a:t>
            </a:r>
            <a:r>
              <a:rPr lang="en-US" sz="1800" dirty="0" smtClean="0"/>
              <a:t>for cyber </a:t>
            </a:r>
            <a:r>
              <a:rPr lang="en-US" sz="1800" dirty="0"/>
              <a:t>security analysis. </a:t>
            </a:r>
            <a:r>
              <a:rPr lang="en-US" sz="1800" i="1" dirty="0"/>
              <a:t>In proceedings of the 2010 </a:t>
            </a:r>
            <a:r>
              <a:rPr lang="en-US" sz="1800" i="1" dirty="0" smtClean="0"/>
              <a:t>	IEEE/IFIP International Conference </a:t>
            </a:r>
            <a:r>
              <a:rPr lang="en-US" sz="1800" i="1" dirty="0"/>
              <a:t>on Dependable Systems and Networks (DSN) </a:t>
            </a:r>
            <a:r>
              <a:rPr lang="en-US" sz="1800" dirty="0"/>
              <a:t>(pp. 211 - 220). </a:t>
            </a:r>
            <a:r>
              <a:rPr lang="en-US" sz="1800" dirty="0" smtClean="0"/>
              <a:t>	Hong </a:t>
            </a:r>
            <a:r>
              <a:rPr lang="en-US" sz="1800" dirty="0"/>
              <a:t>Kong,  </a:t>
            </a:r>
            <a:r>
              <a:rPr lang="en-US" sz="1800" dirty="0" smtClean="0"/>
              <a:t>China</a:t>
            </a:r>
            <a:r>
              <a:rPr lang="en-US" sz="1800" dirty="0"/>
              <a:t>.</a:t>
            </a:r>
          </a:p>
          <a:p>
            <a:r>
              <a:rPr lang="en-US" sz="1800" dirty="0"/>
              <a:t> </a:t>
            </a:r>
            <a:r>
              <a:rPr lang="en-US" sz="1800" dirty="0" smtClean="0"/>
              <a:t>Whitehouse</a:t>
            </a:r>
            <a:r>
              <a:rPr lang="en-US" sz="1800" dirty="0"/>
              <a:t>. (2009). </a:t>
            </a:r>
            <a:r>
              <a:rPr lang="en-US" sz="1800" dirty="0" err="1"/>
              <a:t>Cybersecurity</a:t>
            </a:r>
            <a:r>
              <a:rPr lang="en-US" sz="1800" dirty="0"/>
              <a:t>. </a:t>
            </a:r>
            <a:r>
              <a:rPr lang="en-US" sz="1800" dirty="0" smtClean="0"/>
              <a:t>Retrieved October </a:t>
            </a:r>
            <a:r>
              <a:rPr lang="en-US" sz="1800" dirty="0"/>
              <a:t>31, 2010, from The Whitehouse </a:t>
            </a:r>
            <a:r>
              <a:rPr lang="en-US" sz="1800" dirty="0" smtClean="0"/>
              <a:t>Website: 	http</a:t>
            </a:r>
            <a:r>
              <a:rPr lang="en-US" sz="1800" dirty="0"/>
              <a:t>://</a:t>
            </a:r>
            <a:r>
              <a:rPr lang="en-US" sz="1800" dirty="0" smtClean="0"/>
              <a:t>www.whitehouse.gov/the_press_office/Remarks-by-the-President-on-Securing-Our-Nations-Cyber-	Infrastructure</a:t>
            </a:r>
            <a:r>
              <a:rPr lang="en-US" sz="1800" dirty="0"/>
              <a:t>/</a:t>
            </a:r>
            <a:r>
              <a:rPr lang="en-US" sz="2800" dirty="0"/>
              <a:t>. </a:t>
            </a:r>
          </a:p>
        </p:txBody>
      </p:sp>
      <p:sp>
        <p:nvSpPr>
          <p:cNvPr id="10256" name="Line 1040"/>
          <p:cNvSpPr>
            <a:spLocks noChangeShapeType="1"/>
          </p:cNvSpPr>
          <p:nvPr/>
        </p:nvSpPr>
        <p:spPr bwMode="auto">
          <a:xfrm>
            <a:off x="12687300" y="3603959"/>
            <a:ext cx="1" cy="288108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041"/>
          <p:cNvSpPr>
            <a:spLocks noChangeShapeType="1"/>
          </p:cNvSpPr>
          <p:nvPr/>
        </p:nvSpPr>
        <p:spPr bwMode="auto">
          <a:xfrm>
            <a:off x="25393650" y="3603959"/>
            <a:ext cx="0" cy="2875311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042"/>
          <p:cNvSpPr>
            <a:spLocks noChangeShapeType="1"/>
          </p:cNvSpPr>
          <p:nvPr/>
        </p:nvSpPr>
        <p:spPr bwMode="auto">
          <a:xfrm>
            <a:off x="38061900" y="3603959"/>
            <a:ext cx="0" cy="2875311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Text Box 1043"/>
          <p:cNvSpPr txBox="1">
            <a:spLocks noChangeArrowheads="1"/>
          </p:cNvSpPr>
          <p:nvPr/>
        </p:nvSpPr>
        <p:spPr bwMode="auto">
          <a:xfrm>
            <a:off x="40674925" y="17538700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10288" name="Text Box 1072"/>
          <p:cNvSpPr txBox="1">
            <a:spLocks noChangeArrowheads="1"/>
          </p:cNvSpPr>
          <p:nvPr/>
        </p:nvSpPr>
        <p:spPr bwMode="auto">
          <a:xfrm>
            <a:off x="236019" y="3924635"/>
            <a:ext cx="12229031" cy="121787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000" b="1" dirty="0" smtClean="0"/>
              <a:t>Introductio</a:t>
            </a:r>
            <a:r>
              <a:rPr lang="en-US" sz="3000" b="1" dirty="0"/>
              <a:t>n</a:t>
            </a:r>
            <a:endParaRPr lang="en-US" sz="3000" b="1" dirty="0" smtClean="0"/>
          </a:p>
          <a:p>
            <a:pPr algn="ctr" eaLnBrk="0" hangingPunct="0"/>
            <a:endParaRPr lang="en-US" sz="3000" b="1" dirty="0" smtClean="0"/>
          </a:p>
          <a:p>
            <a:pPr eaLnBrk="0" hangingPunct="0"/>
            <a:r>
              <a:rPr lang="en-US" sz="2800" dirty="0" smtClean="0"/>
              <a:t>According to President Obama’s office</a:t>
            </a:r>
            <a:r>
              <a:rPr lang="en-US" sz="2800" dirty="0"/>
              <a:t>, the nation’s cyber-security strategy is </a:t>
            </a:r>
            <a:r>
              <a:rPr lang="en-US" sz="2800" dirty="0" smtClean="0"/>
              <a:t>twofold </a:t>
            </a:r>
            <a:r>
              <a:rPr lang="en-US" sz="2800" dirty="0"/>
              <a:t>(Whitehouse, 2009)</a:t>
            </a:r>
            <a:r>
              <a:rPr lang="en-US" sz="2800" dirty="0" smtClean="0"/>
              <a:t>: </a:t>
            </a:r>
          </a:p>
          <a:p>
            <a:pPr eaLnBrk="0" hangingPunct="0"/>
            <a:endParaRPr lang="en-US" sz="2800" dirty="0" smtClean="0"/>
          </a:p>
          <a:p>
            <a:pPr marL="514350" indent="-514350" eaLnBrk="0" hangingPunct="0">
              <a:buAutoNum type="arabicParenBoth"/>
            </a:pPr>
            <a:r>
              <a:rPr lang="en-US" sz="2800" dirty="0" smtClean="0"/>
              <a:t>Improve </a:t>
            </a:r>
            <a:r>
              <a:rPr lang="en-US" sz="2800" dirty="0"/>
              <a:t>our resilience to cyber incidents; and, </a:t>
            </a:r>
            <a:endParaRPr lang="en-US" sz="2800" dirty="0" smtClean="0"/>
          </a:p>
          <a:p>
            <a:pPr marL="514350" indent="-514350" eaLnBrk="0" hangingPunct="0">
              <a:buAutoNum type="arabicParenBoth"/>
            </a:pPr>
            <a:r>
              <a:rPr lang="en-US" sz="2800" dirty="0" smtClean="0"/>
              <a:t>Reduce the </a:t>
            </a:r>
            <a:r>
              <a:rPr lang="en-US" sz="2800" dirty="0"/>
              <a:t>cyber </a:t>
            </a:r>
            <a:r>
              <a:rPr lang="en-US" sz="2800" dirty="0" smtClean="0"/>
              <a:t>threat. 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Meeting </a:t>
            </a:r>
            <a:r>
              <a:rPr lang="en-US" sz="2800" dirty="0"/>
              <a:t>both these objectives </a:t>
            </a:r>
            <a:r>
              <a:rPr lang="en-US" sz="2800" dirty="0" smtClean="0"/>
              <a:t>requires </a:t>
            </a:r>
            <a:r>
              <a:rPr lang="en-US" sz="2800" dirty="0"/>
              <a:t>cyber situation-awareness </a:t>
            </a:r>
            <a:r>
              <a:rPr lang="en-US" sz="2800" dirty="0" smtClean="0"/>
              <a:t>(</a:t>
            </a:r>
            <a:r>
              <a:rPr lang="en-US" sz="2800" b="1" dirty="0" smtClean="0"/>
              <a:t>cyber-SA</a:t>
            </a:r>
            <a:r>
              <a:rPr lang="en-US" sz="2800" dirty="0"/>
              <a:t>), a three stage </a:t>
            </a:r>
            <a:r>
              <a:rPr lang="en-US" sz="2800" dirty="0" smtClean="0"/>
              <a:t>process consisting of </a:t>
            </a:r>
            <a:r>
              <a:rPr lang="da-DK" sz="2800" dirty="0"/>
              <a:t>(Endsley, 1995; Tadda et al., 2006)</a:t>
            </a:r>
            <a:r>
              <a:rPr lang="en-US" sz="2800" dirty="0" smtClean="0"/>
              <a:t>:</a:t>
            </a:r>
          </a:p>
          <a:p>
            <a:pPr eaLnBrk="0" hangingPunct="0"/>
            <a:endParaRPr lang="en-US" sz="2800" b="1" dirty="0" smtClean="0"/>
          </a:p>
          <a:p>
            <a:pPr marL="514350" indent="-514350" eaLnBrk="0" hangingPunct="0">
              <a:buAutoNum type="arabicParenBoth"/>
            </a:pPr>
            <a:r>
              <a:rPr lang="en-US" sz="2800" dirty="0" smtClean="0"/>
              <a:t> </a:t>
            </a:r>
            <a:r>
              <a:rPr lang="en-US" sz="2800" b="1" dirty="0" smtClean="0"/>
              <a:t>Recognition</a:t>
            </a:r>
            <a:r>
              <a:rPr lang="en-US" sz="2800" dirty="0" smtClean="0"/>
              <a:t>: Awareness </a:t>
            </a:r>
            <a:r>
              <a:rPr lang="en-US" sz="2800" dirty="0"/>
              <a:t>of the current situation in the </a:t>
            </a:r>
            <a:r>
              <a:rPr lang="en-US" sz="2800" dirty="0" smtClean="0"/>
              <a:t>network</a:t>
            </a:r>
          </a:p>
          <a:p>
            <a:pPr marL="514350" indent="-514350" eaLnBrk="0" hangingPunct="0">
              <a:buAutoNum type="arabicParenBoth"/>
            </a:pPr>
            <a:r>
              <a:rPr lang="en-US" sz="2800" dirty="0" smtClean="0"/>
              <a:t> </a:t>
            </a:r>
            <a:r>
              <a:rPr lang="en-US" sz="2800" b="1" dirty="0" smtClean="0"/>
              <a:t>Comprehension</a:t>
            </a:r>
            <a:r>
              <a:rPr lang="en-US" sz="2800" dirty="0" smtClean="0"/>
              <a:t>: Awareness </a:t>
            </a:r>
            <a:r>
              <a:rPr lang="en-US" sz="2800" dirty="0"/>
              <a:t>of malicious behavior in the current situation in the </a:t>
            </a:r>
            <a:r>
              <a:rPr lang="en-US" sz="2800" dirty="0" smtClean="0"/>
              <a:t>network; </a:t>
            </a:r>
            <a:r>
              <a:rPr lang="en-US" sz="2800" dirty="0"/>
              <a:t>and, </a:t>
            </a:r>
            <a:endParaRPr lang="en-US" sz="2800" dirty="0" smtClean="0"/>
          </a:p>
          <a:p>
            <a:pPr marL="514350" indent="-514350" eaLnBrk="0" hangingPunct="0">
              <a:buAutoNum type="arabicParenBoth"/>
            </a:pPr>
            <a:r>
              <a:rPr lang="en-US" sz="2800" dirty="0" smtClean="0"/>
              <a:t> </a:t>
            </a:r>
            <a:r>
              <a:rPr lang="en-US" sz="2800" b="1" dirty="0" smtClean="0"/>
              <a:t>Projection</a:t>
            </a:r>
            <a:r>
              <a:rPr lang="en-US" sz="2800" dirty="0" smtClean="0"/>
              <a:t>: Assessment </a:t>
            </a:r>
            <a:r>
              <a:rPr lang="en-US" sz="2800" dirty="0"/>
              <a:t>of possible future courses of action resulting from the current situation in the </a:t>
            </a:r>
            <a:r>
              <a:rPr lang="en-US" sz="2800" dirty="0" smtClean="0"/>
              <a:t>network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Key </a:t>
            </a:r>
            <a:r>
              <a:rPr lang="en-US" sz="2800" dirty="0"/>
              <a:t>role </a:t>
            </a:r>
            <a:r>
              <a:rPr lang="en-US" sz="2800" dirty="0" smtClean="0"/>
              <a:t>is </a:t>
            </a:r>
            <a:r>
              <a:rPr lang="en-US" sz="2800" dirty="0"/>
              <a:t>that of a security </a:t>
            </a:r>
            <a:r>
              <a:rPr lang="en-US" sz="2800" dirty="0" smtClean="0"/>
              <a:t>analyst: A </a:t>
            </a:r>
            <a:r>
              <a:rPr lang="en-US" sz="2800" dirty="0"/>
              <a:t>decision-maker who is in charge of observing the online operations of a corporate network </a:t>
            </a:r>
            <a:r>
              <a:rPr lang="en-US" sz="2800" dirty="0" smtClean="0"/>
              <a:t>from </a:t>
            </a:r>
            <a:r>
              <a:rPr lang="en-US" sz="2800" dirty="0"/>
              <a:t>threats of random or organized cyber-attacks (Gardner, 1987; Johnson-Laird, 2006</a:t>
            </a:r>
            <a:r>
              <a:rPr lang="en-US" sz="2800" dirty="0" smtClean="0"/>
              <a:t>)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b="1" dirty="0" smtClean="0"/>
              <a:t>Objective</a:t>
            </a:r>
            <a:r>
              <a:rPr lang="en-US" sz="2800" dirty="0" smtClean="0"/>
              <a:t>: To </a:t>
            </a:r>
            <a:r>
              <a:rPr lang="en-US" sz="2800" dirty="0"/>
              <a:t>describe a cognitive model of the recognition and comprehension processes of a security </a:t>
            </a:r>
            <a:r>
              <a:rPr lang="en-US" sz="2800" dirty="0" smtClean="0"/>
              <a:t>analyst ,where </a:t>
            </a:r>
            <a:r>
              <a:rPr lang="en-US" sz="2800" dirty="0"/>
              <a:t>the model is based on the Instance-Based Learning Theory (IBLT, Gonzalez, </a:t>
            </a:r>
            <a:r>
              <a:rPr lang="en-US" sz="2800" dirty="0" err="1"/>
              <a:t>Lerch</a:t>
            </a:r>
            <a:r>
              <a:rPr lang="en-US" sz="2800" dirty="0"/>
              <a:t>, &amp; </a:t>
            </a:r>
            <a:r>
              <a:rPr lang="en-US" sz="2800" dirty="0" err="1"/>
              <a:t>Lebiere</a:t>
            </a:r>
            <a:r>
              <a:rPr lang="en-US" sz="2800" dirty="0"/>
              <a:t>, 2003; Gonzalez &amp; </a:t>
            </a:r>
            <a:r>
              <a:rPr lang="en-US" sz="2800" dirty="0" err="1"/>
              <a:t>Dutt</a:t>
            </a:r>
            <a:r>
              <a:rPr lang="en-US" sz="2800" dirty="0"/>
              <a:t>, 2010, hereafter, IBL model)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/>
              <a:t>The IBLT is well suited to modeling the decisions of a security analyst </a:t>
            </a:r>
            <a:r>
              <a:rPr lang="en-US" sz="2800" dirty="0" smtClean="0"/>
              <a:t>(Gonzalez </a:t>
            </a:r>
            <a:r>
              <a:rPr lang="en-US" sz="2800" dirty="0"/>
              <a:t>&amp; Dutt, 2010; Dutt, Cassenti, &amp; Gonzalez, </a:t>
            </a:r>
            <a:r>
              <a:rPr lang="en-US" sz="2800" dirty="0" smtClean="0"/>
              <a:t>2010).</a:t>
            </a:r>
            <a:endParaRPr lang="en-US" sz="2800" dirty="0"/>
          </a:p>
        </p:txBody>
      </p:sp>
      <p:sp>
        <p:nvSpPr>
          <p:cNvPr id="10651" name="Text Box 1435"/>
          <p:cNvSpPr txBox="1">
            <a:spLocks noChangeArrowheads="1"/>
          </p:cNvSpPr>
          <p:nvPr/>
        </p:nvSpPr>
        <p:spPr bwMode="auto">
          <a:xfrm>
            <a:off x="13013614" y="3990201"/>
            <a:ext cx="12034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000" b="1" dirty="0" smtClean="0">
                <a:cs typeface="Times New Roman" pitchFamily="18" charset="0"/>
              </a:rPr>
              <a:t>A Simple Cyber-attack Scenario (Island-hopping attack)</a:t>
            </a:r>
            <a:endParaRPr lang="en-US" sz="3000" b="1" dirty="0">
              <a:cs typeface="Times New Roman" pitchFamily="18" charset="0"/>
            </a:endParaRPr>
          </a:p>
        </p:txBody>
      </p:sp>
      <p:sp>
        <p:nvSpPr>
          <p:cNvPr id="10654" name="Rectangle 1438"/>
          <p:cNvSpPr>
            <a:spLocks noChangeArrowheads="1"/>
          </p:cNvSpPr>
          <p:nvPr/>
        </p:nvSpPr>
        <p:spPr bwMode="auto">
          <a:xfrm>
            <a:off x="12932418" y="10340260"/>
            <a:ext cx="1233433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600" dirty="0"/>
              <a:t>Figure </a:t>
            </a:r>
            <a:r>
              <a:rPr lang="en-US" sz="2600" dirty="0" smtClean="0"/>
              <a:t>1: </a:t>
            </a:r>
            <a:r>
              <a:rPr lang="en-US" sz="2800" dirty="0"/>
              <a:t>A simple scenario of a </a:t>
            </a:r>
            <a:r>
              <a:rPr lang="en-US" sz="2800" dirty="0" smtClean="0"/>
              <a:t>cyber-attack consisting of 25 cyber events.  Each </a:t>
            </a:r>
          </a:p>
          <a:p>
            <a:pPr algn="ctr"/>
            <a:r>
              <a:rPr lang="en-US" sz="2800" dirty="0" smtClean="0"/>
              <a:t>event  contains four attributes: </a:t>
            </a:r>
            <a:r>
              <a:rPr lang="en-US" sz="2800" i="1" dirty="0"/>
              <a:t>IP</a:t>
            </a:r>
            <a:r>
              <a:rPr lang="en-US" sz="2800" dirty="0"/>
              <a:t> </a:t>
            </a:r>
            <a:r>
              <a:rPr lang="en-US" sz="2800" dirty="0" smtClean="0"/>
              <a:t>address, </a:t>
            </a:r>
            <a:r>
              <a:rPr lang="en-US" sz="2800" i="1" dirty="0" smtClean="0"/>
              <a:t>directory,</a:t>
            </a:r>
            <a:r>
              <a:rPr lang="en-US" sz="2800" dirty="0" smtClean="0"/>
              <a:t> </a:t>
            </a:r>
            <a:r>
              <a:rPr lang="en-US" sz="2800" i="1" dirty="0" smtClean="0"/>
              <a:t>alert, </a:t>
            </a:r>
            <a:r>
              <a:rPr lang="en-US" sz="2800" dirty="0" smtClean="0"/>
              <a:t>and</a:t>
            </a:r>
            <a:r>
              <a:rPr lang="en-US" sz="2800" i="1" dirty="0" smtClean="0"/>
              <a:t> </a:t>
            </a:r>
            <a:r>
              <a:rPr lang="en-US" sz="2800" dirty="0" smtClean="0"/>
              <a:t> </a:t>
            </a:r>
            <a:r>
              <a:rPr lang="en-US" sz="2800" i="1" dirty="0" smtClean="0"/>
              <a:t>operation. </a:t>
            </a:r>
            <a:r>
              <a:rPr lang="en-US" sz="2800" dirty="0" smtClean="0"/>
              <a:t>The </a:t>
            </a:r>
          </a:p>
          <a:p>
            <a:pPr algn="ctr"/>
            <a:r>
              <a:rPr lang="en-US" sz="2800" dirty="0" smtClean="0"/>
              <a:t>attacker </a:t>
            </a:r>
            <a:r>
              <a:rPr lang="en-US" sz="2800" dirty="0"/>
              <a:t>(shown as a black person) </a:t>
            </a:r>
            <a:r>
              <a:rPr lang="en-US" sz="2800" dirty="0" smtClean="0"/>
              <a:t>tries </a:t>
            </a:r>
            <a:r>
              <a:rPr lang="en-US" sz="2800" dirty="0"/>
              <a:t>to gain access of a company’s fileserver </a:t>
            </a:r>
            <a:endParaRPr lang="en-US" sz="2800" dirty="0" smtClean="0"/>
          </a:p>
          <a:p>
            <a:pPr algn="ctr"/>
            <a:r>
              <a:rPr lang="en-US" sz="2800" dirty="0" smtClean="0"/>
              <a:t>indirectly </a:t>
            </a:r>
            <a:r>
              <a:rPr lang="en-US" sz="2800" dirty="0"/>
              <a:t>through the company’s </a:t>
            </a:r>
            <a:r>
              <a:rPr lang="en-US" sz="2800" dirty="0" smtClean="0"/>
              <a:t>webserver</a:t>
            </a:r>
            <a:r>
              <a:rPr lang="en-US" sz="2800" dirty="0"/>
              <a:t>. Source: </a:t>
            </a:r>
            <a:r>
              <a:rPr lang="en-US" sz="2800" dirty="0" err="1"/>
              <a:t>Xie</a:t>
            </a:r>
            <a:r>
              <a:rPr lang="en-US" sz="2800" dirty="0"/>
              <a:t> et al. (2010).</a:t>
            </a:r>
            <a:endParaRPr lang="en-US" sz="2600" dirty="0"/>
          </a:p>
        </p:txBody>
      </p:sp>
      <p:sp>
        <p:nvSpPr>
          <p:cNvPr id="10658" name="Text Box 1442"/>
          <p:cNvSpPr txBox="1">
            <a:spLocks noChangeArrowheads="1"/>
          </p:cNvSpPr>
          <p:nvPr/>
        </p:nvSpPr>
        <p:spPr bwMode="auto">
          <a:xfrm>
            <a:off x="25837866" y="3343870"/>
            <a:ext cx="12034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500" b="1" dirty="0" smtClean="0">
                <a:cs typeface="Times New Roman" pitchFamily="18" charset="0"/>
              </a:rPr>
              <a:t>Methodology and Results</a:t>
            </a:r>
            <a:endParaRPr lang="en-US" sz="3500" b="1" dirty="0">
              <a:cs typeface="Times New Roman" pitchFamily="18" charset="0"/>
            </a:endParaRPr>
          </a:p>
        </p:txBody>
      </p:sp>
      <p:sp>
        <p:nvSpPr>
          <p:cNvPr id="10660" name="Rectangle 1444"/>
          <p:cNvSpPr>
            <a:spLocks noChangeArrowheads="1"/>
          </p:cNvSpPr>
          <p:nvPr/>
        </p:nvSpPr>
        <p:spPr bwMode="auto">
          <a:xfrm>
            <a:off x="0" y="15255875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63" name="Rectangle 1447"/>
          <p:cNvSpPr>
            <a:spLocks noChangeArrowheads="1"/>
          </p:cNvSpPr>
          <p:nvPr/>
        </p:nvSpPr>
        <p:spPr bwMode="auto">
          <a:xfrm>
            <a:off x="0" y="15274925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66" name="Text Box 1450"/>
          <p:cNvSpPr txBox="1">
            <a:spLocks noChangeArrowheads="1"/>
          </p:cNvSpPr>
          <p:nvPr/>
        </p:nvSpPr>
        <p:spPr bwMode="auto">
          <a:xfrm>
            <a:off x="38714363" y="3555420"/>
            <a:ext cx="120348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500" b="1" dirty="0" smtClean="0">
                <a:cs typeface="Times New Roman" pitchFamily="18" charset="0"/>
              </a:rPr>
              <a:t>Results &amp; Discussion</a:t>
            </a:r>
            <a:endParaRPr lang="en-US" sz="3500" b="1" dirty="0">
              <a:cs typeface="Times New Roman" pitchFamily="18" charset="0"/>
            </a:endParaRPr>
          </a:p>
        </p:txBody>
      </p:sp>
      <p:sp>
        <p:nvSpPr>
          <p:cNvPr id="10667" name="Text Box 1451"/>
          <p:cNvSpPr txBox="1">
            <a:spLocks noChangeArrowheads="1"/>
          </p:cNvSpPr>
          <p:nvPr/>
        </p:nvSpPr>
        <p:spPr bwMode="auto">
          <a:xfrm>
            <a:off x="38549180" y="12192853"/>
            <a:ext cx="12034838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/>
            <a:r>
              <a:rPr lang="en-US" sz="3000" b="1" dirty="0" smtClean="0">
                <a:latin typeface="+mj-lt"/>
                <a:cs typeface="Arial" pitchFamily="34" charset="0"/>
              </a:rPr>
              <a:t>Results Summary</a:t>
            </a:r>
            <a:endParaRPr lang="en-US" sz="3000" b="1" dirty="0">
              <a:latin typeface="+mj-lt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Extra-careful </a:t>
            </a:r>
            <a:r>
              <a:rPr lang="en-US" sz="2800" dirty="0"/>
              <a:t>analyst with a low risk-tolerance </a:t>
            </a:r>
            <a:r>
              <a:rPr lang="en-US" sz="2800" dirty="0" smtClean="0"/>
              <a:t>performs better compared </a:t>
            </a:r>
            <a:r>
              <a:rPr lang="en-US" sz="2800" dirty="0"/>
              <a:t>to </a:t>
            </a:r>
            <a:r>
              <a:rPr lang="en-US" sz="2800" dirty="0" smtClean="0"/>
              <a:t>less-careful </a:t>
            </a:r>
            <a:r>
              <a:rPr lang="en-US" sz="2800" dirty="0"/>
              <a:t>analyst with a high </a:t>
            </a:r>
            <a:r>
              <a:rPr lang="en-US" sz="2800" dirty="0" smtClean="0"/>
              <a:t>risk-tolerance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Risk-tolerance </a:t>
            </a:r>
            <a:r>
              <a:rPr lang="en-US" sz="2800" dirty="0"/>
              <a:t>and memory </a:t>
            </a:r>
            <a:r>
              <a:rPr lang="en-US" sz="2800" dirty="0" smtClean="0"/>
              <a:t>seems </a:t>
            </a:r>
            <a:r>
              <a:rPr lang="en-US" sz="2800" dirty="0"/>
              <a:t>to impact all three performance </a:t>
            </a:r>
            <a:r>
              <a:rPr lang="en-US" sz="2800" dirty="0" smtClean="0"/>
              <a:t>measures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Precision is </a:t>
            </a:r>
            <a:r>
              <a:rPr lang="en-US" sz="2800" dirty="0"/>
              <a:t>always smaller than the Recall and Timeliness </a:t>
            </a:r>
            <a:r>
              <a:rPr lang="en-US" sz="2800" dirty="0" smtClean="0"/>
              <a:t>measures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Effect </a:t>
            </a:r>
            <a:r>
              <a:rPr lang="en-US" sz="2800" dirty="0"/>
              <a:t>of memory </a:t>
            </a:r>
            <a:r>
              <a:rPr lang="en-US" sz="2800" dirty="0" smtClean="0"/>
              <a:t>is </a:t>
            </a:r>
            <a:r>
              <a:rPr lang="en-US" sz="2800" dirty="0"/>
              <a:t>more impacting </a:t>
            </a:r>
            <a:r>
              <a:rPr lang="en-US" sz="2800" dirty="0" smtClean="0"/>
              <a:t>performance </a:t>
            </a:r>
            <a:r>
              <a:rPr lang="en-US" sz="2800" dirty="0"/>
              <a:t>measures compared to the </a:t>
            </a:r>
            <a:r>
              <a:rPr lang="en-US" sz="2800" dirty="0" smtClean="0"/>
              <a:t>effects of risk-tolerance </a:t>
            </a:r>
            <a:r>
              <a:rPr lang="en-US" sz="2800" dirty="0"/>
              <a:t>of the </a:t>
            </a:r>
            <a:r>
              <a:rPr lang="en-US" sz="2800" dirty="0" smtClean="0"/>
              <a:t>analyst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10669" name="Rectangle 1453"/>
          <p:cNvSpPr>
            <a:spLocks noChangeArrowheads="1"/>
          </p:cNvSpPr>
          <p:nvPr/>
        </p:nvSpPr>
        <p:spPr bwMode="auto">
          <a:xfrm>
            <a:off x="0" y="15141575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3" name="Rectangle 1457"/>
          <p:cNvSpPr>
            <a:spLocks noChangeArrowheads="1"/>
          </p:cNvSpPr>
          <p:nvPr/>
        </p:nvSpPr>
        <p:spPr bwMode="auto">
          <a:xfrm>
            <a:off x="0" y="0"/>
            <a:ext cx="512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Text Box 1026"/>
          <p:cNvSpPr txBox="1">
            <a:spLocks noChangeArrowheads="1"/>
          </p:cNvSpPr>
          <p:nvPr/>
        </p:nvSpPr>
        <p:spPr bwMode="auto">
          <a:xfrm>
            <a:off x="13145325" y="19634555"/>
            <a:ext cx="117708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000" b="1" dirty="0" smtClean="0"/>
              <a:t>IBL Model of a Security Analyst in the Simple Scenario </a:t>
            </a:r>
            <a:r>
              <a:rPr lang="en-US" sz="3000" dirty="0" smtClean="0"/>
              <a:t>(Figure 2)</a:t>
            </a:r>
            <a:endParaRPr lang="en-US" sz="3000" b="1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512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026"/>
          <p:cNvSpPr txBox="1">
            <a:spLocks noChangeArrowheads="1"/>
          </p:cNvSpPr>
          <p:nvPr/>
        </p:nvSpPr>
        <p:spPr bwMode="auto">
          <a:xfrm>
            <a:off x="14497050" y="3296761"/>
            <a:ext cx="896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3500" b="1" dirty="0" smtClean="0"/>
              <a:t>Methodology</a:t>
            </a:r>
            <a:endParaRPr lang="en-US" sz="3500" b="1" dirty="0"/>
          </a:p>
        </p:txBody>
      </p:sp>
      <p:sp>
        <p:nvSpPr>
          <p:cNvPr id="94" name="Text Box 1026"/>
          <p:cNvSpPr txBox="1">
            <a:spLocks noChangeArrowheads="1"/>
          </p:cNvSpPr>
          <p:nvPr/>
        </p:nvSpPr>
        <p:spPr bwMode="auto">
          <a:xfrm>
            <a:off x="236018" y="23147041"/>
            <a:ext cx="11770822" cy="70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000" b="1" dirty="0" smtClean="0"/>
              <a:t>Instance Based Learning Theory </a:t>
            </a:r>
          </a:p>
          <a:p>
            <a:pPr algn="ctr" eaLnBrk="0" hangingPunct="0"/>
            <a:endParaRPr lang="en-US" sz="3000" b="1" dirty="0" smtClean="0"/>
          </a:p>
          <a:p>
            <a:pPr eaLnBrk="0" hangingPunct="0"/>
            <a:r>
              <a:rPr lang="en-US" sz="2800" dirty="0"/>
              <a:t>IBLT is a theory of how people make decisions from experience in </a:t>
            </a:r>
            <a:r>
              <a:rPr lang="en-US" sz="2800" dirty="0" smtClean="0"/>
              <a:t>dynamic tasks </a:t>
            </a:r>
            <a:r>
              <a:rPr lang="en-US" sz="2800" dirty="0"/>
              <a:t>(Gonzalez et al., 2003</a:t>
            </a:r>
            <a:r>
              <a:rPr lang="en-US" sz="2800" dirty="0" smtClean="0"/>
              <a:t>)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/>
              <a:t>IBLT proposes that people represent every </a:t>
            </a:r>
            <a:r>
              <a:rPr lang="en-US" sz="2800" dirty="0" smtClean="0"/>
              <a:t>decision-making </a:t>
            </a:r>
            <a:r>
              <a:rPr lang="en-US" sz="2800" dirty="0"/>
              <a:t>situation as </a:t>
            </a:r>
            <a:r>
              <a:rPr lang="en-US" sz="2800" i="1" dirty="0"/>
              <a:t>instances</a:t>
            </a:r>
            <a:r>
              <a:rPr lang="en-US" sz="2800" dirty="0"/>
              <a:t> that are stored in memory. An instance in IBLT is composed of three parts: situation (S</a:t>
            </a:r>
            <a:r>
              <a:rPr lang="en-US" sz="2800" dirty="0" smtClean="0"/>
              <a:t>), </a:t>
            </a:r>
            <a:r>
              <a:rPr lang="en-US" sz="2800" dirty="0"/>
              <a:t>decision (D</a:t>
            </a:r>
            <a:r>
              <a:rPr lang="en-US" sz="2800" dirty="0" smtClean="0"/>
              <a:t>), </a:t>
            </a:r>
            <a:r>
              <a:rPr lang="en-US" sz="2800" dirty="0"/>
              <a:t>and utility (U</a:t>
            </a:r>
            <a:r>
              <a:rPr lang="en-US" sz="2800" dirty="0" smtClean="0"/>
              <a:t>)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smtClean="0"/>
              <a:t>For </a:t>
            </a:r>
            <a:r>
              <a:rPr lang="en-US" sz="2800" dirty="0"/>
              <a:t>each decision-making situation, an instance </a:t>
            </a:r>
            <a:r>
              <a:rPr lang="en-US" sz="2800" dirty="0" smtClean="0"/>
              <a:t>that is most similar to the current situation is </a:t>
            </a:r>
            <a:r>
              <a:rPr lang="en-US" sz="2800" dirty="0"/>
              <a:t>retrieved from memory and </a:t>
            </a:r>
            <a:r>
              <a:rPr lang="en-US" sz="2800" dirty="0" smtClean="0"/>
              <a:t>is used to make decisions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smtClean="0"/>
              <a:t>Retrieval of instances is based upon activation (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 (borrowed from the ACT-R framework, Anderson &amp; Lebiere, 1998) which is function of </a:t>
            </a:r>
            <a:r>
              <a:rPr lang="en-US" sz="2800" dirty="0" err="1" smtClean="0"/>
              <a:t>recency</a:t>
            </a:r>
            <a:r>
              <a:rPr lang="en-US" sz="2800" dirty="0" smtClean="0"/>
              <a:t> and frequency of use of instances and their similarity to a situation in the environment:</a:t>
            </a:r>
            <a:endParaRPr lang="en-US" sz="2800" dirty="0"/>
          </a:p>
        </p:txBody>
      </p:sp>
      <p:sp>
        <p:nvSpPr>
          <p:cNvPr id="46" name="Text Box 1072"/>
          <p:cNvSpPr txBox="1">
            <a:spLocks noChangeArrowheads="1"/>
          </p:cNvSpPr>
          <p:nvPr/>
        </p:nvSpPr>
        <p:spPr bwMode="auto">
          <a:xfrm>
            <a:off x="236018" y="16103425"/>
            <a:ext cx="12229032" cy="69689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000" b="1" dirty="0" smtClean="0"/>
              <a:t>Background</a:t>
            </a:r>
          </a:p>
          <a:p>
            <a:pPr algn="ctr" eaLnBrk="0" hangingPunct="0"/>
            <a:endParaRPr lang="en-US" sz="3000" b="1" dirty="0" smtClean="0"/>
          </a:p>
          <a:p>
            <a:pPr marL="457200" indent="-457200"/>
            <a:r>
              <a:rPr lang="en-US" sz="2800" dirty="0" smtClean="0"/>
              <a:t>Literature indicates that </a:t>
            </a:r>
            <a:r>
              <a:rPr lang="en-US" sz="2800" dirty="0"/>
              <a:t>the SA of a security analyst </a:t>
            </a:r>
            <a:r>
              <a:rPr lang="en-US" sz="2800" dirty="0" smtClean="0"/>
              <a:t>is a function </a:t>
            </a:r>
            <a:r>
              <a:rPr lang="en-US" sz="2800" dirty="0"/>
              <a:t>of:</a:t>
            </a:r>
          </a:p>
          <a:p>
            <a:pPr eaLnBrk="0" hangingPunct="0"/>
            <a:endParaRPr lang="en-US" sz="2800" dirty="0" smtClean="0">
              <a:cs typeface="Times New Roman" pitchFamily="18" charset="0"/>
            </a:endParaRPr>
          </a:p>
          <a:p>
            <a:pPr marL="457200" indent="-457200"/>
            <a:r>
              <a:rPr lang="en-US" sz="2800" dirty="0">
                <a:cs typeface="Times New Roman" pitchFamily="18" charset="0"/>
              </a:rPr>
              <a:t>(1).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dirty="0"/>
              <a:t>A priori experiences and knowledge level (memory) of the analyst about a cyber-attack scenario </a:t>
            </a:r>
            <a:r>
              <a:rPr lang="en-US" sz="2800" dirty="0" smtClean="0"/>
              <a:t>(</a:t>
            </a:r>
            <a:r>
              <a:rPr lang="en-US" sz="2800" dirty="0" err="1" smtClean="0"/>
              <a:t>Jajodia</a:t>
            </a:r>
            <a:r>
              <a:rPr lang="en-US" sz="2800" dirty="0" smtClean="0"/>
              <a:t> </a:t>
            </a:r>
            <a:r>
              <a:rPr lang="en-US" sz="2800" dirty="0"/>
              <a:t>et al., 2010)</a:t>
            </a:r>
          </a:p>
          <a:p>
            <a:pPr marL="457200" indent="-457200"/>
            <a:endParaRPr lang="en-US" sz="2800" b="1" dirty="0">
              <a:cs typeface="Times New Roman" pitchFamily="18" charset="0"/>
            </a:endParaRPr>
          </a:p>
          <a:p>
            <a:pPr marL="457200" indent="-457200"/>
            <a:r>
              <a:rPr lang="en-US" sz="2800" dirty="0">
                <a:cs typeface="Times New Roman" pitchFamily="18" charset="0"/>
              </a:rPr>
              <a:t>(2).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dirty="0"/>
              <a:t>The willingness of the analyst to take risks, i.e., analyst’s risk-tolerance (</a:t>
            </a:r>
            <a:r>
              <a:rPr lang="en-US" sz="2800" dirty="0" err="1"/>
              <a:t>McCumber</a:t>
            </a:r>
            <a:r>
              <a:rPr lang="en-US" sz="2800" dirty="0"/>
              <a:t>, 2004; Salter et al., 1998)</a:t>
            </a:r>
            <a:endParaRPr lang="en-US" sz="2800" dirty="0" smtClean="0">
              <a:cs typeface="Times New Roman" pitchFamily="18" charset="0"/>
            </a:endParaRPr>
          </a:p>
          <a:p>
            <a:pPr eaLnBrk="0" hangingPunct="0"/>
            <a:endParaRPr lang="en-US" sz="2800" dirty="0" smtClean="0">
              <a:cs typeface="Times New Roman" pitchFamily="18" charset="0"/>
            </a:endParaRPr>
          </a:p>
          <a:p>
            <a:pPr eaLnBrk="0" hangingPunct="0"/>
            <a:r>
              <a:rPr lang="en-US" sz="2800" dirty="0" smtClean="0">
                <a:cs typeface="Times New Roman" pitchFamily="18" charset="0"/>
              </a:rPr>
              <a:t>However, there is a lack </a:t>
            </a:r>
            <a:r>
              <a:rPr lang="en-US" sz="2800" dirty="0">
                <a:cs typeface="Times New Roman" pitchFamily="18" charset="0"/>
              </a:rPr>
              <a:t>of a study that empirically investigates the role of both </a:t>
            </a:r>
            <a:r>
              <a:rPr lang="en-US" sz="2800" dirty="0" smtClean="0">
                <a:cs typeface="Times New Roman" pitchFamily="18" charset="0"/>
              </a:rPr>
              <a:t>the above factors on </a:t>
            </a:r>
            <a:r>
              <a:rPr lang="en-US" sz="2800" dirty="0">
                <a:cs typeface="Times New Roman" pitchFamily="18" charset="0"/>
              </a:rPr>
              <a:t>the cyber SA of a security analyst through </a:t>
            </a:r>
            <a:r>
              <a:rPr lang="en-US" sz="2800" dirty="0" smtClean="0">
                <a:cs typeface="Times New Roman" pitchFamily="18" charset="0"/>
              </a:rPr>
              <a:t>cognitive models</a:t>
            </a:r>
            <a:endParaRPr lang="en-US" sz="2800" dirty="0">
              <a:cs typeface="Times New Roman" pitchFamily="18" charset="0"/>
            </a:endParaRP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We </a:t>
            </a:r>
            <a:r>
              <a:rPr lang="en-US" sz="2800" dirty="0"/>
              <a:t>use IBLT to develop a </a:t>
            </a:r>
            <a:r>
              <a:rPr lang="en-US" sz="2800" dirty="0" smtClean="0"/>
              <a:t>cognitive model </a:t>
            </a:r>
            <a:r>
              <a:rPr lang="en-US" sz="2800" dirty="0"/>
              <a:t>of the security analyst and we assess the effects on the </a:t>
            </a:r>
            <a:r>
              <a:rPr lang="en-US" sz="2800" dirty="0" smtClean="0"/>
              <a:t>above two factors on </a:t>
            </a:r>
            <a:r>
              <a:rPr lang="en-US" sz="2800" dirty="0"/>
              <a:t>the accuracy and timeliness of the analyst to detect </a:t>
            </a:r>
            <a:r>
              <a:rPr lang="en-US" sz="2800" dirty="0" smtClean="0"/>
              <a:t>cyber-attacks </a:t>
            </a:r>
            <a:r>
              <a:rPr lang="en-US" sz="2800" dirty="0"/>
              <a:t>in </a:t>
            </a:r>
            <a:r>
              <a:rPr lang="en-US" sz="2800" dirty="0" smtClean="0"/>
              <a:t>a cyber-attack scenario</a:t>
            </a:r>
            <a:endParaRPr lang="en-US" sz="2800" dirty="0">
              <a:cs typeface="Times New Roman" pitchFamily="18" charset="0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722" y="4544200"/>
            <a:ext cx="8520605" cy="579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9" y="1818781"/>
            <a:ext cx="6469581" cy="72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826" y="20254450"/>
            <a:ext cx="12109522" cy="12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 Box 1026"/>
          <p:cNvSpPr txBox="1">
            <a:spLocks noChangeArrowheads="1"/>
          </p:cNvSpPr>
          <p:nvPr/>
        </p:nvSpPr>
        <p:spPr bwMode="auto">
          <a:xfrm>
            <a:off x="25603200" y="10176152"/>
            <a:ext cx="11970636" cy="917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000" b="1" dirty="0" smtClean="0"/>
              <a:t>Parameters and Dependent Variables</a:t>
            </a:r>
          </a:p>
          <a:p>
            <a:pPr algn="ctr" eaLnBrk="0" hangingPunct="0"/>
            <a:endParaRPr lang="en-US" sz="3000" b="1" dirty="0" smtClean="0"/>
          </a:p>
          <a:p>
            <a:pPr eaLnBrk="0" hangingPunct="0"/>
            <a:r>
              <a:rPr lang="en-US" sz="2800" dirty="0" smtClean="0"/>
              <a:t>The IBL model was developed in </a:t>
            </a:r>
            <a:r>
              <a:rPr lang="en-US" sz="2800" dirty="0" err="1" smtClean="0"/>
              <a:t>Matlab</a:t>
            </a:r>
            <a:r>
              <a:rPr lang="en-US" sz="2800" dirty="0" smtClean="0"/>
              <a:t>; run for 500 simulated analysts and over 25 events in the simple scenario for each analyst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smtClean="0"/>
              <a:t>Instances in the model are retrieved from memory based upon their activation (A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). Parameters set at defaults: </a:t>
            </a:r>
            <a:r>
              <a:rPr lang="en-US" sz="2800" i="1" dirty="0" smtClean="0"/>
              <a:t>d</a:t>
            </a:r>
            <a:r>
              <a:rPr lang="en-US" sz="2800" dirty="0" smtClean="0"/>
              <a:t> = 0.50; </a:t>
            </a:r>
            <a:r>
              <a:rPr lang="en-US" sz="2800" i="1" dirty="0" smtClean="0"/>
              <a:t>s</a:t>
            </a:r>
            <a:r>
              <a:rPr lang="en-US" sz="2800" dirty="0" smtClean="0"/>
              <a:t> = 0.25; Squared-similarity function  used between attributes of an event and the S slots of an instance</a:t>
            </a:r>
          </a:p>
          <a:p>
            <a:pPr eaLnBrk="0" hangingPunct="0"/>
            <a:endParaRPr lang="en-US" sz="2600" dirty="0" smtClean="0"/>
          </a:p>
          <a:p>
            <a:pPr eaLnBrk="0" hangingPunct="0"/>
            <a:r>
              <a:rPr lang="en-US" sz="2600" b="1" dirty="0" smtClean="0"/>
              <a:t>Dependent variables</a:t>
            </a:r>
            <a:r>
              <a:rPr lang="en-US" sz="2600" dirty="0" smtClean="0"/>
              <a:t>: </a:t>
            </a:r>
            <a:r>
              <a:rPr lang="en-US" sz="2800" dirty="0" smtClean="0"/>
              <a:t>Performance </a:t>
            </a:r>
            <a:r>
              <a:rPr lang="en-US" sz="2800" dirty="0"/>
              <a:t>of a simulated analyst was measured using accuracy and timeliness of the </a:t>
            </a:r>
            <a:r>
              <a:rPr lang="en-US" sz="2800" dirty="0" smtClean="0"/>
              <a:t>analyst (</a:t>
            </a:r>
            <a:r>
              <a:rPr lang="en-US" sz="2800" dirty="0" err="1"/>
              <a:t>Jajodia</a:t>
            </a:r>
            <a:r>
              <a:rPr lang="en-US" sz="2800" dirty="0"/>
              <a:t> et al., 2010</a:t>
            </a:r>
            <a:r>
              <a:rPr lang="en-US" sz="2800" dirty="0" smtClean="0"/>
              <a:t>) as per the following: 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b="1" dirty="0" smtClean="0"/>
              <a:t>Recall or hit-rate (accuracy)</a:t>
            </a:r>
            <a:r>
              <a:rPr lang="en-US" sz="2800" dirty="0" smtClean="0"/>
              <a:t>: it is </a:t>
            </a:r>
            <a:r>
              <a:rPr lang="en-US" sz="2800" dirty="0"/>
              <a:t>the percent of events correctly detected as threats out of the total number of known threat events observed by the model before the model stopped</a:t>
            </a:r>
            <a:r>
              <a:rPr lang="en-US" sz="2800" dirty="0" smtClean="0"/>
              <a:t>.</a:t>
            </a:r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b="1" dirty="0" smtClean="0"/>
              <a:t>Precision (accuracy):</a:t>
            </a:r>
            <a:r>
              <a:rPr lang="en-US" sz="2800" dirty="0" smtClean="0"/>
              <a:t> it is </a:t>
            </a:r>
            <a:r>
              <a:rPr lang="en-US" sz="2800" dirty="0"/>
              <a:t>percentage of events correctly detected as threats out of the total number of threat events detected by the model before the model </a:t>
            </a:r>
            <a:r>
              <a:rPr lang="en-US" sz="2800" dirty="0" smtClean="0"/>
              <a:t>stopped</a:t>
            </a:r>
          </a:p>
          <a:p>
            <a:pPr eaLnBrk="0" hangingPunct="0"/>
            <a:endParaRPr lang="en-US" sz="2800" b="1" dirty="0" smtClean="0"/>
          </a:p>
          <a:p>
            <a:pPr eaLnBrk="0" hangingPunct="0"/>
            <a:r>
              <a:rPr lang="en-US" sz="2800" b="1" dirty="0" smtClean="0"/>
              <a:t>Timeliness: </a:t>
            </a:r>
            <a:r>
              <a:rPr lang="en-US" sz="2800" dirty="0" smtClean="0"/>
              <a:t>it </a:t>
            </a:r>
            <a:r>
              <a:rPr lang="en-US" sz="2800" dirty="0"/>
              <a:t>is 100%-percentage of events, out of total events, after which the model stops and classifies the scenario to be a </a:t>
            </a:r>
            <a:r>
              <a:rPr lang="en-US" sz="2800" dirty="0" smtClean="0"/>
              <a:t>cyber-attack</a:t>
            </a:r>
            <a:endParaRPr lang="en-US" sz="2600" dirty="0" smtClean="0"/>
          </a:p>
        </p:txBody>
      </p:sp>
      <p:sp>
        <p:nvSpPr>
          <p:cNvPr id="59" name="Text Box 1026"/>
          <p:cNvSpPr txBox="1">
            <a:spLocks noChangeArrowheads="1"/>
          </p:cNvSpPr>
          <p:nvPr/>
        </p:nvSpPr>
        <p:spPr bwMode="auto">
          <a:xfrm>
            <a:off x="25603200" y="19977451"/>
            <a:ext cx="117708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000" b="1" dirty="0" smtClean="0"/>
              <a:t>Results </a:t>
            </a:r>
            <a:r>
              <a:rPr lang="en-US" sz="3000" dirty="0" smtClean="0"/>
              <a:t>(Figure 3)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616" y="20739969"/>
            <a:ext cx="10425198" cy="554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615" y="26303721"/>
            <a:ext cx="11126973" cy="605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180" y="4965620"/>
            <a:ext cx="11561052" cy="65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 Box 1451"/>
          <p:cNvSpPr txBox="1">
            <a:spLocks noChangeArrowheads="1"/>
          </p:cNvSpPr>
          <p:nvPr/>
        </p:nvSpPr>
        <p:spPr bwMode="auto">
          <a:xfrm>
            <a:off x="38549180" y="16899685"/>
            <a:ext cx="12034838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/>
            <a:r>
              <a:rPr lang="en-US" sz="3000" b="1" dirty="0" smtClean="0">
                <a:latin typeface="+mj-lt"/>
                <a:cs typeface="Arial" pitchFamily="34" charset="0"/>
              </a:rPr>
              <a:t>Discussions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Proposed </a:t>
            </a:r>
            <a:r>
              <a:rPr lang="en-US" sz="2800" dirty="0"/>
              <a:t>that computational models based on the IBLT can be used to make predictions of the </a:t>
            </a:r>
            <a:r>
              <a:rPr lang="en-US" sz="2800" dirty="0" smtClean="0"/>
              <a:t>cyber SA </a:t>
            </a:r>
            <a:r>
              <a:rPr lang="en-US" sz="2800" dirty="0"/>
              <a:t>of a security </a:t>
            </a:r>
            <a:r>
              <a:rPr lang="en-US" sz="2800" dirty="0" smtClean="0"/>
              <a:t>analyst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j-lt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Concrete </a:t>
            </a:r>
            <a:r>
              <a:rPr lang="en-US" sz="2800" dirty="0"/>
              <a:t>predictions of the level of recall, </a:t>
            </a:r>
            <a:r>
              <a:rPr lang="en-US" sz="2800" dirty="0" smtClean="0"/>
              <a:t>precision, </a:t>
            </a:r>
            <a:r>
              <a:rPr lang="en-US" sz="2800" dirty="0"/>
              <a:t>and timeliness of the security analyst given some level of experience and </a:t>
            </a:r>
            <a:r>
              <a:rPr lang="en-US" sz="2800" dirty="0" smtClean="0"/>
              <a:t>risk-tolerance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Risk-tolerance </a:t>
            </a:r>
            <a:r>
              <a:rPr lang="en-US" sz="2800" dirty="0"/>
              <a:t>level </a:t>
            </a:r>
            <a:r>
              <a:rPr lang="en-US" sz="2800" dirty="0" smtClean="0"/>
              <a:t>and </a:t>
            </a:r>
            <a:r>
              <a:rPr lang="en-US" sz="2800" dirty="0"/>
              <a:t>the mix of threat and non-threat instances in analyst’s memory affect the analyst’s cyber </a:t>
            </a:r>
            <a:r>
              <a:rPr lang="en-US" sz="2800" dirty="0" smtClean="0"/>
              <a:t>SA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j-lt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Predictions </a:t>
            </a:r>
            <a:r>
              <a:rPr lang="en-US" sz="2800" dirty="0"/>
              <a:t>need to be validated with human data, i.e., observed behavior form a human security </a:t>
            </a:r>
            <a:r>
              <a:rPr lang="en-US" sz="2800" dirty="0" smtClean="0"/>
              <a:t>analyst </a:t>
            </a:r>
            <a:r>
              <a:rPr lang="en-US" sz="2800" dirty="0"/>
              <a:t>in the simple scenario.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We plan </a:t>
            </a:r>
            <a:r>
              <a:rPr lang="en-US" sz="2800" dirty="0"/>
              <a:t>to run laboratory studies in the near future to assess human </a:t>
            </a:r>
            <a:r>
              <a:rPr lang="en-US" sz="2800" dirty="0" smtClean="0"/>
              <a:t>behavior</a:t>
            </a:r>
            <a:endParaRPr lang="en-US" sz="2800" dirty="0">
              <a:latin typeface="+mj-lt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76" y="29781233"/>
            <a:ext cx="7219567" cy="113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75" y="30621809"/>
            <a:ext cx="7219567" cy="138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69" y="31717532"/>
            <a:ext cx="7132719" cy="94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647" y="12308937"/>
            <a:ext cx="8276679" cy="73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 Box 1451"/>
          <p:cNvSpPr txBox="1">
            <a:spLocks noChangeArrowheads="1"/>
          </p:cNvSpPr>
          <p:nvPr/>
        </p:nvSpPr>
        <p:spPr bwMode="auto">
          <a:xfrm>
            <a:off x="38549180" y="23121923"/>
            <a:ext cx="1203483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/>
            <a:r>
              <a:rPr lang="en-US" sz="3000" b="1" dirty="0" smtClean="0">
                <a:latin typeface="+mj-lt"/>
                <a:cs typeface="Arial" pitchFamily="34" charset="0"/>
              </a:rPr>
              <a:t>Acknowledgement</a:t>
            </a:r>
          </a:p>
          <a:p>
            <a:r>
              <a:rPr lang="en-US" sz="2800" dirty="0"/>
              <a:t>This research was a part of a Multidisciplinary University Research Initiative Award (MURI; # W911NF-09-1-0525) from Army Research Office for a research project on Cyber Situation Awareness</a:t>
            </a:r>
            <a:r>
              <a:rPr lang="en-US" dirty="0"/>
              <a:t>.</a:t>
            </a:r>
            <a:endParaRPr lang="en-US" dirty="0">
              <a:latin typeface="+mj-lt"/>
              <a:cs typeface="Arial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866" y="4512667"/>
            <a:ext cx="11797866" cy="541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1062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Goucher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tghirard</dc:creator>
  <cp:lastModifiedBy>Lenovo User</cp:lastModifiedBy>
  <cp:revision>303</cp:revision>
  <dcterms:created xsi:type="dcterms:W3CDTF">2006-03-14T16:29:19Z</dcterms:created>
  <dcterms:modified xsi:type="dcterms:W3CDTF">2011-03-17T15:47:00Z</dcterms:modified>
</cp:coreProperties>
</file>