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Lst>
  <p:sldSz cx="32921575" cy="51206400"/>
  <p:notesSz cx="6858000" cy="9144000"/>
  <p:defaultTextStyle>
    <a:defPPr>
      <a:defRPr lang="en-US"/>
    </a:defPPr>
    <a:lvl1pPr marL="0" algn="l" defTabSz="4807218" rtl="0" eaLnBrk="1" latinLnBrk="0" hangingPunct="1">
      <a:defRPr sz="9500" kern="1200">
        <a:solidFill>
          <a:schemeClr val="tx1"/>
        </a:solidFill>
        <a:latin typeface="+mn-lt"/>
        <a:ea typeface="+mn-ea"/>
        <a:cs typeface="+mn-cs"/>
      </a:defRPr>
    </a:lvl1pPr>
    <a:lvl2pPr marL="2403609" algn="l" defTabSz="4807218" rtl="0" eaLnBrk="1" latinLnBrk="0" hangingPunct="1">
      <a:defRPr sz="9500" kern="1200">
        <a:solidFill>
          <a:schemeClr val="tx1"/>
        </a:solidFill>
        <a:latin typeface="+mn-lt"/>
        <a:ea typeface="+mn-ea"/>
        <a:cs typeface="+mn-cs"/>
      </a:defRPr>
    </a:lvl2pPr>
    <a:lvl3pPr marL="4807218" algn="l" defTabSz="4807218" rtl="0" eaLnBrk="1" latinLnBrk="0" hangingPunct="1">
      <a:defRPr sz="9500" kern="1200">
        <a:solidFill>
          <a:schemeClr val="tx1"/>
        </a:solidFill>
        <a:latin typeface="+mn-lt"/>
        <a:ea typeface="+mn-ea"/>
        <a:cs typeface="+mn-cs"/>
      </a:defRPr>
    </a:lvl3pPr>
    <a:lvl4pPr marL="7210827" algn="l" defTabSz="4807218" rtl="0" eaLnBrk="1" latinLnBrk="0" hangingPunct="1">
      <a:defRPr sz="9500" kern="1200">
        <a:solidFill>
          <a:schemeClr val="tx1"/>
        </a:solidFill>
        <a:latin typeface="+mn-lt"/>
        <a:ea typeface="+mn-ea"/>
        <a:cs typeface="+mn-cs"/>
      </a:defRPr>
    </a:lvl4pPr>
    <a:lvl5pPr marL="9614436" algn="l" defTabSz="4807218" rtl="0" eaLnBrk="1" latinLnBrk="0" hangingPunct="1">
      <a:defRPr sz="9500" kern="1200">
        <a:solidFill>
          <a:schemeClr val="tx1"/>
        </a:solidFill>
        <a:latin typeface="+mn-lt"/>
        <a:ea typeface="+mn-ea"/>
        <a:cs typeface="+mn-cs"/>
      </a:defRPr>
    </a:lvl5pPr>
    <a:lvl6pPr marL="12018045" algn="l" defTabSz="4807218" rtl="0" eaLnBrk="1" latinLnBrk="0" hangingPunct="1">
      <a:defRPr sz="9500" kern="1200">
        <a:solidFill>
          <a:schemeClr val="tx1"/>
        </a:solidFill>
        <a:latin typeface="+mn-lt"/>
        <a:ea typeface="+mn-ea"/>
        <a:cs typeface="+mn-cs"/>
      </a:defRPr>
    </a:lvl6pPr>
    <a:lvl7pPr marL="14421654" algn="l" defTabSz="4807218" rtl="0" eaLnBrk="1" latinLnBrk="0" hangingPunct="1">
      <a:defRPr sz="9500" kern="1200">
        <a:solidFill>
          <a:schemeClr val="tx1"/>
        </a:solidFill>
        <a:latin typeface="+mn-lt"/>
        <a:ea typeface="+mn-ea"/>
        <a:cs typeface="+mn-cs"/>
      </a:defRPr>
    </a:lvl7pPr>
    <a:lvl8pPr marL="16825263" algn="l" defTabSz="4807218" rtl="0" eaLnBrk="1" latinLnBrk="0" hangingPunct="1">
      <a:defRPr sz="9500" kern="1200">
        <a:solidFill>
          <a:schemeClr val="tx1"/>
        </a:solidFill>
        <a:latin typeface="+mn-lt"/>
        <a:ea typeface="+mn-ea"/>
        <a:cs typeface="+mn-cs"/>
      </a:defRPr>
    </a:lvl8pPr>
    <a:lvl9pPr marL="19228872" algn="l" defTabSz="4807218" rtl="0" eaLnBrk="1" latinLnBrk="0" hangingPunct="1">
      <a:defRPr sz="9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28">
          <p15:clr>
            <a:srgbClr val="A4A3A4"/>
          </p15:clr>
        </p15:guide>
        <p15:guide id="2" pos="103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2" clrIdx="0">
    <p:extLst>
      <p:ext uri="{19B8F6BF-5375-455C-9EA6-DF929625EA0E}">
        <p15:presenceInfo xmlns="" xmlns:p15="http://schemas.microsoft.com/office/powerpoint/2012/main" userId="Var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p:cViewPr>
        <p:scale>
          <a:sx n="30" d="100"/>
          <a:sy n="30" d="100"/>
        </p:scale>
        <p:origin x="-348" y="5274"/>
      </p:cViewPr>
      <p:guideLst>
        <p:guide orient="horz" pos="16128"/>
        <p:guide pos="103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8230394" y="23327360"/>
            <a:ext cx="22222064" cy="1414456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8230394" y="37358137"/>
            <a:ext cx="22222064" cy="10241280"/>
          </a:xfrm>
        </p:spPr>
        <p:txBody>
          <a:bodyPr/>
          <a:lstStyle>
            <a:lvl1pPr marL="0" indent="0" algn="l">
              <a:buNone/>
              <a:defRPr sz="9500" b="1">
                <a:solidFill>
                  <a:schemeClr val="tx2"/>
                </a:solidFill>
              </a:defRPr>
            </a:lvl1pPr>
            <a:lvl2pPr marL="2403609" indent="0" algn="ctr">
              <a:buNone/>
            </a:lvl2pPr>
            <a:lvl3pPr marL="4807218" indent="0" algn="ctr">
              <a:buNone/>
            </a:lvl3pPr>
            <a:lvl4pPr marL="7210827" indent="0" algn="ctr">
              <a:buNone/>
            </a:lvl4pPr>
            <a:lvl5pPr marL="9614436" indent="0" algn="ctr">
              <a:buNone/>
            </a:lvl5pPr>
            <a:lvl6pPr marL="12018045" indent="0" algn="ctr">
              <a:buNone/>
            </a:lvl6pPr>
            <a:lvl7pPr marL="14421654" indent="0" algn="ctr">
              <a:buNone/>
            </a:lvl7pPr>
            <a:lvl8pPr marL="16825263" indent="0" algn="ctr">
              <a:buNone/>
            </a:lvl8pPr>
            <a:lvl9pPr marL="192288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3536129" y="9503128"/>
            <a:ext cx="17068800" cy="1371733"/>
          </a:xfrm>
        </p:spPr>
        <p:txBody>
          <a:bodyPr/>
          <a:lstStyle/>
          <a:p>
            <a:fld id="{9895B7B1-F37B-4606-8A98-F3891B9B7F55}" type="datetimeFigureOut">
              <a:rPr lang="en-IN" smtClean="0"/>
              <a:t>14-02-2015</a:t>
            </a:fld>
            <a:endParaRPr lang="en-IN"/>
          </a:p>
        </p:txBody>
      </p:sp>
      <p:sp>
        <p:nvSpPr>
          <p:cNvPr id="17" name="Footer Placeholder 16"/>
          <p:cNvSpPr>
            <a:spLocks noGrp="1"/>
          </p:cNvSpPr>
          <p:nvPr>
            <p:ph type="ftr" sz="quarter" idx="11"/>
          </p:nvPr>
        </p:nvSpPr>
        <p:spPr bwMode="auto">
          <a:xfrm rot="5400000">
            <a:off x="18409901" y="31965557"/>
            <a:ext cx="27310080" cy="1382706"/>
          </a:xfrm>
        </p:spPr>
        <p:txBody>
          <a:bodyPr/>
          <a:lstStyle/>
          <a:p>
            <a:endParaRPr lang="en-IN"/>
          </a:p>
        </p:txBody>
      </p:sp>
      <p:sp>
        <p:nvSpPr>
          <p:cNvPr id="10" name="Rectangle 9"/>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4" name="Rectangle 13"/>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9" name="Rectangle 18"/>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Straight Connector 17"/>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0" name="Straight Connector 19"/>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2" name="Straight Connector 21"/>
          <p:cNvSpPr>
            <a:spLocks noChangeShapeType="1"/>
          </p:cNvSpPr>
          <p:nvPr/>
        </p:nvSpPr>
        <p:spPr bwMode="auto">
          <a:xfrm>
            <a:off x="32813046"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7" name="Rectangle 26"/>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2194774" y="25603204"/>
            <a:ext cx="4663891" cy="967232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4715130"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4" name="Oval 23"/>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Oval 25"/>
          <p:cNvSpPr/>
          <p:nvPr/>
        </p:nvSpPr>
        <p:spPr bwMode="auto">
          <a:xfrm>
            <a:off x="5991728" y="43218201"/>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5" name="Oval 24"/>
          <p:cNvSpPr/>
          <p:nvPr/>
        </p:nvSpPr>
        <p:spPr>
          <a:xfrm>
            <a:off x="6858662" y="33568640"/>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4772419" y="36800979"/>
            <a:ext cx="2194772" cy="3864179"/>
          </a:xfrm>
        </p:spPr>
        <p:txBody>
          <a:bodyPr/>
          <a:lstStyle/>
          <a:p>
            <a:fld id="{7FC4BC0B-DB49-447F-8FE5-D207C439C9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143" y="2050641"/>
            <a:ext cx="6035622" cy="436913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6080" y="2050634"/>
            <a:ext cx="21673371" cy="436913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646081" y="11948160"/>
            <a:ext cx="26885953" cy="3639068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895B7B1-F37B-4606-8A98-F3891B9B7F55}" type="datetimeFigureOut">
              <a:rPr lang="en-IN" smtClean="0"/>
              <a:t>14-02-2015</a:t>
            </a:fld>
            <a:endParaRPr lang="en-IN"/>
          </a:p>
        </p:txBody>
      </p:sp>
      <p:sp>
        <p:nvSpPr>
          <p:cNvPr id="9" name="Slide Number Placeholder 8"/>
          <p:cNvSpPr>
            <a:spLocks noGrp="1"/>
          </p:cNvSpPr>
          <p:nvPr>
            <p:ph type="sldNum" sz="quarter" idx="15"/>
          </p:nvPr>
        </p:nvSpPr>
        <p:spPr/>
        <p:txBody>
          <a:bodyPr rtlCol="0"/>
          <a:lstStyle/>
          <a:p>
            <a:fld id="{7FC4BC0B-DB49-447F-8FE5-D207C439C92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30394" y="21620481"/>
            <a:ext cx="22222064" cy="15333472"/>
          </a:xfrm>
        </p:spPr>
        <p:txBody>
          <a:bodyPr/>
          <a:lstStyle>
            <a:lvl1pPr algn="l">
              <a:buNone/>
              <a:defRPr sz="157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230394" y="37409120"/>
            <a:ext cx="22222064" cy="10241280"/>
          </a:xfrm>
        </p:spPr>
        <p:txBody>
          <a:bodyPr anchor="t"/>
          <a:lstStyle>
            <a:lvl1pPr marL="0" indent="0">
              <a:buNone/>
              <a:defRPr sz="9500" b="1">
                <a:solidFill>
                  <a:schemeClr val="tx2"/>
                </a:solidFill>
              </a:defRPr>
            </a:lvl1pPr>
            <a:lvl2pPr>
              <a:buNone/>
              <a:defRPr sz="9500">
                <a:solidFill>
                  <a:schemeClr val="tx1">
                    <a:tint val="75000"/>
                  </a:schemeClr>
                </a:solidFill>
              </a:defRPr>
            </a:lvl2pPr>
            <a:lvl3pPr>
              <a:buNone/>
              <a:defRPr sz="8400">
                <a:solidFill>
                  <a:schemeClr val="tx1">
                    <a:tint val="75000"/>
                  </a:schemeClr>
                </a:solidFill>
              </a:defRPr>
            </a:lvl3pPr>
            <a:lvl4pPr>
              <a:buNone/>
              <a:defRPr sz="7300">
                <a:solidFill>
                  <a:schemeClr val="tx1">
                    <a:tint val="75000"/>
                  </a:schemeClr>
                </a:solidFill>
              </a:defRPr>
            </a:lvl4pPr>
            <a:lvl5pPr>
              <a:buNone/>
              <a:defRPr sz="7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3531214" y="9475763"/>
            <a:ext cx="17068800" cy="1371733"/>
          </a:xfrm>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bwMode="auto">
          <a:xfrm rot="5400000">
            <a:off x="18410574" y="31944195"/>
            <a:ext cx="27310080" cy="1382706"/>
          </a:xfrm>
        </p:spPr>
        <p:txBody>
          <a:bodyPr/>
          <a:lstStyle/>
          <a:p>
            <a:endParaRPr lang="en-IN"/>
          </a:p>
        </p:txBody>
      </p:sp>
      <p:sp>
        <p:nvSpPr>
          <p:cNvPr id="9" name="Rectangle 8"/>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0" name="Rectangle 9"/>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Rectangle 10"/>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Straight Connector 13"/>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7" name="Straight Connector 16"/>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Rectangle 17"/>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9" name="Oval 18"/>
          <p:cNvSpPr/>
          <p:nvPr/>
        </p:nvSpPr>
        <p:spPr bwMode="auto">
          <a:xfrm>
            <a:off x="2194774" y="25603204"/>
            <a:ext cx="4663891" cy="96723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0" name="Oval 19"/>
          <p:cNvSpPr/>
          <p:nvPr/>
        </p:nvSpPr>
        <p:spPr bwMode="auto">
          <a:xfrm>
            <a:off x="4769394"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2" name="Oval 21"/>
          <p:cNvSpPr/>
          <p:nvPr/>
        </p:nvSpPr>
        <p:spPr bwMode="auto">
          <a:xfrm>
            <a:off x="5991728" y="43240960"/>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6765196" y="33449831"/>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Straight Connector 25"/>
          <p:cNvSpPr>
            <a:spLocks noChangeShapeType="1"/>
          </p:cNvSpPr>
          <p:nvPr/>
        </p:nvSpPr>
        <p:spPr bwMode="auto">
          <a:xfrm>
            <a:off x="32755758"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6" name="Slide Number Placeholder 5"/>
          <p:cNvSpPr>
            <a:spLocks noGrp="1"/>
          </p:cNvSpPr>
          <p:nvPr>
            <p:ph type="sldNum" sz="quarter" idx="12"/>
          </p:nvPr>
        </p:nvSpPr>
        <p:spPr bwMode="auto">
          <a:xfrm>
            <a:off x="4826682" y="36800979"/>
            <a:ext cx="2194772" cy="3864179"/>
          </a:xfrm>
        </p:spPr>
        <p:txBody>
          <a:bodyPr/>
          <a:lstStyle/>
          <a:p>
            <a:fld id="{7FC4BC0B-DB49-447F-8FE5-D207C439C92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95B7B1-F37B-4606-8A98-F3891B9B7F55}" type="datetimeFigureOut">
              <a:rPr lang="en-IN" smtClean="0"/>
              <a:t>14-02-2015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C4BC0B-DB49-447F-8FE5-D207C439C92D}" type="slidenum">
              <a:rPr lang="en-IN" smtClean="0"/>
              <a:t>‹#›</a:t>
            </a:fld>
            <a:endParaRPr lang="en-IN"/>
          </a:p>
        </p:txBody>
      </p:sp>
      <p:sp>
        <p:nvSpPr>
          <p:cNvPr id="9" name="Content Placeholder 8"/>
          <p:cNvSpPr>
            <a:spLocks noGrp="1"/>
          </p:cNvSpPr>
          <p:nvPr>
            <p:ph sz="quarter" idx="1"/>
          </p:nvPr>
        </p:nvSpPr>
        <p:spPr>
          <a:xfrm>
            <a:off x="1646079"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5374376"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079" y="2038777"/>
            <a:ext cx="27160300" cy="85344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895B7B1-F37B-4606-8A98-F3891B9B7F55}" type="datetimeFigureOut">
              <a:rPr lang="en-IN" smtClean="0"/>
              <a:t>14-02-2015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4BC0B-DB49-447F-8FE5-D207C439C92D}" type="slidenum">
              <a:rPr lang="en-IN" smtClean="0"/>
              <a:t>‹#›</a:t>
            </a:fld>
            <a:endParaRPr lang="en-IN"/>
          </a:p>
        </p:txBody>
      </p:sp>
      <p:sp>
        <p:nvSpPr>
          <p:cNvPr id="11" name="Content Placeholder 10"/>
          <p:cNvSpPr>
            <a:spLocks noGrp="1"/>
          </p:cNvSpPr>
          <p:nvPr>
            <p:ph sz="quarter" idx="2"/>
          </p:nvPr>
        </p:nvSpPr>
        <p:spPr>
          <a:xfrm>
            <a:off x="1646079"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5740628"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64607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563774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895B7B1-F37B-4606-8A98-F3891B9B7F55}" type="datetimeFigureOut">
              <a:rPr lang="en-IN" smtClean="0"/>
              <a:t>14-02-2015</a:t>
            </a:fld>
            <a:endParaRPr lang="en-IN"/>
          </a:p>
        </p:txBody>
      </p:sp>
      <p:sp>
        <p:nvSpPr>
          <p:cNvPr id="7" name="Slide Number Placeholder 6"/>
          <p:cNvSpPr>
            <a:spLocks noGrp="1"/>
          </p:cNvSpPr>
          <p:nvPr>
            <p:ph type="sldNum" sz="quarter" idx="11"/>
          </p:nvPr>
        </p:nvSpPr>
        <p:spPr/>
        <p:txBody>
          <a:bodyPr rtlCol="0"/>
          <a:lstStyle/>
          <a:p>
            <a:fld id="{7FC4BC0B-DB49-447F-8FE5-D207C439C92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5B7B1-F37B-4606-8A98-F3891B9B7F55}" type="datetimeFigureOut">
              <a:rPr lang="en-IN" smtClean="0"/>
              <a:t>14-02-2015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 name="Title 1"/>
          <p:cNvSpPr>
            <a:spLocks noGrp="1"/>
          </p:cNvSpPr>
          <p:nvPr>
            <p:ph type="title"/>
          </p:nvPr>
        </p:nvSpPr>
        <p:spPr>
          <a:xfrm rot="5400000">
            <a:off x="-57170" y="24780162"/>
            <a:ext cx="47109888" cy="1646079"/>
          </a:xfrm>
        </p:spPr>
        <p:txBody>
          <a:bodyPr anchor="b"/>
          <a:lstStyle>
            <a:lvl1pPr algn="l">
              <a:buNone/>
              <a:defRPr sz="106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4526575" y="2048258"/>
            <a:ext cx="5497903" cy="37209984"/>
          </a:xfrm>
        </p:spPr>
        <p:txBody>
          <a:bodyPr/>
          <a:lstStyle>
            <a:lvl1pPr marL="0" indent="0">
              <a:spcBef>
                <a:spcPts val="2103"/>
              </a:spcBef>
              <a:spcAft>
                <a:spcPts val="5257"/>
              </a:spcAft>
              <a:buNone/>
              <a:defRPr sz="6400"/>
            </a:lvl1pPr>
            <a:lvl2pPr>
              <a:buNone/>
              <a:defRPr sz="6400"/>
            </a:lvl2pPr>
            <a:lvl3pPr>
              <a:buNone/>
              <a:defRPr sz="5300"/>
            </a:lvl3pPr>
            <a:lvl4pPr>
              <a:buNone/>
              <a:defRPr sz="4700"/>
            </a:lvl4pPr>
            <a:lvl5pPr>
              <a:buNone/>
              <a:defRPr sz="47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9" name="Straight Connector 8"/>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1" name="Straight Connector 10"/>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Rectangle 11"/>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Oval 13"/>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8" name="Content Placeholder 17"/>
          <p:cNvSpPr>
            <a:spLocks noGrp="1"/>
          </p:cNvSpPr>
          <p:nvPr>
            <p:ph sz="quarter" idx="1"/>
          </p:nvPr>
        </p:nvSpPr>
        <p:spPr>
          <a:xfrm>
            <a:off x="1097388" y="2048257"/>
            <a:ext cx="20301638" cy="4724643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895B7B1-F37B-4606-8A98-F3891B9B7F55}" type="datetimeFigureOut">
              <a:rPr lang="en-IN" smtClean="0"/>
              <a:t>14-02-2015</a:t>
            </a:fld>
            <a:endParaRPr lang="en-IN"/>
          </a:p>
        </p:txBody>
      </p:sp>
      <p:sp>
        <p:nvSpPr>
          <p:cNvPr id="22" name="Slide Number Placeholder 21"/>
          <p:cNvSpPr>
            <a:spLocks noGrp="1"/>
          </p:cNvSpPr>
          <p:nvPr>
            <p:ph type="sldNum" sz="quarter" idx="15"/>
          </p:nvPr>
        </p:nvSpPr>
        <p:spPr/>
        <p:txBody>
          <a:bodyPr rtlCol="0"/>
          <a:lstStyle/>
          <a:p>
            <a:fld id="{7FC4BC0B-DB49-447F-8FE5-D207C439C92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1549843"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3" name="Oval 12"/>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 name="Title 1"/>
          <p:cNvSpPr>
            <a:spLocks noGrp="1"/>
          </p:cNvSpPr>
          <p:nvPr>
            <p:ph type="title"/>
          </p:nvPr>
        </p:nvSpPr>
        <p:spPr>
          <a:xfrm rot="5400000">
            <a:off x="-135358" y="24780162"/>
            <a:ext cx="47109888" cy="1646079"/>
          </a:xfrm>
        </p:spPr>
        <p:txBody>
          <a:bodyPr anchor="b"/>
          <a:lstStyle>
            <a:lvl1pPr algn="l">
              <a:buNone/>
              <a:defRPr sz="10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 y="0"/>
            <a:ext cx="22222064" cy="512064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68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4359222" y="1977136"/>
            <a:ext cx="5486929" cy="37005159"/>
          </a:xfrm>
        </p:spPr>
        <p:txBody>
          <a:bodyPr rot="0" spcFirstLastPara="0" vertOverflow="overflow" horzOverflow="overflow" vert="horz" wrap="square" lIns="480722" tIns="240361" rIns="480722" bIns="240361" numCol="1" spcCol="1442165" rtlCol="0" fromWordArt="0" anchor="t" anchorCtr="0" forceAA="0" compatLnSpc="1">
            <a:normAutofit/>
          </a:bodyPr>
          <a:lstStyle>
            <a:lvl1pPr marL="0" indent="0">
              <a:spcBef>
                <a:spcPts val="527"/>
              </a:spcBef>
              <a:spcAft>
                <a:spcPts val="2103"/>
              </a:spcAft>
              <a:buFontTx/>
              <a:buNone/>
              <a:defRPr sz="6400"/>
            </a:lvl1pPr>
            <a:lvl2pPr>
              <a:defRPr sz="6400"/>
            </a:lvl2pPr>
            <a:lvl3pPr>
              <a:defRPr sz="5300"/>
            </a:lvl3pPr>
            <a:lvl4pPr>
              <a:defRPr sz="4700"/>
            </a:lvl4pPr>
            <a:lvl5pPr>
              <a:defRPr sz="47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2372882" y="0"/>
            <a:ext cx="0" cy="51206400"/>
          </a:xfrm>
          <a:prstGeom prst="line">
            <a:avLst/>
          </a:prstGeom>
          <a:noFill/>
          <a:ln w="9525" cap="flat" cmpd="sng" algn="ctr">
            <a:solidFill>
              <a:schemeClr val="tx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1" name="Rectangle 10"/>
          <p:cNvSpPr/>
          <p:nvPr/>
        </p:nvSpPr>
        <p:spPr bwMode="auto">
          <a:xfrm>
            <a:off x="31824189" y="0"/>
            <a:ext cx="1097386" cy="512064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Straight Connector 11"/>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9" name="Straight Connector 18"/>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0" name="Straight Connector 19"/>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7" name="Date Placeholder 16"/>
          <p:cNvSpPr>
            <a:spLocks noGrp="1"/>
          </p:cNvSpPr>
          <p:nvPr>
            <p:ph type="dt" sz="half" idx="10"/>
          </p:nvPr>
        </p:nvSpPr>
        <p:spPr/>
        <p:txBody>
          <a:bodyPr rtlCol="0"/>
          <a:lstStyle/>
          <a:p>
            <a:fld id="{9895B7B1-F37B-4606-8A98-F3891B9B7F55}" type="datetimeFigureOut">
              <a:rPr lang="en-IN" smtClean="0"/>
              <a:t>14-02-2015</a:t>
            </a:fld>
            <a:endParaRPr lang="en-IN"/>
          </a:p>
        </p:txBody>
      </p:sp>
      <p:sp>
        <p:nvSpPr>
          <p:cNvPr id="18" name="Slide Number Placeholder 17"/>
          <p:cNvSpPr>
            <a:spLocks noGrp="1"/>
          </p:cNvSpPr>
          <p:nvPr>
            <p:ph type="sldNum" sz="quarter" idx="11"/>
          </p:nvPr>
        </p:nvSpPr>
        <p:spPr/>
        <p:txBody>
          <a:bodyPr rtlCol="0"/>
          <a:lstStyle/>
          <a:p>
            <a:fld id="{7FC4BC0B-DB49-447F-8FE5-D207C439C92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2" name="Title Placeholder 21"/>
          <p:cNvSpPr>
            <a:spLocks noGrp="1"/>
          </p:cNvSpPr>
          <p:nvPr>
            <p:ph type="title"/>
          </p:nvPr>
        </p:nvSpPr>
        <p:spPr>
          <a:xfrm>
            <a:off x="1646081" y="2050633"/>
            <a:ext cx="26885953" cy="8534400"/>
          </a:xfrm>
          <a:prstGeom prst="rect">
            <a:avLst/>
          </a:prstGeom>
        </p:spPr>
        <p:txBody>
          <a:bodyPr vert="horz" lIns="480722" tIns="240361" rIns="480722" bIns="240361"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6081" y="11948160"/>
            <a:ext cx="26885953" cy="36390681"/>
          </a:xfrm>
          <a:prstGeom prst="rect">
            <a:avLst/>
          </a:prstGeom>
        </p:spPr>
        <p:txBody>
          <a:bodyPr vert="horz" lIns="480722" tIns="240361" rIns="480722" bIns="24036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3436009" y="8820250"/>
            <a:ext cx="15020544" cy="1382706"/>
          </a:xfrm>
          <a:prstGeom prst="rect">
            <a:avLst/>
          </a:prstGeom>
        </p:spPr>
        <p:txBody>
          <a:bodyPr vert="horz" lIns="480722" tIns="240361" rIns="480722" bIns="240361" anchor="ctr" anchorCtr="0"/>
          <a:lstStyle>
            <a:lvl1pPr algn="r" eaLnBrk="1" latinLnBrk="0" hangingPunct="1">
              <a:defRPr kumimoji="0" sz="6400">
                <a:solidFill>
                  <a:schemeClr val="tx2"/>
                </a:solidFill>
              </a:defRPr>
            </a:lvl1pPr>
          </a:lstStyle>
          <a:p>
            <a:fld id="{9895B7B1-F37B-4606-8A98-F3891B9B7F55}" type="datetimeFigureOut">
              <a:rPr lang="en-IN" smtClean="0"/>
              <a:t>14-02-2015</a:t>
            </a:fld>
            <a:endParaRPr lang="en-IN"/>
          </a:p>
        </p:txBody>
      </p:sp>
      <p:sp>
        <p:nvSpPr>
          <p:cNvPr id="3" name="Footer Placeholder 2"/>
          <p:cNvSpPr>
            <a:spLocks noGrp="1"/>
          </p:cNvSpPr>
          <p:nvPr>
            <p:ph type="ftr" sz="quarter" idx="3"/>
          </p:nvPr>
        </p:nvSpPr>
        <p:spPr>
          <a:xfrm rot="5400000">
            <a:off x="18980212" y="28611799"/>
            <a:ext cx="23896320" cy="1316863"/>
          </a:xfrm>
          <a:prstGeom prst="rect">
            <a:avLst/>
          </a:prstGeom>
        </p:spPr>
        <p:txBody>
          <a:bodyPr vert="horz" lIns="480722" tIns="240361" rIns="480722" bIns="240361" anchor="ctr" anchorCtr="0"/>
          <a:lstStyle>
            <a:lvl1pPr algn="l" eaLnBrk="1" latinLnBrk="0" hangingPunct="1">
              <a:defRPr kumimoji="0" sz="6400">
                <a:solidFill>
                  <a:schemeClr val="tx2"/>
                </a:solidFill>
              </a:defRPr>
            </a:lvl1pPr>
          </a:lstStyle>
          <a:p>
            <a:endParaRPr lang="en-IN"/>
          </a:p>
        </p:txBody>
      </p:sp>
      <p:sp>
        <p:nvSpPr>
          <p:cNvPr id="7" name="Straight Connector 6"/>
          <p:cNvSpPr>
            <a:spLocks noChangeShapeType="1"/>
          </p:cNvSpPr>
          <p:nvPr/>
        </p:nvSpPr>
        <p:spPr bwMode="auto">
          <a:xfrm>
            <a:off x="274347"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9" name="Straight Connector 8"/>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0" name="Rectangle 9"/>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Oval 11"/>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9267280" y="42814239"/>
            <a:ext cx="2194772" cy="3891687"/>
          </a:xfrm>
          <a:prstGeom prst="rect">
            <a:avLst/>
          </a:prstGeom>
        </p:spPr>
        <p:txBody>
          <a:bodyPr vert="horz" lIns="480722" tIns="240361" rIns="480722" bIns="240361" anchor="ctr"/>
          <a:lstStyle>
            <a:lvl1pPr algn="ctr" eaLnBrk="1" latinLnBrk="0" hangingPunct="1">
              <a:defRPr kumimoji="0" sz="7300" b="1">
                <a:solidFill>
                  <a:srgbClr val="FFFFFF"/>
                </a:solidFill>
              </a:defRPr>
            </a:lvl1pPr>
          </a:lstStyle>
          <a:p>
            <a:fld id="{7FC4BC0B-DB49-447F-8FE5-D207C439C9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15700" b="0" kern="1200" cap="small" baseline="0">
          <a:solidFill>
            <a:schemeClr val="tx2"/>
          </a:solidFill>
          <a:latin typeface="+mj-lt"/>
          <a:ea typeface="+mj-ea"/>
          <a:cs typeface="+mj-cs"/>
        </a:defRPr>
      </a:lvl1pPr>
    </p:titleStyle>
    <p:bodyStyle>
      <a:lvl1pPr marL="1442165" indent="-1442165" algn="l" rtl="0" eaLnBrk="1" latinLnBrk="0" hangingPunct="1">
        <a:spcBef>
          <a:spcPts val="3154"/>
        </a:spcBef>
        <a:buClr>
          <a:schemeClr val="accent1"/>
        </a:buClr>
        <a:buSzPct val="70000"/>
        <a:buFont typeface="Wingdings"/>
        <a:buChar char=""/>
        <a:defRPr kumimoji="0" sz="12600" kern="1200">
          <a:solidFill>
            <a:schemeClr val="tx1"/>
          </a:solidFill>
          <a:latin typeface="+mn-lt"/>
          <a:ea typeface="+mn-ea"/>
          <a:cs typeface="+mn-cs"/>
        </a:defRPr>
      </a:lvl1pPr>
      <a:lvl2pPr marL="3365053" indent="-1442165" algn="l" rtl="0" eaLnBrk="1" latinLnBrk="0" hangingPunct="1">
        <a:spcBef>
          <a:spcPct val="20000"/>
        </a:spcBef>
        <a:buClr>
          <a:schemeClr val="accent1"/>
        </a:buClr>
        <a:buSzPct val="80000"/>
        <a:buFont typeface="Wingdings 2"/>
        <a:buChar char=""/>
        <a:defRPr kumimoji="0" sz="11100" kern="1200">
          <a:solidFill>
            <a:schemeClr val="tx1"/>
          </a:solidFill>
          <a:latin typeface="+mn-lt"/>
          <a:ea typeface="+mn-ea"/>
          <a:cs typeface="+mn-cs"/>
        </a:defRPr>
      </a:lvl2pPr>
      <a:lvl3pPr marL="4807218" indent="-961444" algn="l" rtl="0" eaLnBrk="1" latinLnBrk="0" hangingPunct="1">
        <a:spcBef>
          <a:spcPct val="20000"/>
        </a:spcBef>
        <a:buClr>
          <a:schemeClr val="accent1">
            <a:shade val="75000"/>
          </a:schemeClr>
        </a:buClr>
        <a:buSzPct val="60000"/>
        <a:buFont typeface="Wingdings"/>
        <a:buChar char=""/>
        <a:defRPr kumimoji="0" sz="9500" kern="1200">
          <a:solidFill>
            <a:schemeClr val="tx1"/>
          </a:solidFill>
          <a:latin typeface="+mn-lt"/>
          <a:ea typeface="+mn-ea"/>
          <a:cs typeface="+mn-cs"/>
        </a:defRPr>
      </a:lvl3pPr>
      <a:lvl4pPr marL="6249383" indent="-961444" algn="l" rtl="0" eaLnBrk="1" latinLnBrk="0" hangingPunct="1">
        <a:spcBef>
          <a:spcPct val="20000"/>
        </a:spcBef>
        <a:buClr>
          <a:schemeClr val="accent1">
            <a:tint val="60000"/>
          </a:schemeClr>
        </a:buClr>
        <a:buSzPct val="60000"/>
        <a:buFont typeface="Wingdings"/>
        <a:buChar char=""/>
        <a:defRPr kumimoji="0" sz="9500" kern="1200">
          <a:solidFill>
            <a:schemeClr val="tx1"/>
          </a:solidFill>
          <a:latin typeface="+mn-lt"/>
          <a:ea typeface="+mn-ea"/>
          <a:cs typeface="+mn-cs"/>
        </a:defRPr>
      </a:lvl4pPr>
      <a:lvl5pPr marL="7691549" indent="-961444" algn="l" rtl="0" eaLnBrk="1" latinLnBrk="0" hangingPunct="1">
        <a:spcBef>
          <a:spcPct val="20000"/>
        </a:spcBef>
        <a:buClr>
          <a:schemeClr val="accent2">
            <a:tint val="60000"/>
          </a:schemeClr>
        </a:buClr>
        <a:buSzPct val="68000"/>
        <a:buFont typeface="Wingdings 2"/>
        <a:buChar char=""/>
        <a:defRPr kumimoji="0" sz="8400" kern="1200">
          <a:solidFill>
            <a:schemeClr val="tx1"/>
          </a:solidFill>
          <a:latin typeface="+mn-lt"/>
          <a:ea typeface="+mn-ea"/>
          <a:cs typeface="+mn-cs"/>
        </a:defRPr>
      </a:lvl5pPr>
      <a:lvl6pPr marL="9133714" indent="-961444" algn="l" rtl="0" eaLnBrk="1" latinLnBrk="0" hangingPunct="1">
        <a:spcBef>
          <a:spcPct val="20000"/>
        </a:spcBef>
        <a:buClr>
          <a:schemeClr val="accent1"/>
        </a:buClr>
        <a:buChar char="•"/>
        <a:defRPr kumimoji="0" sz="8400" kern="1200">
          <a:solidFill>
            <a:schemeClr val="tx2"/>
          </a:solidFill>
          <a:latin typeface="+mn-lt"/>
          <a:ea typeface="+mn-ea"/>
          <a:cs typeface="+mn-cs"/>
        </a:defRPr>
      </a:lvl6pPr>
      <a:lvl7pPr marL="10575880" indent="-961444" algn="l" rtl="0" eaLnBrk="1" latinLnBrk="0" hangingPunct="1">
        <a:spcBef>
          <a:spcPct val="20000"/>
        </a:spcBef>
        <a:buClr>
          <a:schemeClr val="accent1">
            <a:tint val="60000"/>
          </a:schemeClr>
        </a:buClr>
        <a:buSzPct val="60000"/>
        <a:buFont typeface="Wingdings"/>
        <a:buChar char=""/>
        <a:defRPr kumimoji="0" sz="7300" kern="1200" baseline="0">
          <a:solidFill>
            <a:schemeClr val="tx2"/>
          </a:solidFill>
          <a:latin typeface="+mn-lt"/>
          <a:ea typeface="+mn-ea"/>
          <a:cs typeface="+mn-cs"/>
        </a:defRPr>
      </a:lvl7pPr>
      <a:lvl8pPr marL="12018045" indent="-961444" algn="l" rtl="0" eaLnBrk="1" latinLnBrk="0" hangingPunct="1">
        <a:spcBef>
          <a:spcPct val="20000"/>
        </a:spcBef>
        <a:buClr>
          <a:schemeClr val="accent2"/>
        </a:buClr>
        <a:buChar char="•"/>
        <a:defRPr kumimoji="0" sz="7300" kern="1200" cap="small" baseline="0">
          <a:solidFill>
            <a:schemeClr val="tx2"/>
          </a:solidFill>
          <a:latin typeface="+mn-lt"/>
          <a:ea typeface="+mn-ea"/>
          <a:cs typeface="+mn-cs"/>
        </a:defRPr>
      </a:lvl8pPr>
      <a:lvl9pPr marL="13460210" indent="-961444" algn="l" rtl="0" eaLnBrk="1" latinLnBrk="0" hangingPunct="1">
        <a:spcBef>
          <a:spcPct val="20000"/>
        </a:spcBef>
        <a:buClr>
          <a:schemeClr val="accent1">
            <a:shade val="75000"/>
          </a:schemeClr>
        </a:buClr>
        <a:buChar char="•"/>
        <a:defRPr kumimoji="0" sz="7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403609" algn="l" rtl="0" eaLnBrk="1" latinLnBrk="0" hangingPunct="1">
        <a:defRPr kumimoji="0" kern="1200">
          <a:solidFill>
            <a:schemeClr val="tx1"/>
          </a:solidFill>
          <a:latin typeface="+mn-lt"/>
          <a:ea typeface="+mn-ea"/>
          <a:cs typeface="+mn-cs"/>
        </a:defRPr>
      </a:lvl2pPr>
      <a:lvl3pPr marL="4807218" algn="l" rtl="0" eaLnBrk="1" latinLnBrk="0" hangingPunct="1">
        <a:defRPr kumimoji="0" kern="1200">
          <a:solidFill>
            <a:schemeClr val="tx1"/>
          </a:solidFill>
          <a:latin typeface="+mn-lt"/>
          <a:ea typeface="+mn-ea"/>
          <a:cs typeface="+mn-cs"/>
        </a:defRPr>
      </a:lvl3pPr>
      <a:lvl4pPr marL="7210827" algn="l" rtl="0" eaLnBrk="1" latinLnBrk="0" hangingPunct="1">
        <a:defRPr kumimoji="0" kern="1200">
          <a:solidFill>
            <a:schemeClr val="tx1"/>
          </a:solidFill>
          <a:latin typeface="+mn-lt"/>
          <a:ea typeface="+mn-ea"/>
          <a:cs typeface="+mn-cs"/>
        </a:defRPr>
      </a:lvl4pPr>
      <a:lvl5pPr marL="9614436" algn="l" rtl="0" eaLnBrk="1" latinLnBrk="0" hangingPunct="1">
        <a:defRPr kumimoji="0" kern="1200">
          <a:solidFill>
            <a:schemeClr val="tx1"/>
          </a:solidFill>
          <a:latin typeface="+mn-lt"/>
          <a:ea typeface="+mn-ea"/>
          <a:cs typeface="+mn-cs"/>
        </a:defRPr>
      </a:lvl5pPr>
      <a:lvl6pPr marL="12018045" algn="l" rtl="0" eaLnBrk="1" latinLnBrk="0" hangingPunct="1">
        <a:defRPr kumimoji="0" kern="1200">
          <a:solidFill>
            <a:schemeClr val="tx1"/>
          </a:solidFill>
          <a:latin typeface="+mn-lt"/>
          <a:ea typeface="+mn-ea"/>
          <a:cs typeface="+mn-cs"/>
        </a:defRPr>
      </a:lvl6pPr>
      <a:lvl7pPr marL="14421654" algn="l" rtl="0" eaLnBrk="1" latinLnBrk="0" hangingPunct="1">
        <a:defRPr kumimoji="0" kern="1200">
          <a:solidFill>
            <a:schemeClr val="tx1"/>
          </a:solidFill>
          <a:latin typeface="+mn-lt"/>
          <a:ea typeface="+mn-ea"/>
          <a:cs typeface="+mn-cs"/>
        </a:defRPr>
      </a:lvl7pPr>
      <a:lvl8pPr marL="16825263" algn="l" rtl="0" eaLnBrk="1" latinLnBrk="0" hangingPunct="1">
        <a:defRPr kumimoji="0" kern="1200">
          <a:solidFill>
            <a:schemeClr val="tx1"/>
          </a:solidFill>
          <a:latin typeface="+mn-lt"/>
          <a:ea typeface="+mn-ea"/>
          <a:cs typeface="+mn-cs"/>
        </a:defRPr>
      </a:lvl8pPr>
      <a:lvl9pPr marL="192288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emf"/><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emf"/><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666"/>
            <a:ext cx="32949851" cy="2139258"/>
          </a:xfrm>
          <a:solidFill>
            <a:srgbClr val="002060"/>
          </a:solidFill>
        </p:spPr>
        <p:txBody>
          <a:bodyPr>
            <a:noAutofit/>
          </a:bodyPr>
          <a:lstStyle/>
          <a:p>
            <a:pPr algn="ctr"/>
            <a:r>
              <a:rPr lang="en-IN" sz="8800" dirty="0">
                <a:solidFill>
                  <a:schemeClr val="bg1"/>
                </a:solidFill>
              </a:rPr>
              <a:t>Applied Cognitive Science (ACS) </a:t>
            </a:r>
            <a:r>
              <a:rPr lang="en-IN" sz="8800" dirty="0" smtClean="0">
                <a:solidFill>
                  <a:schemeClr val="bg1"/>
                </a:solidFill>
              </a:rPr>
              <a:t>Lab</a:t>
            </a:r>
            <a:endParaRPr lang="en-IN" sz="8800" dirty="0">
              <a:solidFill>
                <a:schemeClr val="bg1"/>
              </a:solidFill>
            </a:endParaRPr>
          </a:p>
        </p:txBody>
      </p:sp>
      <p:sp>
        <p:nvSpPr>
          <p:cNvPr id="4" name="TextBox 3"/>
          <p:cNvSpPr txBox="1"/>
          <p:nvPr/>
        </p:nvSpPr>
        <p:spPr>
          <a:xfrm>
            <a:off x="0" y="2200600"/>
            <a:ext cx="32921575" cy="2208965"/>
          </a:xfrm>
          <a:prstGeom prst="rect">
            <a:avLst/>
          </a:prstGeom>
          <a:solidFill>
            <a:schemeClr val="tx1"/>
          </a:solidFill>
          <a:ln w="28575">
            <a:noFill/>
          </a:ln>
        </p:spPr>
        <p:txBody>
          <a:bodyPr wrap="square" lIns="480722" tIns="240361" rIns="480722" bIns="240361" rtlCol="0">
            <a:spAutoFit/>
          </a:bodyPr>
          <a:lstStyle/>
          <a:p>
            <a:pPr algn="ctr"/>
            <a:r>
              <a:rPr lang="en-IN" sz="5600" dirty="0" err="1">
                <a:solidFill>
                  <a:schemeClr val="bg1"/>
                </a:solidFill>
              </a:rPr>
              <a:t>Dr.</a:t>
            </a:r>
            <a:r>
              <a:rPr lang="en-IN" sz="5600" dirty="0">
                <a:solidFill>
                  <a:schemeClr val="bg1"/>
                </a:solidFill>
              </a:rPr>
              <a:t> Varun Dutt, </a:t>
            </a:r>
            <a:r>
              <a:rPr lang="en-IN" sz="5600" dirty="0" smtClean="0">
                <a:solidFill>
                  <a:schemeClr val="bg1"/>
                </a:solidFill>
              </a:rPr>
              <a:t>Assistant Professor &amp; Principle Investigator</a:t>
            </a:r>
          </a:p>
          <a:p>
            <a:pPr algn="ctr"/>
            <a:r>
              <a:rPr lang="en-IN" sz="5600" dirty="0" smtClean="0">
                <a:solidFill>
                  <a:schemeClr val="bg1"/>
                </a:solidFill>
              </a:rPr>
              <a:t>IIT Mandi, H. P., India – 175001 Phone</a:t>
            </a:r>
            <a:r>
              <a:rPr lang="en-IN" sz="5600" dirty="0">
                <a:solidFill>
                  <a:schemeClr val="bg1"/>
                </a:solidFill>
              </a:rPr>
              <a:t>: +</a:t>
            </a:r>
            <a:r>
              <a:rPr lang="en-IN" sz="5600" dirty="0" smtClean="0">
                <a:solidFill>
                  <a:schemeClr val="bg1"/>
                </a:solidFill>
              </a:rPr>
              <a:t>91-1905-267041 Email</a:t>
            </a:r>
            <a:r>
              <a:rPr lang="en-IN" sz="5600" dirty="0">
                <a:solidFill>
                  <a:schemeClr val="bg1"/>
                </a:solidFill>
              </a:rPr>
              <a:t>: varun@iitmandi.ac.in </a:t>
            </a:r>
          </a:p>
        </p:txBody>
      </p:sp>
      <p:graphicFrame>
        <p:nvGraphicFramePr>
          <p:cNvPr id="8" name="Table 7"/>
          <p:cNvGraphicFramePr>
            <a:graphicFrameLocks noGrp="1"/>
          </p:cNvGraphicFramePr>
          <p:nvPr>
            <p:extLst>
              <p:ext uri="{D42A27DB-BD31-4B8C-83A1-F6EECF244321}">
                <p14:modId xmlns:p14="http://schemas.microsoft.com/office/powerpoint/2010/main" val="1199811121"/>
              </p:ext>
            </p:extLst>
          </p:nvPr>
        </p:nvGraphicFramePr>
        <p:xfrm>
          <a:off x="-5" y="4409565"/>
          <a:ext cx="32921574" cy="46796841"/>
        </p:xfrm>
        <a:graphic>
          <a:graphicData uri="http://schemas.openxmlformats.org/drawingml/2006/table">
            <a:tbl>
              <a:tblPr firstRow="1" bandRow="1">
                <a:tableStyleId>{8A107856-5554-42FB-B03E-39F5DBC370BA}</a:tableStyleId>
              </a:tblPr>
              <a:tblGrid>
                <a:gridCol w="10973858"/>
                <a:gridCol w="10973858"/>
                <a:gridCol w="10973858"/>
              </a:tblGrid>
              <a:tr h="46796841">
                <a:tc>
                  <a:txBody>
                    <a:bodyPr/>
                    <a:lstStyle/>
                    <a:p>
                      <a:endParaRPr lang="en-IN" sz="13400" dirty="0"/>
                    </a:p>
                  </a:txBody>
                  <a:tcPr marL="329216" marR="329216" marT="341376" marB="341376"/>
                </a:tc>
                <a:tc>
                  <a:txBody>
                    <a:bodyPr/>
                    <a:lstStyle/>
                    <a:p>
                      <a:endParaRPr lang="en-IN" sz="13400" dirty="0"/>
                    </a:p>
                  </a:txBody>
                  <a:tcPr marL="329216" marR="329216" marT="341376" marB="341376"/>
                </a:tc>
                <a:tc>
                  <a:txBody>
                    <a:bodyPr/>
                    <a:lstStyle/>
                    <a:p>
                      <a:endParaRPr lang="en-IN" sz="13400" dirty="0"/>
                    </a:p>
                  </a:txBody>
                  <a:tcPr marL="329216" marR="329216" marT="341376" marB="341376"/>
                </a:tc>
              </a:tr>
            </a:tbl>
          </a:graphicData>
        </a:graphic>
      </p:graphicFrame>
      <p:sp>
        <p:nvSpPr>
          <p:cNvPr id="10" name="TextBox 9"/>
          <p:cNvSpPr txBox="1"/>
          <p:nvPr/>
        </p:nvSpPr>
        <p:spPr>
          <a:xfrm>
            <a:off x="229" y="4409565"/>
            <a:ext cx="11016457"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smtClean="0">
                <a:solidFill>
                  <a:schemeClr val="bg1"/>
                </a:solidFill>
              </a:rPr>
              <a:t>Introduction to ACS Lab</a:t>
            </a:r>
            <a:endParaRPr lang="en-IN" sz="3600" b="1" dirty="0">
              <a:solidFill>
                <a:schemeClr val="bg1"/>
              </a:solidFill>
            </a:endParaRPr>
          </a:p>
        </p:txBody>
      </p:sp>
      <p:sp>
        <p:nvSpPr>
          <p:cNvPr id="15" name="TextBox 14"/>
          <p:cNvSpPr txBox="1"/>
          <p:nvPr/>
        </p:nvSpPr>
        <p:spPr>
          <a:xfrm>
            <a:off x="14473" y="5449306"/>
            <a:ext cx="10973706" cy="15258692"/>
          </a:xfrm>
          <a:prstGeom prst="rect">
            <a:avLst/>
          </a:prstGeom>
          <a:noFill/>
        </p:spPr>
        <p:txBody>
          <a:bodyPr wrap="square" lIns="480722" tIns="240361" rIns="480722" bIns="240361" rtlCol="0">
            <a:spAutoFit/>
          </a:bodyPr>
          <a:lstStyle/>
          <a:p>
            <a:pPr marL="342900" indent="-342900" algn="just">
              <a:buFont typeface="Arial" panose="020B0604020202020204" pitchFamily="34" charset="0"/>
              <a:buChar char="•"/>
            </a:pPr>
            <a:r>
              <a:rPr lang="en-US" sz="2400" b="1" dirty="0" smtClean="0"/>
              <a:t>Objective:</a:t>
            </a:r>
            <a:r>
              <a:rPr lang="en-US" sz="2400" dirty="0" smtClean="0"/>
              <a:t> The </a:t>
            </a:r>
            <a:r>
              <a:rPr lang="en-US" sz="2400" dirty="0"/>
              <a:t>main focus of the lab is to investigate decision making and cognition in applied domains. Some of these domains include our environment, consumer behavior, cyber security, vehicle driving, natural disasters, and gambling etc. </a:t>
            </a:r>
            <a:endParaRPr lang="en-US" sz="2400"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Methodology:</a:t>
            </a:r>
            <a:r>
              <a:rPr lang="en-US" sz="2400" dirty="0" smtClean="0"/>
              <a:t> Our </a:t>
            </a:r>
            <a:r>
              <a:rPr lang="en-US" sz="2400" dirty="0"/>
              <a:t>research methodology includes conducting laboratory experiments where we collect human behavioral data using simulation games (also called “</a:t>
            </a:r>
            <a:r>
              <a:rPr lang="en-US" sz="2400" dirty="0" err="1"/>
              <a:t>microworlds</a:t>
            </a:r>
            <a:r>
              <a:rPr lang="en-US" sz="2400" dirty="0"/>
              <a:t>”) and we use computational cognitive models based on the cognitive ACT-R architecture and other approaches to understand and predict such behavior.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Resources: </a:t>
            </a:r>
            <a:r>
              <a:rPr lang="en-US" sz="2400" dirty="0"/>
              <a:t>Our laboratory consists of post-doctoral fellows, graduate and undergraduate students, and student interns. The lab members come from different fields which include computer engineering, electrical engineering, and humanities and social sciences</a:t>
            </a:r>
            <a:r>
              <a:rPr lang="en-US" sz="2400" dirty="0" smtClean="0"/>
              <a:t>. The lab infrastructure includes an air-conditioned (hot and cold) environment with state-of-the-art 7 </a:t>
            </a:r>
            <a:r>
              <a:rPr lang="en-IN" sz="2400" dirty="0" smtClean="0"/>
              <a:t>AIO Desktops</a:t>
            </a:r>
            <a:r>
              <a:rPr lang="en-IN" sz="2400" dirty="0"/>
              <a:t>, </a:t>
            </a:r>
            <a:r>
              <a:rPr lang="en-IN" sz="2400" dirty="0" smtClean="0"/>
              <a:t>1 Powerful Workstation, Driving Simulator, </a:t>
            </a:r>
            <a:r>
              <a:rPr lang="en-IN" sz="2400" dirty="0" err="1" smtClean="0"/>
              <a:t>Oxymeter</a:t>
            </a:r>
            <a:r>
              <a:rPr lang="en-IN" sz="2400" dirty="0"/>
              <a:t>, </a:t>
            </a:r>
            <a:r>
              <a:rPr lang="en-IN" sz="2400" dirty="0" err="1" smtClean="0"/>
              <a:t>Emotiv</a:t>
            </a:r>
            <a:r>
              <a:rPr lang="en-IN" sz="2400" dirty="0" smtClean="0"/>
              <a:t> </a:t>
            </a:r>
            <a:r>
              <a:rPr lang="en-IN" sz="2400" dirty="0"/>
              <a:t>Headsets</a:t>
            </a:r>
            <a:r>
              <a:rPr lang="en-IN" sz="2400" dirty="0" smtClean="0"/>
              <a:t>, </a:t>
            </a:r>
            <a:r>
              <a:rPr lang="en-IN" sz="2400" dirty="0" err="1"/>
              <a:t>Tobii</a:t>
            </a:r>
            <a:r>
              <a:rPr lang="en-IN" sz="2400" dirty="0"/>
              <a:t> Eye Tracker, </a:t>
            </a:r>
            <a:r>
              <a:rPr lang="en-IN" sz="2400" dirty="0" smtClean="0"/>
              <a:t> and other accessories.</a:t>
            </a:r>
            <a:endParaRPr lang="en-IN" sz="2400" dirty="0"/>
          </a:p>
          <a:p>
            <a:pPr marL="342900" indent="-342900" algn="just">
              <a:buFont typeface="Arial" panose="020B0604020202020204" pitchFamily="34" charset="0"/>
              <a:buChar char="•"/>
            </a:pPr>
            <a:endParaRPr lang="en-US" sz="2400" b="1" dirty="0" smtClean="0"/>
          </a:p>
          <a:p>
            <a:pPr marL="342900" indent="-342900" algn="just">
              <a:buFont typeface="Arial" panose="020B0604020202020204" pitchFamily="34" charset="0"/>
              <a:buChar char="•"/>
            </a:pPr>
            <a:r>
              <a:rPr lang="en-US" sz="2400" b="1" dirty="0" smtClean="0"/>
              <a:t>Applications:</a:t>
            </a:r>
            <a:r>
              <a:rPr lang="en-US" sz="2400" dirty="0" smtClean="0"/>
              <a:t> Our </a:t>
            </a:r>
            <a:r>
              <a:rPr lang="en-US" sz="2400" dirty="0"/>
              <a:t>results and conclusions extend to applied domains. For example, our conclusions may help understand the effects of existing designs on human cognition and how improvements to existing designs could enhance cognition. Our research could also help in developing training interventions in varied applied domains. For example, training security analysts against certain kinds of cyber-attacks could help improve their performance. </a:t>
            </a:r>
            <a:endParaRPr lang="en-US" sz="2400" dirty="0" smtClean="0"/>
          </a:p>
        </p:txBody>
      </p:sp>
      <p:sp>
        <p:nvSpPr>
          <p:cNvPr id="16" name="TextBox 15"/>
          <p:cNvSpPr txBox="1"/>
          <p:nvPr/>
        </p:nvSpPr>
        <p:spPr>
          <a:xfrm>
            <a:off x="11047995" y="4409565"/>
            <a:ext cx="10931183" cy="46775012"/>
          </a:xfrm>
          <a:prstGeom prst="rect">
            <a:avLst/>
          </a:prstGeom>
          <a:noFill/>
        </p:spPr>
        <p:txBody>
          <a:bodyPr wrap="square" lIns="480722" tIns="240361" rIns="480722" bIns="240361" rtlCol="0">
            <a:spAutoFit/>
          </a:bodyPr>
          <a:lstStyle/>
          <a:p>
            <a:pPr algn="just"/>
            <a:r>
              <a:rPr lang="en-IN" sz="2800" u="sng" dirty="0" smtClean="0"/>
              <a:t>Public perceptions of landslides in Himachal State</a:t>
            </a:r>
            <a:endParaRPr lang="en-IN" sz="2800" i="1" dirty="0" smtClean="0"/>
          </a:p>
          <a:p>
            <a:pPr algn="just"/>
            <a:endParaRPr lang="en-IN" sz="2400" b="1" i="1" dirty="0"/>
          </a:p>
          <a:p>
            <a:pPr algn="just"/>
            <a:r>
              <a:rPr lang="en-IN" sz="2400" dirty="0" smtClean="0"/>
              <a:t>Landslide is affecting almost all continents of the world causing massive damage to life and property, and often snap major communication links causing massive disruption in transport / supply network. Himachal Pradesh is extremely vulnerable to natural disasters due to its fragile geology, active tectonics, high relief, critical slopes and intense rainfall. Currently, there is a lot of technological and engineering research on developing mitigation options for landslide including developing sensor based early warning systems, geo-engineering, etc. However, as the decisions to adopt different technological and engineering options ultimately rests with people, research on the role of people, their understanding of landslide disaster, and their wait-and see </a:t>
            </a:r>
            <a:r>
              <a:rPr lang="en-IN" sz="2400" dirty="0" err="1" smtClean="0"/>
              <a:t>behavior</a:t>
            </a:r>
            <a:r>
              <a:rPr lang="en-IN" sz="2400" dirty="0" smtClean="0"/>
              <a:t> on disaster occurrence is also critically needed. The main purpose of the study is to 1) evaluate public perception of landslide risk and 2) investigate the role of certain cognitive manipulations on people‘s wait-and-see behaviour. The approach involves evaluating the basic knowledge, risk perception and attitude of people towards landslide risk by systematically manipulating certain conditions and collecting </a:t>
            </a:r>
            <a:r>
              <a:rPr lang="en-IN" sz="2400" dirty="0" err="1" smtClean="0"/>
              <a:t>behavioral</a:t>
            </a:r>
            <a:r>
              <a:rPr lang="en-IN" sz="2400" dirty="0" smtClean="0"/>
              <a:t> data while human participants make choices on landslide risk problems. </a:t>
            </a:r>
            <a:r>
              <a:rPr lang="en-US" sz="2400" dirty="0" smtClean="0"/>
              <a:t>The study has implications for improving risk awareness among people and provide better decision support to policy makers in countering risk due to landslides.</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a:p>
          <a:p>
            <a:pPr algn="ctr"/>
            <a:endParaRPr lang="en-IN" sz="2400" dirty="0" smtClean="0"/>
          </a:p>
          <a:p>
            <a:pPr algn="ctr"/>
            <a:endParaRPr lang="en-IN" sz="2400" dirty="0" smtClean="0"/>
          </a:p>
          <a:p>
            <a:pPr algn="ctr"/>
            <a:endParaRPr lang="en-IN" sz="2400" dirty="0"/>
          </a:p>
          <a:p>
            <a:pPr algn="just"/>
            <a:r>
              <a:rPr lang="en-IN" sz="2400" i="1" dirty="0" smtClean="0"/>
              <a:t>Researcher: </a:t>
            </a:r>
            <a:r>
              <a:rPr lang="en-IN" sz="2400" i="1" dirty="0" err="1" smtClean="0"/>
              <a:t>Prateek</a:t>
            </a:r>
            <a:r>
              <a:rPr lang="en-IN" sz="2400" i="1" dirty="0" smtClean="0"/>
              <a:t> </a:t>
            </a:r>
            <a:r>
              <a:rPr lang="en-IN" sz="2400" i="1" dirty="0" err="1" smtClean="0"/>
              <a:t>Chaturvedi</a:t>
            </a:r>
            <a:r>
              <a:rPr lang="en-IN" sz="2400" i="1" dirty="0" smtClean="0"/>
              <a:t>, Graduate Student</a:t>
            </a:r>
          </a:p>
          <a:p>
            <a:pPr algn="just"/>
            <a:endParaRPr lang="en-IN" sz="2400" b="1" u="sng" dirty="0"/>
          </a:p>
          <a:p>
            <a:pPr algn="just"/>
            <a:endParaRPr lang="en-IN" sz="2400" b="1" u="sng" dirty="0" smtClean="0"/>
          </a:p>
          <a:p>
            <a:pPr algn="just"/>
            <a:r>
              <a:rPr lang="en-IN" sz="2800" u="sng" dirty="0" smtClean="0"/>
              <a:t>Public-goods game for Climate Change</a:t>
            </a:r>
          </a:p>
          <a:p>
            <a:pPr algn="just"/>
            <a:endParaRPr lang="en-IN" sz="2400" b="1" u="sng" dirty="0"/>
          </a:p>
          <a:p>
            <a:pPr algn="just"/>
            <a:r>
              <a:rPr lang="en-IN" sz="2400" dirty="0" smtClean="0"/>
              <a:t>Climate Change is a global phenomenon that affects all nations across the globe.  Disastrous consequences like melting of ice-caps, increase in sea level, global warming emerge as a result of climate change. One way to establish climate change is by using public-goods game in which players play a game by making investment towards private and public fund. The money put in public fund is multiplied by a factor and the return generated is equally divided amongst all players. Those who do not contribute anything also get their return. Ultimate goal of each player is to make a decision as to how much money to be put in public fund. Our study uses an experimental design to test human behaviour in terms of making investment towards averting climate change for various scenarios like presence or absence of information available, loss or no loss to other players. </a:t>
            </a:r>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ctr"/>
            <a:endParaRPr lang="en-US" altLang="en-US" sz="2800" b="1" i="1" dirty="0" smtClean="0"/>
          </a:p>
          <a:p>
            <a:pPr algn="ctr"/>
            <a:r>
              <a:rPr lang="en-IN" altLang="en-US" sz="1800" dirty="0"/>
              <a:t>Figure </a:t>
            </a:r>
            <a:r>
              <a:rPr lang="en-IN" altLang="en-US" sz="1800" dirty="0" smtClean="0"/>
              <a:t>8. </a:t>
            </a:r>
            <a:r>
              <a:rPr lang="en-IN" altLang="en-US" sz="1800" dirty="0"/>
              <a:t>The Public Goods Game (Allen, 2011</a:t>
            </a:r>
            <a:r>
              <a:rPr lang="en-IN" altLang="en-US" sz="1800" dirty="0" smtClean="0"/>
              <a:t>)</a:t>
            </a:r>
            <a:endParaRPr lang="en-US" altLang="en-US" sz="1800" dirty="0" smtClean="0"/>
          </a:p>
          <a:p>
            <a:pPr algn="ctr"/>
            <a:endParaRPr lang="en-US" altLang="en-US" sz="2800" b="1" i="1" dirty="0" smtClean="0"/>
          </a:p>
          <a:p>
            <a:pPr algn="just"/>
            <a:r>
              <a:rPr lang="en-US" altLang="en-US" sz="2400" i="1" dirty="0" smtClean="0"/>
              <a:t>Researcher: </a:t>
            </a:r>
            <a:r>
              <a:rPr lang="en-US" altLang="en-US" sz="2400" i="1" dirty="0" err="1" smtClean="0"/>
              <a:t>Medha</a:t>
            </a:r>
            <a:r>
              <a:rPr lang="en-US" altLang="en-US" sz="2400" i="1" dirty="0" smtClean="0"/>
              <a:t> Kumar, </a:t>
            </a:r>
            <a:r>
              <a:rPr lang="en-IN" sz="2400" i="1" dirty="0"/>
              <a:t>Graduate Student</a:t>
            </a:r>
          </a:p>
          <a:p>
            <a:pPr algn="ctr"/>
            <a:endParaRPr lang="en-US" altLang="en-US" sz="2800" b="1" i="1" dirty="0" smtClean="0"/>
          </a:p>
          <a:p>
            <a:pPr algn="ctr"/>
            <a:endParaRPr lang="en-US" altLang="en-US" sz="2800" b="1" i="1" dirty="0"/>
          </a:p>
          <a:p>
            <a:pPr algn="ctr"/>
            <a:r>
              <a:rPr lang="en-US" altLang="en-US" sz="2800" b="1" i="1" dirty="0" smtClean="0"/>
              <a:t>Driving Decisions</a:t>
            </a:r>
            <a:endParaRPr lang="en-US" altLang="en-US" sz="2800" b="1" i="1" dirty="0"/>
          </a:p>
          <a:p>
            <a:pPr algn="just"/>
            <a:endParaRPr lang="en-US" sz="2000" dirty="0"/>
          </a:p>
          <a:p>
            <a:pPr algn="just"/>
            <a:r>
              <a:rPr lang="en-US" sz="2800" u="sng" dirty="0"/>
              <a:t>Effect of road conditions on gaze-control interface in an automotive environment</a:t>
            </a:r>
          </a:p>
          <a:p>
            <a:pPr algn="just"/>
            <a:endParaRPr lang="en-IN" sz="2400" dirty="0" smtClean="0"/>
          </a:p>
          <a:p>
            <a:pPr algn="just"/>
            <a:endParaRPr lang="en-IN" sz="2400"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smtClean="0"/>
          </a:p>
          <a:p>
            <a:pPr algn="just"/>
            <a:endParaRPr lang="en-IN" sz="2800" b="1" i="1" dirty="0"/>
          </a:p>
          <a:p>
            <a:pPr algn="ctr"/>
            <a:r>
              <a:rPr lang="en-IN" sz="1800" dirty="0" smtClean="0"/>
              <a:t>Figure 9. </a:t>
            </a:r>
            <a:r>
              <a:rPr lang="en-US" sz="1800" dirty="0"/>
              <a:t>Experiment Design</a:t>
            </a:r>
            <a:endParaRPr lang="en-IN" sz="1800"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just"/>
            <a:endParaRPr lang="en-IN" sz="2800" b="1" i="1" dirty="0" smtClean="0"/>
          </a:p>
          <a:p>
            <a:pPr algn="just"/>
            <a:endParaRPr lang="en-IN" sz="2800" b="1" i="1" dirty="0"/>
          </a:p>
          <a:p>
            <a:pPr algn="ctr"/>
            <a:endParaRPr lang="en-IN" sz="1800" dirty="0" smtClean="0"/>
          </a:p>
          <a:p>
            <a:pPr algn="ctr"/>
            <a:r>
              <a:rPr lang="en-IN" sz="1800" dirty="0" smtClean="0"/>
              <a:t>Figure 10. Number of selections in secondary tasks in different road conditions</a:t>
            </a:r>
            <a:endParaRPr lang="en-IN" sz="1800" dirty="0" smtClean="0"/>
          </a:p>
          <a:p>
            <a:pPr algn="just"/>
            <a:endParaRPr lang="en-IN" sz="2800" b="1" i="1" dirty="0"/>
          </a:p>
          <a:p>
            <a:pPr algn="just"/>
            <a:r>
              <a:rPr lang="en-IN" sz="2400" i="1" dirty="0" smtClean="0"/>
              <a:t>Researcher: </a:t>
            </a:r>
            <a:r>
              <a:rPr lang="en-IN" sz="2400" i="1" dirty="0" err="1" smtClean="0"/>
              <a:t>Dr.</a:t>
            </a:r>
            <a:r>
              <a:rPr lang="en-IN" sz="2400" i="1" dirty="0" smtClean="0"/>
              <a:t> </a:t>
            </a:r>
            <a:r>
              <a:rPr lang="en-IN" sz="2400" i="1" dirty="0" err="1" smtClean="0"/>
              <a:t>Pradipta</a:t>
            </a:r>
            <a:r>
              <a:rPr lang="en-IN" sz="2400" i="1" dirty="0" smtClean="0"/>
              <a:t> </a:t>
            </a:r>
            <a:r>
              <a:rPr lang="en-IN" sz="2400" i="1" dirty="0" err="1" smtClean="0"/>
              <a:t>Biswas</a:t>
            </a:r>
            <a:r>
              <a:rPr lang="en-IN" sz="2400" i="1" dirty="0" smtClean="0"/>
              <a:t> (Collaborator)</a:t>
            </a:r>
          </a:p>
          <a:p>
            <a:pPr algn="just"/>
            <a:r>
              <a:rPr lang="en-IN" sz="2400" i="1" dirty="0" smtClean="0"/>
              <a:t>Cambridge University</a:t>
            </a:r>
            <a:endParaRPr lang="en-IN" sz="2400" i="1" dirty="0" smtClean="0"/>
          </a:p>
          <a:p>
            <a:pPr algn="just"/>
            <a:endParaRPr lang="en-IN" sz="2400" dirty="0"/>
          </a:p>
        </p:txBody>
      </p:sp>
      <p:sp>
        <p:nvSpPr>
          <p:cNvPr id="17" name="TextBox 16"/>
          <p:cNvSpPr txBox="1"/>
          <p:nvPr/>
        </p:nvSpPr>
        <p:spPr>
          <a:xfrm>
            <a:off x="21979578" y="4432848"/>
            <a:ext cx="11016229" cy="48006118"/>
          </a:xfrm>
          <a:prstGeom prst="rect">
            <a:avLst/>
          </a:prstGeom>
          <a:noFill/>
        </p:spPr>
        <p:txBody>
          <a:bodyPr wrap="square" lIns="480722" tIns="240361" rIns="480722" bIns="240361" rtlCol="0">
            <a:spAutoFit/>
          </a:bodyPr>
          <a:lstStyle/>
          <a:p>
            <a:pPr algn="ctr"/>
            <a:r>
              <a:rPr lang="en-IN" sz="2800" b="1" i="1" dirty="0"/>
              <a:t>Cyber </a:t>
            </a:r>
            <a:r>
              <a:rPr lang="en-IN" sz="2800" b="1" i="1" dirty="0" smtClean="0"/>
              <a:t>Security</a:t>
            </a:r>
          </a:p>
          <a:p>
            <a:pPr algn="ctr"/>
            <a:endParaRPr lang="en-IN" sz="2800" b="1" i="1" dirty="0"/>
          </a:p>
          <a:p>
            <a:pPr algn="just"/>
            <a:r>
              <a:rPr lang="en-IN" sz="2800" u="sng" dirty="0"/>
              <a:t>Cyber Security: Understanding the Role of Deception as a Strategy in Cyber Attack </a:t>
            </a:r>
            <a:r>
              <a:rPr lang="en-IN" sz="2800" u="sng" dirty="0" smtClean="0"/>
              <a:t>Detection</a:t>
            </a:r>
          </a:p>
          <a:p>
            <a:pPr algn="just"/>
            <a:endParaRPr lang="en-IN" sz="2400" b="1" i="1" dirty="0"/>
          </a:p>
          <a:p>
            <a:pPr algn="just"/>
            <a:r>
              <a:rPr lang="en-US" sz="2400" dirty="0"/>
              <a:t>Cyber attacks, i.e., the disruption of normal functioning of computers and loss of private information through malicious network events, are becoming widespread. Current </a:t>
            </a:r>
            <a:r>
              <a:rPr lang="en-US" sz="2400" dirty="0" smtClean="0"/>
              <a:t>game-</a:t>
            </a:r>
            <a:r>
              <a:rPr lang="en-US" sz="2400" dirty="0" smtClean="0"/>
              <a:t>theoretic approaches, which study the interaction between attackers and defenders, have focused less on the role of deception as a strategy to counter cyber attacks. Deception refers to falsely implicating attackers in honeypots in order to defend and capture network threats more accurately and timely (Figure 1). This research program aims to account for cognitive limitations on memory and recall for attackers and defenders and explore experiential decisions made by attackers and defenders in cyber-security games that involve deception. An important aspect of the project involves development of cyber-security games that enable us to manipulate deception as a strategy to counter cyber attacks. In such games, actions of attackers and defenders will be associated with payoffs and the goal of each player is to maximize her payoff. Next, the project will focus on the development of computational cognitive models of attackers and defenders. The model predictions will be tested by collecting human data in cyber-security games and comparing the model predictions to human decisions. Such an investigation will help improve current technical solutions and provide better decision support to defenders in countering cyber attacks via deception.</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IN" sz="1800" dirty="0"/>
              <a:t>Figure </a:t>
            </a:r>
            <a:r>
              <a:rPr lang="en-IN" sz="1800" dirty="0" smtClean="0"/>
              <a:t>11</a:t>
            </a:r>
            <a:r>
              <a:rPr lang="en-IN" sz="1800" dirty="0"/>
              <a:t>. Using Deception to lure an attacker into a honeypot and evade a potential victim</a:t>
            </a:r>
            <a:endParaRPr lang="en-US" sz="1800" dirty="0" smtClean="0"/>
          </a:p>
          <a:p>
            <a:pPr algn="just"/>
            <a:endParaRPr lang="en-US" sz="2400" b="1" dirty="0"/>
          </a:p>
          <a:p>
            <a:pPr algn="just"/>
            <a:r>
              <a:rPr lang="en-US" sz="2800" u="sng" dirty="0" smtClean="0"/>
              <a:t>Building </a:t>
            </a:r>
            <a:r>
              <a:rPr lang="en-US" sz="2800" u="sng" dirty="0"/>
              <a:t>a secure and trustworthy cyberspace: A behavioral game-theoretic approach</a:t>
            </a:r>
            <a:r>
              <a:rPr lang="en-US" sz="2400" b="1" dirty="0"/>
              <a:t> </a:t>
            </a:r>
            <a:endParaRPr lang="en-US" sz="2400" b="1" dirty="0" smtClean="0"/>
          </a:p>
          <a:p>
            <a:pPr algn="just"/>
            <a:endParaRPr lang="en-US" sz="2400" b="1" dirty="0"/>
          </a:p>
          <a:p>
            <a:pPr algn="just"/>
            <a:r>
              <a:rPr lang="en-IN" sz="2400" dirty="0" smtClean="0"/>
              <a:t>Cyber </a:t>
            </a:r>
            <a:r>
              <a:rPr lang="en-IN" sz="2400" dirty="0"/>
              <a:t>security is to be studied as a non-cooperative game between attackers and defenders using paradigms based on </a:t>
            </a:r>
            <a:r>
              <a:rPr lang="en-IN" sz="2400" dirty="0" err="1"/>
              <a:t>behavioral</a:t>
            </a:r>
            <a:r>
              <a:rPr lang="en-IN" sz="2400" dirty="0"/>
              <a:t> game theory and instance-based learning theory. The aim is to determine how a defender’s </a:t>
            </a:r>
            <a:r>
              <a:rPr lang="en-IN" sz="2400" dirty="0" err="1"/>
              <a:t>behavior</a:t>
            </a:r>
            <a:r>
              <a:rPr lang="en-IN" sz="2400" dirty="0"/>
              <a:t> (experience and tolerance to threats), as well as adversarial </a:t>
            </a:r>
            <a:r>
              <a:rPr lang="en-IN" sz="2400" dirty="0" err="1"/>
              <a:t>behavior</a:t>
            </a:r>
            <a:r>
              <a:rPr lang="en-IN" sz="2400" dirty="0"/>
              <a:t> (attack strategy), will impact the detection of threats. This program involves studying the influence of motivational factors (e.g., costs and benefits of actions from the attacker’s and defender’s viewpoint), environmental factors (e.g., information available to players about each other), and technology constraints (e.g., how network responds based upon the defender’s actions and network’s accuracy about reporting attacks) on the interaction between attackers and defenders while </a:t>
            </a:r>
            <a:r>
              <a:rPr lang="en-IN" sz="2400" dirty="0" err="1"/>
              <a:t>accountng</a:t>
            </a:r>
            <a:r>
              <a:rPr lang="en-IN" sz="2400" dirty="0"/>
              <a:t> for cognitive limitations such as the defenders’ and attackers’ memory and recall limitations, and their experiential decisions. This basic research program will help meet our nation’s cyber-security goals.</a:t>
            </a:r>
          </a:p>
          <a:p>
            <a:pPr algn="just"/>
            <a:endParaRPr lang="en-IN" sz="2400"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a:p>
          <a:p>
            <a:pPr algn="just"/>
            <a:endParaRPr lang="en-IN" sz="2400"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ctr"/>
            <a:r>
              <a:rPr lang="en-IN" sz="1800" dirty="0" smtClean="0"/>
              <a:t>Figure 12. Cyber Security</a:t>
            </a:r>
            <a:endParaRPr lang="en-IN" sz="1800" dirty="0"/>
          </a:p>
          <a:p>
            <a:pPr algn="just"/>
            <a:endParaRPr lang="en-IN" sz="2400" dirty="0" smtClean="0"/>
          </a:p>
          <a:p>
            <a:pPr algn="just"/>
            <a:r>
              <a:rPr lang="en-IN" sz="2400" i="1" dirty="0" smtClean="0"/>
              <a:t>Researcher: </a:t>
            </a:r>
            <a:r>
              <a:rPr lang="en-IN" sz="2400" i="1" dirty="0" err="1" smtClean="0"/>
              <a:t>Zahid</a:t>
            </a:r>
            <a:r>
              <a:rPr lang="en-IN" sz="2400" i="1" dirty="0" smtClean="0"/>
              <a:t> </a:t>
            </a:r>
            <a:r>
              <a:rPr lang="en-IN" sz="2400" i="1" dirty="0" err="1" smtClean="0"/>
              <a:t>Maqbool</a:t>
            </a:r>
            <a:r>
              <a:rPr lang="en-IN" sz="2400" i="1" dirty="0" smtClean="0"/>
              <a:t>, </a:t>
            </a:r>
            <a:r>
              <a:rPr lang="en-IN" sz="2400" i="1" dirty="0"/>
              <a:t>Graduate Student</a:t>
            </a:r>
            <a:endParaRPr lang="en-IN" sz="2400" i="1" dirty="0"/>
          </a:p>
          <a:p>
            <a:pPr algn="just"/>
            <a:endParaRPr lang="en-IN" sz="2400" b="1" i="1" dirty="0" smtClean="0"/>
          </a:p>
          <a:p>
            <a:pPr algn="ctr"/>
            <a:r>
              <a:rPr lang="en-IN" sz="2800" b="1" i="1" dirty="0" smtClean="0"/>
              <a:t>Decisions </a:t>
            </a:r>
            <a:r>
              <a:rPr lang="en-IN" sz="2800" b="1" i="1" dirty="0"/>
              <a:t>from </a:t>
            </a:r>
            <a:r>
              <a:rPr lang="en-IN" sz="2800" b="1" i="1" dirty="0" smtClean="0"/>
              <a:t>Experience</a:t>
            </a:r>
          </a:p>
          <a:p>
            <a:pPr algn="ctr"/>
            <a:endParaRPr lang="en-IN" sz="2800" b="1" i="1" dirty="0" smtClean="0"/>
          </a:p>
          <a:p>
            <a:pPr algn="just"/>
            <a:r>
              <a:rPr lang="en-US" sz="2800" u="sng" dirty="0"/>
              <a:t>Modeling Choices at the Individual </a:t>
            </a:r>
            <a:r>
              <a:rPr lang="en-US" sz="2800" u="sng" dirty="0" smtClean="0"/>
              <a:t>Level in </a:t>
            </a:r>
            <a:r>
              <a:rPr lang="en-US" sz="2800" u="sng" dirty="0"/>
              <a:t>Decisions from Information </a:t>
            </a:r>
            <a:r>
              <a:rPr lang="en-US" sz="2800" u="sng" dirty="0" smtClean="0"/>
              <a:t>Search</a:t>
            </a:r>
            <a:r>
              <a:rPr lang="en-US" sz="2800" dirty="0" smtClean="0"/>
              <a:t> </a:t>
            </a:r>
            <a:endParaRPr lang="en-US" sz="2800" dirty="0" smtClean="0"/>
          </a:p>
          <a:p>
            <a:pPr algn="just"/>
            <a:endParaRPr lang="en-US" sz="2800" dirty="0" smtClean="0"/>
          </a:p>
          <a:p>
            <a:pPr algn="just"/>
            <a:r>
              <a:rPr lang="en-IN" sz="2400" dirty="0" smtClean="0"/>
              <a:t>Decisions </a:t>
            </a:r>
            <a:r>
              <a:rPr lang="en-IN" sz="2400" dirty="0"/>
              <a:t>from Experience (DFE) involve situations where decision makers sample information before making a final choice. Trying various handsets before choosing a smartphone and enquiring about jobs before opting for one are some examples involving such situations. In DFE research, conventionally, the final choice that is made after sampling information is aggregated over all participants and problems in a given dataset. However, this aggregation does not explain the individual choices made by participants. In this paper, we test the ability of computational models of aggregate choice to explain choices at the individual level. Top three DFE models of aggregate choices are evaluated on how these models account for individual choices. A Primed-Sampler (PS) model, a Natural-Mean Heuristic (NMH) model, and an Instance-Based Learning (IBL) model are calibrated to explain individual choices in the </a:t>
            </a:r>
            <a:r>
              <a:rPr lang="en-IN" sz="2400" dirty="0" err="1"/>
              <a:t>Technion</a:t>
            </a:r>
            <a:r>
              <a:rPr lang="en-IN" sz="2400" dirty="0"/>
              <a:t> Prediction Tournament (the largest publically available DFE dataset). Our results reveal that all the three DFE models of aggregate choices perform well to explain individual choices. Although the PS and NMH models perform slightly better than the IBL model; the IBL model is able to account for all individuals in the dataset compared to the PS and NMH models. We conclude by drawing implications for computational cognitive models in explaining individual choices in DFE research</a:t>
            </a:r>
            <a:r>
              <a:rPr lang="en-IN" sz="2400" dirty="0" smtClean="0"/>
              <a:t>.</a:t>
            </a:r>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r>
              <a:rPr lang="en-IN" sz="2400" i="1" dirty="0" err="1" smtClean="0"/>
              <a:t>Resaercher</a:t>
            </a:r>
            <a:r>
              <a:rPr lang="en-IN" sz="2400" i="1" dirty="0" smtClean="0"/>
              <a:t>: </a:t>
            </a:r>
            <a:r>
              <a:rPr lang="en-IN" sz="2400" i="1" dirty="0" err="1" smtClean="0"/>
              <a:t>Neha</a:t>
            </a:r>
            <a:r>
              <a:rPr lang="en-IN" sz="2400" i="1" dirty="0"/>
              <a:t> Sharma, Graduate Student</a:t>
            </a:r>
            <a:endParaRPr lang="en-IN" sz="2400" i="1" dirty="0" smtClean="0"/>
          </a:p>
          <a:p>
            <a:pPr algn="just"/>
            <a:endParaRPr lang="en-IN" sz="2400" i="1" dirty="0"/>
          </a:p>
          <a:p>
            <a:pPr algn="ctr"/>
            <a:r>
              <a:rPr lang="en-IN" sz="2800" b="1" i="1" dirty="0" smtClean="0"/>
              <a:t>Behavioural Game Theory</a:t>
            </a:r>
          </a:p>
          <a:p>
            <a:pPr algn="ctr"/>
            <a:endParaRPr lang="en-IN" sz="2800" b="1" i="1" dirty="0" smtClean="0"/>
          </a:p>
          <a:p>
            <a:pPr algn="just"/>
            <a:endParaRPr lang="en-IN" sz="2400" dirty="0"/>
          </a:p>
          <a:p>
            <a:pPr algn="just"/>
            <a:endParaRPr lang="en-IN" sz="2400"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a:p>
        </p:txBody>
      </p:sp>
      <p:sp>
        <p:nvSpPr>
          <p:cNvPr id="11" name="TextBox 10"/>
          <p:cNvSpPr txBox="1"/>
          <p:nvPr/>
        </p:nvSpPr>
        <p:spPr>
          <a:xfrm>
            <a:off x="-29045" y="20850672"/>
            <a:ext cx="10973706"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a:solidFill>
                  <a:schemeClr val="bg1"/>
                </a:solidFill>
              </a:rPr>
              <a:t>Research in </a:t>
            </a:r>
            <a:r>
              <a:rPr lang="en-IN" sz="3600" b="1" dirty="0" smtClean="0">
                <a:solidFill>
                  <a:schemeClr val="bg1"/>
                </a:solidFill>
              </a:rPr>
              <a:t>ACS Lab</a:t>
            </a:r>
            <a:endParaRPr lang="en-IN" sz="3600" b="1" dirty="0">
              <a:solidFill>
                <a:schemeClr val="bg1"/>
              </a:solidFill>
            </a:endParaRPr>
          </a:p>
        </p:txBody>
      </p:sp>
      <p:sp>
        <p:nvSpPr>
          <p:cNvPr id="5" name="TextBox 4"/>
          <p:cNvSpPr txBox="1"/>
          <p:nvPr/>
        </p:nvSpPr>
        <p:spPr>
          <a:xfrm>
            <a:off x="-29045" y="21858784"/>
            <a:ext cx="10973935" cy="29428767"/>
          </a:xfrm>
          <a:prstGeom prst="rect">
            <a:avLst/>
          </a:prstGeom>
          <a:noFill/>
        </p:spPr>
        <p:txBody>
          <a:bodyPr wrap="square" lIns="142436" tIns="71218" rIns="142436" bIns="71218" rtlCol="0">
            <a:spAutoFit/>
          </a:bodyPr>
          <a:lstStyle/>
          <a:p>
            <a:pPr algn="ctr"/>
            <a:r>
              <a:rPr lang="en-IN" sz="2800" b="1" i="1" dirty="0"/>
              <a:t>Environmental </a:t>
            </a:r>
            <a:r>
              <a:rPr lang="en-IN" sz="2800" b="1" i="1" dirty="0" smtClean="0"/>
              <a:t>Decision </a:t>
            </a:r>
            <a:r>
              <a:rPr lang="en-IN" sz="2800" b="1" i="1" dirty="0" smtClean="0"/>
              <a:t>Making</a:t>
            </a:r>
          </a:p>
          <a:p>
            <a:pPr algn="ctr"/>
            <a:endParaRPr lang="en-IN" sz="2800" b="1" i="1" dirty="0"/>
          </a:p>
          <a:p>
            <a:pPr algn="just"/>
            <a:r>
              <a:rPr lang="en-IN" sz="2800" u="sng" dirty="0" smtClean="0"/>
              <a:t>Improving </a:t>
            </a:r>
            <a:r>
              <a:rPr lang="en-IN" sz="2800" u="sng" dirty="0"/>
              <a:t>public understanding of Climate Change</a:t>
            </a:r>
          </a:p>
          <a:p>
            <a:pPr algn="ctr"/>
            <a:endParaRPr lang="en-IN" sz="2800" b="1" i="1" dirty="0"/>
          </a:p>
          <a:p>
            <a:pPr algn="just"/>
            <a:endParaRPr lang="en-IN" sz="3700" dirty="0" smtClean="0"/>
          </a:p>
          <a:p>
            <a:pPr algn="just"/>
            <a:endParaRPr lang="en-IN" sz="2800" dirty="0" smtClean="0"/>
          </a:p>
          <a:p>
            <a:pPr algn="just"/>
            <a:endParaRPr lang="en-IN" sz="2800" dirty="0" smtClean="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a:p>
          <a:p>
            <a:pPr algn="just"/>
            <a:endParaRPr lang="en-IN" sz="3700" dirty="0" smtClean="0"/>
          </a:p>
          <a:p>
            <a:pPr algn="just"/>
            <a:endParaRPr lang="en-IN" sz="3700" dirty="0" smtClean="0"/>
          </a:p>
          <a:p>
            <a:pPr algn="just"/>
            <a:endParaRPr lang="en-IN" sz="3700" dirty="0" smtClean="0"/>
          </a:p>
          <a:p>
            <a:pPr algn="just"/>
            <a:endParaRPr lang="en-IN" sz="1800" dirty="0" smtClean="0"/>
          </a:p>
          <a:p>
            <a:pPr algn="just"/>
            <a:endParaRPr lang="en-IN" sz="37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r>
              <a:rPr lang="en-IN" sz="2400" i="1" dirty="0" smtClean="0"/>
              <a:t>Researcher: </a:t>
            </a:r>
            <a:r>
              <a:rPr lang="en-IN" sz="2400" i="1" dirty="0" err="1" smtClean="0"/>
              <a:t>Dr.</a:t>
            </a:r>
            <a:r>
              <a:rPr lang="en-IN" sz="2400" i="1" dirty="0" smtClean="0"/>
              <a:t> </a:t>
            </a:r>
            <a:r>
              <a:rPr lang="en-IN" sz="2400" i="1" dirty="0" err="1" smtClean="0"/>
              <a:t>Varun</a:t>
            </a:r>
            <a:r>
              <a:rPr lang="en-IN" sz="2400" i="1" dirty="0" smtClean="0"/>
              <a:t> </a:t>
            </a:r>
            <a:r>
              <a:rPr lang="en-IN" sz="2400" i="1" dirty="0" err="1" smtClean="0"/>
              <a:t>Dutt</a:t>
            </a:r>
            <a:r>
              <a:rPr lang="en-IN" sz="2400" i="1" dirty="0" smtClean="0"/>
              <a:t>, Principal Investigator</a:t>
            </a:r>
            <a:endParaRPr lang="en-IN" sz="2400" i="1" dirty="0"/>
          </a:p>
          <a:p>
            <a:pPr algn="just"/>
            <a:endParaRPr lang="en-US" altLang="en-US" sz="2400" dirty="0" smtClean="0"/>
          </a:p>
          <a:p>
            <a:pPr algn="just"/>
            <a:r>
              <a:rPr lang="en-IN" altLang="en-US" sz="2800" u="sng" dirty="0"/>
              <a:t>Improving people’s understanding about electric energy consumption patterns via social norms and </a:t>
            </a:r>
            <a:r>
              <a:rPr lang="en-IN" altLang="en-US" sz="2800" u="sng" dirty="0" smtClean="0"/>
              <a:t>feedback</a:t>
            </a:r>
            <a:endParaRPr lang="en-US" altLang="en-US" sz="2800" u="sng" dirty="0" smtClean="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just"/>
            <a:endParaRPr lang="en-US" altLang="en-US" sz="2400" dirty="0" smtClean="0"/>
          </a:p>
          <a:p>
            <a:pPr algn="just"/>
            <a:endParaRPr lang="en-US" altLang="en-US" sz="2400"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ctr"/>
            <a:endParaRPr lang="en-US" altLang="en-US" sz="2800" b="1" i="1" dirty="0"/>
          </a:p>
          <a:p>
            <a:pPr algn="ctr"/>
            <a:endParaRPr lang="en-US" altLang="en-US" sz="2800" b="1" i="1" dirty="0" smtClean="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r>
              <a:rPr lang="en-IN" sz="2400" i="1" dirty="0" smtClean="0"/>
              <a:t>Researcher: </a:t>
            </a:r>
            <a:r>
              <a:rPr lang="en-IN" sz="2400" i="1" dirty="0" err="1" smtClean="0"/>
              <a:t>Dr.</a:t>
            </a:r>
            <a:r>
              <a:rPr lang="en-IN" sz="2400" i="1" dirty="0" smtClean="0"/>
              <a:t> </a:t>
            </a:r>
            <a:r>
              <a:rPr lang="en-IN" sz="2400" i="1" dirty="0" err="1" smtClean="0"/>
              <a:t>Varun</a:t>
            </a:r>
            <a:r>
              <a:rPr lang="en-IN" sz="2400" i="1" dirty="0" smtClean="0"/>
              <a:t> </a:t>
            </a:r>
            <a:r>
              <a:rPr lang="en-IN" sz="2400" i="1" dirty="0" err="1" smtClean="0"/>
              <a:t>Dutt</a:t>
            </a:r>
            <a:r>
              <a:rPr lang="en-IN" sz="2400" i="1" dirty="0"/>
              <a:t> , Principal Investigator</a:t>
            </a:r>
            <a:endParaRPr lang="en-IN" sz="2400" i="1" dirty="0"/>
          </a:p>
        </p:txBody>
      </p:sp>
      <p:pic>
        <p:nvPicPr>
          <p:cNvPr id="7" name="Picture 6"/>
          <p:cNvPicPr>
            <a:picLocks noChangeAspect="1"/>
          </p:cNvPicPr>
          <p:nvPr/>
        </p:nvPicPr>
        <p:blipFill>
          <a:blip r:embed="rId2"/>
          <a:stretch>
            <a:fillRect/>
          </a:stretch>
        </p:blipFill>
        <p:spPr>
          <a:xfrm>
            <a:off x="1475729" y="9560393"/>
            <a:ext cx="8072289" cy="4665543"/>
          </a:xfrm>
          <a:prstGeom prst="rect">
            <a:avLst/>
          </a:prstGeom>
        </p:spPr>
      </p:pic>
      <p:pic>
        <p:nvPicPr>
          <p:cNvPr id="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3318" y="112368"/>
            <a:ext cx="292328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p:nvPr/>
        </p:nvPicPr>
        <p:blipFill>
          <a:blip r:embed="rId4">
            <a:extLst>
              <a:ext uri="{28A0092B-C50C-407E-A947-70E740481C1C}">
                <a14:useLocalDpi xmlns:a14="http://schemas.microsoft.com/office/drawing/2010/main" val="0"/>
              </a:ext>
            </a:extLst>
          </a:blip>
          <a:srcRect/>
          <a:stretch>
            <a:fillRect/>
          </a:stretch>
        </p:blipFill>
        <p:spPr bwMode="auto">
          <a:xfrm>
            <a:off x="70204" y="23643133"/>
            <a:ext cx="5329841" cy="43531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05" y="28011109"/>
            <a:ext cx="5329840" cy="2632651"/>
          </a:xfrm>
          <a:prstGeom prst="rect">
            <a:avLst/>
          </a:prstGeom>
          <a:noFill/>
          <a:ln>
            <a:noFill/>
          </a:ln>
        </p:spPr>
      </p:pic>
      <p:pic>
        <p:nvPicPr>
          <p:cNvPr id="27" name="Picture 2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00045" y="23621042"/>
            <a:ext cx="5544616" cy="7022718"/>
          </a:xfrm>
          <a:prstGeom prst="rect">
            <a:avLst/>
          </a:prstGeom>
          <a:noFill/>
          <a:ln>
            <a:noFill/>
          </a:ln>
        </p:spPr>
      </p:pic>
      <p:sp>
        <p:nvSpPr>
          <p:cNvPr id="6" name="TextBox 5"/>
          <p:cNvSpPr txBox="1"/>
          <p:nvPr/>
        </p:nvSpPr>
        <p:spPr>
          <a:xfrm>
            <a:off x="0" y="30715768"/>
            <a:ext cx="5227541" cy="2862322"/>
          </a:xfrm>
          <a:prstGeom prst="rect">
            <a:avLst/>
          </a:prstGeom>
          <a:noFill/>
          <a:ln>
            <a:noFill/>
          </a:ln>
        </p:spPr>
        <p:txBody>
          <a:bodyPr wrap="square" rtlCol="0">
            <a:spAutoFit/>
          </a:bodyPr>
          <a:lstStyle/>
          <a:p>
            <a:r>
              <a:rPr lang="en-US" sz="1800" dirty="0"/>
              <a:t>Figure 1. The climate Stabilization (CS) Task. (A) Participants are given CO­</a:t>
            </a:r>
            <a:r>
              <a:rPr lang="en-US" sz="1800" baseline="-25000" dirty="0"/>
              <a:t>2</a:t>
            </a:r>
            <a:r>
              <a:rPr lang="en-US" sz="1800" dirty="0"/>
              <a:t> concentration stabilization scenario, and (B) they are required to sketch the CO</a:t>
            </a:r>
            <a:r>
              <a:rPr lang="en-US" sz="1800" baseline="-25000" dirty="0"/>
              <a:t>2</a:t>
            </a:r>
            <a:r>
              <a:rPr lang="en-US" sz="1800" dirty="0"/>
              <a:t> emissions and absorptions corresponding to the scenario. (C) A typical response showing reliance on the correlation heuristic (emissions similar in shape to CO</a:t>
            </a:r>
            <a:r>
              <a:rPr lang="en-US" sz="1800" baseline="-25000" dirty="0"/>
              <a:t>2</a:t>
            </a:r>
            <a:r>
              <a:rPr lang="en-US" sz="1800" dirty="0"/>
              <a:t> concentration) and mass balance violation (emissions &gt; absorptions in 2100, i.e., when CO</a:t>
            </a:r>
            <a:r>
              <a:rPr lang="en-US" sz="1800" baseline="-25000" dirty="0"/>
              <a:t>2</a:t>
            </a:r>
            <a:r>
              <a:rPr lang="en-US" sz="1800" dirty="0"/>
              <a:t> concentration stabilizes</a:t>
            </a:r>
            <a:r>
              <a:rPr lang="en-US" sz="1800" dirty="0" smtClean="0"/>
              <a:t>).</a:t>
            </a:r>
            <a:endParaRPr lang="en-IN" sz="1800" dirty="0"/>
          </a:p>
        </p:txBody>
      </p:sp>
      <p:sp>
        <p:nvSpPr>
          <p:cNvPr id="28" name="TextBox 27"/>
          <p:cNvSpPr txBox="1"/>
          <p:nvPr/>
        </p:nvSpPr>
        <p:spPr>
          <a:xfrm>
            <a:off x="5400045" y="30715768"/>
            <a:ext cx="5536478" cy="2862322"/>
          </a:xfrm>
          <a:prstGeom prst="rect">
            <a:avLst/>
          </a:prstGeom>
          <a:noFill/>
          <a:ln>
            <a:noFill/>
          </a:ln>
        </p:spPr>
        <p:txBody>
          <a:bodyPr wrap="square" rtlCol="0">
            <a:spAutoFit/>
          </a:bodyPr>
          <a:lstStyle/>
          <a:p>
            <a:r>
              <a:rPr lang="en-US" sz="1800" dirty="0"/>
              <a:t>Figure 2. The Dynamic Climate Change Simulator (DCCS) </a:t>
            </a:r>
            <a:r>
              <a:rPr lang="en-US" sz="1800" dirty="0" err="1"/>
              <a:t>microworld</a:t>
            </a:r>
            <a:r>
              <a:rPr lang="en-US" sz="1800" dirty="0"/>
              <a:t>. The </a:t>
            </a:r>
            <a:r>
              <a:rPr lang="en-US" sz="1800" dirty="0" err="1"/>
              <a:t>microworld</a:t>
            </a:r>
            <a:r>
              <a:rPr lang="en-US" sz="1800" dirty="0"/>
              <a:t> is a dynamic replica of the CS task. (1) Participants set yearly CO</a:t>
            </a:r>
            <a:r>
              <a:rPr lang="en-US" sz="1800" baseline="-25000" dirty="0"/>
              <a:t>2</a:t>
            </a:r>
            <a:r>
              <a:rPr lang="en-US" sz="1800" dirty="0"/>
              <a:t> emissions and absorptions and press Make Decision button. (2) The system now moves forward a certain number of years. (3) Participants need to maintain their CO</a:t>
            </a:r>
            <a:r>
              <a:rPr lang="en-US" sz="1800" baseline="-25000" dirty="0"/>
              <a:t>2</a:t>
            </a:r>
            <a:r>
              <a:rPr lang="en-US" sz="1800" dirty="0"/>
              <a:t> concentration at the red goal line in the tank (which represents the atmosphere) and follow the CO</a:t>
            </a:r>
            <a:r>
              <a:rPr lang="en-US" sz="1800" baseline="-25000" dirty="0"/>
              <a:t>2</a:t>
            </a:r>
            <a:r>
              <a:rPr lang="en-US" sz="1800" dirty="0"/>
              <a:t> concentration trajectory shown in the bottom left panel.   </a:t>
            </a:r>
            <a:endParaRPr lang="en-IN" sz="1800" dirty="0"/>
          </a:p>
        </p:txBody>
      </p:sp>
      <p:pic>
        <p:nvPicPr>
          <p:cNvPr id="30" name="Picture 29"/>
          <p:cNvPicPr/>
          <p:nvPr/>
        </p:nvPicPr>
        <p:blipFill>
          <a:blip r:embed="rId7">
            <a:extLst>
              <a:ext uri="{28A0092B-C50C-407E-A947-70E740481C1C}">
                <a14:useLocalDpi xmlns:a14="http://schemas.microsoft.com/office/drawing/2010/main" val="0"/>
              </a:ext>
            </a:extLst>
          </a:blip>
          <a:stretch>
            <a:fillRect/>
          </a:stretch>
        </p:blipFill>
        <p:spPr>
          <a:xfrm>
            <a:off x="79595" y="35900344"/>
            <a:ext cx="4019550" cy="6480720"/>
          </a:xfrm>
          <a:prstGeom prst="rect">
            <a:avLst/>
          </a:prstGeom>
        </p:spPr>
      </p:pic>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4" y="43605200"/>
            <a:ext cx="10856927" cy="563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0"/>
          <p:cNvPicPr/>
          <p:nvPr/>
        </p:nvPicPr>
        <p:blipFill>
          <a:blip r:embed="rId9" cstate="print">
            <a:extLst>
              <a:ext uri="{28A0092B-C50C-407E-A947-70E740481C1C}">
                <a14:useLocalDpi xmlns:a14="http://schemas.microsoft.com/office/drawing/2010/main" val="0"/>
              </a:ext>
            </a:extLst>
          </a:blip>
          <a:stretch>
            <a:fillRect/>
          </a:stretch>
        </p:blipFill>
        <p:spPr>
          <a:xfrm>
            <a:off x="4127153" y="35900343"/>
            <a:ext cx="6809369" cy="6480721"/>
          </a:xfrm>
          <a:prstGeom prst="rect">
            <a:avLst/>
          </a:prstGeom>
        </p:spPr>
      </p:pic>
      <p:sp>
        <p:nvSpPr>
          <p:cNvPr id="9" name="TextBox 8"/>
          <p:cNvSpPr txBox="1"/>
          <p:nvPr/>
        </p:nvSpPr>
        <p:spPr>
          <a:xfrm>
            <a:off x="-29045" y="42669096"/>
            <a:ext cx="4064953" cy="646331"/>
          </a:xfrm>
          <a:prstGeom prst="rect">
            <a:avLst/>
          </a:prstGeom>
          <a:noFill/>
        </p:spPr>
        <p:txBody>
          <a:bodyPr wrap="square" rtlCol="0">
            <a:spAutoFit/>
          </a:bodyPr>
          <a:lstStyle/>
          <a:p>
            <a:r>
              <a:rPr lang="en-US" sz="1800" dirty="0" smtClean="0"/>
              <a:t>Figure 3a. An example of the current HPSEB electric bill</a:t>
            </a:r>
            <a:endParaRPr lang="en-IN" sz="1800" dirty="0"/>
          </a:p>
        </p:txBody>
      </p:sp>
      <p:sp>
        <p:nvSpPr>
          <p:cNvPr id="32" name="TextBox 31"/>
          <p:cNvSpPr txBox="1"/>
          <p:nvPr/>
        </p:nvSpPr>
        <p:spPr>
          <a:xfrm>
            <a:off x="4035908" y="42669095"/>
            <a:ext cx="6952271" cy="646331"/>
          </a:xfrm>
          <a:prstGeom prst="rect">
            <a:avLst/>
          </a:prstGeom>
          <a:noFill/>
        </p:spPr>
        <p:txBody>
          <a:bodyPr wrap="square" rtlCol="0">
            <a:spAutoFit/>
          </a:bodyPr>
          <a:lstStyle/>
          <a:p>
            <a:r>
              <a:rPr lang="en-US" sz="1800" dirty="0"/>
              <a:t>Figure </a:t>
            </a:r>
            <a:r>
              <a:rPr lang="en-US" sz="1800" dirty="0" smtClean="0"/>
              <a:t>3b. </a:t>
            </a:r>
            <a:r>
              <a:rPr lang="en-US" sz="1800" dirty="0"/>
              <a:t>An example of an improved version of HPSEB electric </a:t>
            </a:r>
            <a:r>
              <a:rPr lang="en-US" sz="1800" dirty="0" smtClean="0"/>
              <a:t>bill</a:t>
            </a:r>
            <a:endParaRPr lang="en-IN" sz="1800" dirty="0"/>
          </a:p>
        </p:txBody>
      </p:sp>
      <p:sp>
        <p:nvSpPr>
          <p:cNvPr id="33" name="TextBox 32"/>
          <p:cNvSpPr txBox="1"/>
          <p:nvPr/>
        </p:nvSpPr>
        <p:spPr>
          <a:xfrm>
            <a:off x="79595" y="49581864"/>
            <a:ext cx="10856927" cy="646331"/>
          </a:xfrm>
          <a:prstGeom prst="rect">
            <a:avLst/>
          </a:prstGeom>
          <a:noFill/>
        </p:spPr>
        <p:txBody>
          <a:bodyPr wrap="square" rtlCol="0">
            <a:spAutoFit/>
          </a:bodyPr>
          <a:lstStyle/>
          <a:p>
            <a:r>
              <a:rPr lang="en-US" sz="1800" dirty="0"/>
              <a:t>Figure </a:t>
            </a:r>
            <a:r>
              <a:rPr lang="en-US" sz="1800" dirty="0" smtClean="0"/>
              <a:t>4. </a:t>
            </a:r>
            <a:r>
              <a:rPr lang="en-US" sz="1800" dirty="0"/>
              <a:t>A snapshot from the energy portal showing the historical consumption of electric energy in units over time </a:t>
            </a:r>
            <a:r>
              <a:rPr lang="en-US" sz="1800" dirty="0" smtClean="0"/>
              <a:t>periods and average consumption in the </a:t>
            </a:r>
            <a:r>
              <a:rPr lang="en-US" sz="1800" dirty="0" err="1" smtClean="0"/>
              <a:t>neighbourhood</a:t>
            </a:r>
            <a:r>
              <a:rPr lang="en-US" sz="1800" dirty="0" smtClean="0"/>
              <a:t>.</a:t>
            </a:r>
            <a:endParaRPr lang="en-IN" sz="1800" dirty="0"/>
          </a:p>
        </p:txBody>
      </p:sp>
      <p:pic>
        <p:nvPicPr>
          <p:cNvPr id="3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13754" y="37196488"/>
            <a:ext cx="8864328" cy="487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081422" y="43171867"/>
            <a:ext cx="8864328" cy="463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p:nvPr/>
        </p:nvPicPr>
        <p:blipFill>
          <a:blip r:embed="rId12"/>
          <a:srcRect/>
          <a:stretch>
            <a:fillRect/>
          </a:stretch>
        </p:blipFill>
        <p:spPr bwMode="auto">
          <a:xfrm>
            <a:off x="11248713" y="13361840"/>
            <a:ext cx="3537904" cy="2844760"/>
          </a:xfrm>
          <a:prstGeom prst="rect">
            <a:avLst/>
          </a:prstGeom>
          <a:noFill/>
          <a:ln w="9525">
            <a:noFill/>
            <a:miter lim="800000"/>
            <a:headEnd/>
            <a:tailEnd/>
          </a:ln>
        </p:spPr>
      </p:pic>
      <p:pic>
        <p:nvPicPr>
          <p:cNvPr id="40" name="Picture 39"/>
          <p:cNvPicPr/>
          <p:nvPr/>
        </p:nvPicPr>
        <p:blipFill>
          <a:blip r:embed="rId13"/>
          <a:srcRect/>
          <a:stretch>
            <a:fillRect/>
          </a:stretch>
        </p:blipFill>
        <p:spPr bwMode="auto">
          <a:xfrm>
            <a:off x="14786617" y="13347217"/>
            <a:ext cx="3402362" cy="2844761"/>
          </a:xfrm>
          <a:prstGeom prst="rect">
            <a:avLst/>
          </a:prstGeom>
          <a:noFill/>
          <a:ln w="9525">
            <a:noFill/>
            <a:miter lim="800000"/>
            <a:headEnd/>
            <a:tailEnd/>
          </a:ln>
        </p:spPr>
      </p:pic>
      <p:pic>
        <p:nvPicPr>
          <p:cNvPr id="41" name="Graphic.php?IM=IM_0BPzg50WX2p63CB"/>
          <p:cNvPicPr/>
          <p:nvPr/>
        </p:nvPicPr>
        <p:blipFill>
          <a:blip r:embed="rId14" cstate="print"/>
          <a:stretch>
            <a:fillRect/>
          </a:stretch>
        </p:blipFill>
        <p:spPr>
          <a:xfrm>
            <a:off x="18332995" y="13347217"/>
            <a:ext cx="3312368" cy="2859384"/>
          </a:xfrm>
          <a:prstGeom prst="rect">
            <a:avLst/>
          </a:prstGeom>
        </p:spPr>
      </p:pic>
      <p:pic>
        <p:nvPicPr>
          <p:cNvPr id="42" name="Picture 41" descr="response1.jpg"/>
          <p:cNvPicPr/>
          <p:nvPr/>
        </p:nvPicPr>
        <p:blipFill>
          <a:blip r:embed="rId15"/>
          <a:stretch>
            <a:fillRect/>
          </a:stretch>
        </p:blipFill>
        <p:spPr>
          <a:xfrm>
            <a:off x="14795091" y="17250272"/>
            <a:ext cx="3537904" cy="3184176"/>
          </a:xfrm>
          <a:prstGeom prst="rect">
            <a:avLst/>
          </a:prstGeom>
        </p:spPr>
      </p:pic>
      <p:pic>
        <p:nvPicPr>
          <p:cNvPr id="43" name="Picture 42" descr="response2.jpg"/>
          <p:cNvPicPr/>
          <p:nvPr/>
        </p:nvPicPr>
        <p:blipFill>
          <a:blip r:embed="rId16"/>
          <a:stretch>
            <a:fillRect/>
          </a:stretch>
        </p:blipFill>
        <p:spPr>
          <a:xfrm>
            <a:off x="11167194" y="17276876"/>
            <a:ext cx="3537904" cy="3157572"/>
          </a:xfrm>
          <a:prstGeom prst="rect">
            <a:avLst/>
          </a:prstGeom>
        </p:spPr>
      </p:pic>
      <p:pic>
        <p:nvPicPr>
          <p:cNvPr id="44" name="Picture 43" descr="response3.jpg"/>
          <p:cNvPicPr/>
          <p:nvPr/>
        </p:nvPicPr>
        <p:blipFill>
          <a:blip r:embed="rId17"/>
          <a:stretch>
            <a:fillRect/>
          </a:stretch>
        </p:blipFill>
        <p:spPr>
          <a:xfrm>
            <a:off x="18395491" y="17233032"/>
            <a:ext cx="3168353" cy="3201416"/>
          </a:xfrm>
          <a:prstGeom prst="rect">
            <a:avLst/>
          </a:prstGeom>
        </p:spPr>
      </p:pic>
      <p:sp>
        <p:nvSpPr>
          <p:cNvPr id="12" name="TextBox 11"/>
          <p:cNvSpPr txBox="1"/>
          <p:nvPr/>
        </p:nvSpPr>
        <p:spPr>
          <a:xfrm>
            <a:off x="18188978" y="16400996"/>
            <a:ext cx="3790199" cy="646331"/>
          </a:xfrm>
          <a:prstGeom prst="rect">
            <a:avLst/>
          </a:prstGeom>
          <a:noFill/>
        </p:spPr>
        <p:txBody>
          <a:bodyPr wrap="square" rtlCol="0">
            <a:spAutoFit/>
          </a:bodyPr>
          <a:lstStyle/>
          <a:p>
            <a:r>
              <a:rPr lang="en-IN" sz="1800" dirty="0" smtClean="0"/>
              <a:t>Figure 6:Landslide </a:t>
            </a:r>
            <a:r>
              <a:rPr lang="en-IN" sz="1800" dirty="0"/>
              <a:t>Susceptibility Map of </a:t>
            </a:r>
            <a:r>
              <a:rPr lang="en-IN" sz="1800" dirty="0" err="1"/>
              <a:t>Mandi</a:t>
            </a:r>
            <a:r>
              <a:rPr lang="en-IN" sz="1800" dirty="0"/>
              <a:t> district, H.P.</a:t>
            </a:r>
            <a:endParaRPr lang="en-IN" sz="1800" dirty="0"/>
          </a:p>
        </p:txBody>
      </p:sp>
      <p:sp>
        <p:nvSpPr>
          <p:cNvPr id="46" name="TextBox 45"/>
          <p:cNvSpPr txBox="1"/>
          <p:nvPr/>
        </p:nvSpPr>
        <p:spPr>
          <a:xfrm>
            <a:off x="11820540" y="16539496"/>
            <a:ext cx="5932154" cy="369332"/>
          </a:xfrm>
          <a:prstGeom prst="rect">
            <a:avLst/>
          </a:prstGeom>
          <a:noFill/>
        </p:spPr>
        <p:txBody>
          <a:bodyPr wrap="square" rtlCol="0">
            <a:spAutoFit/>
          </a:bodyPr>
          <a:lstStyle/>
          <a:p>
            <a:pPr algn="ctr"/>
            <a:r>
              <a:rPr lang="en-IN" sz="1800" dirty="0" smtClean="0"/>
              <a:t>Figure 5.  </a:t>
            </a:r>
            <a:r>
              <a:rPr lang="en-IN" sz="1800" dirty="0"/>
              <a:t>Landslide in </a:t>
            </a:r>
            <a:r>
              <a:rPr lang="en-IN" sz="1800" dirty="0" err="1"/>
              <a:t>Khaliyar</a:t>
            </a:r>
            <a:r>
              <a:rPr lang="en-IN" sz="1800" dirty="0"/>
              <a:t> (</a:t>
            </a:r>
            <a:r>
              <a:rPr lang="en-IN" sz="1800" dirty="0" err="1"/>
              <a:t>Mandi</a:t>
            </a:r>
            <a:r>
              <a:rPr lang="en-IN" sz="1800" dirty="0"/>
              <a:t>) (2007)</a:t>
            </a:r>
          </a:p>
        </p:txBody>
      </p:sp>
      <p:sp>
        <p:nvSpPr>
          <p:cNvPr id="48" name="TextBox 47"/>
          <p:cNvSpPr txBox="1"/>
          <p:nvPr/>
        </p:nvSpPr>
        <p:spPr>
          <a:xfrm>
            <a:off x="11167193" y="20707998"/>
            <a:ext cx="10478169" cy="369332"/>
          </a:xfrm>
          <a:prstGeom prst="rect">
            <a:avLst/>
          </a:prstGeom>
          <a:noFill/>
        </p:spPr>
        <p:txBody>
          <a:bodyPr wrap="square" rtlCol="0">
            <a:spAutoFit/>
          </a:bodyPr>
          <a:lstStyle/>
          <a:p>
            <a:pPr algn="ctr"/>
            <a:r>
              <a:rPr lang="en-IN" sz="1800" dirty="0" smtClean="0"/>
              <a:t>Figure 7. Some </a:t>
            </a:r>
            <a:r>
              <a:rPr lang="en-IN" sz="1800" dirty="0"/>
              <a:t>Results of survey conducted at </a:t>
            </a:r>
            <a:r>
              <a:rPr lang="en-IN" sz="1800" dirty="0" err="1"/>
              <a:t>Mandi</a:t>
            </a:r>
            <a:endParaRPr lang="en-IN" sz="1800" dirty="0"/>
          </a:p>
        </p:txBody>
      </p:sp>
      <p:pic>
        <p:nvPicPr>
          <p:cNvPr id="49" name="Picture 48"/>
          <p:cNvPicPr/>
          <p:nvPr/>
        </p:nvPicPr>
        <p:blipFill>
          <a:blip r:embed="rId18">
            <a:extLst>
              <a:ext uri="{28A0092B-C50C-407E-A947-70E740481C1C}">
                <a14:useLocalDpi xmlns:a14="http://schemas.microsoft.com/office/drawing/2010/main" val="0"/>
              </a:ext>
            </a:extLst>
          </a:blip>
          <a:srcRect/>
          <a:stretch>
            <a:fillRect/>
          </a:stretch>
        </p:blipFill>
        <p:spPr bwMode="auto">
          <a:xfrm>
            <a:off x="13292435" y="28197180"/>
            <a:ext cx="6336704" cy="5036529"/>
          </a:xfrm>
          <a:prstGeom prst="rect">
            <a:avLst/>
          </a:prstGeom>
          <a:noFill/>
          <a:ln>
            <a:noFill/>
          </a:ln>
        </p:spPr>
      </p:pic>
      <p:pic>
        <p:nvPicPr>
          <p:cNvPr id="50" name="Picture 49" descr="H:\fig1.png"/>
          <p:cNvPicPr/>
          <p:nvPr/>
        </p:nvPicPr>
        <p:blipFill>
          <a:blip r:embed="rId19" cstate="print"/>
          <a:srcRect/>
          <a:stretch>
            <a:fillRect/>
          </a:stretch>
        </p:blipFill>
        <p:spPr bwMode="auto">
          <a:xfrm>
            <a:off x="23661587" y="14586684"/>
            <a:ext cx="7416824" cy="4319772"/>
          </a:xfrm>
          <a:prstGeom prst="rect">
            <a:avLst/>
          </a:prstGeom>
          <a:noFill/>
          <a:ln w="9525">
            <a:noFill/>
            <a:miter lim="800000"/>
            <a:headEnd/>
            <a:tailEnd/>
          </a:ln>
        </p:spPr>
      </p:pic>
      <p:pic>
        <p:nvPicPr>
          <p:cNvPr id="51"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61587" y="26692319"/>
            <a:ext cx="7416824" cy="639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50591" y="44469297"/>
            <a:ext cx="5508114" cy="261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650974" y="44469296"/>
            <a:ext cx="5227637" cy="261575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7E6E6"/>
                  </a:outerShdw>
                </a:effectLst>
              </a14:hiddenEffects>
            </a:ext>
          </a:extLst>
        </p:spPr>
      </p:pic>
      <p:pic>
        <p:nvPicPr>
          <p:cNvPr id="1032" name="Picture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901947" y="48645760"/>
            <a:ext cx="5688632" cy="252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338623" y="48645760"/>
            <a:ext cx="4275292" cy="252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191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2238</TotalTime>
  <Words>1728</Words>
  <Application>Microsoft Office PowerPoint</Application>
  <PresentationFormat>Custom</PresentationFormat>
  <Paragraphs>253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Oriel</vt:lpstr>
      <vt:lpstr>Applied Cognitive Science (ACS) Lab</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164</cp:revision>
  <dcterms:created xsi:type="dcterms:W3CDTF">2015-02-12T22:01:13Z</dcterms:created>
  <dcterms:modified xsi:type="dcterms:W3CDTF">2015-02-14T14:47:48Z</dcterms:modified>
</cp:coreProperties>
</file>