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2" clrIdx="0">
    <p:extLst>
      <p:ext uri="{19B8F6BF-5375-455C-9EA6-DF929625EA0E}">
        <p15:presenceInfo xmlns:p15="http://schemas.microsoft.com/office/powerpoint/2012/main" xmlns=""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p:cViewPr>
        <p:scale>
          <a:sx n="30" d="100"/>
          <a:sy n="30" d="100"/>
        </p:scale>
        <p:origin x="-600" y="3090"/>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15-02-2015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15-02-2015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15-02-2015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15-02-2015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15-02-2015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emf"/><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49851" cy="2139258"/>
          </a:xfrm>
          <a:solidFill>
            <a:srgbClr val="002060"/>
          </a:solidFill>
        </p:spPr>
        <p:txBody>
          <a:bodyPr>
            <a:noAutofit/>
          </a:bodyPr>
          <a:lstStyle/>
          <a:p>
            <a:pPr algn="ctr"/>
            <a:r>
              <a:rPr lang="en-IN" sz="8800" b="1" dirty="0">
                <a:solidFill>
                  <a:schemeClr val="bg1"/>
                </a:solidFill>
              </a:rPr>
              <a:t>Applied Cognitive Science (ACS) </a:t>
            </a:r>
            <a:r>
              <a:rPr lang="en-IN" sz="8800" b="1" dirty="0" smtClean="0">
                <a:solidFill>
                  <a:schemeClr val="bg1"/>
                </a:solidFill>
              </a:rPr>
              <a:t>Lab</a:t>
            </a:r>
            <a:endParaRPr lang="en-IN" sz="8800" b="1" dirty="0">
              <a:solidFill>
                <a:schemeClr val="bg1"/>
              </a:solidFill>
            </a:endParaRPr>
          </a:p>
        </p:txBody>
      </p:sp>
      <p:sp>
        <p:nvSpPr>
          <p:cNvPr id="4" name="TextBox 3"/>
          <p:cNvSpPr txBox="1"/>
          <p:nvPr/>
        </p:nvSpPr>
        <p:spPr>
          <a:xfrm>
            <a:off x="0" y="2200600"/>
            <a:ext cx="32921575" cy="2208965"/>
          </a:xfrm>
          <a:prstGeom prst="rect">
            <a:avLst/>
          </a:prstGeom>
          <a:solidFill>
            <a:schemeClr val="tx1"/>
          </a:solidFill>
          <a:ln w="28575">
            <a:noFill/>
          </a:ln>
        </p:spPr>
        <p:txBody>
          <a:bodyPr wrap="square" lIns="480722" tIns="240361" rIns="480722" bIns="240361" rtlCol="0">
            <a:spAutoFit/>
          </a:bodyPr>
          <a:lstStyle/>
          <a:p>
            <a:pPr algn="ctr"/>
            <a:r>
              <a:rPr lang="en-IN" sz="5600" dirty="0" err="1">
                <a:solidFill>
                  <a:schemeClr val="bg1"/>
                </a:solidFill>
              </a:rPr>
              <a:t>Dr.</a:t>
            </a:r>
            <a:r>
              <a:rPr lang="en-IN" sz="5600" dirty="0">
                <a:solidFill>
                  <a:schemeClr val="bg1"/>
                </a:solidFill>
              </a:rPr>
              <a:t> Varun Dutt, </a:t>
            </a:r>
            <a:r>
              <a:rPr lang="en-IN" sz="5600" dirty="0" smtClean="0">
                <a:solidFill>
                  <a:schemeClr val="bg1"/>
                </a:solidFill>
              </a:rPr>
              <a:t>Assistant Professor &amp; Principle Investigator</a:t>
            </a:r>
          </a:p>
          <a:p>
            <a:pPr algn="ctr"/>
            <a:r>
              <a:rPr lang="en-IN" sz="5600" dirty="0" smtClean="0">
                <a:solidFill>
                  <a:schemeClr val="bg1"/>
                </a:solidFill>
              </a:rPr>
              <a:t>IIT Mandi, H. 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p>
        </p:txBody>
      </p:sp>
      <p:graphicFrame>
        <p:nvGraphicFramePr>
          <p:cNvPr id="8" name="Table 7"/>
          <p:cNvGraphicFramePr>
            <a:graphicFrameLocks noGrp="1"/>
          </p:cNvGraphicFramePr>
          <p:nvPr>
            <p:extLst>
              <p:ext uri="{D42A27DB-BD31-4B8C-83A1-F6EECF244321}">
                <p14:modId xmlns:p14="http://schemas.microsoft.com/office/powerpoint/2010/main" val="1199811121"/>
              </p:ext>
            </p:extLst>
          </p:nvPr>
        </p:nvGraphicFramePr>
        <p:xfrm>
          <a:off x="-5" y="4409565"/>
          <a:ext cx="32921574" cy="46796841"/>
        </p:xfrm>
        <a:graphic>
          <a:graphicData uri="http://schemas.openxmlformats.org/drawingml/2006/table">
            <a:tbl>
              <a:tblPr firstRow="1" bandRow="1">
                <a:tableStyleId>{8A107856-5554-42FB-B03E-39F5DBC370BA}</a:tableStyleId>
              </a:tblPr>
              <a:tblGrid>
                <a:gridCol w="10973858"/>
                <a:gridCol w="10973858"/>
                <a:gridCol w="10973858"/>
              </a:tblGrid>
              <a:tr h="46796841">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29" y="4409565"/>
            <a:ext cx="11016457"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5" name="TextBox 14"/>
          <p:cNvSpPr txBox="1"/>
          <p:nvPr/>
        </p:nvSpPr>
        <p:spPr>
          <a:xfrm>
            <a:off x="14473" y="5449306"/>
            <a:ext cx="10973706" cy="15997355"/>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a:t>
            </a:r>
            <a:r>
              <a:rPr lang="en-US" sz="2400" dirty="0" smtClean="0"/>
              <a:t>key </a:t>
            </a:r>
            <a:r>
              <a:rPr lang="en-US" sz="2400" dirty="0"/>
              <a:t>domains include our environment, consumer behavior, cyber security, vehicle driving, natural disasters, and </a:t>
            </a:r>
            <a:r>
              <a:rPr lang="en-US" sz="2400" dirty="0" smtClean="0"/>
              <a:t>gambling. </a:t>
            </a:r>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 </a:t>
            </a:r>
            <a:r>
              <a:rPr lang="en-US" sz="2400" dirty="0" smtClean="0"/>
              <a:t>The </a:t>
            </a:r>
            <a:r>
              <a:rPr lang="en-US" sz="2400" dirty="0"/>
              <a:t>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Desktops</a:t>
            </a:r>
            <a:r>
              <a:rPr lang="en-IN" sz="2400" dirty="0"/>
              <a:t>, </a:t>
            </a:r>
            <a:r>
              <a:rPr lang="en-IN" sz="2400" dirty="0" smtClean="0"/>
              <a:t>1 Powerful Workstation, Driving Simulator, Oximeter</a:t>
            </a:r>
            <a:r>
              <a:rPr lang="en-IN" sz="2400" dirty="0"/>
              <a:t>, </a:t>
            </a:r>
            <a:r>
              <a:rPr lang="en-IN" sz="2400" dirty="0" err="1" smtClean="0"/>
              <a:t>Emotiv</a:t>
            </a:r>
            <a:r>
              <a:rPr lang="en-IN" sz="2400" dirty="0" smtClean="0"/>
              <a:t>® 14-channel EEG headsets, </a:t>
            </a:r>
            <a:r>
              <a:rPr lang="en-IN" sz="2400" dirty="0" err="1" smtClean="0"/>
              <a:t>Tobii</a:t>
            </a:r>
            <a:r>
              <a:rPr lang="en-IN" sz="2400" dirty="0" smtClean="0"/>
              <a:t>® </a:t>
            </a:r>
            <a:r>
              <a:rPr lang="en-IN" sz="2400" dirty="0"/>
              <a:t>Eye Tracker, </a:t>
            </a:r>
            <a:r>
              <a:rPr lang="en-IN" sz="2400" dirty="0" smtClean="0"/>
              <a:t> and other accessories. There is a plan to get a 32-channel EEG/ERP headset in the near future.</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a:t>
            </a:r>
            <a:r>
              <a:rPr lang="en-US" sz="2400" dirty="0" smtClean="0"/>
              <a:t>help </a:t>
            </a:r>
            <a:r>
              <a:rPr lang="en-US" sz="2400" dirty="0"/>
              <a:t>understand the effects of existing designs on human cognition and how improvements to existing designs could enhance cognition. Our research </a:t>
            </a:r>
            <a:r>
              <a:rPr lang="en-US" sz="2400" dirty="0" smtClean="0"/>
              <a:t>also help </a:t>
            </a:r>
            <a:r>
              <a:rPr lang="en-US" sz="2400" dirty="0"/>
              <a:t>in developing training interventions in varied applied domains. For example, training security analysts against certain kinds of cyber-attacks </a:t>
            </a:r>
            <a:r>
              <a:rPr lang="en-US" sz="2400" dirty="0" smtClean="0"/>
              <a:t>helps </a:t>
            </a:r>
            <a:r>
              <a:rPr lang="en-US" sz="2400" dirty="0"/>
              <a:t>improve their </a:t>
            </a:r>
            <a:r>
              <a:rPr lang="en-US" sz="2400" dirty="0" smtClean="0"/>
              <a:t>on-job performance</a:t>
            </a:r>
            <a:r>
              <a:rPr lang="en-US" sz="2400" dirty="0"/>
              <a:t>. </a:t>
            </a:r>
            <a:endParaRPr lang="en-US" sz="2400" dirty="0" smtClean="0"/>
          </a:p>
        </p:txBody>
      </p:sp>
      <p:sp>
        <p:nvSpPr>
          <p:cNvPr id="16" name="TextBox 15"/>
          <p:cNvSpPr txBox="1"/>
          <p:nvPr/>
        </p:nvSpPr>
        <p:spPr>
          <a:xfrm>
            <a:off x="11047995" y="4409565"/>
            <a:ext cx="10931183" cy="45297684"/>
          </a:xfrm>
          <a:prstGeom prst="rect">
            <a:avLst/>
          </a:prstGeom>
          <a:noFill/>
        </p:spPr>
        <p:txBody>
          <a:bodyPr wrap="square" lIns="480722" tIns="240361" rIns="480722" bIns="240361" rtlCol="0">
            <a:spAutoFit/>
          </a:bodyPr>
          <a:lstStyle/>
          <a:p>
            <a:pPr algn="just"/>
            <a:r>
              <a:rPr lang="en-IN" sz="2800" u="sng" dirty="0" smtClean="0"/>
              <a:t>Public perception of landslides in Himachal Pradesh</a:t>
            </a:r>
            <a:endParaRPr lang="en-IN" sz="2800" i="1" dirty="0" smtClean="0"/>
          </a:p>
          <a:p>
            <a:pPr algn="just"/>
            <a:endParaRPr lang="en-IN" sz="2400" b="1" i="1" dirty="0"/>
          </a:p>
          <a:p>
            <a:pPr algn="just"/>
            <a:r>
              <a:rPr lang="en-IN" sz="2400" b="1" dirty="0" smtClean="0"/>
              <a:t>Motivation:</a:t>
            </a:r>
            <a:r>
              <a:rPr lang="en-IN" sz="2400" dirty="0" smtClean="0"/>
              <a:t> Himachal Pradesh is extremely vulnerable to landslides due to its fragile geology, active tectonics, high relief, critical slopes and intense rainfall. As the decisions to adopt different technological and engineering options for landslides ultimately rests with people, research on the role of people’s </a:t>
            </a:r>
            <a:r>
              <a:rPr lang="en-IN" sz="2400" dirty="0"/>
              <a:t>knowledge, risk perception and attitude </a:t>
            </a:r>
            <a:r>
              <a:rPr lang="en-IN" sz="2400" dirty="0" smtClean="0"/>
              <a:t>towards </a:t>
            </a:r>
            <a:r>
              <a:rPr lang="en-IN" sz="2400" dirty="0"/>
              <a:t>landslide </a:t>
            </a:r>
            <a:r>
              <a:rPr lang="en-IN" sz="2400" dirty="0" smtClean="0"/>
              <a:t>risk is much needed.  </a:t>
            </a:r>
            <a:r>
              <a:rPr lang="en-IN" sz="2400" b="1" dirty="0" smtClean="0"/>
              <a:t>Objective:</a:t>
            </a:r>
            <a:r>
              <a:rPr lang="en-IN" sz="2400" dirty="0" smtClean="0"/>
              <a:t> The main objectives of the study are the following: (1) To </a:t>
            </a:r>
            <a:r>
              <a:rPr lang="en-IN" sz="2400" dirty="0"/>
              <a:t>evaluate </a:t>
            </a:r>
            <a:r>
              <a:rPr lang="en-IN" sz="2400" dirty="0" smtClean="0"/>
              <a:t>the public  knowledge</a:t>
            </a:r>
            <a:r>
              <a:rPr lang="en-IN" sz="2400" dirty="0"/>
              <a:t>, risk perception and attitude </a:t>
            </a:r>
            <a:r>
              <a:rPr lang="en-IN" sz="2400" dirty="0" smtClean="0"/>
              <a:t>towards </a:t>
            </a:r>
            <a:r>
              <a:rPr lang="en-IN" sz="2400" dirty="0"/>
              <a:t>landslide </a:t>
            </a:r>
            <a:r>
              <a:rPr lang="en-IN" sz="2400" dirty="0" smtClean="0"/>
              <a:t>risk. (2) To evaluate the influence of emotional appeal via imagery </a:t>
            </a:r>
            <a:r>
              <a:rPr lang="en-IN" sz="2400" dirty="0"/>
              <a:t>or information </a:t>
            </a:r>
            <a:r>
              <a:rPr lang="en-IN" sz="2400" dirty="0" smtClean="0"/>
              <a:t>on knowledge</a:t>
            </a:r>
            <a:r>
              <a:rPr lang="en-IN" sz="2400" dirty="0"/>
              <a:t>, risk perception and attitude </a:t>
            </a:r>
            <a:r>
              <a:rPr lang="en-IN" sz="2400" dirty="0" smtClean="0"/>
              <a:t>towards </a:t>
            </a:r>
            <a:r>
              <a:rPr lang="en-IN" sz="2400" dirty="0"/>
              <a:t>landslide </a:t>
            </a:r>
            <a:r>
              <a:rPr lang="en-IN" sz="2400" dirty="0" smtClean="0"/>
              <a:t>risk.</a:t>
            </a:r>
            <a:r>
              <a:rPr lang="en-IN" sz="2400" dirty="0"/>
              <a:t> </a:t>
            </a:r>
            <a:r>
              <a:rPr lang="en-IN" sz="2400" b="1" dirty="0" smtClean="0"/>
              <a:t>Methodology:</a:t>
            </a:r>
            <a:r>
              <a:rPr lang="en-IN" sz="2400" dirty="0" smtClean="0"/>
              <a:t> The approach involves evaluating the knowledge, risk perception and attitude of people towards landslide risk using surveys in different districts of Himachal Pradesh. We plan to systematically manipulate emotional appeal via information or imagery before presenting surveys to understand their effects. </a:t>
            </a:r>
            <a:r>
              <a:rPr lang="en-IN" sz="2400" b="1" dirty="0" smtClean="0"/>
              <a:t>Implications: </a:t>
            </a:r>
            <a:r>
              <a:rPr lang="en-US" sz="2400" dirty="0" smtClean="0"/>
              <a:t>The study has implications for improving risk awareness among people and provide better decision support to policy makers in countering risk due to landslides.</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smtClean="0"/>
          </a:p>
          <a:p>
            <a:pPr algn="ctr"/>
            <a:endParaRPr lang="en-IN" sz="2400" dirty="0"/>
          </a:p>
          <a:p>
            <a:pPr algn="just"/>
            <a:r>
              <a:rPr lang="en-IN" sz="2400" i="1" dirty="0" smtClean="0"/>
              <a:t>Researcher: </a:t>
            </a:r>
            <a:r>
              <a:rPr lang="en-IN" sz="2400" i="1" dirty="0" err="1" smtClean="0"/>
              <a:t>Prateek</a:t>
            </a:r>
            <a:r>
              <a:rPr lang="en-IN" sz="2400" i="1" dirty="0" smtClean="0"/>
              <a:t> </a:t>
            </a:r>
            <a:r>
              <a:rPr lang="en-IN" sz="2400" i="1" dirty="0" err="1" smtClean="0"/>
              <a:t>Chaturvedi</a:t>
            </a:r>
            <a:r>
              <a:rPr lang="en-IN" sz="2400" i="1" dirty="0" smtClean="0"/>
              <a:t>, Graduate Student</a:t>
            </a:r>
          </a:p>
          <a:p>
            <a:pPr algn="just"/>
            <a:endParaRPr lang="en-IN" sz="2400" b="1" u="sng" dirty="0"/>
          </a:p>
          <a:p>
            <a:pPr algn="just"/>
            <a:endParaRPr lang="en-IN" sz="2400" b="1" u="sng" dirty="0" smtClean="0"/>
          </a:p>
          <a:p>
            <a:pPr algn="just"/>
            <a:r>
              <a:rPr lang="en-IN" sz="2800" u="sng" dirty="0" smtClean="0"/>
              <a:t>Public-goods game for Climate Change</a:t>
            </a:r>
          </a:p>
          <a:p>
            <a:pPr algn="just"/>
            <a:endParaRPr lang="en-IN" sz="2400" b="1" u="sng" dirty="0"/>
          </a:p>
          <a:p>
            <a:pPr algn="just"/>
            <a:r>
              <a:rPr lang="en-IN" sz="2400" dirty="0" smtClean="0"/>
              <a:t>Climate Change is a global phenomenon that affects all nations across the globe.  Disastrous consequences like melting of ice-caps, increase in sea level, global warming emerge as a result of climate change. One way to establish climate change is by using public-goods game in which players play a game by making investment towards private and public fund. The money put in public fund is multiplied by a factor and the return generated is equally divided amongst all players. Those who do not contribute anything also get their return. Ultimate goal of each player is to make a decision as to how much money to be put in public fund. Our study uses an experimental design to test human behaviour in terms of making investment towards averting climate change for various scenarios like presence or absence of information available, loss or no loss to other players. </a:t>
            </a:r>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ctr"/>
            <a:endParaRPr lang="en-US" altLang="en-US" sz="2800" b="1" i="1" dirty="0" smtClean="0"/>
          </a:p>
          <a:p>
            <a:pPr algn="ctr"/>
            <a:r>
              <a:rPr lang="en-IN" altLang="en-US" sz="1800" dirty="0"/>
              <a:t>Figure </a:t>
            </a:r>
            <a:r>
              <a:rPr lang="en-IN" altLang="en-US" sz="1800" dirty="0" smtClean="0"/>
              <a:t>8. </a:t>
            </a:r>
            <a:r>
              <a:rPr lang="en-IN" altLang="en-US" sz="1800" dirty="0"/>
              <a:t>The Public Goods Game (Allen, 2011</a:t>
            </a:r>
            <a:r>
              <a:rPr lang="en-IN" altLang="en-US" sz="1800" dirty="0" smtClean="0"/>
              <a:t>)</a:t>
            </a:r>
            <a:endParaRPr lang="en-US" altLang="en-US" sz="1800" dirty="0" smtClean="0"/>
          </a:p>
          <a:p>
            <a:pPr algn="ctr"/>
            <a:endParaRPr lang="en-US" altLang="en-US" sz="2800" b="1" i="1" dirty="0" smtClean="0"/>
          </a:p>
          <a:p>
            <a:pPr algn="just"/>
            <a:r>
              <a:rPr lang="en-US" altLang="en-US" sz="2400" i="1" dirty="0" smtClean="0"/>
              <a:t>Researcher: </a:t>
            </a:r>
            <a:r>
              <a:rPr lang="en-US" altLang="en-US" sz="2400" i="1" dirty="0" err="1" smtClean="0"/>
              <a:t>Medha</a:t>
            </a:r>
            <a:r>
              <a:rPr lang="en-US" altLang="en-US" sz="2400" i="1" dirty="0" smtClean="0"/>
              <a:t> Kumar, </a:t>
            </a:r>
            <a:r>
              <a:rPr lang="en-IN" sz="2400" i="1" dirty="0"/>
              <a:t>Graduate Student</a:t>
            </a:r>
          </a:p>
          <a:p>
            <a:pPr algn="ctr"/>
            <a:endParaRPr lang="en-US" altLang="en-US" sz="2800" b="1" i="1" dirty="0" smtClean="0"/>
          </a:p>
          <a:p>
            <a:pPr algn="ctr"/>
            <a:endParaRPr lang="en-US" altLang="en-US" sz="2800" b="1" i="1" dirty="0"/>
          </a:p>
          <a:p>
            <a:pPr algn="ctr"/>
            <a:r>
              <a:rPr lang="en-US" altLang="en-US" sz="2800" b="1" i="1" dirty="0" smtClean="0"/>
              <a:t>Driving Decisions</a:t>
            </a:r>
            <a:endParaRPr lang="en-US" altLang="en-US" sz="2800" b="1" i="1" dirty="0"/>
          </a:p>
          <a:p>
            <a:pPr algn="just"/>
            <a:endParaRPr lang="en-US" sz="2000" dirty="0"/>
          </a:p>
          <a:p>
            <a:pPr algn="just"/>
            <a:r>
              <a:rPr lang="en-US" sz="2800" u="sng" dirty="0"/>
              <a:t>Effect of road conditions on gaze-control interface in an automotive environment</a:t>
            </a:r>
          </a:p>
          <a:p>
            <a:pPr algn="just"/>
            <a:endParaRPr lang="en-IN" sz="2400" dirty="0" smtClean="0"/>
          </a:p>
          <a:p>
            <a:pPr algn="just"/>
            <a:endParaRPr lang="en-IN" sz="2400"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a:p>
          <a:p>
            <a:pPr algn="ctr"/>
            <a:r>
              <a:rPr lang="en-IN" sz="1800" dirty="0" smtClean="0"/>
              <a:t>Figure 9. </a:t>
            </a:r>
            <a:r>
              <a:rPr lang="en-US" sz="1800" dirty="0"/>
              <a:t>Experiment Design</a:t>
            </a:r>
            <a:endParaRPr lang="en-IN" sz="1800"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ctr"/>
            <a:endParaRPr lang="en-IN" sz="1800" dirty="0" smtClean="0"/>
          </a:p>
          <a:p>
            <a:pPr algn="ctr"/>
            <a:r>
              <a:rPr lang="en-IN" sz="1800" dirty="0" smtClean="0"/>
              <a:t>Figure 10. Number of selections in secondary tasks in different road conditions</a:t>
            </a:r>
          </a:p>
          <a:p>
            <a:pPr algn="just"/>
            <a:endParaRPr lang="en-IN" sz="2800" b="1" i="1" dirty="0"/>
          </a:p>
          <a:p>
            <a:pPr algn="just"/>
            <a:r>
              <a:rPr lang="en-IN" sz="2400" i="1" dirty="0" smtClean="0"/>
              <a:t>Researcher: </a:t>
            </a:r>
            <a:r>
              <a:rPr lang="en-IN" sz="2400" i="1" dirty="0" err="1" smtClean="0"/>
              <a:t>Dr.</a:t>
            </a:r>
            <a:r>
              <a:rPr lang="en-IN" sz="2400" i="1" dirty="0" smtClean="0"/>
              <a:t> </a:t>
            </a:r>
            <a:r>
              <a:rPr lang="en-IN" sz="2400" i="1" dirty="0" err="1" smtClean="0"/>
              <a:t>Pradipta</a:t>
            </a:r>
            <a:r>
              <a:rPr lang="en-IN" sz="2400" i="1" dirty="0" smtClean="0"/>
              <a:t> </a:t>
            </a:r>
            <a:r>
              <a:rPr lang="en-IN" sz="2400" i="1" dirty="0" err="1" smtClean="0"/>
              <a:t>Biswas</a:t>
            </a:r>
            <a:r>
              <a:rPr lang="en-IN" sz="2400" i="1" dirty="0" smtClean="0"/>
              <a:t> (Collaborator)</a:t>
            </a:r>
          </a:p>
          <a:p>
            <a:pPr algn="just"/>
            <a:r>
              <a:rPr lang="en-IN" sz="2400" i="1" dirty="0" smtClean="0"/>
              <a:t>Cambridge University</a:t>
            </a:r>
          </a:p>
          <a:p>
            <a:pPr algn="just"/>
            <a:endParaRPr lang="en-IN" sz="2400" dirty="0"/>
          </a:p>
        </p:txBody>
      </p:sp>
      <p:sp>
        <p:nvSpPr>
          <p:cNvPr id="17" name="TextBox 16"/>
          <p:cNvSpPr txBox="1"/>
          <p:nvPr/>
        </p:nvSpPr>
        <p:spPr>
          <a:xfrm>
            <a:off x="21979578" y="4432848"/>
            <a:ext cx="11016229" cy="48006118"/>
          </a:xfrm>
          <a:prstGeom prst="rect">
            <a:avLst/>
          </a:prstGeom>
          <a:noFill/>
        </p:spPr>
        <p:txBody>
          <a:bodyPr wrap="square" lIns="480722" tIns="240361" rIns="480722" bIns="240361" rtlCol="0">
            <a:spAutoFit/>
          </a:bodyPr>
          <a:lstStyle/>
          <a:p>
            <a:pPr algn="ctr"/>
            <a:r>
              <a:rPr lang="en-IN" sz="2800" b="1" i="1" dirty="0"/>
              <a:t>Cyber </a:t>
            </a:r>
            <a:r>
              <a:rPr lang="en-IN" sz="2800" b="1" i="1" dirty="0" smtClean="0"/>
              <a:t>Security</a:t>
            </a:r>
          </a:p>
          <a:p>
            <a:pPr algn="ctr"/>
            <a:endParaRPr lang="en-IN" sz="2800" b="1" i="1" dirty="0"/>
          </a:p>
          <a:p>
            <a:pPr algn="just"/>
            <a:r>
              <a:rPr lang="en-IN" sz="2800" u="sng" dirty="0"/>
              <a:t>Cyber Security: Understanding the Role of Deception as a Strategy in Cyber Attack </a:t>
            </a:r>
            <a:r>
              <a:rPr lang="en-IN" sz="2800" u="sng" dirty="0" smtClean="0"/>
              <a:t>Detection</a:t>
            </a:r>
          </a:p>
          <a:p>
            <a:pPr algn="just"/>
            <a:endParaRPr lang="en-IN" sz="2400" b="1" i="1" dirty="0"/>
          </a:p>
          <a:p>
            <a:pPr algn="just"/>
            <a:r>
              <a:rPr lang="en-US" sz="2400" dirty="0"/>
              <a:t>Cyber attacks, i.e., the disruption of normal functioning of computers and loss of private information through malicious network events, are becoming widespread. Current </a:t>
            </a:r>
            <a:r>
              <a:rPr lang="en-US" sz="2400" dirty="0" smtClean="0"/>
              <a:t>game-theoretic approaches, which study the interaction between attackers and defenders, have focused less on the role of deception as a strategy to counter cyber attacks. Deception refers to falsely implicating attackers in honeypots in order to defend and capture network threats more accurately and timely (Figure 1). This research program aims to account for cognitive limitations on memory and recall for attackers and defenders and explore experiential decisions made by attackers and defenders in cyber-security games that involve deception. An important aspect of the project involves development of cyber-security games that enable us to manipulate deception as a strategy to counter cyber attacks. In such games, actions of attackers and defenders will be associated with payoffs and the goal of each player is to maximize her payoff. Next, the project will focus on the development of computational cognitive models of attackers and defenders. The model predictions will be tested by collecting human data in cyber-security games and comparing the model predictions to human decisions. Such an investigation will help improve current technical solutions and provide better decision support to defenders in countering cyber attacks via deception.</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IN" sz="1800" dirty="0"/>
              <a:t>Figure </a:t>
            </a:r>
            <a:r>
              <a:rPr lang="en-IN" sz="1800" dirty="0" smtClean="0"/>
              <a:t>11</a:t>
            </a:r>
            <a:r>
              <a:rPr lang="en-IN" sz="1800" dirty="0"/>
              <a:t>. Using Deception to lure an attacker into a honeypot and evade a potential victim</a:t>
            </a:r>
            <a:endParaRPr lang="en-US" sz="1800" dirty="0" smtClean="0"/>
          </a:p>
          <a:p>
            <a:pPr algn="just"/>
            <a:endParaRPr lang="en-US" sz="2400" b="1" dirty="0"/>
          </a:p>
          <a:p>
            <a:pPr algn="just"/>
            <a:r>
              <a:rPr lang="en-US" sz="2800" u="sng" dirty="0" smtClean="0"/>
              <a:t>Building </a:t>
            </a:r>
            <a:r>
              <a:rPr lang="en-US" sz="2800" u="sng" dirty="0"/>
              <a:t>a secure and trustworthy cyberspace: A behavioral game-theoretic approach</a:t>
            </a:r>
            <a:r>
              <a:rPr lang="en-US" sz="2400" b="1" dirty="0"/>
              <a:t> </a:t>
            </a:r>
            <a:endParaRPr lang="en-US" sz="2400" b="1" dirty="0" smtClean="0"/>
          </a:p>
          <a:p>
            <a:pPr algn="just"/>
            <a:endParaRPr lang="en-US" sz="2400" b="1" dirty="0"/>
          </a:p>
          <a:p>
            <a:pPr algn="just"/>
            <a:r>
              <a:rPr lang="en-IN" sz="2400" dirty="0" smtClean="0"/>
              <a:t>Cyber </a:t>
            </a:r>
            <a:r>
              <a:rPr lang="en-IN" sz="2400" dirty="0"/>
              <a:t>security is to be studied as a non-cooperative game between attackers and defenders using paradigms based on </a:t>
            </a:r>
            <a:r>
              <a:rPr lang="en-IN" sz="2400" dirty="0" err="1"/>
              <a:t>behavioral</a:t>
            </a:r>
            <a:r>
              <a:rPr lang="en-IN" sz="2400" dirty="0"/>
              <a:t> game theory and instance-based learning theory. The aim is to determine how a defender’s </a:t>
            </a:r>
            <a:r>
              <a:rPr lang="en-IN" sz="2400" dirty="0" err="1"/>
              <a:t>behavior</a:t>
            </a:r>
            <a:r>
              <a:rPr lang="en-IN" sz="2400" dirty="0"/>
              <a:t> (experience and tolerance to threats), as well as adversarial </a:t>
            </a:r>
            <a:r>
              <a:rPr lang="en-IN" sz="2400" dirty="0" err="1"/>
              <a:t>behavior</a:t>
            </a:r>
            <a:r>
              <a:rPr lang="en-IN" sz="2400" dirty="0"/>
              <a:t> (attack strategy), will impact the detection of threats. This program involves studying 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defenders while </a:t>
            </a:r>
            <a:r>
              <a:rPr lang="en-IN" sz="2400" dirty="0" err="1"/>
              <a:t>accountng</a:t>
            </a:r>
            <a:r>
              <a:rPr lang="en-IN" sz="2400" dirty="0"/>
              <a:t> for cognitive limitations such as the defenders’ and attackers’ memory and recall limitations, and their experiential decisions. This basic research program will help meet our nation’s cyber-security goals.</a:t>
            </a:r>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ctr"/>
            <a:r>
              <a:rPr lang="en-IN" sz="1800" dirty="0" smtClean="0"/>
              <a:t>Figure 12. Cyber Security</a:t>
            </a:r>
            <a:endParaRPr lang="en-IN" sz="1800" dirty="0"/>
          </a:p>
          <a:p>
            <a:pPr algn="just"/>
            <a:endParaRPr lang="en-IN" sz="2400" dirty="0" smtClean="0"/>
          </a:p>
          <a:p>
            <a:pPr algn="just"/>
            <a:r>
              <a:rPr lang="en-IN" sz="2400" i="1" dirty="0" smtClean="0"/>
              <a:t>Researcher: </a:t>
            </a:r>
            <a:r>
              <a:rPr lang="en-IN" sz="2400" i="1" dirty="0" err="1" smtClean="0"/>
              <a:t>Zahid</a:t>
            </a:r>
            <a:r>
              <a:rPr lang="en-IN" sz="2400" i="1" dirty="0" smtClean="0"/>
              <a:t> </a:t>
            </a:r>
            <a:r>
              <a:rPr lang="en-IN" sz="2400" i="1" dirty="0" err="1" smtClean="0"/>
              <a:t>Maqbool</a:t>
            </a:r>
            <a:r>
              <a:rPr lang="en-IN" sz="2400" i="1" dirty="0" smtClean="0"/>
              <a:t>, </a:t>
            </a:r>
            <a:r>
              <a:rPr lang="en-IN" sz="2400" i="1" dirty="0"/>
              <a:t>Graduate Student</a:t>
            </a:r>
          </a:p>
          <a:p>
            <a:pPr algn="just"/>
            <a:endParaRPr lang="en-IN" sz="2400" b="1" i="1" dirty="0" smtClean="0"/>
          </a:p>
          <a:p>
            <a:pPr algn="ctr"/>
            <a:r>
              <a:rPr lang="en-IN" sz="2800" b="1" i="1" dirty="0" smtClean="0"/>
              <a:t>Decisions </a:t>
            </a:r>
            <a:r>
              <a:rPr lang="en-IN" sz="2800" b="1" i="1" dirty="0"/>
              <a:t>from </a:t>
            </a:r>
            <a:r>
              <a:rPr lang="en-IN" sz="2800" b="1" i="1" dirty="0" smtClean="0"/>
              <a:t>Experience</a:t>
            </a:r>
          </a:p>
          <a:p>
            <a:pPr algn="ctr"/>
            <a:endParaRPr lang="en-IN" sz="2800" b="1" i="1" dirty="0" smtClean="0"/>
          </a:p>
          <a:p>
            <a:pPr algn="just"/>
            <a:r>
              <a:rPr lang="en-US" sz="2800" u="sng" dirty="0"/>
              <a:t>Modeling Choices at the Individual </a:t>
            </a:r>
            <a:r>
              <a:rPr lang="en-US" sz="2800" u="sng" dirty="0" smtClean="0"/>
              <a:t>Level in </a:t>
            </a:r>
            <a:r>
              <a:rPr lang="en-US" sz="2800" u="sng" dirty="0"/>
              <a:t>Decisions from Information </a:t>
            </a:r>
            <a:r>
              <a:rPr lang="en-US" sz="2800" u="sng" dirty="0" smtClean="0"/>
              <a:t>Search</a:t>
            </a:r>
            <a:r>
              <a:rPr lang="en-US" sz="2800" dirty="0" smtClean="0"/>
              <a:t> </a:t>
            </a:r>
          </a:p>
          <a:p>
            <a:pPr algn="just"/>
            <a:endParaRPr lang="en-US" sz="2800" dirty="0" smtClean="0"/>
          </a:p>
          <a:p>
            <a:pPr algn="just"/>
            <a:r>
              <a:rPr lang="en-IN" sz="2400" dirty="0" smtClean="0"/>
              <a:t>Decisions </a:t>
            </a:r>
            <a:r>
              <a:rPr lang="en-IN" sz="2400" dirty="0"/>
              <a:t>from Experience (DFE) involve situations where decision makers sample information before making a final choice. Trying various handsets before choosing a smartphone and enquiring about jobs before opting for one are some examples involving such situations. In DFE research, conventionally, the final choice that is made after sampling information is aggregated over all participants and problems in a given dataset. However, this aggregation does not explain the individual choices made by participants. In this paper, we test the ability of computational models of aggregate choice to explain choices at the individual level. Top 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Our results reveal that all the three DFE models of aggregate choices perform well to explain individual choices. Although the PS and NMH models perform slightly better than the IBL model; the IBL model is able to account for all individuals in the dataset compared to the PS and NMH models. We conclude by drawing implications for computational cognitive models in explaining individual choices in DFE research</a:t>
            </a:r>
            <a:r>
              <a:rPr lang="en-IN" sz="2400" dirty="0" smtClean="0"/>
              <a:t>.</a:t>
            </a:r>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err="1" smtClean="0"/>
              <a:t>Resaercher</a:t>
            </a:r>
            <a:r>
              <a:rPr lang="en-IN" sz="2400" i="1" dirty="0" smtClean="0"/>
              <a:t>: </a:t>
            </a:r>
            <a:r>
              <a:rPr lang="en-IN" sz="2400" i="1" dirty="0" err="1" smtClean="0"/>
              <a:t>Neha</a:t>
            </a:r>
            <a:r>
              <a:rPr lang="en-IN" sz="2400" i="1" dirty="0"/>
              <a:t> Sharma, Graduate Student</a:t>
            </a:r>
            <a:endParaRPr lang="en-IN" sz="2400" i="1" dirty="0" smtClean="0"/>
          </a:p>
          <a:p>
            <a:pPr algn="just"/>
            <a:endParaRPr lang="en-IN" sz="2400" i="1" dirty="0"/>
          </a:p>
          <a:p>
            <a:pPr algn="ctr"/>
            <a:r>
              <a:rPr lang="en-IN" sz="2800" b="1" i="1" dirty="0" smtClean="0"/>
              <a:t>Behavioural Game Theory</a:t>
            </a:r>
          </a:p>
          <a:p>
            <a:pPr algn="ctr"/>
            <a:endParaRPr lang="en-IN" sz="2800" b="1" i="1" dirty="0" smtClean="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p:txBody>
      </p:sp>
      <p:sp>
        <p:nvSpPr>
          <p:cNvPr id="11" name="TextBox 10"/>
          <p:cNvSpPr txBox="1"/>
          <p:nvPr/>
        </p:nvSpPr>
        <p:spPr>
          <a:xfrm>
            <a:off x="-29045" y="20850672"/>
            <a:ext cx="10973706"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solidFill>
                  <a:schemeClr val="bg1"/>
                </a:solidFill>
              </a:rPr>
              <a:t>Research </a:t>
            </a:r>
            <a:r>
              <a:rPr lang="en-IN" sz="3600" b="1" dirty="0" smtClean="0">
                <a:solidFill>
                  <a:schemeClr val="bg1"/>
                </a:solidFill>
              </a:rPr>
              <a:t>@ ACS Lab</a:t>
            </a:r>
            <a:endParaRPr lang="en-IN" sz="3600" b="1" dirty="0">
              <a:solidFill>
                <a:schemeClr val="bg1"/>
              </a:solidFill>
            </a:endParaRPr>
          </a:p>
        </p:txBody>
      </p:sp>
      <p:sp>
        <p:nvSpPr>
          <p:cNvPr id="5" name="TextBox 4"/>
          <p:cNvSpPr txBox="1"/>
          <p:nvPr/>
        </p:nvSpPr>
        <p:spPr>
          <a:xfrm>
            <a:off x="-29045" y="21858784"/>
            <a:ext cx="10973935" cy="29828876"/>
          </a:xfrm>
          <a:prstGeom prst="rect">
            <a:avLst/>
          </a:prstGeom>
          <a:noFill/>
        </p:spPr>
        <p:txBody>
          <a:bodyPr wrap="square" lIns="142436" tIns="71218" rIns="142436" bIns="71218" rtlCol="0">
            <a:spAutoFit/>
          </a:bodyPr>
          <a:lstStyle/>
          <a:p>
            <a:pPr algn="ctr"/>
            <a:r>
              <a:rPr lang="en-IN" sz="3000" b="1" i="1" dirty="0"/>
              <a:t>Environmental </a:t>
            </a:r>
            <a:r>
              <a:rPr lang="en-IN" sz="3000" b="1" i="1" dirty="0" smtClean="0"/>
              <a:t>Decision Making</a:t>
            </a:r>
          </a:p>
          <a:p>
            <a:pPr algn="ctr"/>
            <a:endParaRPr lang="en-IN" sz="2800" b="1" i="1" dirty="0"/>
          </a:p>
          <a:p>
            <a:pPr algn="just"/>
            <a:r>
              <a:rPr lang="en-IN" sz="2800" u="sng" dirty="0" smtClean="0"/>
              <a:t>Improving </a:t>
            </a:r>
            <a:r>
              <a:rPr lang="en-IN" sz="2800" u="sng" dirty="0"/>
              <a:t>public understanding of </a:t>
            </a:r>
            <a:r>
              <a:rPr lang="en-IN" sz="2800" u="sng" dirty="0" smtClean="0"/>
              <a:t>climate change</a:t>
            </a:r>
            <a:endParaRPr lang="en-IN" sz="2800" u="sng" dirty="0"/>
          </a:p>
          <a:p>
            <a:pPr algn="ctr"/>
            <a:endParaRPr lang="en-IN" sz="2800" b="1" i="1" dirty="0"/>
          </a:p>
          <a:p>
            <a:pPr algn="just"/>
            <a:endParaRPr lang="en-IN" sz="3700" dirty="0" smtClean="0"/>
          </a:p>
          <a:p>
            <a:pPr algn="just"/>
            <a:endParaRPr lang="en-IN" sz="2800" dirty="0" smtClean="0"/>
          </a:p>
          <a:p>
            <a:pPr algn="just"/>
            <a:endParaRPr lang="en-IN" sz="2800" dirty="0" smtClean="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smtClean="0"/>
          </a:p>
          <a:p>
            <a:pPr algn="just"/>
            <a:endParaRPr lang="en-IN" sz="3700" dirty="0" smtClean="0"/>
          </a:p>
          <a:p>
            <a:pPr algn="just"/>
            <a:endParaRPr lang="en-IN" sz="1800" dirty="0" smtClean="0"/>
          </a:p>
          <a:p>
            <a:pPr algn="just"/>
            <a:endParaRPr lang="en-IN" sz="37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Researchers: </a:t>
            </a:r>
            <a:r>
              <a:rPr lang="en-IN" sz="2400" i="1" dirty="0" err="1" smtClean="0"/>
              <a:t>Dr.</a:t>
            </a:r>
            <a:r>
              <a:rPr lang="en-IN" sz="2400" i="1" dirty="0" smtClean="0"/>
              <a:t> Varun Dutt, PI; in collaboration with </a:t>
            </a:r>
            <a:r>
              <a:rPr lang="en-IN" sz="2400" i="1" dirty="0" err="1" smtClean="0"/>
              <a:t>Prof.</a:t>
            </a:r>
            <a:r>
              <a:rPr lang="en-IN" sz="2400" i="1" dirty="0" smtClean="0"/>
              <a:t> Cleotilde Gonzalez (Carnegie Mellon University, USA). Support: IIT Mandi</a:t>
            </a:r>
            <a:endParaRPr lang="en-IN" sz="2400" i="1" dirty="0"/>
          </a:p>
          <a:p>
            <a:pPr algn="just"/>
            <a:endParaRPr lang="en-US" altLang="en-US" sz="2400" dirty="0" smtClean="0"/>
          </a:p>
          <a:p>
            <a:pPr algn="just"/>
            <a:r>
              <a:rPr lang="en-IN" altLang="en-US" sz="2800" u="sng" dirty="0"/>
              <a:t>Improving </a:t>
            </a:r>
            <a:r>
              <a:rPr lang="en-IN" altLang="en-US" sz="2800" u="sng" dirty="0" smtClean="0"/>
              <a:t>public </a:t>
            </a:r>
            <a:r>
              <a:rPr lang="en-IN" altLang="en-US" sz="2800" u="sng" dirty="0"/>
              <a:t>understanding about electric energy consumption patterns via social norms and </a:t>
            </a:r>
            <a:r>
              <a:rPr lang="en-IN" altLang="en-US" sz="2800" u="sng" dirty="0" smtClean="0"/>
              <a:t>feedback</a:t>
            </a:r>
            <a:endParaRPr lang="en-US" altLang="en-US" sz="2800" u="sng" dirty="0" smtClean="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r>
              <a:rPr lang="en-IN" sz="2400" i="1" dirty="0" smtClean="0"/>
              <a:t>Researchers: </a:t>
            </a:r>
            <a:r>
              <a:rPr lang="en-IN" sz="2400" i="1" dirty="0" err="1" smtClean="0"/>
              <a:t>Dr.</a:t>
            </a:r>
            <a:r>
              <a:rPr lang="en-IN" sz="2400" i="1" dirty="0"/>
              <a:t> </a:t>
            </a:r>
            <a:r>
              <a:rPr lang="en-IN" sz="2400" i="1" dirty="0" smtClean="0"/>
              <a:t>Varun Dutt, PI; Support: Submitted for support </a:t>
            </a:r>
            <a:endParaRPr lang="en-IN" sz="2400" i="1" dirty="0"/>
          </a:p>
        </p:txBody>
      </p:sp>
      <p:pic>
        <p:nvPicPr>
          <p:cNvPr id="7" name="Picture 6"/>
          <p:cNvPicPr>
            <a:picLocks noChangeAspect="1"/>
          </p:cNvPicPr>
          <p:nvPr/>
        </p:nvPicPr>
        <p:blipFill>
          <a:blip r:embed="rId2"/>
          <a:stretch>
            <a:fillRect/>
          </a:stretch>
        </p:blipFill>
        <p:spPr>
          <a:xfrm>
            <a:off x="2347219" y="9473830"/>
            <a:ext cx="8072289" cy="4665543"/>
          </a:xfrm>
          <a:prstGeom prst="rect">
            <a:avLst/>
          </a:prstGeom>
        </p:spPr>
      </p:pic>
      <p:pic>
        <p:nvPicPr>
          <p:cNvPr id="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318" y="112368"/>
            <a:ext cx="292328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70204" y="23643133"/>
            <a:ext cx="4581271" cy="43531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5" y="28011109"/>
            <a:ext cx="4581270" cy="2632651"/>
          </a:xfrm>
          <a:prstGeom prst="rect">
            <a:avLst/>
          </a:prstGeom>
          <a:noFill/>
          <a:ln>
            <a:noFill/>
          </a:ln>
        </p:spPr>
      </p:pic>
      <p:pic>
        <p:nvPicPr>
          <p:cNvPr id="27" name="Picture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2784" y="23621042"/>
            <a:ext cx="6261877" cy="7022718"/>
          </a:xfrm>
          <a:prstGeom prst="rect">
            <a:avLst/>
          </a:prstGeom>
          <a:noFill/>
          <a:ln>
            <a:noFill/>
          </a:ln>
        </p:spPr>
      </p:pic>
      <p:sp>
        <p:nvSpPr>
          <p:cNvPr id="6" name="TextBox 5"/>
          <p:cNvSpPr txBox="1"/>
          <p:nvPr/>
        </p:nvSpPr>
        <p:spPr>
          <a:xfrm>
            <a:off x="1" y="30715768"/>
            <a:ext cx="4682783" cy="3139321"/>
          </a:xfrm>
          <a:prstGeom prst="rect">
            <a:avLst/>
          </a:prstGeom>
          <a:noFill/>
          <a:ln>
            <a:noFill/>
          </a:ln>
        </p:spPr>
        <p:txBody>
          <a:bodyPr wrap="square" rtlCol="0">
            <a:spAutoFit/>
          </a:bodyPr>
          <a:lstStyle/>
          <a:p>
            <a:r>
              <a:rPr lang="en-US" sz="1800" dirty="0"/>
              <a:t>Figure 1. The climate Stabilization (CS) Task. (A) Participants are given CO­</a:t>
            </a:r>
            <a:r>
              <a:rPr lang="en-US" sz="1800" baseline="-25000" dirty="0"/>
              <a:t>2</a:t>
            </a:r>
            <a:r>
              <a:rPr lang="en-US" sz="1800" dirty="0"/>
              <a:t> concentration stabilization scenario, and (B) they are required to sketch the CO</a:t>
            </a:r>
            <a:r>
              <a:rPr lang="en-US" sz="1800" baseline="-25000" dirty="0"/>
              <a:t>2</a:t>
            </a:r>
            <a:r>
              <a:rPr lang="en-US" sz="1800" dirty="0"/>
              <a:t> emissions and absorptions corresponding to the scenario. (C) A typical response showing reliance on the correlation heuristic (emissions similar in shape to CO</a:t>
            </a:r>
            <a:r>
              <a:rPr lang="en-US" sz="1800" baseline="-25000" dirty="0"/>
              <a:t>2</a:t>
            </a:r>
            <a:r>
              <a:rPr lang="en-US" sz="1800" dirty="0"/>
              <a:t> concentration) and mass balance violation (emissions &gt; absorptions in 2100, i.e., when CO</a:t>
            </a:r>
            <a:r>
              <a:rPr lang="en-US" sz="1800" baseline="-25000" dirty="0"/>
              <a:t>2</a:t>
            </a:r>
            <a:r>
              <a:rPr lang="en-US" sz="1800" dirty="0"/>
              <a:t> concentration stabilizes</a:t>
            </a:r>
            <a:r>
              <a:rPr lang="en-US" sz="1800" dirty="0" smtClean="0"/>
              <a:t>).</a:t>
            </a:r>
            <a:endParaRPr lang="en-IN" sz="1800" dirty="0"/>
          </a:p>
        </p:txBody>
      </p:sp>
      <p:sp>
        <p:nvSpPr>
          <p:cNvPr id="28" name="TextBox 27"/>
          <p:cNvSpPr txBox="1"/>
          <p:nvPr/>
        </p:nvSpPr>
        <p:spPr>
          <a:xfrm>
            <a:off x="4865449" y="30715768"/>
            <a:ext cx="6071074" cy="2585323"/>
          </a:xfrm>
          <a:prstGeom prst="rect">
            <a:avLst/>
          </a:prstGeom>
          <a:noFill/>
          <a:ln>
            <a:noFill/>
          </a:ln>
        </p:spPr>
        <p:txBody>
          <a:bodyPr wrap="square" rtlCol="0">
            <a:spAutoFit/>
          </a:bodyPr>
          <a:lstStyle/>
          <a:p>
            <a:r>
              <a:rPr lang="en-US" sz="1800" dirty="0"/>
              <a:t>Figure 2. The Dynamic Climate Change Simulator (DCCS) </a:t>
            </a:r>
            <a:r>
              <a:rPr lang="en-US" sz="1800" dirty="0" err="1"/>
              <a:t>microworld</a:t>
            </a:r>
            <a:r>
              <a:rPr lang="en-US" sz="1800" dirty="0"/>
              <a:t>. The </a:t>
            </a:r>
            <a:r>
              <a:rPr lang="en-US" sz="1800" dirty="0" err="1"/>
              <a:t>microworld</a:t>
            </a:r>
            <a:r>
              <a:rPr lang="en-US" sz="1800" dirty="0"/>
              <a:t> is a dynamic replica of the CS task. (1) Participants set yearly CO</a:t>
            </a:r>
            <a:r>
              <a:rPr lang="en-US" sz="1800" baseline="-25000" dirty="0"/>
              <a:t>2</a:t>
            </a:r>
            <a:r>
              <a:rPr lang="en-US" sz="1800" dirty="0"/>
              <a:t> emissions and absorptions and press Make Decision button. (2) The system now moves forward a certain number of years. (3) Participants need to maintain their CO</a:t>
            </a:r>
            <a:r>
              <a:rPr lang="en-US" sz="1800" baseline="-25000" dirty="0"/>
              <a:t>2</a:t>
            </a:r>
            <a:r>
              <a:rPr lang="en-US" sz="1800" dirty="0"/>
              <a:t> concentration at the red goal line in the tank (which represents the atmosphere) and follow the CO</a:t>
            </a:r>
            <a:r>
              <a:rPr lang="en-US" sz="1800" baseline="-25000" dirty="0"/>
              <a:t>2</a:t>
            </a:r>
            <a:r>
              <a:rPr lang="en-US" sz="1800" dirty="0"/>
              <a:t> concentration trajectory shown in the bottom left panel.   </a:t>
            </a:r>
            <a:endParaRPr lang="en-IN" sz="1800" dirty="0"/>
          </a:p>
        </p:txBody>
      </p:sp>
      <p:pic>
        <p:nvPicPr>
          <p:cNvPr id="30" name="Picture 29"/>
          <p:cNvPicPr/>
          <p:nvPr/>
        </p:nvPicPr>
        <p:blipFill>
          <a:blip r:embed="rId7">
            <a:extLst>
              <a:ext uri="{28A0092B-C50C-407E-A947-70E740481C1C}">
                <a14:useLocalDpi xmlns:a14="http://schemas.microsoft.com/office/drawing/2010/main" val="0"/>
              </a:ext>
            </a:extLst>
          </a:blip>
          <a:stretch>
            <a:fillRect/>
          </a:stretch>
        </p:blipFill>
        <p:spPr>
          <a:xfrm>
            <a:off x="99235" y="35982314"/>
            <a:ext cx="4019550" cy="6480720"/>
          </a:xfrm>
          <a:prstGeom prst="rect">
            <a:avLst/>
          </a:prstGeom>
        </p:spPr>
      </p:pic>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4" y="43605200"/>
            <a:ext cx="10856927" cy="563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p:cNvPicPr/>
          <p:nvPr/>
        </p:nvPicPr>
        <p:blipFill>
          <a:blip r:embed="rId9" cstate="print">
            <a:extLst>
              <a:ext uri="{28A0092B-C50C-407E-A947-70E740481C1C}">
                <a14:useLocalDpi xmlns:a14="http://schemas.microsoft.com/office/drawing/2010/main" val="0"/>
              </a:ext>
            </a:extLst>
          </a:blip>
          <a:stretch>
            <a:fillRect/>
          </a:stretch>
        </p:blipFill>
        <p:spPr>
          <a:xfrm>
            <a:off x="4178601" y="35982314"/>
            <a:ext cx="6809369" cy="6480721"/>
          </a:xfrm>
          <a:prstGeom prst="rect">
            <a:avLst/>
          </a:prstGeom>
        </p:spPr>
      </p:pic>
      <p:sp>
        <p:nvSpPr>
          <p:cNvPr id="9" name="TextBox 8"/>
          <p:cNvSpPr txBox="1"/>
          <p:nvPr/>
        </p:nvSpPr>
        <p:spPr>
          <a:xfrm>
            <a:off x="-29045" y="42669096"/>
            <a:ext cx="4064953" cy="646331"/>
          </a:xfrm>
          <a:prstGeom prst="rect">
            <a:avLst/>
          </a:prstGeom>
          <a:noFill/>
        </p:spPr>
        <p:txBody>
          <a:bodyPr wrap="square" rtlCol="0">
            <a:spAutoFit/>
          </a:bodyPr>
          <a:lstStyle/>
          <a:p>
            <a:r>
              <a:rPr lang="en-US" sz="1800" dirty="0" smtClean="0"/>
              <a:t>Figure 3a. An example of the current HPSEB electric bill</a:t>
            </a:r>
            <a:endParaRPr lang="en-IN" sz="1800" dirty="0"/>
          </a:p>
        </p:txBody>
      </p:sp>
      <p:sp>
        <p:nvSpPr>
          <p:cNvPr id="32" name="TextBox 31"/>
          <p:cNvSpPr txBox="1"/>
          <p:nvPr/>
        </p:nvSpPr>
        <p:spPr>
          <a:xfrm>
            <a:off x="4035908" y="42669095"/>
            <a:ext cx="6952271" cy="646331"/>
          </a:xfrm>
          <a:prstGeom prst="rect">
            <a:avLst/>
          </a:prstGeom>
          <a:noFill/>
        </p:spPr>
        <p:txBody>
          <a:bodyPr wrap="square" rtlCol="0">
            <a:spAutoFit/>
          </a:bodyPr>
          <a:lstStyle/>
          <a:p>
            <a:r>
              <a:rPr lang="en-US" sz="1800" dirty="0"/>
              <a:t>Figure </a:t>
            </a:r>
            <a:r>
              <a:rPr lang="en-US" sz="1800" dirty="0" smtClean="0"/>
              <a:t>3b. </a:t>
            </a:r>
            <a:r>
              <a:rPr lang="en-US" sz="1800" dirty="0"/>
              <a:t>An example of an improved version of HPSEB electric </a:t>
            </a:r>
            <a:r>
              <a:rPr lang="en-US" sz="1800" dirty="0" smtClean="0"/>
              <a:t>bill</a:t>
            </a:r>
            <a:endParaRPr lang="en-IN" sz="1800" dirty="0"/>
          </a:p>
        </p:txBody>
      </p:sp>
      <p:sp>
        <p:nvSpPr>
          <p:cNvPr id="33" name="TextBox 32"/>
          <p:cNvSpPr txBox="1"/>
          <p:nvPr/>
        </p:nvSpPr>
        <p:spPr>
          <a:xfrm>
            <a:off x="79595" y="49581864"/>
            <a:ext cx="10856927" cy="646331"/>
          </a:xfrm>
          <a:prstGeom prst="rect">
            <a:avLst/>
          </a:prstGeom>
          <a:noFill/>
        </p:spPr>
        <p:txBody>
          <a:bodyPr wrap="square" rtlCol="0">
            <a:spAutoFit/>
          </a:bodyPr>
          <a:lstStyle/>
          <a:p>
            <a:r>
              <a:rPr lang="en-US" sz="1800" dirty="0"/>
              <a:t>Figure </a:t>
            </a:r>
            <a:r>
              <a:rPr lang="en-US" sz="1800" dirty="0" smtClean="0"/>
              <a:t>4. </a:t>
            </a:r>
            <a:r>
              <a:rPr lang="en-US" sz="1800" dirty="0"/>
              <a:t>A snapshot from the energy portal showing the historical consumption of electric energy in units over time </a:t>
            </a:r>
            <a:r>
              <a:rPr lang="en-US" sz="1800" dirty="0" smtClean="0"/>
              <a:t>periods and average consumption in the </a:t>
            </a:r>
            <a:r>
              <a:rPr lang="en-US" sz="1800" dirty="0" err="1" smtClean="0"/>
              <a:t>neighbourhood</a:t>
            </a:r>
            <a:r>
              <a:rPr lang="en-US" sz="1800" dirty="0" smtClean="0"/>
              <a:t>.</a:t>
            </a:r>
            <a:endParaRPr lang="en-IN" sz="1800" dirty="0"/>
          </a:p>
        </p:txBody>
      </p:sp>
      <p:pic>
        <p:nvPicPr>
          <p:cNvPr id="3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81422" y="35540304"/>
            <a:ext cx="8864328" cy="48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974113" y="41660984"/>
            <a:ext cx="8864328" cy="463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p:nvPr/>
        </p:nvPicPr>
        <p:blipFill>
          <a:blip r:embed="rId12"/>
          <a:srcRect/>
          <a:stretch>
            <a:fillRect/>
          </a:stretch>
        </p:blipFill>
        <p:spPr bwMode="auto">
          <a:xfrm>
            <a:off x="11248713" y="13361840"/>
            <a:ext cx="3537904" cy="2844760"/>
          </a:xfrm>
          <a:prstGeom prst="rect">
            <a:avLst/>
          </a:prstGeom>
          <a:noFill/>
          <a:ln w="9525">
            <a:noFill/>
            <a:miter lim="800000"/>
            <a:headEnd/>
            <a:tailEnd/>
          </a:ln>
        </p:spPr>
      </p:pic>
      <p:pic>
        <p:nvPicPr>
          <p:cNvPr id="40" name="Picture 39"/>
          <p:cNvPicPr/>
          <p:nvPr/>
        </p:nvPicPr>
        <p:blipFill>
          <a:blip r:embed="rId13"/>
          <a:srcRect/>
          <a:stretch>
            <a:fillRect/>
          </a:stretch>
        </p:blipFill>
        <p:spPr bwMode="auto">
          <a:xfrm>
            <a:off x="14786617" y="13347217"/>
            <a:ext cx="3402362" cy="2844761"/>
          </a:xfrm>
          <a:prstGeom prst="rect">
            <a:avLst/>
          </a:prstGeom>
          <a:noFill/>
          <a:ln w="9525">
            <a:noFill/>
            <a:miter lim="800000"/>
            <a:headEnd/>
            <a:tailEnd/>
          </a:ln>
        </p:spPr>
      </p:pic>
      <p:pic>
        <p:nvPicPr>
          <p:cNvPr id="41" name="Graphic.php?IM=IM_0BPzg50WX2p63CB"/>
          <p:cNvPicPr/>
          <p:nvPr/>
        </p:nvPicPr>
        <p:blipFill>
          <a:blip r:embed="rId14" cstate="print"/>
          <a:stretch>
            <a:fillRect/>
          </a:stretch>
        </p:blipFill>
        <p:spPr>
          <a:xfrm>
            <a:off x="18332995" y="13347217"/>
            <a:ext cx="3312368" cy="2859384"/>
          </a:xfrm>
          <a:prstGeom prst="rect">
            <a:avLst/>
          </a:prstGeom>
        </p:spPr>
      </p:pic>
      <p:pic>
        <p:nvPicPr>
          <p:cNvPr id="42" name="Picture 41" descr="response1.jpg"/>
          <p:cNvPicPr/>
          <p:nvPr/>
        </p:nvPicPr>
        <p:blipFill>
          <a:blip r:embed="rId15"/>
          <a:stretch>
            <a:fillRect/>
          </a:stretch>
        </p:blipFill>
        <p:spPr>
          <a:xfrm>
            <a:off x="14795091" y="17250272"/>
            <a:ext cx="3537904" cy="3184176"/>
          </a:xfrm>
          <a:prstGeom prst="rect">
            <a:avLst/>
          </a:prstGeom>
        </p:spPr>
      </p:pic>
      <p:pic>
        <p:nvPicPr>
          <p:cNvPr id="43" name="Picture 42" descr="response2.jpg"/>
          <p:cNvPicPr/>
          <p:nvPr/>
        </p:nvPicPr>
        <p:blipFill>
          <a:blip r:embed="rId16"/>
          <a:stretch>
            <a:fillRect/>
          </a:stretch>
        </p:blipFill>
        <p:spPr>
          <a:xfrm>
            <a:off x="11167194" y="17276876"/>
            <a:ext cx="3537904" cy="3157572"/>
          </a:xfrm>
          <a:prstGeom prst="rect">
            <a:avLst/>
          </a:prstGeom>
        </p:spPr>
      </p:pic>
      <p:pic>
        <p:nvPicPr>
          <p:cNvPr id="44" name="Picture 43" descr="response3.jpg"/>
          <p:cNvPicPr/>
          <p:nvPr/>
        </p:nvPicPr>
        <p:blipFill>
          <a:blip r:embed="rId17"/>
          <a:stretch>
            <a:fillRect/>
          </a:stretch>
        </p:blipFill>
        <p:spPr>
          <a:xfrm>
            <a:off x="18395491" y="17233032"/>
            <a:ext cx="3168353" cy="3201416"/>
          </a:xfrm>
          <a:prstGeom prst="rect">
            <a:avLst/>
          </a:prstGeom>
        </p:spPr>
      </p:pic>
      <p:sp>
        <p:nvSpPr>
          <p:cNvPr id="12" name="TextBox 11"/>
          <p:cNvSpPr txBox="1"/>
          <p:nvPr/>
        </p:nvSpPr>
        <p:spPr>
          <a:xfrm>
            <a:off x="18188978" y="16400996"/>
            <a:ext cx="3790199" cy="646331"/>
          </a:xfrm>
          <a:prstGeom prst="rect">
            <a:avLst/>
          </a:prstGeom>
          <a:noFill/>
        </p:spPr>
        <p:txBody>
          <a:bodyPr wrap="square" rtlCol="0">
            <a:spAutoFit/>
          </a:bodyPr>
          <a:lstStyle/>
          <a:p>
            <a:r>
              <a:rPr lang="en-IN" sz="1800" dirty="0" smtClean="0"/>
              <a:t>Figure 6:Landslide </a:t>
            </a:r>
            <a:r>
              <a:rPr lang="en-IN" sz="1800" dirty="0"/>
              <a:t>Susceptibility Map of </a:t>
            </a:r>
            <a:r>
              <a:rPr lang="en-IN" sz="1800" dirty="0" err="1"/>
              <a:t>Mandi</a:t>
            </a:r>
            <a:r>
              <a:rPr lang="en-IN" sz="1800" dirty="0"/>
              <a:t> district, H.P.</a:t>
            </a:r>
          </a:p>
        </p:txBody>
      </p:sp>
      <p:sp>
        <p:nvSpPr>
          <p:cNvPr id="46" name="TextBox 45"/>
          <p:cNvSpPr txBox="1"/>
          <p:nvPr/>
        </p:nvSpPr>
        <p:spPr>
          <a:xfrm>
            <a:off x="11820540" y="16539496"/>
            <a:ext cx="5932154" cy="369332"/>
          </a:xfrm>
          <a:prstGeom prst="rect">
            <a:avLst/>
          </a:prstGeom>
          <a:noFill/>
        </p:spPr>
        <p:txBody>
          <a:bodyPr wrap="square" rtlCol="0">
            <a:spAutoFit/>
          </a:bodyPr>
          <a:lstStyle/>
          <a:p>
            <a:pPr algn="ctr"/>
            <a:r>
              <a:rPr lang="en-IN" sz="1800" dirty="0" smtClean="0"/>
              <a:t>Figure 5.  </a:t>
            </a:r>
            <a:r>
              <a:rPr lang="en-IN" sz="1800" dirty="0"/>
              <a:t>Landslide in </a:t>
            </a:r>
            <a:r>
              <a:rPr lang="en-IN" sz="1800" dirty="0" err="1"/>
              <a:t>Khaliyar</a:t>
            </a:r>
            <a:r>
              <a:rPr lang="en-IN" sz="1800" dirty="0"/>
              <a:t> (</a:t>
            </a:r>
            <a:r>
              <a:rPr lang="en-IN" sz="1800" dirty="0" err="1"/>
              <a:t>Mandi</a:t>
            </a:r>
            <a:r>
              <a:rPr lang="en-IN" sz="1800" dirty="0"/>
              <a:t>) (2007)</a:t>
            </a:r>
          </a:p>
        </p:txBody>
      </p:sp>
      <p:sp>
        <p:nvSpPr>
          <p:cNvPr id="48" name="TextBox 47"/>
          <p:cNvSpPr txBox="1"/>
          <p:nvPr/>
        </p:nvSpPr>
        <p:spPr>
          <a:xfrm>
            <a:off x="11167193" y="20707998"/>
            <a:ext cx="10478169" cy="369332"/>
          </a:xfrm>
          <a:prstGeom prst="rect">
            <a:avLst/>
          </a:prstGeom>
          <a:noFill/>
        </p:spPr>
        <p:txBody>
          <a:bodyPr wrap="square" rtlCol="0">
            <a:spAutoFit/>
          </a:bodyPr>
          <a:lstStyle/>
          <a:p>
            <a:pPr algn="ctr"/>
            <a:r>
              <a:rPr lang="en-IN" sz="1800" dirty="0" smtClean="0"/>
              <a:t>Figure 7. Some </a:t>
            </a:r>
            <a:r>
              <a:rPr lang="en-IN" sz="1800" dirty="0"/>
              <a:t>Results of survey conducted at </a:t>
            </a:r>
            <a:r>
              <a:rPr lang="en-IN" sz="1800" dirty="0" err="1"/>
              <a:t>Mandi</a:t>
            </a:r>
            <a:endParaRPr lang="en-IN" sz="1800" dirty="0"/>
          </a:p>
        </p:txBody>
      </p:sp>
      <p:pic>
        <p:nvPicPr>
          <p:cNvPr id="49" name="Picture 48"/>
          <p:cNvPicPr/>
          <p:nvPr/>
        </p:nvPicPr>
        <p:blipFill>
          <a:blip r:embed="rId18">
            <a:extLst>
              <a:ext uri="{28A0092B-C50C-407E-A947-70E740481C1C}">
                <a14:useLocalDpi xmlns:a14="http://schemas.microsoft.com/office/drawing/2010/main" val="0"/>
              </a:ext>
            </a:extLst>
          </a:blip>
          <a:srcRect/>
          <a:stretch>
            <a:fillRect/>
          </a:stretch>
        </p:blipFill>
        <p:spPr bwMode="auto">
          <a:xfrm>
            <a:off x="13319446" y="26692319"/>
            <a:ext cx="6336704" cy="5036529"/>
          </a:xfrm>
          <a:prstGeom prst="rect">
            <a:avLst/>
          </a:prstGeom>
          <a:noFill/>
          <a:ln>
            <a:noFill/>
          </a:ln>
        </p:spPr>
      </p:pic>
      <p:pic>
        <p:nvPicPr>
          <p:cNvPr id="50" name="Picture 49" descr="H:\fig1.png"/>
          <p:cNvPicPr/>
          <p:nvPr/>
        </p:nvPicPr>
        <p:blipFill>
          <a:blip r:embed="rId19" cstate="print"/>
          <a:srcRect/>
          <a:stretch>
            <a:fillRect/>
          </a:stretch>
        </p:blipFill>
        <p:spPr bwMode="auto">
          <a:xfrm>
            <a:off x="23661587" y="14586684"/>
            <a:ext cx="7416824" cy="4319772"/>
          </a:xfrm>
          <a:prstGeom prst="rect">
            <a:avLst/>
          </a:prstGeom>
          <a:noFill/>
          <a:ln w="9525">
            <a:noFill/>
            <a:miter lim="800000"/>
            <a:headEnd/>
            <a:tailEnd/>
          </a:ln>
        </p:spPr>
      </p:pic>
      <p:pic>
        <p:nvPicPr>
          <p:cNvPr id="51"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61587" y="26692319"/>
            <a:ext cx="7416824" cy="639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50591" y="44469297"/>
            <a:ext cx="5508114" cy="261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650974" y="44469296"/>
            <a:ext cx="5227637" cy="261575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pic>
        <p:nvPicPr>
          <p:cNvPr id="1032" name="Picture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01947" y="48645760"/>
            <a:ext cx="5688632" cy="252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338623" y="48645760"/>
            <a:ext cx="4275292" cy="252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2297</TotalTime>
  <Words>1734</Words>
  <Application>Microsoft Office PowerPoint</Application>
  <PresentationFormat>Custom</PresentationFormat>
  <Paragraphs>251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Applied Cognitive Science (ACS) Lab</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200</cp:revision>
  <dcterms:created xsi:type="dcterms:W3CDTF">2015-02-12T22:01:13Z</dcterms:created>
  <dcterms:modified xsi:type="dcterms:W3CDTF">2015-02-15T07:43:17Z</dcterms:modified>
</cp:coreProperties>
</file>