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Lst>
  <p:sldSz cx="32921575" cy="51206400"/>
  <p:notesSz cx="6858000" cy="9144000"/>
  <p:defaultTextStyle>
    <a:defPPr>
      <a:defRPr lang="en-US"/>
    </a:defPPr>
    <a:lvl1pPr marL="0" algn="l" defTabSz="4807218" rtl="0" eaLnBrk="1" latinLnBrk="0" hangingPunct="1">
      <a:defRPr sz="9500" kern="1200">
        <a:solidFill>
          <a:schemeClr val="tx1"/>
        </a:solidFill>
        <a:latin typeface="+mn-lt"/>
        <a:ea typeface="+mn-ea"/>
        <a:cs typeface="+mn-cs"/>
      </a:defRPr>
    </a:lvl1pPr>
    <a:lvl2pPr marL="2403609" algn="l" defTabSz="4807218" rtl="0" eaLnBrk="1" latinLnBrk="0" hangingPunct="1">
      <a:defRPr sz="9500" kern="1200">
        <a:solidFill>
          <a:schemeClr val="tx1"/>
        </a:solidFill>
        <a:latin typeface="+mn-lt"/>
        <a:ea typeface="+mn-ea"/>
        <a:cs typeface="+mn-cs"/>
      </a:defRPr>
    </a:lvl2pPr>
    <a:lvl3pPr marL="4807218" algn="l" defTabSz="4807218" rtl="0" eaLnBrk="1" latinLnBrk="0" hangingPunct="1">
      <a:defRPr sz="9500" kern="1200">
        <a:solidFill>
          <a:schemeClr val="tx1"/>
        </a:solidFill>
        <a:latin typeface="+mn-lt"/>
        <a:ea typeface="+mn-ea"/>
        <a:cs typeface="+mn-cs"/>
      </a:defRPr>
    </a:lvl3pPr>
    <a:lvl4pPr marL="7210827" algn="l" defTabSz="4807218" rtl="0" eaLnBrk="1" latinLnBrk="0" hangingPunct="1">
      <a:defRPr sz="9500" kern="1200">
        <a:solidFill>
          <a:schemeClr val="tx1"/>
        </a:solidFill>
        <a:latin typeface="+mn-lt"/>
        <a:ea typeface="+mn-ea"/>
        <a:cs typeface="+mn-cs"/>
      </a:defRPr>
    </a:lvl4pPr>
    <a:lvl5pPr marL="9614436" algn="l" defTabSz="4807218" rtl="0" eaLnBrk="1" latinLnBrk="0" hangingPunct="1">
      <a:defRPr sz="9500" kern="1200">
        <a:solidFill>
          <a:schemeClr val="tx1"/>
        </a:solidFill>
        <a:latin typeface="+mn-lt"/>
        <a:ea typeface="+mn-ea"/>
        <a:cs typeface="+mn-cs"/>
      </a:defRPr>
    </a:lvl5pPr>
    <a:lvl6pPr marL="12018045" algn="l" defTabSz="4807218" rtl="0" eaLnBrk="1" latinLnBrk="0" hangingPunct="1">
      <a:defRPr sz="9500" kern="1200">
        <a:solidFill>
          <a:schemeClr val="tx1"/>
        </a:solidFill>
        <a:latin typeface="+mn-lt"/>
        <a:ea typeface="+mn-ea"/>
        <a:cs typeface="+mn-cs"/>
      </a:defRPr>
    </a:lvl6pPr>
    <a:lvl7pPr marL="14421654" algn="l" defTabSz="4807218" rtl="0" eaLnBrk="1" latinLnBrk="0" hangingPunct="1">
      <a:defRPr sz="9500" kern="1200">
        <a:solidFill>
          <a:schemeClr val="tx1"/>
        </a:solidFill>
        <a:latin typeface="+mn-lt"/>
        <a:ea typeface="+mn-ea"/>
        <a:cs typeface="+mn-cs"/>
      </a:defRPr>
    </a:lvl7pPr>
    <a:lvl8pPr marL="16825263" algn="l" defTabSz="4807218" rtl="0" eaLnBrk="1" latinLnBrk="0" hangingPunct="1">
      <a:defRPr sz="9500" kern="1200">
        <a:solidFill>
          <a:schemeClr val="tx1"/>
        </a:solidFill>
        <a:latin typeface="+mn-lt"/>
        <a:ea typeface="+mn-ea"/>
        <a:cs typeface="+mn-cs"/>
      </a:defRPr>
    </a:lvl8pPr>
    <a:lvl9pPr marL="19228872" algn="l" defTabSz="4807218"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8">
          <p15:clr>
            <a:srgbClr val="A4A3A4"/>
          </p15:clr>
        </p15:guide>
        <p15:guide id="2" pos="103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2" clrIdx="0">
    <p:extLst>
      <p:ext uri="{19B8F6BF-5375-455C-9EA6-DF929625EA0E}">
        <p15:presenceInfo xmlns:p15="http://schemas.microsoft.com/office/powerpoint/2012/main" userId="Va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94660"/>
  </p:normalViewPr>
  <p:slideViewPr>
    <p:cSldViewPr>
      <p:cViewPr>
        <p:scale>
          <a:sx n="60" d="100"/>
          <a:sy n="60" d="100"/>
        </p:scale>
        <p:origin x="-4956" y="-8094"/>
      </p:cViewPr>
      <p:guideLst>
        <p:guide orient="horz" pos="16128"/>
        <p:guide pos="103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30394" y="23327360"/>
            <a:ext cx="22222064" cy="1414456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30394" y="37358137"/>
            <a:ext cx="22222064" cy="10241280"/>
          </a:xfrm>
        </p:spPr>
        <p:txBody>
          <a:bodyPr/>
          <a:lstStyle>
            <a:lvl1pPr marL="0" indent="0" algn="l">
              <a:buNone/>
              <a:defRPr sz="9500" b="1">
                <a:solidFill>
                  <a:schemeClr val="tx2"/>
                </a:solidFill>
              </a:defRPr>
            </a:lvl1pPr>
            <a:lvl2pPr marL="2403609" indent="0" algn="ctr">
              <a:buNone/>
            </a:lvl2pPr>
            <a:lvl3pPr marL="4807218" indent="0" algn="ctr">
              <a:buNone/>
            </a:lvl3pPr>
            <a:lvl4pPr marL="7210827" indent="0" algn="ctr">
              <a:buNone/>
            </a:lvl4pPr>
            <a:lvl5pPr marL="9614436" indent="0" algn="ctr">
              <a:buNone/>
            </a:lvl5pPr>
            <a:lvl6pPr marL="12018045" indent="0" algn="ctr">
              <a:buNone/>
            </a:lvl6pPr>
            <a:lvl7pPr marL="14421654" indent="0" algn="ctr">
              <a:buNone/>
            </a:lvl7pPr>
            <a:lvl8pPr marL="16825263" indent="0" algn="ctr">
              <a:buNone/>
            </a:lvl8pPr>
            <a:lvl9pPr marL="192288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3536129" y="9503128"/>
            <a:ext cx="17068800" cy="1371733"/>
          </a:xfrm>
        </p:spPr>
        <p:txBody>
          <a:bodyPr/>
          <a:lstStyle/>
          <a:p>
            <a:fld id="{9895B7B1-F37B-4606-8A98-F3891B9B7F55}" type="datetimeFigureOut">
              <a:rPr lang="en-IN" smtClean="0"/>
              <a:t>15-02-2015</a:t>
            </a:fld>
            <a:endParaRPr lang="en-IN"/>
          </a:p>
        </p:txBody>
      </p:sp>
      <p:sp>
        <p:nvSpPr>
          <p:cNvPr id="17" name="Footer Placeholder 16"/>
          <p:cNvSpPr>
            <a:spLocks noGrp="1"/>
          </p:cNvSpPr>
          <p:nvPr>
            <p:ph type="ftr" sz="quarter" idx="11"/>
          </p:nvPr>
        </p:nvSpPr>
        <p:spPr bwMode="auto">
          <a:xfrm rot="5400000">
            <a:off x="18409901" y="31965557"/>
            <a:ext cx="27310080" cy="1382706"/>
          </a:xfrm>
        </p:spPr>
        <p:txBody>
          <a:bodyPr/>
          <a:lstStyle/>
          <a:p>
            <a:endParaRPr lang="en-IN"/>
          </a:p>
        </p:txBody>
      </p:sp>
      <p:sp>
        <p:nvSpPr>
          <p:cNvPr id="10" name="Rectangle 9"/>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4" name="Rectangle 13"/>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9" name="Rectangle 18"/>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Straight Connector 17"/>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0" name="Straight Connector 19"/>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2" name="Straight Connector 21"/>
          <p:cNvSpPr>
            <a:spLocks noChangeShapeType="1"/>
          </p:cNvSpPr>
          <p:nvPr/>
        </p:nvSpPr>
        <p:spPr bwMode="auto">
          <a:xfrm>
            <a:off x="32813046"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7" name="Rectangle 26"/>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2194774" y="25603204"/>
            <a:ext cx="4663891" cy="967232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4715130"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4" name="Oval 23"/>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Oval 25"/>
          <p:cNvSpPr/>
          <p:nvPr/>
        </p:nvSpPr>
        <p:spPr bwMode="auto">
          <a:xfrm>
            <a:off x="5991728" y="43218201"/>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5" name="Oval 24"/>
          <p:cNvSpPr/>
          <p:nvPr/>
        </p:nvSpPr>
        <p:spPr>
          <a:xfrm>
            <a:off x="6858662" y="33568640"/>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2419" y="36800979"/>
            <a:ext cx="2194772" cy="3864179"/>
          </a:xfrm>
        </p:spPr>
        <p:txBody>
          <a:bodyPr/>
          <a:lstStyle/>
          <a:p>
            <a:fld id="{7FC4BC0B-DB49-447F-8FE5-D207C439C9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143" y="2050641"/>
            <a:ext cx="6035622" cy="436913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6080" y="2050634"/>
            <a:ext cx="21673371" cy="436913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6081" y="11948160"/>
            <a:ext cx="26885953" cy="3639068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9" name="Slide Number Placeholder 8"/>
          <p:cNvSpPr>
            <a:spLocks noGrp="1"/>
          </p:cNvSpPr>
          <p:nvPr>
            <p:ph type="sldNum" sz="quarter" idx="15"/>
          </p:nvPr>
        </p:nvSpPr>
        <p:spPr/>
        <p:txBody>
          <a:bodyPr rtlCol="0"/>
          <a:lstStyle/>
          <a:p>
            <a:fld id="{7FC4BC0B-DB49-447F-8FE5-D207C439C92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30394" y="21620481"/>
            <a:ext cx="22222064" cy="15333472"/>
          </a:xfrm>
        </p:spPr>
        <p:txBody>
          <a:bodyPr/>
          <a:lstStyle>
            <a:lvl1pPr algn="l">
              <a:buNone/>
              <a:defRPr sz="15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30394" y="37409120"/>
            <a:ext cx="22222064" cy="10241280"/>
          </a:xfrm>
        </p:spPr>
        <p:txBody>
          <a:bodyPr anchor="t"/>
          <a:lstStyle>
            <a:lvl1pPr marL="0" indent="0">
              <a:buNone/>
              <a:defRPr sz="9500" b="1">
                <a:solidFill>
                  <a:schemeClr val="tx2"/>
                </a:solidFill>
              </a:defRPr>
            </a:lvl1pPr>
            <a:lvl2pPr>
              <a:buNone/>
              <a:defRPr sz="9500">
                <a:solidFill>
                  <a:schemeClr val="tx1">
                    <a:tint val="75000"/>
                  </a:schemeClr>
                </a:solidFill>
              </a:defRPr>
            </a:lvl2pPr>
            <a:lvl3pPr>
              <a:buNone/>
              <a:defRPr sz="8400">
                <a:solidFill>
                  <a:schemeClr val="tx1">
                    <a:tint val="75000"/>
                  </a:schemeClr>
                </a:solidFill>
              </a:defRPr>
            </a:lvl3pPr>
            <a:lvl4pPr>
              <a:buNone/>
              <a:defRPr sz="7300">
                <a:solidFill>
                  <a:schemeClr val="tx1">
                    <a:tint val="75000"/>
                  </a:schemeClr>
                </a:solidFill>
              </a:defRPr>
            </a:lvl4pPr>
            <a:lvl5pPr>
              <a:buNone/>
              <a:defRPr sz="7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3531214" y="9475763"/>
            <a:ext cx="17068800" cy="1371733"/>
          </a:xfrm>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bwMode="auto">
          <a:xfrm rot="5400000">
            <a:off x="18410574" y="31944195"/>
            <a:ext cx="27310080" cy="1382706"/>
          </a:xfrm>
        </p:spPr>
        <p:txBody>
          <a:bodyPr/>
          <a:lstStyle/>
          <a:p>
            <a:endParaRPr lang="en-IN"/>
          </a:p>
        </p:txBody>
      </p:sp>
      <p:sp>
        <p:nvSpPr>
          <p:cNvPr id="9" name="Rectangle 8"/>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0" name="Rectangle 9"/>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Rectangle 10"/>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Straight Connector 13"/>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7" name="Straight Connector 16"/>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Rectangle 17"/>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9" name="Oval 18"/>
          <p:cNvSpPr/>
          <p:nvPr/>
        </p:nvSpPr>
        <p:spPr bwMode="auto">
          <a:xfrm>
            <a:off x="2194774" y="25603204"/>
            <a:ext cx="4663891" cy="96723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0" name="Oval 19"/>
          <p:cNvSpPr/>
          <p:nvPr/>
        </p:nvSpPr>
        <p:spPr bwMode="auto">
          <a:xfrm>
            <a:off x="4769394"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2" name="Oval 21"/>
          <p:cNvSpPr/>
          <p:nvPr/>
        </p:nvSpPr>
        <p:spPr bwMode="auto">
          <a:xfrm>
            <a:off x="5991728" y="43240960"/>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6765196" y="33449831"/>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Straight Connector 25"/>
          <p:cNvSpPr>
            <a:spLocks noChangeShapeType="1"/>
          </p:cNvSpPr>
          <p:nvPr/>
        </p:nvSpPr>
        <p:spPr bwMode="auto">
          <a:xfrm>
            <a:off x="32755758"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6" name="Slide Number Placeholder 5"/>
          <p:cNvSpPr>
            <a:spLocks noGrp="1"/>
          </p:cNvSpPr>
          <p:nvPr>
            <p:ph type="sldNum" sz="quarter" idx="12"/>
          </p:nvPr>
        </p:nvSpPr>
        <p:spPr bwMode="auto">
          <a:xfrm>
            <a:off x="4826682" y="36800979"/>
            <a:ext cx="2194772" cy="3864179"/>
          </a:xfrm>
        </p:spPr>
        <p:txBody>
          <a:bodyPr/>
          <a:lstStyle/>
          <a:p>
            <a:fld id="{7FC4BC0B-DB49-447F-8FE5-D207C439C92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5B7B1-F37B-4606-8A98-F3891B9B7F55}" type="datetimeFigureOut">
              <a:rPr lang="en-IN" smtClean="0"/>
              <a:t>15-02-2015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4BC0B-DB49-447F-8FE5-D207C439C92D}" type="slidenum">
              <a:rPr lang="en-IN" smtClean="0"/>
              <a:t>‹#›</a:t>
            </a:fld>
            <a:endParaRPr lang="en-IN"/>
          </a:p>
        </p:txBody>
      </p:sp>
      <p:sp>
        <p:nvSpPr>
          <p:cNvPr id="9" name="Content Placeholder 8"/>
          <p:cNvSpPr>
            <a:spLocks noGrp="1"/>
          </p:cNvSpPr>
          <p:nvPr>
            <p:ph sz="quarter" idx="1"/>
          </p:nvPr>
        </p:nvSpPr>
        <p:spPr>
          <a:xfrm>
            <a:off x="1646079"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4376"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79" y="2038777"/>
            <a:ext cx="27160300" cy="85344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95B7B1-F37B-4606-8A98-F3891B9B7F55}" type="datetimeFigureOut">
              <a:rPr lang="en-IN" smtClean="0"/>
              <a:t>15-02-2015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4BC0B-DB49-447F-8FE5-D207C439C92D}" type="slidenum">
              <a:rPr lang="en-IN" smtClean="0"/>
              <a:t>‹#›</a:t>
            </a:fld>
            <a:endParaRPr lang="en-IN"/>
          </a:p>
        </p:txBody>
      </p:sp>
      <p:sp>
        <p:nvSpPr>
          <p:cNvPr id="11" name="Content Placeholder 10"/>
          <p:cNvSpPr>
            <a:spLocks noGrp="1"/>
          </p:cNvSpPr>
          <p:nvPr>
            <p:ph sz="quarter" idx="2"/>
          </p:nvPr>
        </p:nvSpPr>
        <p:spPr>
          <a:xfrm>
            <a:off x="1646079"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40628"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607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774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7" name="Slide Number Placeholder 6"/>
          <p:cNvSpPr>
            <a:spLocks noGrp="1"/>
          </p:cNvSpPr>
          <p:nvPr>
            <p:ph type="sldNum" sz="quarter" idx="11"/>
          </p:nvPr>
        </p:nvSpPr>
        <p:spPr/>
        <p:txBody>
          <a:bodyPr rtlCol="0"/>
          <a:lstStyle/>
          <a:p>
            <a:fld id="{7FC4BC0B-DB49-447F-8FE5-D207C439C92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5B7B1-F37B-4606-8A98-F3891B9B7F55}" type="datetimeFigureOut">
              <a:rPr lang="en-IN" smtClean="0"/>
              <a:t>15-02-2015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 name="Title 1"/>
          <p:cNvSpPr>
            <a:spLocks noGrp="1"/>
          </p:cNvSpPr>
          <p:nvPr>
            <p:ph type="title"/>
          </p:nvPr>
        </p:nvSpPr>
        <p:spPr>
          <a:xfrm rot="5400000">
            <a:off x="-57170" y="24780162"/>
            <a:ext cx="47109888" cy="1646079"/>
          </a:xfrm>
        </p:spPr>
        <p:txBody>
          <a:bodyPr anchor="b"/>
          <a:lstStyle>
            <a:lvl1pPr algn="l">
              <a:buNone/>
              <a:defRPr sz="10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6575" y="2048258"/>
            <a:ext cx="5497903" cy="37209984"/>
          </a:xfrm>
        </p:spPr>
        <p:txBody>
          <a:bodyPr/>
          <a:lstStyle>
            <a:lvl1pPr marL="0" indent="0">
              <a:spcBef>
                <a:spcPts val="2103"/>
              </a:spcBef>
              <a:spcAft>
                <a:spcPts val="5257"/>
              </a:spcAft>
              <a:buNone/>
              <a:defRPr sz="6400"/>
            </a:lvl1pPr>
            <a:lvl2pPr>
              <a:buNone/>
              <a:defRPr sz="6400"/>
            </a:lvl2pPr>
            <a:lvl3pPr>
              <a:buNone/>
              <a:defRPr sz="5300"/>
            </a:lvl3pPr>
            <a:lvl4pPr>
              <a:buNone/>
              <a:defRPr sz="4700"/>
            </a:lvl4pPr>
            <a:lvl5pPr>
              <a:buNone/>
              <a:defRPr sz="47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9" name="Straight Connector 8"/>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1" name="Straight Connector 10"/>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Rectangle 11"/>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Oval 13"/>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8" name="Content Placeholder 17"/>
          <p:cNvSpPr>
            <a:spLocks noGrp="1"/>
          </p:cNvSpPr>
          <p:nvPr>
            <p:ph sz="quarter" idx="1"/>
          </p:nvPr>
        </p:nvSpPr>
        <p:spPr>
          <a:xfrm>
            <a:off x="1097388" y="2048257"/>
            <a:ext cx="20301638" cy="472464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22" name="Slide Number Placeholder 21"/>
          <p:cNvSpPr>
            <a:spLocks noGrp="1"/>
          </p:cNvSpPr>
          <p:nvPr>
            <p:ph type="sldNum" sz="quarter" idx="15"/>
          </p:nvPr>
        </p:nvSpPr>
        <p:spPr/>
        <p:txBody>
          <a:bodyPr rtlCol="0"/>
          <a:lstStyle/>
          <a:p>
            <a:fld id="{7FC4BC0B-DB49-447F-8FE5-D207C439C92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9843"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3" name="Oval 12"/>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 name="Title 1"/>
          <p:cNvSpPr>
            <a:spLocks noGrp="1"/>
          </p:cNvSpPr>
          <p:nvPr>
            <p:ph type="title"/>
          </p:nvPr>
        </p:nvSpPr>
        <p:spPr>
          <a:xfrm rot="5400000">
            <a:off x="-135358" y="24780162"/>
            <a:ext cx="47109888" cy="1646079"/>
          </a:xfrm>
        </p:spPr>
        <p:txBody>
          <a:bodyPr anchor="b"/>
          <a:lstStyle>
            <a:lvl1pPr algn="l">
              <a:buNone/>
              <a:defRPr sz="10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 y="0"/>
            <a:ext cx="22222064" cy="51206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68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9222" y="1977136"/>
            <a:ext cx="5486929" cy="37005159"/>
          </a:xfrm>
        </p:spPr>
        <p:txBody>
          <a:bodyPr rot="0" spcFirstLastPara="0" vertOverflow="overflow" horzOverflow="overflow" vert="horz" wrap="square" lIns="480722" tIns="240361" rIns="480722" bIns="240361" numCol="1" spcCol="1442165" rtlCol="0" fromWordArt="0" anchor="t" anchorCtr="0" forceAA="0" compatLnSpc="1">
            <a:normAutofit/>
          </a:bodyPr>
          <a:lstStyle>
            <a:lvl1pPr marL="0" indent="0">
              <a:spcBef>
                <a:spcPts val="527"/>
              </a:spcBef>
              <a:spcAft>
                <a:spcPts val="2103"/>
              </a:spcAft>
              <a:buFontTx/>
              <a:buNone/>
              <a:defRPr sz="6400"/>
            </a:lvl1pPr>
            <a:lvl2pPr>
              <a:defRPr sz="6400"/>
            </a:lvl2pPr>
            <a:lvl3pPr>
              <a:defRPr sz="5300"/>
            </a:lvl3pPr>
            <a:lvl4pPr>
              <a:defRPr sz="4700"/>
            </a:lvl4pPr>
            <a:lvl5pPr>
              <a:defRPr sz="47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72882" y="0"/>
            <a:ext cx="0" cy="51206400"/>
          </a:xfrm>
          <a:prstGeom prst="line">
            <a:avLst/>
          </a:prstGeom>
          <a:noFill/>
          <a:ln w="9525" cap="flat" cmpd="sng" algn="ctr">
            <a:solidFill>
              <a:schemeClr val="tx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1" name="Rectangle 10"/>
          <p:cNvSpPr/>
          <p:nvPr/>
        </p:nvSpPr>
        <p:spPr bwMode="auto">
          <a:xfrm>
            <a:off x="31824189" y="0"/>
            <a:ext cx="1097386" cy="51206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Straight Connector 11"/>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9" name="Straight Connector 18"/>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0" name="Straight Connector 19"/>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7" name="Date Placeholder 16"/>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18" name="Slide Number Placeholder 17"/>
          <p:cNvSpPr>
            <a:spLocks noGrp="1"/>
          </p:cNvSpPr>
          <p:nvPr>
            <p:ph type="sldNum" sz="quarter" idx="11"/>
          </p:nvPr>
        </p:nvSpPr>
        <p:spPr/>
        <p:txBody>
          <a:bodyPr rtlCol="0"/>
          <a:lstStyle/>
          <a:p>
            <a:fld id="{7FC4BC0B-DB49-447F-8FE5-D207C439C92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2" name="Title Placeholder 21"/>
          <p:cNvSpPr>
            <a:spLocks noGrp="1"/>
          </p:cNvSpPr>
          <p:nvPr>
            <p:ph type="title"/>
          </p:nvPr>
        </p:nvSpPr>
        <p:spPr>
          <a:xfrm>
            <a:off x="1646081" y="2050633"/>
            <a:ext cx="26885953" cy="8534400"/>
          </a:xfrm>
          <a:prstGeom prst="rect">
            <a:avLst/>
          </a:prstGeom>
        </p:spPr>
        <p:txBody>
          <a:bodyPr vert="horz" lIns="480722" tIns="240361" rIns="480722" bIns="24036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6081" y="11948160"/>
            <a:ext cx="26885953" cy="36390681"/>
          </a:xfrm>
          <a:prstGeom prst="rect">
            <a:avLst/>
          </a:prstGeom>
        </p:spPr>
        <p:txBody>
          <a:bodyPr vert="horz" lIns="480722" tIns="240361" rIns="480722" bIns="24036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3436009" y="8820250"/>
            <a:ext cx="15020544" cy="1382706"/>
          </a:xfrm>
          <a:prstGeom prst="rect">
            <a:avLst/>
          </a:prstGeom>
        </p:spPr>
        <p:txBody>
          <a:bodyPr vert="horz" lIns="480722" tIns="240361" rIns="480722" bIns="240361" anchor="ctr" anchorCtr="0"/>
          <a:lstStyle>
            <a:lvl1pPr algn="r" eaLnBrk="1" latinLnBrk="0" hangingPunct="1">
              <a:defRPr kumimoji="0" sz="6400">
                <a:solidFill>
                  <a:schemeClr val="tx2"/>
                </a:solidFill>
              </a:defRPr>
            </a:lvl1pPr>
          </a:lstStyle>
          <a:p>
            <a:fld id="{9895B7B1-F37B-4606-8A98-F3891B9B7F55}" type="datetimeFigureOut">
              <a:rPr lang="en-IN" smtClean="0"/>
              <a:t>15-02-2015</a:t>
            </a:fld>
            <a:endParaRPr lang="en-IN"/>
          </a:p>
        </p:txBody>
      </p:sp>
      <p:sp>
        <p:nvSpPr>
          <p:cNvPr id="3" name="Footer Placeholder 2"/>
          <p:cNvSpPr>
            <a:spLocks noGrp="1"/>
          </p:cNvSpPr>
          <p:nvPr>
            <p:ph type="ftr" sz="quarter" idx="3"/>
          </p:nvPr>
        </p:nvSpPr>
        <p:spPr>
          <a:xfrm rot="5400000">
            <a:off x="18980212" y="28611799"/>
            <a:ext cx="23896320" cy="1316863"/>
          </a:xfrm>
          <a:prstGeom prst="rect">
            <a:avLst/>
          </a:prstGeom>
        </p:spPr>
        <p:txBody>
          <a:bodyPr vert="horz" lIns="480722" tIns="240361" rIns="480722" bIns="240361" anchor="ctr" anchorCtr="0"/>
          <a:lstStyle>
            <a:lvl1pPr algn="l" eaLnBrk="1" latinLnBrk="0" hangingPunct="1">
              <a:defRPr kumimoji="0" sz="6400">
                <a:solidFill>
                  <a:schemeClr val="tx2"/>
                </a:solidFill>
              </a:defRPr>
            </a:lvl1pPr>
          </a:lstStyle>
          <a:p>
            <a:endParaRPr lang="en-IN"/>
          </a:p>
        </p:txBody>
      </p:sp>
      <p:sp>
        <p:nvSpPr>
          <p:cNvPr id="7" name="Straight Connector 6"/>
          <p:cNvSpPr>
            <a:spLocks noChangeShapeType="1"/>
          </p:cNvSpPr>
          <p:nvPr/>
        </p:nvSpPr>
        <p:spPr bwMode="auto">
          <a:xfrm>
            <a:off x="274347"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9" name="Straight Connector 8"/>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0" name="Rectangle 9"/>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Oval 11"/>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7280" y="42814239"/>
            <a:ext cx="2194772" cy="3891687"/>
          </a:xfrm>
          <a:prstGeom prst="rect">
            <a:avLst/>
          </a:prstGeom>
        </p:spPr>
        <p:txBody>
          <a:bodyPr vert="horz" lIns="480722" tIns="240361" rIns="480722" bIns="240361" anchor="ctr"/>
          <a:lstStyle>
            <a:lvl1pPr algn="ctr" eaLnBrk="1" latinLnBrk="0" hangingPunct="1">
              <a:defRPr kumimoji="0" sz="7300" b="1">
                <a:solidFill>
                  <a:srgbClr val="FFFFFF"/>
                </a:solidFill>
              </a:defRPr>
            </a:lvl1pPr>
          </a:lstStyle>
          <a:p>
            <a:fld id="{7FC4BC0B-DB49-447F-8FE5-D207C439C9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15700" b="0" kern="1200" cap="small" baseline="0">
          <a:solidFill>
            <a:schemeClr val="tx2"/>
          </a:solidFill>
          <a:latin typeface="+mj-lt"/>
          <a:ea typeface="+mj-ea"/>
          <a:cs typeface="+mj-cs"/>
        </a:defRPr>
      </a:lvl1pPr>
    </p:titleStyle>
    <p:bodyStyle>
      <a:lvl1pPr marL="1442165" indent="-1442165" algn="l" rtl="0" eaLnBrk="1" latinLnBrk="0" hangingPunct="1">
        <a:spcBef>
          <a:spcPts val="3154"/>
        </a:spcBef>
        <a:buClr>
          <a:schemeClr val="accent1"/>
        </a:buClr>
        <a:buSzPct val="70000"/>
        <a:buFont typeface="Wingdings"/>
        <a:buChar char=""/>
        <a:defRPr kumimoji="0" sz="12600" kern="1200">
          <a:solidFill>
            <a:schemeClr val="tx1"/>
          </a:solidFill>
          <a:latin typeface="+mn-lt"/>
          <a:ea typeface="+mn-ea"/>
          <a:cs typeface="+mn-cs"/>
        </a:defRPr>
      </a:lvl1pPr>
      <a:lvl2pPr marL="3365053" indent="-1442165" algn="l" rtl="0" eaLnBrk="1" latinLnBrk="0" hangingPunct="1">
        <a:spcBef>
          <a:spcPct val="20000"/>
        </a:spcBef>
        <a:buClr>
          <a:schemeClr val="accent1"/>
        </a:buClr>
        <a:buSzPct val="80000"/>
        <a:buFont typeface="Wingdings 2"/>
        <a:buChar char=""/>
        <a:defRPr kumimoji="0" sz="11100" kern="1200">
          <a:solidFill>
            <a:schemeClr val="tx1"/>
          </a:solidFill>
          <a:latin typeface="+mn-lt"/>
          <a:ea typeface="+mn-ea"/>
          <a:cs typeface="+mn-cs"/>
        </a:defRPr>
      </a:lvl2pPr>
      <a:lvl3pPr marL="4807218" indent="-961444" algn="l" rtl="0" eaLnBrk="1" latinLnBrk="0" hangingPunct="1">
        <a:spcBef>
          <a:spcPct val="20000"/>
        </a:spcBef>
        <a:buClr>
          <a:schemeClr val="accent1">
            <a:shade val="75000"/>
          </a:schemeClr>
        </a:buClr>
        <a:buSzPct val="60000"/>
        <a:buFont typeface="Wingdings"/>
        <a:buChar char=""/>
        <a:defRPr kumimoji="0" sz="9500" kern="1200">
          <a:solidFill>
            <a:schemeClr val="tx1"/>
          </a:solidFill>
          <a:latin typeface="+mn-lt"/>
          <a:ea typeface="+mn-ea"/>
          <a:cs typeface="+mn-cs"/>
        </a:defRPr>
      </a:lvl3pPr>
      <a:lvl4pPr marL="6249383" indent="-961444" algn="l" rtl="0" eaLnBrk="1" latinLnBrk="0" hangingPunct="1">
        <a:spcBef>
          <a:spcPct val="20000"/>
        </a:spcBef>
        <a:buClr>
          <a:schemeClr val="accent1">
            <a:tint val="60000"/>
          </a:schemeClr>
        </a:buClr>
        <a:buSzPct val="60000"/>
        <a:buFont typeface="Wingdings"/>
        <a:buChar char=""/>
        <a:defRPr kumimoji="0" sz="9500" kern="1200">
          <a:solidFill>
            <a:schemeClr val="tx1"/>
          </a:solidFill>
          <a:latin typeface="+mn-lt"/>
          <a:ea typeface="+mn-ea"/>
          <a:cs typeface="+mn-cs"/>
        </a:defRPr>
      </a:lvl4pPr>
      <a:lvl5pPr marL="7691549" indent="-961444" algn="l" rtl="0" eaLnBrk="1" latinLnBrk="0" hangingPunct="1">
        <a:spcBef>
          <a:spcPct val="20000"/>
        </a:spcBef>
        <a:buClr>
          <a:schemeClr val="accent2">
            <a:tint val="60000"/>
          </a:schemeClr>
        </a:buClr>
        <a:buSzPct val="68000"/>
        <a:buFont typeface="Wingdings 2"/>
        <a:buChar char=""/>
        <a:defRPr kumimoji="0" sz="8400" kern="1200">
          <a:solidFill>
            <a:schemeClr val="tx1"/>
          </a:solidFill>
          <a:latin typeface="+mn-lt"/>
          <a:ea typeface="+mn-ea"/>
          <a:cs typeface="+mn-cs"/>
        </a:defRPr>
      </a:lvl5pPr>
      <a:lvl6pPr marL="9133714" indent="-961444" algn="l" rtl="0" eaLnBrk="1" latinLnBrk="0" hangingPunct="1">
        <a:spcBef>
          <a:spcPct val="20000"/>
        </a:spcBef>
        <a:buClr>
          <a:schemeClr val="accent1"/>
        </a:buClr>
        <a:buChar char="•"/>
        <a:defRPr kumimoji="0" sz="8400" kern="1200">
          <a:solidFill>
            <a:schemeClr val="tx2"/>
          </a:solidFill>
          <a:latin typeface="+mn-lt"/>
          <a:ea typeface="+mn-ea"/>
          <a:cs typeface="+mn-cs"/>
        </a:defRPr>
      </a:lvl6pPr>
      <a:lvl7pPr marL="10575880" indent="-961444" algn="l" rtl="0" eaLnBrk="1" latinLnBrk="0" hangingPunct="1">
        <a:spcBef>
          <a:spcPct val="20000"/>
        </a:spcBef>
        <a:buClr>
          <a:schemeClr val="accent1">
            <a:tint val="60000"/>
          </a:schemeClr>
        </a:buClr>
        <a:buSzPct val="60000"/>
        <a:buFont typeface="Wingdings"/>
        <a:buChar char=""/>
        <a:defRPr kumimoji="0" sz="7300" kern="1200" baseline="0">
          <a:solidFill>
            <a:schemeClr val="tx2"/>
          </a:solidFill>
          <a:latin typeface="+mn-lt"/>
          <a:ea typeface="+mn-ea"/>
          <a:cs typeface="+mn-cs"/>
        </a:defRPr>
      </a:lvl7pPr>
      <a:lvl8pPr marL="12018045" indent="-961444" algn="l" rtl="0" eaLnBrk="1" latinLnBrk="0" hangingPunct="1">
        <a:spcBef>
          <a:spcPct val="20000"/>
        </a:spcBef>
        <a:buClr>
          <a:schemeClr val="accent2"/>
        </a:buClr>
        <a:buChar char="•"/>
        <a:defRPr kumimoji="0" sz="7300" kern="1200" cap="small" baseline="0">
          <a:solidFill>
            <a:schemeClr val="tx2"/>
          </a:solidFill>
          <a:latin typeface="+mn-lt"/>
          <a:ea typeface="+mn-ea"/>
          <a:cs typeface="+mn-cs"/>
        </a:defRPr>
      </a:lvl8pPr>
      <a:lvl9pPr marL="13460210" indent="-961444" algn="l" rtl="0" eaLnBrk="1" latinLnBrk="0" hangingPunct="1">
        <a:spcBef>
          <a:spcPct val="20000"/>
        </a:spcBef>
        <a:buClr>
          <a:schemeClr val="accent1">
            <a:shade val="75000"/>
          </a:schemeClr>
        </a:buClr>
        <a:buChar char="•"/>
        <a:defRPr kumimoji="0" sz="7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03609" algn="l" rtl="0" eaLnBrk="1" latinLnBrk="0" hangingPunct="1">
        <a:defRPr kumimoji="0" kern="1200">
          <a:solidFill>
            <a:schemeClr val="tx1"/>
          </a:solidFill>
          <a:latin typeface="+mn-lt"/>
          <a:ea typeface="+mn-ea"/>
          <a:cs typeface="+mn-cs"/>
        </a:defRPr>
      </a:lvl2pPr>
      <a:lvl3pPr marL="4807218" algn="l" rtl="0" eaLnBrk="1" latinLnBrk="0" hangingPunct="1">
        <a:defRPr kumimoji="0" kern="1200">
          <a:solidFill>
            <a:schemeClr val="tx1"/>
          </a:solidFill>
          <a:latin typeface="+mn-lt"/>
          <a:ea typeface="+mn-ea"/>
          <a:cs typeface="+mn-cs"/>
        </a:defRPr>
      </a:lvl3pPr>
      <a:lvl4pPr marL="7210827" algn="l" rtl="0" eaLnBrk="1" latinLnBrk="0" hangingPunct="1">
        <a:defRPr kumimoji="0" kern="1200">
          <a:solidFill>
            <a:schemeClr val="tx1"/>
          </a:solidFill>
          <a:latin typeface="+mn-lt"/>
          <a:ea typeface="+mn-ea"/>
          <a:cs typeface="+mn-cs"/>
        </a:defRPr>
      </a:lvl4pPr>
      <a:lvl5pPr marL="9614436" algn="l" rtl="0" eaLnBrk="1" latinLnBrk="0" hangingPunct="1">
        <a:defRPr kumimoji="0" kern="1200">
          <a:solidFill>
            <a:schemeClr val="tx1"/>
          </a:solidFill>
          <a:latin typeface="+mn-lt"/>
          <a:ea typeface="+mn-ea"/>
          <a:cs typeface="+mn-cs"/>
        </a:defRPr>
      </a:lvl5pPr>
      <a:lvl6pPr marL="12018045" algn="l" rtl="0" eaLnBrk="1" latinLnBrk="0" hangingPunct="1">
        <a:defRPr kumimoji="0" kern="1200">
          <a:solidFill>
            <a:schemeClr val="tx1"/>
          </a:solidFill>
          <a:latin typeface="+mn-lt"/>
          <a:ea typeface="+mn-ea"/>
          <a:cs typeface="+mn-cs"/>
        </a:defRPr>
      </a:lvl6pPr>
      <a:lvl7pPr marL="14421654" algn="l" rtl="0" eaLnBrk="1" latinLnBrk="0" hangingPunct="1">
        <a:defRPr kumimoji="0" kern="1200">
          <a:solidFill>
            <a:schemeClr val="tx1"/>
          </a:solidFill>
          <a:latin typeface="+mn-lt"/>
          <a:ea typeface="+mn-ea"/>
          <a:cs typeface="+mn-cs"/>
        </a:defRPr>
      </a:lvl7pPr>
      <a:lvl8pPr marL="16825263" algn="l" rtl="0" eaLnBrk="1" latinLnBrk="0" hangingPunct="1">
        <a:defRPr kumimoji="0" kern="1200">
          <a:solidFill>
            <a:schemeClr val="tx1"/>
          </a:solidFill>
          <a:latin typeface="+mn-lt"/>
          <a:ea typeface="+mn-ea"/>
          <a:cs typeface="+mn-cs"/>
        </a:defRPr>
      </a:lvl8pPr>
      <a:lvl9pPr marL="192288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emf"/><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666"/>
            <a:ext cx="32949851" cy="2139258"/>
          </a:xfrm>
          <a:solidFill>
            <a:srgbClr val="002060"/>
          </a:solidFill>
        </p:spPr>
        <p:txBody>
          <a:bodyPr>
            <a:noAutofit/>
          </a:bodyPr>
          <a:lstStyle/>
          <a:p>
            <a:pPr algn="ctr"/>
            <a:r>
              <a:rPr lang="en-IN" sz="8800" b="1" dirty="0">
                <a:solidFill>
                  <a:schemeClr val="bg1"/>
                </a:solidFill>
              </a:rPr>
              <a:t>Applied Cognitive Science (ACS) </a:t>
            </a:r>
            <a:r>
              <a:rPr lang="en-IN" sz="8800" b="1" dirty="0" smtClean="0">
                <a:solidFill>
                  <a:schemeClr val="bg1"/>
                </a:solidFill>
              </a:rPr>
              <a:t>Lab</a:t>
            </a:r>
            <a:endParaRPr lang="en-IN" sz="8800" b="1" dirty="0">
              <a:solidFill>
                <a:schemeClr val="bg1"/>
              </a:solidFill>
            </a:endParaRPr>
          </a:p>
        </p:txBody>
      </p:sp>
      <p:sp>
        <p:nvSpPr>
          <p:cNvPr id="4" name="TextBox 3"/>
          <p:cNvSpPr txBox="1"/>
          <p:nvPr/>
        </p:nvSpPr>
        <p:spPr>
          <a:xfrm>
            <a:off x="0" y="2200600"/>
            <a:ext cx="32921575" cy="2208965"/>
          </a:xfrm>
          <a:prstGeom prst="rect">
            <a:avLst/>
          </a:prstGeom>
          <a:solidFill>
            <a:schemeClr val="tx1"/>
          </a:solidFill>
          <a:ln w="28575">
            <a:noFill/>
          </a:ln>
        </p:spPr>
        <p:txBody>
          <a:bodyPr wrap="square" lIns="480722" tIns="240361" rIns="480722" bIns="240361" rtlCol="0">
            <a:spAutoFit/>
          </a:bodyPr>
          <a:lstStyle/>
          <a:p>
            <a:pPr algn="ctr"/>
            <a:r>
              <a:rPr lang="en-IN" sz="5600" dirty="0" err="1">
                <a:solidFill>
                  <a:schemeClr val="bg1"/>
                </a:solidFill>
              </a:rPr>
              <a:t>Dr.</a:t>
            </a:r>
            <a:r>
              <a:rPr lang="en-IN" sz="5600" dirty="0">
                <a:solidFill>
                  <a:schemeClr val="bg1"/>
                </a:solidFill>
              </a:rPr>
              <a:t> Varun Dutt, </a:t>
            </a:r>
            <a:r>
              <a:rPr lang="en-IN" sz="5600" dirty="0" smtClean="0">
                <a:solidFill>
                  <a:schemeClr val="bg1"/>
                </a:solidFill>
              </a:rPr>
              <a:t>Assistant Professor &amp; Principle Investigator</a:t>
            </a:r>
          </a:p>
          <a:p>
            <a:pPr algn="ctr"/>
            <a:r>
              <a:rPr lang="en-IN" sz="5600" dirty="0" smtClean="0">
                <a:solidFill>
                  <a:schemeClr val="bg1"/>
                </a:solidFill>
              </a:rPr>
              <a:t>IIT Mandi, H. P., India – 175001 Phone</a:t>
            </a:r>
            <a:r>
              <a:rPr lang="en-IN" sz="5600" dirty="0">
                <a:solidFill>
                  <a:schemeClr val="bg1"/>
                </a:solidFill>
              </a:rPr>
              <a:t>: +</a:t>
            </a:r>
            <a:r>
              <a:rPr lang="en-IN" sz="5600" dirty="0" smtClean="0">
                <a:solidFill>
                  <a:schemeClr val="bg1"/>
                </a:solidFill>
              </a:rPr>
              <a:t>91-1905-267041 Email</a:t>
            </a:r>
            <a:r>
              <a:rPr lang="en-IN" sz="5600" dirty="0">
                <a:solidFill>
                  <a:schemeClr val="bg1"/>
                </a:solidFill>
              </a:rPr>
              <a:t>: varun@iitmandi.ac.in </a:t>
            </a:r>
          </a:p>
        </p:txBody>
      </p:sp>
      <p:graphicFrame>
        <p:nvGraphicFramePr>
          <p:cNvPr id="8" name="Table 7"/>
          <p:cNvGraphicFramePr>
            <a:graphicFrameLocks noGrp="1"/>
          </p:cNvGraphicFramePr>
          <p:nvPr>
            <p:extLst>
              <p:ext uri="{D42A27DB-BD31-4B8C-83A1-F6EECF244321}">
                <p14:modId xmlns:p14="http://schemas.microsoft.com/office/powerpoint/2010/main" val="577458709"/>
              </p:ext>
            </p:extLst>
          </p:nvPr>
        </p:nvGraphicFramePr>
        <p:xfrm>
          <a:off x="78925" y="4379936"/>
          <a:ext cx="32921574" cy="46796841"/>
        </p:xfrm>
        <a:graphic>
          <a:graphicData uri="http://schemas.openxmlformats.org/drawingml/2006/table">
            <a:tbl>
              <a:tblPr firstRow="1" bandRow="1">
                <a:tableStyleId>{8A107856-5554-42FB-B03E-39F5DBC370BA}</a:tableStyleId>
              </a:tblPr>
              <a:tblGrid>
                <a:gridCol w="10973858"/>
                <a:gridCol w="10973858"/>
                <a:gridCol w="10973858"/>
              </a:tblGrid>
              <a:tr h="46796841">
                <a:tc>
                  <a:txBody>
                    <a:bodyPr/>
                    <a:lstStyle/>
                    <a:p>
                      <a:endParaRPr lang="en-IN" sz="13400" dirty="0"/>
                    </a:p>
                  </a:txBody>
                  <a:tcPr marL="329216" marR="329216" marT="341376" marB="341376"/>
                </a:tc>
                <a:tc>
                  <a:txBody>
                    <a:bodyPr/>
                    <a:lstStyle/>
                    <a:p>
                      <a:endParaRPr lang="en-IN" sz="13400" dirty="0"/>
                    </a:p>
                  </a:txBody>
                  <a:tcPr marL="329216" marR="329216" marT="341376" marB="341376"/>
                </a:tc>
                <a:tc>
                  <a:txBody>
                    <a:bodyPr/>
                    <a:lstStyle/>
                    <a:p>
                      <a:endParaRPr lang="en-IN" sz="13400" dirty="0"/>
                    </a:p>
                  </a:txBody>
                  <a:tcPr marL="329216" marR="329216" marT="341376" marB="341376"/>
                </a:tc>
              </a:tr>
            </a:tbl>
          </a:graphicData>
        </a:graphic>
      </p:graphicFrame>
      <p:sp>
        <p:nvSpPr>
          <p:cNvPr id="10" name="TextBox 9"/>
          <p:cNvSpPr txBox="1"/>
          <p:nvPr/>
        </p:nvSpPr>
        <p:spPr>
          <a:xfrm>
            <a:off x="229" y="4409565"/>
            <a:ext cx="11016457"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smtClean="0">
                <a:solidFill>
                  <a:schemeClr val="bg1"/>
                </a:solidFill>
              </a:rPr>
              <a:t>Introduction to ACS Lab</a:t>
            </a:r>
            <a:endParaRPr lang="en-IN" sz="3600" b="1" dirty="0">
              <a:solidFill>
                <a:schemeClr val="bg1"/>
              </a:solidFill>
            </a:endParaRPr>
          </a:p>
        </p:txBody>
      </p:sp>
      <p:sp>
        <p:nvSpPr>
          <p:cNvPr id="15" name="TextBox 14"/>
          <p:cNvSpPr txBox="1"/>
          <p:nvPr/>
        </p:nvSpPr>
        <p:spPr>
          <a:xfrm>
            <a:off x="14473" y="5449306"/>
            <a:ext cx="10973706" cy="15997355"/>
          </a:xfrm>
          <a:prstGeom prst="rect">
            <a:avLst/>
          </a:prstGeom>
          <a:noFill/>
        </p:spPr>
        <p:txBody>
          <a:bodyPr wrap="square" lIns="480722" tIns="240361" rIns="480722" bIns="240361" rtlCol="0">
            <a:spAutoFit/>
          </a:bodyPr>
          <a:lstStyle/>
          <a:p>
            <a:pPr marL="342900" indent="-342900" algn="just">
              <a:buFont typeface="Arial" panose="020B0604020202020204" pitchFamily="34" charset="0"/>
              <a:buChar char="•"/>
            </a:pPr>
            <a:r>
              <a:rPr lang="en-US" sz="2400" b="1" dirty="0" smtClean="0"/>
              <a:t>Objective:</a:t>
            </a:r>
            <a:r>
              <a:rPr lang="en-US" sz="2400" dirty="0" smtClean="0"/>
              <a:t> The </a:t>
            </a:r>
            <a:r>
              <a:rPr lang="en-US" sz="2400" dirty="0"/>
              <a:t>main focus of the lab is to investigate decision making and cognition in applied domains. Some </a:t>
            </a:r>
            <a:r>
              <a:rPr lang="en-US" sz="2400" dirty="0" smtClean="0"/>
              <a:t>key </a:t>
            </a:r>
            <a:r>
              <a:rPr lang="en-US" sz="2400" dirty="0"/>
              <a:t>domains include our environment, consumer behavior, cyber security, vehicle driving, natural disasters, and </a:t>
            </a:r>
            <a:r>
              <a:rPr lang="en-US" sz="2400" dirty="0" smtClean="0"/>
              <a:t>gambling. </a:t>
            </a: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Methodology:</a:t>
            </a:r>
            <a:r>
              <a:rPr lang="en-US" sz="2400" dirty="0" smtClean="0"/>
              <a:t> Our </a:t>
            </a:r>
            <a:r>
              <a:rPr lang="en-US" sz="2400" dirty="0"/>
              <a:t>research methodology includes conducting laboratory experiments where we collect human behavioral data using simulation games (also called “</a:t>
            </a:r>
            <a:r>
              <a:rPr lang="en-US" sz="2400" dirty="0" err="1"/>
              <a:t>microworlds</a:t>
            </a:r>
            <a:r>
              <a:rPr lang="en-US" sz="2400" dirty="0"/>
              <a:t>”) and we use computational cognitive models based on the cognitive ACT-R architecture and other approaches to understand and predict such behavior.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Resources</a:t>
            </a:r>
            <a:r>
              <a:rPr lang="en-US" sz="2400" b="1" dirty="0" smtClean="0"/>
              <a:t>: </a:t>
            </a:r>
            <a:r>
              <a:rPr lang="en-US" sz="2400" dirty="0" smtClean="0"/>
              <a:t>The </a:t>
            </a:r>
            <a:r>
              <a:rPr lang="en-US" sz="2400" dirty="0"/>
              <a:t>laboratory consists of post-doctoral fellows, graduate and undergraduate students, and student interns. The lab members come from different fields which include computer engineering, electrical engineering, and humanities and social sciences</a:t>
            </a:r>
            <a:r>
              <a:rPr lang="en-US" sz="2400" dirty="0" smtClean="0"/>
              <a:t>. The lab infrastructure includes an air-conditioned (hot and cold) environment with state-of-the-art 7 </a:t>
            </a:r>
            <a:r>
              <a:rPr lang="en-IN" sz="2400" dirty="0" smtClean="0"/>
              <a:t>AIO Desktops</a:t>
            </a:r>
            <a:r>
              <a:rPr lang="en-IN" sz="2400" dirty="0"/>
              <a:t>, </a:t>
            </a:r>
            <a:r>
              <a:rPr lang="en-IN" sz="2400" dirty="0" smtClean="0"/>
              <a:t>1 Powerful Workstation, Driving Simulator, </a:t>
            </a:r>
            <a:r>
              <a:rPr lang="en-IN" sz="2400" dirty="0" smtClean="0"/>
              <a:t>Oximeter</a:t>
            </a:r>
            <a:r>
              <a:rPr lang="en-IN" sz="2400" dirty="0"/>
              <a:t>, </a:t>
            </a:r>
            <a:r>
              <a:rPr lang="en-IN" sz="2400" dirty="0" err="1" smtClean="0"/>
              <a:t>Emotiv</a:t>
            </a:r>
            <a:r>
              <a:rPr lang="en-IN" sz="2400" dirty="0" smtClean="0"/>
              <a:t>® 14-channel EEG headsets</a:t>
            </a:r>
            <a:r>
              <a:rPr lang="en-IN" sz="2400" dirty="0" smtClean="0"/>
              <a:t>, </a:t>
            </a:r>
            <a:r>
              <a:rPr lang="en-IN" sz="2400" dirty="0" err="1" smtClean="0"/>
              <a:t>Tobii</a:t>
            </a:r>
            <a:r>
              <a:rPr lang="en-IN" sz="2400" dirty="0" smtClean="0"/>
              <a:t>® </a:t>
            </a:r>
            <a:r>
              <a:rPr lang="en-IN" sz="2400" dirty="0"/>
              <a:t>Eye Tracker, </a:t>
            </a:r>
            <a:r>
              <a:rPr lang="en-IN" sz="2400" dirty="0" smtClean="0"/>
              <a:t> and other accessories</a:t>
            </a:r>
            <a:r>
              <a:rPr lang="en-IN" sz="2400" dirty="0" smtClean="0"/>
              <a:t>. There is a plan to get a 32-channel EEG/ERP headset in the near future.</a:t>
            </a:r>
            <a:endParaRPr lang="en-IN" sz="2400"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Applications:</a:t>
            </a:r>
            <a:r>
              <a:rPr lang="en-US" sz="2400" dirty="0" smtClean="0"/>
              <a:t> Our </a:t>
            </a:r>
            <a:r>
              <a:rPr lang="en-US" sz="2400" dirty="0"/>
              <a:t>results and conclusions extend to applied domains. For example, our conclusions </a:t>
            </a:r>
            <a:r>
              <a:rPr lang="en-US" sz="2400" dirty="0" smtClean="0"/>
              <a:t>help </a:t>
            </a:r>
            <a:r>
              <a:rPr lang="en-US" sz="2400" dirty="0"/>
              <a:t>understand the effects of existing designs on human cognition and how improvements to existing designs could enhance cognition. Our research </a:t>
            </a:r>
            <a:r>
              <a:rPr lang="en-US" sz="2400" dirty="0" smtClean="0"/>
              <a:t>also help </a:t>
            </a:r>
            <a:r>
              <a:rPr lang="en-US" sz="2400" dirty="0"/>
              <a:t>in developing training interventions in varied applied domains. For example, training security analysts against certain kinds of cyber-attacks </a:t>
            </a:r>
            <a:r>
              <a:rPr lang="en-US" sz="2400" dirty="0" smtClean="0"/>
              <a:t>helps </a:t>
            </a:r>
            <a:r>
              <a:rPr lang="en-US" sz="2400" dirty="0"/>
              <a:t>improve their </a:t>
            </a:r>
            <a:r>
              <a:rPr lang="en-US" sz="2400" dirty="0" smtClean="0"/>
              <a:t>on-job performance</a:t>
            </a:r>
            <a:r>
              <a:rPr lang="en-US" sz="2400" dirty="0"/>
              <a:t>. </a:t>
            </a:r>
            <a:endParaRPr lang="en-US" sz="2400" dirty="0" smtClean="0"/>
          </a:p>
        </p:txBody>
      </p:sp>
      <p:sp>
        <p:nvSpPr>
          <p:cNvPr id="16" name="TextBox 15"/>
          <p:cNvSpPr txBox="1"/>
          <p:nvPr/>
        </p:nvSpPr>
        <p:spPr>
          <a:xfrm>
            <a:off x="10966096" y="4394558"/>
            <a:ext cx="10931183" cy="42758527"/>
          </a:xfrm>
          <a:prstGeom prst="rect">
            <a:avLst/>
          </a:prstGeom>
          <a:noFill/>
        </p:spPr>
        <p:txBody>
          <a:bodyPr wrap="square" lIns="480722" tIns="240361" rIns="480722" bIns="240361" rtlCol="0">
            <a:spAutoFit/>
          </a:bodyPr>
          <a:lstStyle/>
          <a:p>
            <a:pPr algn="just"/>
            <a:r>
              <a:rPr lang="en-IN" sz="2800" u="sng" dirty="0" smtClean="0"/>
              <a:t>Public </a:t>
            </a:r>
            <a:r>
              <a:rPr lang="en-IN" sz="2800" u="sng" dirty="0" smtClean="0"/>
              <a:t>perception </a:t>
            </a:r>
            <a:r>
              <a:rPr lang="en-IN" sz="2800" u="sng" dirty="0" smtClean="0"/>
              <a:t>of landslides in Himachal </a:t>
            </a:r>
            <a:r>
              <a:rPr lang="en-IN" sz="2800" u="sng" dirty="0" smtClean="0"/>
              <a:t>Pradesh</a:t>
            </a:r>
            <a:endParaRPr lang="en-IN" sz="2800" i="1" dirty="0" smtClean="0"/>
          </a:p>
          <a:p>
            <a:pPr algn="just"/>
            <a:endParaRPr lang="en-IN" sz="2400" b="1" i="1" dirty="0"/>
          </a:p>
          <a:p>
            <a:pPr algn="just"/>
            <a:r>
              <a:rPr lang="en-IN" sz="2400" b="1" dirty="0" smtClean="0"/>
              <a:t>Objective:</a:t>
            </a:r>
            <a:r>
              <a:rPr lang="en-IN" sz="2400" dirty="0" smtClean="0"/>
              <a:t> The </a:t>
            </a:r>
            <a:r>
              <a:rPr lang="en-IN" sz="2400" dirty="0" smtClean="0"/>
              <a:t>main </a:t>
            </a:r>
            <a:r>
              <a:rPr lang="en-IN" sz="2400" dirty="0" smtClean="0"/>
              <a:t>objectives </a:t>
            </a:r>
            <a:r>
              <a:rPr lang="en-IN" sz="2400" dirty="0" smtClean="0"/>
              <a:t>of the study </a:t>
            </a:r>
            <a:r>
              <a:rPr lang="en-IN" sz="2400" dirty="0" smtClean="0"/>
              <a:t>are the following: (1) To </a:t>
            </a:r>
            <a:r>
              <a:rPr lang="en-IN" sz="2400" dirty="0"/>
              <a:t>evaluate </a:t>
            </a:r>
            <a:r>
              <a:rPr lang="en-IN" sz="2400" dirty="0" smtClean="0"/>
              <a:t>the public  knowledge</a:t>
            </a:r>
            <a:r>
              <a:rPr lang="en-IN" sz="2400" dirty="0"/>
              <a:t>, risk perception and attitude </a:t>
            </a:r>
            <a:r>
              <a:rPr lang="en-IN" sz="2400" dirty="0" smtClean="0"/>
              <a:t>towards </a:t>
            </a:r>
            <a:r>
              <a:rPr lang="en-IN" sz="2400" dirty="0"/>
              <a:t>landslide </a:t>
            </a:r>
            <a:r>
              <a:rPr lang="en-IN" sz="2400" dirty="0" smtClean="0"/>
              <a:t>risk. </a:t>
            </a:r>
            <a:r>
              <a:rPr lang="en-IN" sz="2400" dirty="0" smtClean="0"/>
              <a:t>(2) To evaluate the influence </a:t>
            </a:r>
            <a:r>
              <a:rPr lang="en-IN" sz="2400" dirty="0" smtClean="0"/>
              <a:t>of emotional appeal via imagery </a:t>
            </a:r>
            <a:r>
              <a:rPr lang="en-IN" sz="2400" dirty="0"/>
              <a:t>or information </a:t>
            </a:r>
            <a:r>
              <a:rPr lang="en-IN" sz="2400" dirty="0" smtClean="0"/>
              <a:t>on knowledge</a:t>
            </a:r>
            <a:r>
              <a:rPr lang="en-IN" sz="2400" dirty="0"/>
              <a:t>, risk perception and attitude </a:t>
            </a:r>
            <a:r>
              <a:rPr lang="en-IN" sz="2400" dirty="0" smtClean="0"/>
              <a:t>towards </a:t>
            </a:r>
            <a:r>
              <a:rPr lang="en-IN" sz="2400" dirty="0"/>
              <a:t>landslide </a:t>
            </a:r>
            <a:r>
              <a:rPr lang="en-IN" sz="2400" dirty="0" smtClean="0"/>
              <a:t>risk.</a:t>
            </a:r>
            <a:r>
              <a:rPr lang="en-IN" sz="2400" dirty="0"/>
              <a:t> </a:t>
            </a:r>
            <a:r>
              <a:rPr lang="en-IN" sz="2400" b="1" dirty="0" smtClean="0"/>
              <a:t>Methodology:</a:t>
            </a:r>
            <a:r>
              <a:rPr lang="en-IN" sz="2400" dirty="0" smtClean="0"/>
              <a:t> The </a:t>
            </a:r>
            <a:r>
              <a:rPr lang="en-IN" sz="2400" dirty="0" smtClean="0"/>
              <a:t>approach involves evaluating the </a:t>
            </a:r>
            <a:r>
              <a:rPr lang="en-IN" sz="2400" dirty="0" smtClean="0"/>
              <a:t>knowledge</a:t>
            </a:r>
            <a:r>
              <a:rPr lang="en-IN" sz="2400" dirty="0" smtClean="0"/>
              <a:t>, risk perception and attitude of people towards landslide risk </a:t>
            </a:r>
            <a:r>
              <a:rPr lang="en-IN" sz="2400" dirty="0" smtClean="0"/>
              <a:t>using surveys in different districts of Himachal Pradesh. We plan to systematically manipulate emotional appeal via information or imagery before presenting surveys to understand their effects. </a:t>
            </a:r>
            <a:r>
              <a:rPr lang="en-IN" sz="2400" b="1" dirty="0" smtClean="0"/>
              <a:t>Implications: </a:t>
            </a:r>
            <a:r>
              <a:rPr lang="en-US" sz="2400" dirty="0" smtClean="0"/>
              <a:t>The </a:t>
            </a:r>
            <a:r>
              <a:rPr lang="en-US" sz="2400" dirty="0" smtClean="0"/>
              <a:t>study has implications for improving risk awareness among people and provide better decision support to policy makers in countering risk due to landslides.</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just"/>
            <a:r>
              <a:rPr lang="en-IN" sz="2400" i="1" dirty="0" smtClean="0"/>
              <a:t>Researchers</a:t>
            </a:r>
            <a:r>
              <a:rPr lang="en-IN" sz="2400" i="1" dirty="0"/>
              <a:t>: </a:t>
            </a:r>
            <a:r>
              <a:rPr lang="en-IN" sz="2400" i="1" dirty="0" err="1" smtClean="0"/>
              <a:t>Dr.</a:t>
            </a:r>
            <a:r>
              <a:rPr lang="en-IN" sz="2400" i="1" dirty="0" smtClean="0"/>
              <a:t> Varun Dutt, PI; Prateek </a:t>
            </a:r>
            <a:r>
              <a:rPr lang="en-IN" sz="2400" i="1" dirty="0" smtClean="0"/>
              <a:t>Chaturvedi (graduate student), DTRL, DRDO. Support: DTRL, DRDO</a:t>
            </a:r>
            <a:endParaRPr lang="en-IN" sz="2400" i="1" dirty="0" smtClean="0"/>
          </a:p>
          <a:p>
            <a:pPr algn="just"/>
            <a:endParaRPr lang="en-IN" sz="2400" b="1" u="sng" dirty="0"/>
          </a:p>
          <a:p>
            <a:pPr algn="just"/>
            <a:r>
              <a:rPr lang="en-IN" sz="2800" u="sng" dirty="0" smtClean="0"/>
              <a:t>Role of losses and information sharing on negotiations against climate change</a:t>
            </a:r>
            <a:endParaRPr lang="en-IN" sz="2800" u="sng" dirty="0" smtClean="0"/>
          </a:p>
          <a:p>
            <a:pPr algn="just"/>
            <a:endParaRPr lang="en-IN" sz="2400" b="1" u="sng" dirty="0"/>
          </a:p>
          <a:p>
            <a:pPr algn="just"/>
            <a:r>
              <a:rPr lang="en-IN" sz="2400" b="1" dirty="0" smtClean="0"/>
              <a:t>Objective:</a:t>
            </a:r>
            <a:r>
              <a:rPr lang="en-IN" sz="2400" dirty="0" smtClean="0"/>
              <a:t> The </a:t>
            </a:r>
            <a:r>
              <a:rPr lang="en-IN" sz="2400" dirty="0" smtClean="0"/>
              <a:t>main objective is to study the role of climate-change losses and information sharing among players on the monitory contributions against climate change. </a:t>
            </a:r>
            <a:r>
              <a:rPr lang="en-IN" sz="2400" b="1" dirty="0" smtClean="0"/>
              <a:t>Methodology:</a:t>
            </a:r>
            <a:r>
              <a:rPr lang="en-IN" sz="2400" dirty="0" smtClean="0"/>
              <a:t> </a:t>
            </a:r>
            <a:r>
              <a:rPr lang="en-IN" sz="2400" dirty="0" smtClean="0"/>
              <a:t>The project involves the use of a modified public-goods game in </a:t>
            </a:r>
            <a:r>
              <a:rPr lang="en-IN" sz="2400" dirty="0" smtClean="0"/>
              <a:t>which players </a:t>
            </a:r>
            <a:r>
              <a:rPr lang="en-IN" sz="2400" dirty="0" smtClean="0"/>
              <a:t>make investments </a:t>
            </a:r>
            <a:r>
              <a:rPr lang="en-IN" sz="2400" dirty="0" smtClean="0"/>
              <a:t>towards </a:t>
            </a:r>
            <a:r>
              <a:rPr lang="en-IN" sz="2400" dirty="0" smtClean="0"/>
              <a:t>a </a:t>
            </a:r>
            <a:r>
              <a:rPr lang="en-IN" sz="2400" dirty="0" smtClean="0"/>
              <a:t>public </a:t>
            </a:r>
            <a:r>
              <a:rPr lang="en-IN" sz="2400" dirty="0" smtClean="0"/>
              <a:t>climate fund to mitigate  climate change. </a:t>
            </a:r>
            <a:r>
              <a:rPr lang="en-IN" sz="2400" dirty="0" smtClean="0"/>
              <a:t>The money put in public fund is multiplied by a factor and the return generated is equally divided amongst all players. </a:t>
            </a:r>
            <a:r>
              <a:rPr lang="en-IN" sz="2400" dirty="0" smtClean="0"/>
              <a:t>The project will </a:t>
            </a:r>
            <a:r>
              <a:rPr lang="en-IN" sz="2400" dirty="0" smtClean="0"/>
              <a:t>manipulate climate-change </a:t>
            </a:r>
            <a:r>
              <a:rPr lang="en-IN" sz="2400" dirty="0"/>
              <a:t>losses and information </a:t>
            </a:r>
            <a:r>
              <a:rPr lang="en-IN" sz="2400" dirty="0" smtClean="0"/>
              <a:t>sharing </a:t>
            </a:r>
            <a:r>
              <a:rPr lang="en-IN" sz="2400" dirty="0"/>
              <a:t>among </a:t>
            </a:r>
            <a:r>
              <a:rPr lang="en-IN" sz="2400" dirty="0" smtClean="0"/>
              <a:t>players and use laboratory experiments and computational modelling to derive conclusions. </a:t>
            </a:r>
            <a:r>
              <a:rPr lang="en-IN" sz="2400" b="1" dirty="0" smtClean="0"/>
              <a:t>Implications: </a:t>
            </a:r>
            <a:r>
              <a:rPr lang="en-IN" sz="2400" dirty="0" smtClean="0"/>
              <a:t>Understanding how climate-change losses and informational sharing influences people’s contributions will help in effective policymaking against climate change.</a:t>
            </a:r>
            <a:endParaRPr lang="en-IN" sz="2400"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smtClean="0"/>
          </a:p>
          <a:p>
            <a:pPr algn="just"/>
            <a:endParaRPr lang="en-IN" sz="2400" dirty="0" smtClean="0"/>
          </a:p>
          <a:p>
            <a:pPr algn="ctr"/>
            <a:endParaRPr lang="en-US" altLang="en-US" sz="2800" b="1" i="1" dirty="0"/>
          </a:p>
          <a:p>
            <a:pPr algn="ctr"/>
            <a:r>
              <a:rPr lang="en-US" altLang="en-US" sz="3000" b="1" i="1" dirty="0" smtClean="0"/>
              <a:t>Driving Decisions</a:t>
            </a:r>
            <a:endParaRPr lang="en-US" altLang="en-US" sz="3000" b="1" i="1" dirty="0"/>
          </a:p>
          <a:p>
            <a:pPr algn="just"/>
            <a:endParaRPr lang="en-US" sz="2000" dirty="0"/>
          </a:p>
          <a:p>
            <a:pPr algn="just"/>
            <a:r>
              <a:rPr lang="en-US" sz="2800" u="sng" dirty="0"/>
              <a:t>Effect of road conditions on gaze-control interface in an automotive environment</a:t>
            </a:r>
          </a:p>
          <a:p>
            <a:pPr algn="just"/>
            <a:endParaRPr lang="en-IN" sz="2400" dirty="0" smtClean="0"/>
          </a:p>
          <a:p>
            <a:pPr algn="just"/>
            <a:endParaRPr lang="en-IN" sz="2400"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ctr"/>
            <a:endParaRPr lang="en-IN" sz="1800" dirty="0" smtClean="0"/>
          </a:p>
          <a:p>
            <a:pPr algn="just"/>
            <a:endParaRPr lang="en-IN" sz="2800" b="1" i="1" dirty="0" smtClean="0"/>
          </a:p>
          <a:p>
            <a:pPr algn="just"/>
            <a:endParaRPr lang="en-IN" sz="2400" i="1" dirty="0" smtClean="0"/>
          </a:p>
          <a:p>
            <a:pPr algn="just"/>
            <a:r>
              <a:rPr lang="en-IN" sz="2400" i="1" dirty="0" smtClean="0"/>
              <a:t>Researchers: </a:t>
            </a:r>
            <a:r>
              <a:rPr lang="en-IN" sz="2400" i="1" dirty="0" err="1"/>
              <a:t>Dr.</a:t>
            </a:r>
            <a:r>
              <a:rPr lang="en-IN" sz="2400" i="1" dirty="0"/>
              <a:t> Varun Dutt, PI; in collaboration with </a:t>
            </a:r>
            <a:r>
              <a:rPr lang="en-IN" sz="2400" i="1" dirty="0" err="1" smtClean="0"/>
              <a:t>Dr.</a:t>
            </a:r>
            <a:r>
              <a:rPr lang="en-IN" sz="2400" i="1" dirty="0" smtClean="0"/>
              <a:t> Pradipta Biswas (Cambridge University, UK). Vinod Kumar and Antim Patel (undergraduate students). Support</a:t>
            </a:r>
            <a:r>
              <a:rPr lang="en-IN" sz="2400" i="1" dirty="0"/>
              <a:t>: IIT </a:t>
            </a:r>
            <a:r>
              <a:rPr lang="en-IN" sz="2400" i="1" dirty="0" smtClean="0"/>
              <a:t>Mandi, Cambridge University</a:t>
            </a:r>
            <a:endParaRPr lang="en-IN" sz="2400" i="1" dirty="0"/>
          </a:p>
          <a:p>
            <a:pPr algn="ctr"/>
            <a:r>
              <a:rPr lang="en-IN" sz="3000" b="1" i="1" dirty="0" smtClean="0"/>
              <a:t>Data Mining and Data Analytics</a:t>
            </a:r>
          </a:p>
          <a:p>
            <a:pPr algn="ctr"/>
            <a:endParaRPr lang="en-IN" sz="3000" b="1" i="1" dirty="0" smtClean="0"/>
          </a:p>
          <a:p>
            <a:r>
              <a:rPr lang="en-US" sz="2800" u="sng" dirty="0" smtClean="0"/>
              <a:t>Machine </a:t>
            </a:r>
            <a:r>
              <a:rPr lang="en-US" sz="2800" u="sng" dirty="0"/>
              <a:t>Learning and Data Mining for Sales and Analytics in Pharma</a:t>
            </a:r>
            <a:endParaRPr lang="en-IN" sz="2800" b="1" i="1" dirty="0"/>
          </a:p>
          <a:p>
            <a:pPr algn="just"/>
            <a:endParaRPr lang="en-IN" sz="2400" i="1" dirty="0" smtClean="0"/>
          </a:p>
          <a:p>
            <a:r>
              <a:rPr lang="en-IN" sz="2400" b="1" dirty="0" smtClean="0"/>
              <a:t>Objective: </a:t>
            </a:r>
            <a:r>
              <a:rPr lang="en-US" sz="2400" dirty="0"/>
              <a:t>Study how social network analysis and social media information could be used </a:t>
            </a:r>
            <a:r>
              <a:rPr lang="en-US" sz="2400" dirty="0" smtClean="0"/>
              <a:t>for finding </a:t>
            </a:r>
            <a:r>
              <a:rPr lang="en-US" sz="2400" dirty="0"/>
              <a:t>prescribing histories and relationships among doctors, and for pinpointing highly</a:t>
            </a:r>
          </a:p>
          <a:p>
            <a:r>
              <a:rPr lang="en-US" sz="2400" dirty="0"/>
              <a:t>connected or critical physicians, who are the best potential targets for </a:t>
            </a:r>
            <a:r>
              <a:rPr lang="en-US" sz="2400" dirty="0" smtClean="0"/>
              <a:t>marketing medicines </a:t>
            </a:r>
            <a:r>
              <a:rPr lang="en-US" sz="2400" dirty="0"/>
              <a:t>using personal and non-personal methods</a:t>
            </a:r>
            <a:r>
              <a:rPr lang="en-US" sz="2400" dirty="0" smtClean="0"/>
              <a:t>. </a:t>
            </a:r>
            <a:r>
              <a:rPr lang="en-US" sz="2400" b="1" dirty="0" smtClean="0"/>
              <a:t>Methodology: </a:t>
            </a:r>
            <a:r>
              <a:rPr lang="en-US" sz="2400" dirty="0"/>
              <a:t>The main methodology this Project will employ is Social Network Analysis (SNA</a:t>
            </a:r>
            <a:r>
              <a:rPr lang="en-US" sz="2400" dirty="0" smtClean="0"/>
              <a:t>) (Figure 11), </a:t>
            </a:r>
            <a:r>
              <a:rPr lang="en-US" sz="2400" dirty="0"/>
              <a:t>where the SNA </a:t>
            </a:r>
            <a:r>
              <a:rPr lang="en-US" sz="2400" dirty="0" smtClean="0"/>
              <a:t>views public </a:t>
            </a:r>
            <a:r>
              <a:rPr lang="en-US" sz="2400" dirty="0"/>
              <a:t>social relationships in terms of network theory, consisting of nodes (representing individual </a:t>
            </a:r>
            <a:r>
              <a:rPr lang="en-US" sz="2400" dirty="0" smtClean="0"/>
              <a:t>actors within </a:t>
            </a:r>
            <a:r>
              <a:rPr lang="en-US" sz="2400" dirty="0"/>
              <a:t>the network) and ties (which represent relationships between the individuals, such as </a:t>
            </a:r>
            <a:r>
              <a:rPr lang="en-US" sz="2400" dirty="0" smtClean="0"/>
              <a:t>Facebook friendships</a:t>
            </a:r>
            <a:r>
              <a:rPr lang="en-US" sz="2400" dirty="0"/>
              <a:t>, email correspondence, hyperlinks, or Twitter responses).</a:t>
            </a:r>
            <a:r>
              <a:rPr lang="en-US" sz="2400" dirty="0" smtClean="0"/>
              <a:t> We will </a:t>
            </a:r>
            <a:r>
              <a:rPr lang="en-US" sz="2400" dirty="0"/>
              <a:t>use a number of open-source software to data-mine social media in order </a:t>
            </a:r>
            <a:r>
              <a:rPr lang="en-US" sz="2400" dirty="0" smtClean="0"/>
              <a:t>to construct </a:t>
            </a:r>
            <a:r>
              <a:rPr lang="en-US" sz="2400" dirty="0"/>
              <a:t>SNs</a:t>
            </a:r>
            <a:r>
              <a:rPr lang="en-US" sz="2400" dirty="0" smtClean="0"/>
              <a:t>. </a:t>
            </a:r>
            <a:r>
              <a:rPr lang="en-US" sz="2400" b="1" dirty="0" smtClean="0"/>
              <a:t>Implications: </a:t>
            </a:r>
            <a:r>
              <a:rPr lang="en-US" sz="2400" dirty="0" smtClean="0"/>
              <a:t>The main implications are in finding critical networked agents in a society for marketing products. </a:t>
            </a:r>
            <a:endParaRPr lang="en-IN" sz="2400" b="1" dirty="0" smtClean="0"/>
          </a:p>
          <a:p>
            <a:pPr algn="just"/>
            <a:endParaRPr lang="en-IN" sz="2400" dirty="0"/>
          </a:p>
        </p:txBody>
      </p:sp>
      <p:sp>
        <p:nvSpPr>
          <p:cNvPr id="17" name="TextBox 16"/>
          <p:cNvSpPr txBox="1"/>
          <p:nvPr/>
        </p:nvSpPr>
        <p:spPr>
          <a:xfrm>
            <a:off x="22074474" y="4409565"/>
            <a:ext cx="11016229" cy="41881364"/>
          </a:xfrm>
          <a:prstGeom prst="rect">
            <a:avLst/>
          </a:prstGeom>
          <a:noFill/>
        </p:spPr>
        <p:txBody>
          <a:bodyPr wrap="square" lIns="480722" tIns="240361" rIns="480722" bIns="240361" rtlCol="0">
            <a:spAutoFit/>
          </a:bodyPr>
          <a:lstStyle/>
          <a:p>
            <a:pPr algn="ctr"/>
            <a:r>
              <a:rPr lang="en-IN" sz="3000" b="1" i="1" dirty="0"/>
              <a:t>Cyber </a:t>
            </a:r>
            <a:r>
              <a:rPr lang="en-IN" sz="3000" b="1" i="1" dirty="0" smtClean="0"/>
              <a:t>Security</a:t>
            </a:r>
          </a:p>
          <a:p>
            <a:pPr algn="just"/>
            <a:endParaRPr lang="en-IN" sz="2800" b="1" i="1" dirty="0"/>
          </a:p>
          <a:p>
            <a:pPr algn="just"/>
            <a:r>
              <a:rPr lang="en-IN" sz="2800" u="sng" dirty="0" smtClean="0"/>
              <a:t>Role </a:t>
            </a:r>
            <a:r>
              <a:rPr lang="en-IN" sz="2800" u="sng" dirty="0"/>
              <a:t>of </a:t>
            </a:r>
            <a:r>
              <a:rPr lang="en-IN" sz="2800" u="sng" dirty="0" smtClean="0"/>
              <a:t>deception in cyber attack detection</a:t>
            </a:r>
            <a:endParaRPr lang="en-IN" sz="2800" u="sng"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b="1" dirty="0" smtClean="0"/>
          </a:p>
          <a:p>
            <a:pPr algn="just"/>
            <a:endParaRPr lang="en-US" sz="2800" u="sng" dirty="0" smtClean="0"/>
          </a:p>
          <a:p>
            <a:pPr algn="just"/>
            <a:endParaRPr lang="en-US" sz="2800" u="sng" dirty="0"/>
          </a:p>
          <a:p>
            <a:pPr algn="just"/>
            <a:endParaRPr lang="en-US" sz="2800" u="sng" dirty="0" smtClean="0"/>
          </a:p>
          <a:p>
            <a:pPr algn="just"/>
            <a:endParaRPr lang="en-US" sz="2800" u="sng" dirty="0"/>
          </a:p>
          <a:p>
            <a:pPr algn="just"/>
            <a:endParaRPr lang="en-US" sz="2800" u="sng" dirty="0" smtClean="0"/>
          </a:p>
          <a:p>
            <a:pPr algn="just"/>
            <a:endParaRPr lang="en-US" sz="2800" u="sng" dirty="0" smtClean="0"/>
          </a:p>
          <a:p>
            <a:pPr algn="just"/>
            <a:r>
              <a:rPr lang="en-US" sz="2800" u="sng" dirty="0" smtClean="0"/>
              <a:t>Building </a:t>
            </a:r>
            <a:r>
              <a:rPr lang="en-US" sz="2800" u="sng" dirty="0"/>
              <a:t>a secure and trustworthy cyberspace: A behavioral game-theoretic approach</a:t>
            </a:r>
            <a:r>
              <a:rPr lang="en-US" sz="2400" b="1" dirty="0"/>
              <a:t> </a:t>
            </a:r>
            <a:endParaRPr lang="en-US" sz="2400" b="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a:p>
          <a:p>
            <a:pPr algn="just"/>
            <a:endParaRPr lang="en-IN" sz="2400" dirty="0" smtClean="0"/>
          </a:p>
          <a:p>
            <a:pPr algn="just"/>
            <a:endParaRPr lang="en-IN" sz="2400" dirty="0" smtClean="0"/>
          </a:p>
          <a:p>
            <a:pPr algn="just"/>
            <a:endParaRPr lang="en-IN" sz="2400"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ctr"/>
            <a:endParaRPr lang="en-IN" sz="2800" b="1" i="1" dirty="0" smtClean="0"/>
          </a:p>
          <a:p>
            <a:pPr algn="ctr"/>
            <a:endParaRPr lang="en-IN" sz="2800" b="1" i="1" dirty="0"/>
          </a:p>
          <a:p>
            <a:pPr algn="ctr"/>
            <a:endParaRPr lang="en-IN" sz="2800" b="1" i="1" dirty="0" smtClean="0"/>
          </a:p>
          <a:p>
            <a:pPr algn="ctr"/>
            <a:r>
              <a:rPr lang="en-IN" sz="2800" b="1" i="1" dirty="0" smtClean="0"/>
              <a:t>Decisions </a:t>
            </a:r>
            <a:r>
              <a:rPr lang="en-IN" sz="2800" b="1" i="1" dirty="0"/>
              <a:t>from </a:t>
            </a:r>
            <a:r>
              <a:rPr lang="en-IN" sz="2800" b="1" i="1" dirty="0" smtClean="0"/>
              <a:t>Experience</a:t>
            </a:r>
          </a:p>
          <a:p>
            <a:pPr algn="ctr"/>
            <a:endParaRPr lang="en-IN" sz="2800" b="1" i="1" dirty="0" smtClean="0"/>
          </a:p>
          <a:p>
            <a:pPr algn="just"/>
            <a:r>
              <a:rPr lang="en-US" sz="2800" u="sng" dirty="0" smtClean="0"/>
              <a:t>Decisions under Risk: Modeling </a:t>
            </a:r>
            <a:r>
              <a:rPr lang="en-US" sz="2800" u="sng" dirty="0"/>
              <a:t>Choices at the Individual </a:t>
            </a:r>
            <a:r>
              <a:rPr lang="en-US" sz="2800" u="sng" dirty="0" smtClean="0"/>
              <a:t>Level in </a:t>
            </a:r>
            <a:r>
              <a:rPr lang="en-US" sz="2800" u="sng" dirty="0"/>
              <a:t>Decisions from Information </a:t>
            </a:r>
            <a:r>
              <a:rPr lang="en-US" sz="2800" u="sng" dirty="0" smtClean="0"/>
              <a:t>Search</a:t>
            </a:r>
            <a:r>
              <a:rPr lang="en-US" sz="2800" dirty="0" smtClean="0"/>
              <a:t> </a:t>
            </a:r>
          </a:p>
          <a:p>
            <a:pPr algn="just"/>
            <a:endParaRPr lang="en-US" sz="2800" dirty="0" smtClean="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smtClean="0"/>
          </a:p>
          <a:p>
            <a:pPr algn="just"/>
            <a:r>
              <a:rPr lang="en-US" sz="2800" u="sng" dirty="0" smtClean="0"/>
              <a:t>Decisions </a:t>
            </a:r>
            <a:r>
              <a:rPr lang="en-US" sz="2800" u="sng" dirty="0"/>
              <a:t>under </a:t>
            </a:r>
            <a:r>
              <a:rPr lang="en-US" sz="2800" u="sng" dirty="0" smtClean="0"/>
              <a:t>Ambiguity: Role of Set Size and Payoff Variability on the D-E gap</a:t>
            </a:r>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smtClean="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r>
              <a:rPr lang="en-IN" sz="2800" b="1" i="1" dirty="0" smtClean="0"/>
              <a:t>Decision Making </a:t>
            </a:r>
            <a:r>
              <a:rPr lang="en-IN" sz="2800" b="1" i="1" dirty="0"/>
              <a:t>for </a:t>
            </a:r>
            <a:r>
              <a:rPr lang="en-IN" sz="2800" b="1" i="1" dirty="0" err="1"/>
              <a:t>Defense</a:t>
            </a:r>
            <a:r>
              <a:rPr lang="en-IN" sz="2800" b="1" i="1" dirty="0"/>
              <a:t> </a:t>
            </a:r>
            <a:r>
              <a:rPr lang="en-IN" sz="2800" b="1" i="1" dirty="0" smtClean="0"/>
              <a:t>Applications </a:t>
            </a:r>
            <a:endParaRPr lang="en-IN" sz="2800" b="1" i="1" dirty="0"/>
          </a:p>
          <a:p>
            <a:pPr algn="ctr"/>
            <a:endParaRPr lang="en-IN" sz="2800" b="1" i="1" dirty="0"/>
          </a:p>
          <a:p>
            <a:pPr algn="just"/>
            <a:r>
              <a:rPr lang="en-US" sz="2800" u="sng" dirty="0" smtClean="0"/>
              <a:t>Understanding soldier’s cognition against adversaries in V-R Defense games</a:t>
            </a:r>
          </a:p>
          <a:p>
            <a:pPr algn="just"/>
            <a:endParaRPr lang="en-US" sz="2800" u="sng" dirty="0" smtClean="0"/>
          </a:p>
          <a:p>
            <a:pPr algn="just"/>
            <a:endParaRPr lang="en-US" sz="2800" u="sng" dirty="0"/>
          </a:p>
          <a:p>
            <a:pPr algn="just"/>
            <a:endParaRPr lang="en-IN" sz="2400" dirty="0"/>
          </a:p>
        </p:txBody>
      </p:sp>
      <p:sp>
        <p:nvSpPr>
          <p:cNvPr id="11" name="TextBox 10"/>
          <p:cNvSpPr txBox="1"/>
          <p:nvPr/>
        </p:nvSpPr>
        <p:spPr>
          <a:xfrm>
            <a:off x="-29045" y="20850672"/>
            <a:ext cx="10973706"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a:solidFill>
                  <a:schemeClr val="bg1"/>
                </a:solidFill>
              </a:rPr>
              <a:t>Research </a:t>
            </a:r>
            <a:r>
              <a:rPr lang="en-IN" sz="3600" b="1" dirty="0" smtClean="0">
                <a:solidFill>
                  <a:schemeClr val="bg1"/>
                </a:solidFill>
              </a:rPr>
              <a:t>@ </a:t>
            </a:r>
            <a:r>
              <a:rPr lang="en-IN" sz="3600" b="1" dirty="0" smtClean="0">
                <a:solidFill>
                  <a:schemeClr val="bg1"/>
                </a:solidFill>
              </a:rPr>
              <a:t>ACS Lab</a:t>
            </a:r>
            <a:endParaRPr lang="en-IN" sz="3600" b="1" dirty="0">
              <a:solidFill>
                <a:schemeClr val="bg1"/>
              </a:solidFill>
            </a:endParaRPr>
          </a:p>
        </p:txBody>
      </p:sp>
      <p:sp>
        <p:nvSpPr>
          <p:cNvPr id="5" name="TextBox 4"/>
          <p:cNvSpPr txBox="1"/>
          <p:nvPr/>
        </p:nvSpPr>
        <p:spPr>
          <a:xfrm>
            <a:off x="-29045" y="21858784"/>
            <a:ext cx="10973935" cy="29828876"/>
          </a:xfrm>
          <a:prstGeom prst="rect">
            <a:avLst/>
          </a:prstGeom>
          <a:noFill/>
        </p:spPr>
        <p:txBody>
          <a:bodyPr wrap="square" lIns="142436" tIns="71218" rIns="142436" bIns="71218" rtlCol="0">
            <a:spAutoFit/>
          </a:bodyPr>
          <a:lstStyle/>
          <a:p>
            <a:pPr algn="ctr"/>
            <a:r>
              <a:rPr lang="en-IN" sz="3000" b="1" i="1" dirty="0"/>
              <a:t>Environmental </a:t>
            </a:r>
            <a:r>
              <a:rPr lang="en-IN" sz="3000" b="1" i="1" dirty="0" smtClean="0"/>
              <a:t>Decision Making</a:t>
            </a:r>
          </a:p>
          <a:p>
            <a:pPr algn="ctr"/>
            <a:endParaRPr lang="en-IN" sz="2800" b="1" i="1" dirty="0"/>
          </a:p>
          <a:p>
            <a:pPr algn="just"/>
            <a:r>
              <a:rPr lang="en-IN" sz="2800" u="sng" dirty="0" smtClean="0"/>
              <a:t>Improving </a:t>
            </a:r>
            <a:r>
              <a:rPr lang="en-IN" sz="2800" u="sng" dirty="0"/>
              <a:t>public understanding of </a:t>
            </a:r>
            <a:r>
              <a:rPr lang="en-IN" sz="2800" u="sng" dirty="0" smtClean="0"/>
              <a:t>climate change</a:t>
            </a:r>
            <a:endParaRPr lang="en-IN" sz="2800" u="sng" dirty="0"/>
          </a:p>
          <a:p>
            <a:pPr algn="ctr"/>
            <a:endParaRPr lang="en-IN" sz="2800" b="1" i="1" dirty="0"/>
          </a:p>
          <a:p>
            <a:pPr algn="just"/>
            <a:endParaRPr lang="en-IN" sz="3700" dirty="0" smtClean="0"/>
          </a:p>
          <a:p>
            <a:pPr algn="just"/>
            <a:endParaRPr lang="en-IN" sz="2800" dirty="0" smtClean="0"/>
          </a:p>
          <a:p>
            <a:pPr algn="just"/>
            <a:endParaRPr lang="en-IN" sz="2800" dirty="0" smtClean="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smtClean="0"/>
          </a:p>
          <a:p>
            <a:pPr algn="just"/>
            <a:endParaRPr lang="en-IN" sz="3700" dirty="0" smtClean="0"/>
          </a:p>
          <a:p>
            <a:pPr algn="just"/>
            <a:endParaRPr lang="en-IN" sz="1800" dirty="0" smtClean="0"/>
          </a:p>
          <a:p>
            <a:pPr algn="just"/>
            <a:endParaRPr lang="en-IN" sz="37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smtClean="0"/>
              <a:t>Researchers: </a:t>
            </a:r>
            <a:r>
              <a:rPr lang="en-IN" sz="2400" i="1" dirty="0" err="1" smtClean="0"/>
              <a:t>Dr.</a:t>
            </a:r>
            <a:r>
              <a:rPr lang="en-IN" sz="2400" i="1" dirty="0" smtClean="0"/>
              <a:t> Varun Dutt, </a:t>
            </a:r>
            <a:r>
              <a:rPr lang="en-IN" sz="2400" i="1" dirty="0" smtClean="0"/>
              <a:t>PI; in collaboration with </a:t>
            </a:r>
            <a:r>
              <a:rPr lang="en-IN" sz="2400" i="1" dirty="0" err="1" smtClean="0"/>
              <a:t>Prof.</a:t>
            </a:r>
            <a:r>
              <a:rPr lang="en-IN" sz="2400" i="1" dirty="0" smtClean="0"/>
              <a:t> Cleotilde Gonzalez (Carnegie Mellon University, USA). Support: IIT Mandi</a:t>
            </a:r>
            <a:endParaRPr lang="en-IN" sz="2400" i="1" dirty="0"/>
          </a:p>
          <a:p>
            <a:pPr algn="just"/>
            <a:endParaRPr lang="en-US" altLang="en-US" sz="2400" dirty="0" smtClean="0"/>
          </a:p>
          <a:p>
            <a:pPr algn="just"/>
            <a:r>
              <a:rPr lang="en-IN" altLang="en-US" sz="2800" u="sng" dirty="0"/>
              <a:t>Improving </a:t>
            </a:r>
            <a:r>
              <a:rPr lang="en-IN" altLang="en-US" sz="2800" u="sng" dirty="0" smtClean="0"/>
              <a:t>public </a:t>
            </a:r>
            <a:r>
              <a:rPr lang="en-IN" altLang="en-US" sz="2800" u="sng" dirty="0"/>
              <a:t>understanding about electric energy consumption patterns via social norms and </a:t>
            </a:r>
            <a:r>
              <a:rPr lang="en-IN" altLang="en-US" sz="2800" u="sng" dirty="0" smtClean="0"/>
              <a:t>feedback</a:t>
            </a:r>
            <a:endParaRPr lang="en-US" altLang="en-US" sz="2800" u="sng" dirty="0" smtClean="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r>
              <a:rPr lang="en-IN" sz="2400" i="1" dirty="0" smtClean="0"/>
              <a:t>Researchers: </a:t>
            </a:r>
            <a:r>
              <a:rPr lang="en-IN" sz="2400" i="1" dirty="0" err="1" smtClean="0"/>
              <a:t>Dr.</a:t>
            </a:r>
            <a:r>
              <a:rPr lang="en-IN" sz="2400" i="1" dirty="0"/>
              <a:t> </a:t>
            </a:r>
            <a:r>
              <a:rPr lang="en-IN" sz="2400" i="1" dirty="0" smtClean="0"/>
              <a:t>Varun Dutt, PI; Support: Submitted for support</a:t>
            </a:r>
            <a:endParaRPr lang="en-IN" sz="2400" i="1" dirty="0"/>
          </a:p>
        </p:txBody>
      </p:sp>
      <p:pic>
        <p:nvPicPr>
          <p:cNvPr id="7" name="Picture 6"/>
          <p:cNvPicPr>
            <a:picLocks noChangeAspect="1"/>
          </p:cNvPicPr>
          <p:nvPr/>
        </p:nvPicPr>
        <p:blipFill>
          <a:blip r:embed="rId2"/>
          <a:stretch>
            <a:fillRect/>
          </a:stretch>
        </p:blipFill>
        <p:spPr>
          <a:xfrm>
            <a:off x="2347219" y="9473830"/>
            <a:ext cx="8072289" cy="4665543"/>
          </a:xfrm>
          <a:prstGeom prst="rect">
            <a:avLst/>
          </a:prstGeom>
        </p:spPr>
      </p:pic>
      <p:pic>
        <p:nvPicPr>
          <p:cNvPr id="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3318" y="112368"/>
            <a:ext cx="292328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p:nvPr/>
        </p:nvPicPr>
        <p:blipFill>
          <a:blip r:embed="rId4">
            <a:extLst>
              <a:ext uri="{28A0092B-C50C-407E-A947-70E740481C1C}">
                <a14:useLocalDpi xmlns:a14="http://schemas.microsoft.com/office/drawing/2010/main" val="0"/>
              </a:ext>
            </a:extLst>
          </a:blip>
          <a:srcRect/>
          <a:stretch>
            <a:fillRect/>
          </a:stretch>
        </p:blipFill>
        <p:spPr bwMode="auto">
          <a:xfrm>
            <a:off x="70204" y="23643133"/>
            <a:ext cx="4581271" cy="43531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05" y="28011109"/>
            <a:ext cx="4581270" cy="2632651"/>
          </a:xfrm>
          <a:prstGeom prst="rect">
            <a:avLst/>
          </a:prstGeom>
          <a:noFill/>
          <a:ln>
            <a:noFill/>
          </a:ln>
        </p:spPr>
      </p:pic>
      <p:pic>
        <p:nvPicPr>
          <p:cNvPr id="27" name="Picture 2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1476" y="23621042"/>
            <a:ext cx="6293186" cy="7022718"/>
          </a:xfrm>
          <a:prstGeom prst="rect">
            <a:avLst/>
          </a:prstGeom>
          <a:noFill/>
          <a:ln>
            <a:noFill/>
          </a:ln>
        </p:spPr>
      </p:pic>
      <p:sp>
        <p:nvSpPr>
          <p:cNvPr id="6" name="TextBox 5"/>
          <p:cNvSpPr txBox="1"/>
          <p:nvPr/>
        </p:nvSpPr>
        <p:spPr>
          <a:xfrm>
            <a:off x="1" y="30715768"/>
            <a:ext cx="4682783" cy="3139321"/>
          </a:xfrm>
          <a:prstGeom prst="rect">
            <a:avLst/>
          </a:prstGeom>
          <a:noFill/>
          <a:ln>
            <a:noFill/>
          </a:ln>
        </p:spPr>
        <p:txBody>
          <a:bodyPr wrap="square" rtlCol="0">
            <a:spAutoFit/>
          </a:bodyPr>
          <a:lstStyle/>
          <a:p>
            <a:r>
              <a:rPr lang="en-US" sz="1800" dirty="0"/>
              <a:t>Figure 1. The climate Stabilization (CS) Task. (A) Participants are given CO­</a:t>
            </a:r>
            <a:r>
              <a:rPr lang="en-US" sz="1800" baseline="-25000" dirty="0"/>
              <a:t>2</a:t>
            </a:r>
            <a:r>
              <a:rPr lang="en-US" sz="1800" dirty="0"/>
              <a:t> concentration stabilization scenario, and (B) they are required to sketch the CO</a:t>
            </a:r>
            <a:r>
              <a:rPr lang="en-US" sz="1800" baseline="-25000" dirty="0"/>
              <a:t>2</a:t>
            </a:r>
            <a:r>
              <a:rPr lang="en-US" sz="1800" dirty="0"/>
              <a:t> emissions and absorptions corresponding to the scenario. (C) A typical response showing reliance on the correlation heuristic (emissions similar in shape to CO</a:t>
            </a:r>
            <a:r>
              <a:rPr lang="en-US" sz="1800" baseline="-25000" dirty="0"/>
              <a:t>2</a:t>
            </a:r>
            <a:r>
              <a:rPr lang="en-US" sz="1800" dirty="0"/>
              <a:t> concentration) and mass balance violation (emissions &gt; absorptions in 2100, i.e., when CO</a:t>
            </a:r>
            <a:r>
              <a:rPr lang="en-US" sz="1800" baseline="-25000" dirty="0"/>
              <a:t>2</a:t>
            </a:r>
            <a:r>
              <a:rPr lang="en-US" sz="1800" dirty="0"/>
              <a:t> concentration stabilizes</a:t>
            </a:r>
            <a:r>
              <a:rPr lang="en-US" sz="1800" dirty="0" smtClean="0"/>
              <a:t>).</a:t>
            </a:r>
            <a:endParaRPr lang="en-IN" sz="1800" dirty="0"/>
          </a:p>
        </p:txBody>
      </p:sp>
      <p:sp>
        <p:nvSpPr>
          <p:cNvPr id="28" name="TextBox 27"/>
          <p:cNvSpPr txBox="1"/>
          <p:nvPr/>
        </p:nvSpPr>
        <p:spPr>
          <a:xfrm>
            <a:off x="4865449" y="30715768"/>
            <a:ext cx="6071074" cy="2585323"/>
          </a:xfrm>
          <a:prstGeom prst="rect">
            <a:avLst/>
          </a:prstGeom>
          <a:noFill/>
          <a:ln>
            <a:noFill/>
          </a:ln>
        </p:spPr>
        <p:txBody>
          <a:bodyPr wrap="square" rtlCol="0">
            <a:spAutoFit/>
          </a:bodyPr>
          <a:lstStyle/>
          <a:p>
            <a:r>
              <a:rPr lang="en-US" sz="1800" dirty="0"/>
              <a:t>Figure 2. The Dynamic Climate Change Simulator (DCCS) </a:t>
            </a:r>
            <a:r>
              <a:rPr lang="en-US" sz="1800" dirty="0" err="1"/>
              <a:t>microworld</a:t>
            </a:r>
            <a:r>
              <a:rPr lang="en-US" sz="1800" dirty="0"/>
              <a:t>. The </a:t>
            </a:r>
            <a:r>
              <a:rPr lang="en-US" sz="1800" dirty="0" err="1"/>
              <a:t>microworld</a:t>
            </a:r>
            <a:r>
              <a:rPr lang="en-US" sz="1800" dirty="0"/>
              <a:t> is a dynamic replica of the CS task. (1) Participants set yearly CO</a:t>
            </a:r>
            <a:r>
              <a:rPr lang="en-US" sz="1800" baseline="-25000" dirty="0"/>
              <a:t>2</a:t>
            </a:r>
            <a:r>
              <a:rPr lang="en-US" sz="1800" dirty="0"/>
              <a:t> emissions and absorptions and press Make Decision button. (2) The system now moves forward a certain number of years. (3) Participants need to maintain their CO</a:t>
            </a:r>
            <a:r>
              <a:rPr lang="en-US" sz="1800" baseline="-25000" dirty="0"/>
              <a:t>2</a:t>
            </a:r>
            <a:r>
              <a:rPr lang="en-US" sz="1800" dirty="0"/>
              <a:t> concentration at the red goal line in the tank (which represents the atmosphere) and follow the CO</a:t>
            </a:r>
            <a:r>
              <a:rPr lang="en-US" sz="1800" baseline="-25000" dirty="0"/>
              <a:t>2</a:t>
            </a:r>
            <a:r>
              <a:rPr lang="en-US" sz="1800" dirty="0"/>
              <a:t> concentration trajectory shown in the bottom left panel.   </a:t>
            </a:r>
            <a:endParaRPr lang="en-IN" sz="1800" dirty="0"/>
          </a:p>
        </p:txBody>
      </p:sp>
      <p:pic>
        <p:nvPicPr>
          <p:cNvPr id="30" name="Picture 29"/>
          <p:cNvPicPr/>
          <p:nvPr/>
        </p:nvPicPr>
        <p:blipFill>
          <a:blip r:embed="rId7">
            <a:extLst>
              <a:ext uri="{28A0092B-C50C-407E-A947-70E740481C1C}">
                <a14:useLocalDpi xmlns:a14="http://schemas.microsoft.com/office/drawing/2010/main" val="0"/>
              </a:ext>
            </a:extLst>
          </a:blip>
          <a:stretch>
            <a:fillRect/>
          </a:stretch>
        </p:blipFill>
        <p:spPr>
          <a:xfrm>
            <a:off x="99235" y="35982314"/>
            <a:ext cx="4019550" cy="6480720"/>
          </a:xfrm>
          <a:prstGeom prst="rect">
            <a:avLst/>
          </a:prstGeom>
        </p:spPr>
      </p:pic>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4" y="43605200"/>
            <a:ext cx="10856927" cy="563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0"/>
          <p:cNvPicPr/>
          <p:nvPr/>
        </p:nvPicPr>
        <p:blipFill>
          <a:blip r:embed="rId9" cstate="print">
            <a:extLst>
              <a:ext uri="{28A0092B-C50C-407E-A947-70E740481C1C}">
                <a14:useLocalDpi xmlns:a14="http://schemas.microsoft.com/office/drawing/2010/main" val="0"/>
              </a:ext>
            </a:extLst>
          </a:blip>
          <a:stretch>
            <a:fillRect/>
          </a:stretch>
        </p:blipFill>
        <p:spPr>
          <a:xfrm>
            <a:off x="4178601" y="35982314"/>
            <a:ext cx="6809369" cy="6480721"/>
          </a:xfrm>
          <a:prstGeom prst="rect">
            <a:avLst/>
          </a:prstGeom>
        </p:spPr>
      </p:pic>
      <p:sp>
        <p:nvSpPr>
          <p:cNvPr id="9" name="TextBox 8"/>
          <p:cNvSpPr txBox="1"/>
          <p:nvPr/>
        </p:nvSpPr>
        <p:spPr>
          <a:xfrm>
            <a:off x="-29045" y="42669096"/>
            <a:ext cx="4064953" cy="646331"/>
          </a:xfrm>
          <a:prstGeom prst="rect">
            <a:avLst/>
          </a:prstGeom>
          <a:noFill/>
        </p:spPr>
        <p:txBody>
          <a:bodyPr wrap="square" rtlCol="0">
            <a:spAutoFit/>
          </a:bodyPr>
          <a:lstStyle/>
          <a:p>
            <a:r>
              <a:rPr lang="en-US" sz="1800" dirty="0" smtClean="0"/>
              <a:t>Figure 3a. An example of the current HPSEB electric bill</a:t>
            </a:r>
            <a:endParaRPr lang="en-IN" sz="1800" dirty="0"/>
          </a:p>
        </p:txBody>
      </p:sp>
      <p:sp>
        <p:nvSpPr>
          <p:cNvPr id="32" name="TextBox 31"/>
          <p:cNvSpPr txBox="1"/>
          <p:nvPr/>
        </p:nvSpPr>
        <p:spPr>
          <a:xfrm>
            <a:off x="4035908" y="42669095"/>
            <a:ext cx="6952271" cy="646331"/>
          </a:xfrm>
          <a:prstGeom prst="rect">
            <a:avLst/>
          </a:prstGeom>
          <a:noFill/>
        </p:spPr>
        <p:txBody>
          <a:bodyPr wrap="square" rtlCol="0">
            <a:spAutoFit/>
          </a:bodyPr>
          <a:lstStyle/>
          <a:p>
            <a:r>
              <a:rPr lang="en-US" sz="1800" dirty="0"/>
              <a:t>Figure </a:t>
            </a:r>
            <a:r>
              <a:rPr lang="en-US" sz="1800" dirty="0" smtClean="0"/>
              <a:t>3b. </a:t>
            </a:r>
            <a:r>
              <a:rPr lang="en-US" sz="1800" dirty="0"/>
              <a:t>An example of an improved version of HPSEB electric </a:t>
            </a:r>
            <a:r>
              <a:rPr lang="en-US" sz="1800" dirty="0" smtClean="0"/>
              <a:t>bill</a:t>
            </a:r>
            <a:endParaRPr lang="en-IN" sz="1800" dirty="0"/>
          </a:p>
        </p:txBody>
      </p:sp>
      <p:sp>
        <p:nvSpPr>
          <p:cNvPr id="33" name="TextBox 32"/>
          <p:cNvSpPr txBox="1"/>
          <p:nvPr/>
        </p:nvSpPr>
        <p:spPr>
          <a:xfrm>
            <a:off x="79595" y="49581864"/>
            <a:ext cx="10856927" cy="646331"/>
          </a:xfrm>
          <a:prstGeom prst="rect">
            <a:avLst/>
          </a:prstGeom>
          <a:noFill/>
        </p:spPr>
        <p:txBody>
          <a:bodyPr wrap="square" rtlCol="0">
            <a:spAutoFit/>
          </a:bodyPr>
          <a:lstStyle/>
          <a:p>
            <a:r>
              <a:rPr lang="en-US" sz="1800" dirty="0"/>
              <a:t>Figure </a:t>
            </a:r>
            <a:r>
              <a:rPr lang="en-US" sz="1800" dirty="0" smtClean="0"/>
              <a:t>4. </a:t>
            </a:r>
            <a:r>
              <a:rPr lang="en-US" sz="1800" dirty="0"/>
              <a:t>A snapshot from the energy portal showing the historical consumption of electric energy in units over time </a:t>
            </a:r>
            <a:r>
              <a:rPr lang="en-US" sz="1800" dirty="0" smtClean="0"/>
              <a:t>periods and average consumption in the </a:t>
            </a:r>
            <a:r>
              <a:rPr lang="en-US" sz="1800" dirty="0" err="1" smtClean="0"/>
              <a:t>neighbourhood</a:t>
            </a:r>
            <a:r>
              <a:rPr lang="en-US" sz="1800" dirty="0" smtClean="0"/>
              <a:t>.</a:t>
            </a:r>
            <a:endParaRPr lang="en-IN" sz="1800" dirty="0"/>
          </a:p>
        </p:txBody>
      </p:sp>
      <p:pic>
        <p:nvPicPr>
          <p:cNvPr id="3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03444" y="30793619"/>
            <a:ext cx="4390089" cy="463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693533" y="30665504"/>
            <a:ext cx="5926037" cy="463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p:nvPr/>
        </p:nvPicPr>
        <p:blipFill>
          <a:blip r:embed="rId12"/>
          <a:srcRect/>
          <a:stretch>
            <a:fillRect/>
          </a:stretch>
        </p:blipFill>
        <p:spPr bwMode="auto">
          <a:xfrm>
            <a:off x="11134917" y="9874983"/>
            <a:ext cx="3537904" cy="2844760"/>
          </a:xfrm>
          <a:prstGeom prst="rect">
            <a:avLst/>
          </a:prstGeom>
          <a:noFill/>
          <a:ln w="9525">
            <a:noFill/>
            <a:miter lim="800000"/>
            <a:headEnd/>
            <a:tailEnd/>
          </a:ln>
        </p:spPr>
      </p:pic>
      <p:pic>
        <p:nvPicPr>
          <p:cNvPr id="40" name="Picture 39"/>
          <p:cNvPicPr/>
          <p:nvPr/>
        </p:nvPicPr>
        <p:blipFill>
          <a:blip r:embed="rId13"/>
          <a:srcRect/>
          <a:stretch>
            <a:fillRect/>
          </a:stretch>
        </p:blipFill>
        <p:spPr bwMode="auto">
          <a:xfrm>
            <a:off x="14672821" y="9860360"/>
            <a:ext cx="3402362" cy="2844761"/>
          </a:xfrm>
          <a:prstGeom prst="rect">
            <a:avLst/>
          </a:prstGeom>
          <a:noFill/>
          <a:ln w="9525">
            <a:noFill/>
            <a:miter lim="800000"/>
            <a:headEnd/>
            <a:tailEnd/>
          </a:ln>
        </p:spPr>
      </p:pic>
      <p:pic>
        <p:nvPicPr>
          <p:cNvPr id="41" name="Graphic.php?IM=IM_0BPzg50WX2p63CB"/>
          <p:cNvPicPr/>
          <p:nvPr/>
        </p:nvPicPr>
        <p:blipFill>
          <a:blip r:embed="rId14" cstate="print"/>
          <a:stretch>
            <a:fillRect/>
          </a:stretch>
        </p:blipFill>
        <p:spPr>
          <a:xfrm>
            <a:off x="18219199" y="9860360"/>
            <a:ext cx="3312368" cy="2859384"/>
          </a:xfrm>
          <a:prstGeom prst="rect">
            <a:avLst/>
          </a:prstGeom>
        </p:spPr>
      </p:pic>
      <p:pic>
        <p:nvPicPr>
          <p:cNvPr id="42" name="Picture 41" descr="response1.jpg"/>
          <p:cNvPicPr/>
          <p:nvPr/>
        </p:nvPicPr>
        <p:blipFill>
          <a:blip r:embed="rId15"/>
          <a:stretch>
            <a:fillRect/>
          </a:stretch>
        </p:blipFill>
        <p:spPr>
          <a:xfrm>
            <a:off x="14888920" y="13638161"/>
            <a:ext cx="3537904" cy="3184176"/>
          </a:xfrm>
          <a:prstGeom prst="rect">
            <a:avLst/>
          </a:prstGeom>
        </p:spPr>
      </p:pic>
      <p:pic>
        <p:nvPicPr>
          <p:cNvPr id="43" name="Picture 42" descr="response2.jpg"/>
          <p:cNvPicPr/>
          <p:nvPr/>
        </p:nvPicPr>
        <p:blipFill>
          <a:blip r:embed="rId16"/>
          <a:stretch>
            <a:fillRect/>
          </a:stretch>
        </p:blipFill>
        <p:spPr>
          <a:xfrm>
            <a:off x="11261023" y="13664765"/>
            <a:ext cx="3537904" cy="3157572"/>
          </a:xfrm>
          <a:prstGeom prst="rect">
            <a:avLst/>
          </a:prstGeom>
        </p:spPr>
      </p:pic>
      <p:pic>
        <p:nvPicPr>
          <p:cNvPr id="44" name="Picture 43" descr="response3.jpg"/>
          <p:cNvPicPr/>
          <p:nvPr/>
        </p:nvPicPr>
        <p:blipFill>
          <a:blip r:embed="rId17"/>
          <a:stretch>
            <a:fillRect/>
          </a:stretch>
        </p:blipFill>
        <p:spPr>
          <a:xfrm>
            <a:off x="18489320" y="13620921"/>
            <a:ext cx="3168353" cy="3201416"/>
          </a:xfrm>
          <a:prstGeom prst="rect">
            <a:avLst/>
          </a:prstGeom>
        </p:spPr>
      </p:pic>
      <p:sp>
        <p:nvSpPr>
          <p:cNvPr id="12" name="TextBox 11"/>
          <p:cNvSpPr txBox="1"/>
          <p:nvPr/>
        </p:nvSpPr>
        <p:spPr>
          <a:xfrm>
            <a:off x="18075182" y="12914139"/>
            <a:ext cx="3790199" cy="646331"/>
          </a:xfrm>
          <a:prstGeom prst="rect">
            <a:avLst/>
          </a:prstGeom>
          <a:noFill/>
        </p:spPr>
        <p:txBody>
          <a:bodyPr wrap="square" rtlCol="0">
            <a:spAutoFit/>
          </a:bodyPr>
          <a:lstStyle/>
          <a:p>
            <a:r>
              <a:rPr lang="en-IN" sz="1800" dirty="0" smtClean="0"/>
              <a:t>Figure 6:Landslide </a:t>
            </a:r>
            <a:r>
              <a:rPr lang="en-IN" sz="1800" dirty="0"/>
              <a:t>Susceptibility Map of </a:t>
            </a:r>
            <a:r>
              <a:rPr lang="en-IN" sz="1800" dirty="0" err="1"/>
              <a:t>Mandi</a:t>
            </a:r>
            <a:r>
              <a:rPr lang="en-IN" sz="1800" dirty="0"/>
              <a:t> district, H.P.</a:t>
            </a:r>
          </a:p>
        </p:txBody>
      </p:sp>
      <p:sp>
        <p:nvSpPr>
          <p:cNvPr id="46" name="TextBox 45"/>
          <p:cNvSpPr txBox="1"/>
          <p:nvPr/>
        </p:nvSpPr>
        <p:spPr>
          <a:xfrm>
            <a:off x="11706744" y="12907505"/>
            <a:ext cx="5932154" cy="369332"/>
          </a:xfrm>
          <a:prstGeom prst="rect">
            <a:avLst/>
          </a:prstGeom>
          <a:noFill/>
        </p:spPr>
        <p:txBody>
          <a:bodyPr wrap="square" rtlCol="0">
            <a:spAutoFit/>
          </a:bodyPr>
          <a:lstStyle/>
          <a:p>
            <a:pPr algn="ctr"/>
            <a:r>
              <a:rPr lang="en-IN" sz="1800" dirty="0" smtClean="0"/>
              <a:t>Figure 5.  </a:t>
            </a:r>
            <a:r>
              <a:rPr lang="en-IN" sz="1800" dirty="0" smtClean="0"/>
              <a:t>The 2007 landslide </a:t>
            </a:r>
            <a:r>
              <a:rPr lang="en-IN" sz="1800" dirty="0"/>
              <a:t>in </a:t>
            </a:r>
            <a:r>
              <a:rPr lang="en-IN" sz="1800" dirty="0" err="1"/>
              <a:t>Khaliyar</a:t>
            </a:r>
            <a:r>
              <a:rPr lang="en-IN" sz="1800" dirty="0"/>
              <a:t> (Mandi</a:t>
            </a:r>
            <a:r>
              <a:rPr lang="en-IN" sz="1800" dirty="0" smtClean="0"/>
              <a:t>)</a:t>
            </a:r>
            <a:endParaRPr lang="en-IN" sz="1800" dirty="0"/>
          </a:p>
        </p:txBody>
      </p:sp>
      <p:sp>
        <p:nvSpPr>
          <p:cNvPr id="48" name="TextBox 47"/>
          <p:cNvSpPr txBox="1"/>
          <p:nvPr/>
        </p:nvSpPr>
        <p:spPr>
          <a:xfrm>
            <a:off x="11261023" y="16928240"/>
            <a:ext cx="10478169" cy="369332"/>
          </a:xfrm>
          <a:prstGeom prst="rect">
            <a:avLst/>
          </a:prstGeom>
          <a:noFill/>
        </p:spPr>
        <p:txBody>
          <a:bodyPr wrap="square" rtlCol="0">
            <a:spAutoFit/>
          </a:bodyPr>
          <a:lstStyle/>
          <a:p>
            <a:pPr algn="ctr"/>
            <a:r>
              <a:rPr lang="en-IN" sz="1800" dirty="0" smtClean="0"/>
              <a:t>Figure 7. </a:t>
            </a:r>
            <a:r>
              <a:rPr lang="en-IN" sz="1800" dirty="0" smtClean="0"/>
              <a:t>Results </a:t>
            </a:r>
            <a:r>
              <a:rPr lang="en-IN" sz="1800" dirty="0"/>
              <a:t>of survey conducted at Mandi</a:t>
            </a:r>
          </a:p>
        </p:txBody>
      </p:sp>
      <p:pic>
        <p:nvPicPr>
          <p:cNvPr id="49" name="Picture 48"/>
          <p:cNvPicPr/>
          <p:nvPr/>
        </p:nvPicPr>
        <p:blipFill>
          <a:blip r:embed="rId18">
            <a:extLst>
              <a:ext uri="{28A0092B-C50C-407E-A947-70E740481C1C}">
                <a14:useLocalDpi xmlns:a14="http://schemas.microsoft.com/office/drawing/2010/main" val="0"/>
              </a:ext>
            </a:extLst>
          </a:blip>
          <a:srcRect/>
          <a:stretch>
            <a:fillRect/>
          </a:stretch>
        </p:blipFill>
        <p:spPr bwMode="auto">
          <a:xfrm>
            <a:off x="15408290" y="24341531"/>
            <a:ext cx="6037068" cy="4367871"/>
          </a:xfrm>
          <a:prstGeom prst="rect">
            <a:avLst/>
          </a:prstGeom>
          <a:noFill/>
          <a:ln>
            <a:noFill/>
          </a:ln>
        </p:spPr>
      </p:pic>
      <p:pic>
        <p:nvPicPr>
          <p:cNvPr id="50" name="Picture 49" descr="H:\fig1.png"/>
          <p:cNvPicPr/>
          <p:nvPr/>
        </p:nvPicPr>
        <p:blipFill>
          <a:blip r:embed="rId19" cstate="print"/>
          <a:srcRect/>
          <a:stretch>
            <a:fillRect/>
          </a:stretch>
        </p:blipFill>
        <p:spPr bwMode="auto">
          <a:xfrm>
            <a:off x="27107247" y="9548301"/>
            <a:ext cx="5089620" cy="3838128"/>
          </a:xfrm>
          <a:prstGeom prst="rect">
            <a:avLst/>
          </a:prstGeom>
          <a:noFill/>
          <a:ln w="9525">
            <a:noFill/>
            <a:miter lim="800000"/>
            <a:headEnd/>
            <a:tailEnd/>
          </a:ln>
        </p:spPr>
      </p:pic>
      <p:pic>
        <p:nvPicPr>
          <p:cNvPr id="1029"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79125" y="29657080"/>
            <a:ext cx="6443116" cy="30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10933620" y="35548535"/>
            <a:ext cx="4447320" cy="923330"/>
          </a:xfrm>
          <a:prstGeom prst="rect">
            <a:avLst/>
          </a:prstGeom>
          <a:noFill/>
        </p:spPr>
        <p:txBody>
          <a:bodyPr wrap="square" rtlCol="0">
            <a:spAutoFit/>
          </a:bodyPr>
          <a:lstStyle/>
          <a:p>
            <a:pPr algn="ctr"/>
            <a:r>
              <a:rPr lang="en-IN" sz="1800" dirty="0"/>
              <a:t>Figure 9. </a:t>
            </a:r>
            <a:r>
              <a:rPr lang="en-US" sz="1800" dirty="0"/>
              <a:t>A participant driving a vehicle while controlling a music system with his eyes </a:t>
            </a:r>
            <a:endParaRPr lang="en-IN" sz="1800" dirty="0"/>
          </a:p>
        </p:txBody>
      </p:sp>
      <p:sp>
        <p:nvSpPr>
          <p:cNvPr id="47" name="TextBox 46"/>
          <p:cNvSpPr txBox="1"/>
          <p:nvPr/>
        </p:nvSpPr>
        <p:spPr>
          <a:xfrm>
            <a:off x="15615143" y="35428315"/>
            <a:ext cx="4447320" cy="923330"/>
          </a:xfrm>
          <a:prstGeom prst="rect">
            <a:avLst/>
          </a:prstGeom>
          <a:noFill/>
        </p:spPr>
        <p:txBody>
          <a:bodyPr wrap="square" rtlCol="0">
            <a:spAutoFit/>
          </a:bodyPr>
          <a:lstStyle/>
          <a:p>
            <a:pPr algn="ctr"/>
            <a:r>
              <a:rPr lang="en-IN" sz="1800" dirty="0"/>
              <a:t>Figure 10. Number of selections in music-system </a:t>
            </a:r>
            <a:r>
              <a:rPr lang="en-IN" sz="1800" dirty="0" smtClean="0"/>
              <a:t>task across </a:t>
            </a:r>
            <a:r>
              <a:rPr lang="en-IN" sz="1800" dirty="0"/>
              <a:t>different road conditions</a:t>
            </a:r>
          </a:p>
        </p:txBody>
      </p:sp>
      <p:sp>
        <p:nvSpPr>
          <p:cNvPr id="56" name="TextBox 55"/>
          <p:cNvSpPr txBox="1"/>
          <p:nvPr/>
        </p:nvSpPr>
        <p:spPr>
          <a:xfrm>
            <a:off x="22263843" y="9548301"/>
            <a:ext cx="4694384" cy="923330"/>
          </a:xfrm>
          <a:prstGeom prst="rect">
            <a:avLst/>
          </a:prstGeom>
          <a:noFill/>
        </p:spPr>
        <p:txBody>
          <a:bodyPr wrap="square" rtlCol="0">
            <a:spAutoFit/>
          </a:bodyPr>
          <a:lstStyle/>
          <a:p>
            <a:pPr algn="just"/>
            <a:r>
              <a:rPr lang="en-IN" sz="1800" dirty="0"/>
              <a:t>Figure </a:t>
            </a:r>
            <a:r>
              <a:rPr lang="en-IN" sz="1800" dirty="0" smtClean="0"/>
              <a:t>12. </a:t>
            </a:r>
            <a:r>
              <a:rPr lang="en-IN" sz="1800" dirty="0"/>
              <a:t>Using Deception to lure an attacker into a honeypot and evade a potential victim</a:t>
            </a:r>
            <a:endParaRPr lang="en-US" sz="1800" dirty="0"/>
          </a:p>
        </p:txBody>
      </p:sp>
      <p:sp>
        <p:nvSpPr>
          <p:cNvPr id="57" name="TextBox 56"/>
          <p:cNvSpPr txBox="1"/>
          <p:nvPr/>
        </p:nvSpPr>
        <p:spPr>
          <a:xfrm>
            <a:off x="22386249" y="6069630"/>
            <a:ext cx="10355569" cy="3416320"/>
          </a:xfrm>
          <a:prstGeom prst="rect">
            <a:avLst/>
          </a:prstGeom>
          <a:noFill/>
        </p:spPr>
        <p:txBody>
          <a:bodyPr wrap="square" rtlCol="0">
            <a:spAutoFit/>
          </a:bodyPr>
          <a:lstStyle/>
          <a:p>
            <a:pPr algn="just"/>
            <a:r>
              <a:rPr lang="en-US" sz="2400" b="1" dirty="0" smtClean="0"/>
              <a:t>Objective</a:t>
            </a:r>
            <a:r>
              <a:rPr lang="en-US" sz="2400" b="1" dirty="0"/>
              <a:t>:</a:t>
            </a:r>
            <a:r>
              <a:rPr lang="en-US" sz="2400" dirty="0"/>
              <a:t> To account for cognitive limitations on memory and recall for attackers and defenders and explore experiential decisions made by attackers and defenders in cyber-security games that involve </a:t>
            </a:r>
            <a:r>
              <a:rPr lang="en-US" sz="2400" dirty="0" smtClean="0"/>
              <a:t>deception (Figure 12). </a:t>
            </a:r>
            <a:r>
              <a:rPr lang="en-US" sz="2400" b="1" dirty="0"/>
              <a:t>Methodology:</a:t>
            </a:r>
            <a:r>
              <a:rPr lang="en-US" sz="2400" dirty="0"/>
              <a:t> Actions of attackers and defenders will be associated with payoffs and the goal of each player is to maximize her payoff. Next, the project will focus on the development of computational cognitive models of attackers and defenders. </a:t>
            </a:r>
            <a:r>
              <a:rPr lang="en-US" sz="2400" b="1" dirty="0"/>
              <a:t>Implications:</a:t>
            </a:r>
            <a:r>
              <a:rPr lang="en-US" sz="2400" dirty="0"/>
              <a:t> Help improve current technical solutions and provide better decision support to defenders in countering cyber attacks via deception.</a:t>
            </a:r>
          </a:p>
        </p:txBody>
      </p:sp>
      <p:sp>
        <p:nvSpPr>
          <p:cNvPr id="59" name="TextBox 58"/>
          <p:cNvSpPr txBox="1"/>
          <p:nvPr/>
        </p:nvSpPr>
        <p:spPr>
          <a:xfrm>
            <a:off x="22207025" y="10581677"/>
            <a:ext cx="4604126" cy="1569660"/>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smtClean="0"/>
              <a:t>Palvi</a:t>
            </a:r>
            <a:r>
              <a:rPr lang="en-IN" sz="2400" i="1" dirty="0" smtClean="0"/>
              <a:t> Aggarwal (graduate student). Support: DIETY (</a:t>
            </a:r>
            <a:r>
              <a:rPr lang="en-US" sz="2400" i="1" dirty="0" err="1"/>
              <a:t>Visvesvaraya</a:t>
            </a:r>
            <a:r>
              <a:rPr lang="en-US" sz="2400" i="1" dirty="0"/>
              <a:t> PhD scheme)</a:t>
            </a:r>
            <a:r>
              <a:rPr lang="en-IN" sz="2400" i="1" dirty="0" smtClean="0"/>
              <a:t> </a:t>
            </a:r>
            <a:endParaRPr lang="en-IN" sz="2400" i="1" dirty="0"/>
          </a:p>
        </p:txBody>
      </p:sp>
      <p:sp>
        <p:nvSpPr>
          <p:cNvPr id="60" name="TextBox 59"/>
          <p:cNvSpPr txBox="1"/>
          <p:nvPr/>
        </p:nvSpPr>
        <p:spPr>
          <a:xfrm>
            <a:off x="11574011" y="28063071"/>
            <a:ext cx="3881593" cy="646331"/>
          </a:xfrm>
          <a:prstGeom prst="rect">
            <a:avLst/>
          </a:prstGeom>
          <a:noFill/>
        </p:spPr>
        <p:txBody>
          <a:bodyPr wrap="square" rtlCol="0">
            <a:spAutoFit/>
          </a:bodyPr>
          <a:lstStyle/>
          <a:p>
            <a:pPr algn="ctr"/>
            <a:r>
              <a:rPr lang="en-IN" altLang="en-US" sz="1800" dirty="0"/>
              <a:t>Figure 8. The Public Goods Game (Allen, 2011</a:t>
            </a:r>
            <a:r>
              <a:rPr lang="en-IN" altLang="en-US" sz="1800" dirty="0" smtClean="0"/>
              <a:t>)</a:t>
            </a:r>
            <a:endParaRPr lang="en-US" altLang="en-US" sz="1800" dirty="0"/>
          </a:p>
        </p:txBody>
      </p:sp>
      <p:sp>
        <p:nvSpPr>
          <p:cNvPr id="61" name="TextBox 60"/>
          <p:cNvSpPr txBox="1"/>
          <p:nvPr/>
        </p:nvSpPr>
        <p:spPr>
          <a:xfrm>
            <a:off x="11336547" y="24677634"/>
            <a:ext cx="4076469" cy="2677656"/>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in </a:t>
            </a:r>
            <a:r>
              <a:rPr lang="en-IN" sz="2400" i="1" dirty="0"/>
              <a:t>collaboration with </a:t>
            </a:r>
            <a:r>
              <a:rPr lang="en-IN" sz="2400" i="1" dirty="0" err="1"/>
              <a:t>Prof.</a:t>
            </a:r>
            <a:r>
              <a:rPr lang="en-IN" sz="2400" i="1" dirty="0"/>
              <a:t> Cleotilde Gonzalez (Carnegie Mellon University, USA). </a:t>
            </a:r>
            <a:r>
              <a:rPr lang="en-US" altLang="en-US" sz="2400" i="1" dirty="0"/>
              <a:t>Medha </a:t>
            </a:r>
            <a:r>
              <a:rPr lang="en-US" altLang="en-US" sz="2400" i="1" dirty="0" smtClean="0"/>
              <a:t>Kumar (</a:t>
            </a:r>
            <a:r>
              <a:rPr lang="en-IN" sz="2400" i="1" dirty="0" smtClean="0"/>
              <a:t>graduate student). Support</a:t>
            </a:r>
            <a:r>
              <a:rPr lang="en-IN" sz="2400" i="1" dirty="0"/>
              <a:t>: IIT Mandi</a:t>
            </a:r>
          </a:p>
        </p:txBody>
      </p:sp>
      <p:pic>
        <p:nvPicPr>
          <p:cNvPr id="71" name="Picture 70"/>
          <p:cNvPicPr/>
          <p:nvPr/>
        </p:nvPicPr>
        <p:blipFill>
          <a:blip r:embed="rId21">
            <a:extLst>
              <a:ext uri="{28A0092B-C50C-407E-A947-70E740481C1C}">
                <a14:useLocalDpi xmlns:a14="http://schemas.microsoft.com/office/drawing/2010/main" val="0"/>
              </a:ext>
            </a:extLst>
          </a:blip>
          <a:srcRect/>
          <a:stretch>
            <a:fillRect/>
          </a:stretch>
        </p:blipFill>
        <p:spPr bwMode="auto">
          <a:xfrm>
            <a:off x="15444886" y="45210892"/>
            <a:ext cx="6316319" cy="5682788"/>
          </a:xfrm>
          <a:prstGeom prst="rect">
            <a:avLst/>
          </a:prstGeom>
          <a:noFill/>
          <a:ln>
            <a:noFill/>
          </a:ln>
        </p:spPr>
      </p:pic>
      <p:sp>
        <p:nvSpPr>
          <p:cNvPr id="72" name="TextBox 71"/>
          <p:cNvSpPr txBox="1"/>
          <p:nvPr/>
        </p:nvSpPr>
        <p:spPr>
          <a:xfrm>
            <a:off x="11314240" y="47506525"/>
            <a:ext cx="4035661" cy="2862322"/>
          </a:xfrm>
          <a:prstGeom prst="rect">
            <a:avLst/>
          </a:prstGeom>
          <a:noFill/>
        </p:spPr>
        <p:txBody>
          <a:bodyPr wrap="square" rtlCol="0">
            <a:spAutoFit/>
          </a:bodyPr>
          <a:lstStyle/>
          <a:p>
            <a:r>
              <a:rPr lang="en-US" sz="1800" dirty="0"/>
              <a:t>Figure </a:t>
            </a:r>
            <a:r>
              <a:rPr lang="en-US" sz="1800" dirty="0" smtClean="0"/>
              <a:t>11. </a:t>
            </a:r>
            <a:r>
              <a:rPr lang="en-US" sz="1800" dirty="0"/>
              <a:t>Each circle represents a doctor with interconnections representing doctors sharing more than a certain number of relevant patients. The figure shows doctors based in a Northeastern U.S. community who have prescribed, or are potential customers for, an oncology medicine. Source: Activate Networks.</a:t>
            </a:r>
            <a:endParaRPr lang="en-IN" sz="1800" dirty="0"/>
          </a:p>
        </p:txBody>
      </p:sp>
      <p:sp>
        <p:nvSpPr>
          <p:cNvPr id="73" name="TextBox 72"/>
          <p:cNvSpPr txBox="1"/>
          <p:nvPr/>
        </p:nvSpPr>
        <p:spPr>
          <a:xfrm>
            <a:off x="11368417" y="45505420"/>
            <a:ext cx="4076469" cy="1938992"/>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a:t>
            </a:r>
            <a:r>
              <a:rPr lang="en-IN" sz="2400" i="1" dirty="0" smtClean="0"/>
              <a:t>PI; </a:t>
            </a:r>
            <a:r>
              <a:rPr lang="en-IN" sz="2400" i="1" dirty="0" err="1"/>
              <a:t>Dr.</a:t>
            </a:r>
            <a:r>
              <a:rPr lang="en-IN" sz="2400" i="1" dirty="0"/>
              <a:t> Debarati </a:t>
            </a:r>
            <a:r>
              <a:rPr lang="en-IN" sz="2400" i="1" dirty="0" err="1"/>
              <a:t>Bandyopadhyay</a:t>
            </a:r>
            <a:r>
              <a:rPr lang="en-IN" sz="2400" i="1" dirty="0"/>
              <a:t> (Post-doc</a:t>
            </a:r>
            <a:r>
              <a:rPr lang="en-IN" sz="2400" i="1" dirty="0" smtClean="0"/>
              <a:t>). Support</a:t>
            </a:r>
            <a:r>
              <a:rPr lang="en-IN" sz="2400" i="1" dirty="0"/>
              <a:t>: </a:t>
            </a:r>
            <a:r>
              <a:rPr lang="en-IN" sz="2400" i="1" dirty="0" smtClean="0"/>
              <a:t>Purdue Pharma, L. P., USA</a:t>
            </a:r>
            <a:endParaRPr lang="en-IN" sz="2400" i="1" dirty="0"/>
          </a:p>
        </p:txBody>
      </p:sp>
      <p:sp>
        <p:nvSpPr>
          <p:cNvPr id="74" name="TextBox 73"/>
          <p:cNvSpPr txBox="1"/>
          <p:nvPr/>
        </p:nvSpPr>
        <p:spPr>
          <a:xfrm>
            <a:off x="22473251" y="14732030"/>
            <a:ext cx="10355569" cy="4893647"/>
          </a:xfrm>
          <a:prstGeom prst="rect">
            <a:avLst/>
          </a:prstGeom>
          <a:noFill/>
        </p:spPr>
        <p:txBody>
          <a:bodyPr wrap="square" rtlCol="0">
            <a:spAutoFit/>
          </a:bodyPr>
          <a:lstStyle/>
          <a:p>
            <a:pPr algn="just"/>
            <a:r>
              <a:rPr lang="en-IN" sz="2400" b="1" dirty="0" smtClean="0"/>
              <a:t>Objective:</a:t>
            </a:r>
            <a:r>
              <a:rPr lang="en-IN" sz="2400" dirty="0" smtClean="0"/>
              <a:t> Study </a:t>
            </a:r>
            <a:r>
              <a:rPr lang="en-IN" sz="2400" dirty="0"/>
              <a:t>the influence of motivational factors (e.g., costs and benefits of actions from the attacker’s and defender’s viewpoint), environmental factors (e.g., information available to players about each other), and technology constraints (e.g., how network responds based upon the defender’s actions and network’s accuracy about reporting attacks) on the interaction between attackers and </a:t>
            </a:r>
            <a:r>
              <a:rPr lang="en-IN" sz="2400" dirty="0" smtClean="0"/>
              <a:t>defenders. </a:t>
            </a:r>
            <a:r>
              <a:rPr lang="en-IN" sz="2400" b="1" dirty="0" smtClean="0"/>
              <a:t>Methodology:</a:t>
            </a:r>
            <a:r>
              <a:rPr lang="en-IN" sz="2400" dirty="0" smtClean="0"/>
              <a:t> The methodology requires using simple 2x2 games between attackers and defenders, where each role has two actions. The work will require </a:t>
            </a:r>
            <a:r>
              <a:rPr lang="en-IN" sz="2400" dirty="0"/>
              <a:t>computational modelling </a:t>
            </a:r>
            <a:r>
              <a:rPr lang="en-IN" sz="2400" dirty="0" smtClean="0"/>
              <a:t>and experimentation to validate predictions from modelling. </a:t>
            </a:r>
            <a:r>
              <a:rPr lang="en-IN" sz="2400" b="1" dirty="0" smtClean="0"/>
              <a:t>Implications: </a:t>
            </a:r>
            <a:r>
              <a:rPr lang="en-IN" sz="2400" dirty="0"/>
              <a:t>This basic research program will help meet our nation’s cyber-security </a:t>
            </a:r>
            <a:r>
              <a:rPr lang="en-IN" sz="2400" dirty="0" smtClean="0"/>
              <a:t>goals by evaluating the role of motivational, environmental, and technological factors on cyber attack detection.</a:t>
            </a:r>
            <a:endParaRPr lang="en-IN" sz="2400" dirty="0"/>
          </a:p>
        </p:txBody>
      </p:sp>
      <p:sp>
        <p:nvSpPr>
          <p:cNvPr id="75" name="TextBox 74"/>
          <p:cNvSpPr txBox="1"/>
          <p:nvPr/>
        </p:nvSpPr>
        <p:spPr>
          <a:xfrm>
            <a:off x="22504029" y="19617710"/>
            <a:ext cx="5148776" cy="2308324"/>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smtClean="0"/>
              <a:t>Dr.</a:t>
            </a:r>
            <a:r>
              <a:rPr lang="en-IN" sz="2400" i="1" dirty="0"/>
              <a:t> V. S. Chandrasekhar </a:t>
            </a:r>
            <a:r>
              <a:rPr lang="en-IN" sz="2400" i="1" dirty="0" smtClean="0"/>
              <a:t>Pammi, Co-PI (CBCS, Univ. of Allahabad); </a:t>
            </a:r>
            <a:r>
              <a:rPr lang="en-IN" sz="2400" i="1" dirty="0" err="1" smtClean="0"/>
              <a:t>Dr.</a:t>
            </a:r>
            <a:r>
              <a:rPr lang="en-IN" sz="2400" i="1" dirty="0" smtClean="0"/>
              <a:t> </a:t>
            </a:r>
            <a:r>
              <a:rPr lang="en-IN" sz="2400" i="1" dirty="0"/>
              <a:t>Debarati </a:t>
            </a:r>
            <a:r>
              <a:rPr lang="en-IN" sz="2400" i="1" dirty="0" err="1" smtClean="0"/>
              <a:t>Bandyopadhyay</a:t>
            </a:r>
            <a:r>
              <a:rPr lang="en-IN" sz="2400" i="1" dirty="0" smtClean="0"/>
              <a:t> (Post-doc); </a:t>
            </a:r>
            <a:r>
              <a:rPr lang="en-IN" sz="2400" i="1" dirty="0" err="1" smtClean="0"/>
              <a:t>Zahid</a:t>
            </a:r>
            <a:r>
              <a:rPr lang="en-IN" sz="2400" i="1" dirty="0" smtClean="0"/>
              <a:t> </a:t>
            </a:r>
            <a:r>
              <a:rPr lang="en-IN" sz="2400" i="1" dirty="0" err="1" smtClean="0"/>
              <a:t>Maqbool</a:t>
            </a:r>
            <a:r>
              <a:rPr lang="en-IN" sz="2400" i="1" dirty="0" smtClean="0"/>
              <a:t> (graduate student). Support: DST</a:t>
            </a:r>
            <a:endParaRPr lang="en-IN" sz="2400" i="1" dirty="0"/>
          </a:p>
        </p:txBody>
      </p:sp>
      <p:pic>
        <p:nvPicPr>
          <p:cNvPr id="13" name="Picture 12"/>
          <p:cNvPicPr>
            <a:picLocks noChangeAspect="1"/>
          </p:cNvPicPr>
          <p:nvPr/>
        </p:nvPicPr>
        <p:blipFill>
          <a:blip r:embed="rId22"/>
          <a:stretch>
            <a:fillRect/>
          </a:stretch>
        </p:blipFill>
        <p:spPr>
          <a:xfrm>
            <a:off x="27393374" y="19572859"/>
            <a:ext cx="5405939" cy="2317227"/>
          </a:xfrm>
          <a:prstGeom prst="rect">
            <a:avLst/>
          </a:prstGeom>
        </p:spPr>
      </p:pic>
      <p:sp>
        <p:nvSpPr>
          <p:cNvPr id="76" name="TextBox 75"/>
          <p:cNvSpPr txBox="1"/>
          <p:nvPr/>
        </p:nvSpPr>
        <p:spPr>
          <a:xfrm>
            <a:off x="22451034" y="24099051"/>
            <a:ext cx="10355569" cy="5632311"/>
          </a:xfrm>
          <a:prstGeom prst="rect">
            <a:avLst/>
          </a:prstGeom>
          <a:noFill/>
        </p:spPr>
        <p:txBody>
          <a:bodyPr wrap="square" rtlCol="0">
            <a:spAutoFit/>
          </a:bodyPr>
          <a:lstStyle/>
          <a:p>
            <a:pPr algn="just"/>
            <a:r>
              <a:rPr lang="en-IN" sz="2400" b="1" dirty="0" smtClean="0"/>
              <a:t>Objective:</a:t>
            </a:r>
            <a:r>
              <a:rPr lang="en-IN" sz="2400" dirty="0" smtClean="0"/>
              <a:t> To </a:t>
            </a:r>
            <a:r>
              <a:rPr lang="en-IN" sz="2400" dirty="0"/>
              <a:t>test the ability of computational models of aggregate choice to explain choices at the individual </a:t>
            </a:r>
            <a:r>
              <a:rPr lang="en-IN" sz="2400" dirty="0" smtClean="0"/>
              <a:t>level in tasks involving choices after sampling information. </a:t>
            </a:r>
            <a:r>
              <a:rPr lang="en-IN" sz="2400" b="1" dirty="0" smtClean="0"/>
              <a:t>Methodology:</a:t>
            </a:r>
            <a:r>
              <a:rPr lang="en-IN" sz="2400" dirty="0" smtClean="0"/>
              <a:t> Top </a:t>
            </a:r>
            <a:r>
              <a:rPr lang="en-IN" sz="2400" dirty="0"/>
              <a:t>three DFE models of aggregate choices are evaluated on how these models account for individual choices. A Primed-Sampler (PS) model, a Natural-Mean Heuristic (NMH) model, and an Instance-Based Learning (IBL) model are calibrated to explain individual choices in the </a:t>
            </a:r>
            <a:r>
              <a:rPr lang="en-IN" sz="2400" dirty="0" err="1"/>
              <a:t>Technion</a:t>
            </a:r>
            <a:r>
              <a:rPr lang="en-IN" sz="2400" dirty="0"/>
              <a:t> Prediction Tournament (the largest publically available DFE dataset). </a:t>
            </a:r>
            <a:r>
              <a:rPr lang="en-IN" sz="2400" b="1" dirty="0" smtClean="0"/>
              <a:t>Results:</a:t>
            </a:r>
            <a:r>
              <a:rPr lang="en-IN" sz="2400" dirty="0" smtClean="0"/>
              <a:t> </a:t>
            </a:r>
            <a:r>
              <a:rPr lang="en-IN" sz="2400" dirty="0"/>
              <a:t>R</a:t>
            </a:r>
            <a:r>
              <a:rPr lang="en-IN" sz="2400" dirty="0" smtClean="0"/>
              <a:t>esults </a:t>
            </a:r>
            <a:r>
              <a:rPr lang="en-IN" sz="2400" dirty="0"/>
              <a:t>reveal that all the three DFE models of aggregate choices perform well to explain individual choices. Although the PS and NMH models perform slightly better than the IBL model; the IBL model is able to account for all individuals in the dataset compared to the PS and NMH models. </a:t>
            </a:r>
            <a:r>
              <a:rPr lang="en-IN" sz="2400" b="1" dirty="0" smtClean="0"/>
              <a:t>Implications:</a:t>
            </a:r>
            <a:r>
              <a:rPr lang="en-IN" sz="2400" dirty="0" smtClean="0"/>
              <a:t> The ability of models to predict choices in a large class of decisions involving sampling before choice (e.g., choosing careers, online or offline consumer choices).</a:t>
            </a:r>
            <a:endParaRPr lang="en-IN" sz="2400" dirty="0"/>
          </a:p>
        </p:txBody>
      </p:sp>
      <p:sp>
        <p:nvSpPr>
          <p:cNvPr id="77" name="TextBox 76"/>
          <p:cNvSpPr txBox="1"/>
          <p:nvPr/>
        </p:nvSpPr>
        <p:spPr>
          <a:xfrm>
            <a:off x="22443867" y="29720430"/>
            <a:ext cx="3677640" cy="923330"/>
          </a:xfrm>
          <a:prstGeom prst="rect">
            <a:avLst/>
          </a:prstGeom>
          <a:noFill/>
        </p:spPr>
        <p:txBody>
          <a:bodyPr wrap="square" rtlCol="0">
            <a:spAutoFit/>
          </a:bodyPr>
          <a:lstStyle/>
          <a:p>
            <a:pPr algn="just"/>
            <a:r>
              <a:rPr lang="en-IN" sz="1800" dirty="0"/>
              <a:t>Figure </a:t>
            </a:r>
            <a:r>
              <a:rPr lang="en-IN" sz="1800" dirty="0" smtClean="0"/>
              <a:t>14. Buying a phone after sampling prices and customer rating. </a:t>
            </a:r>
            <a:endParaRPr lang="en-US" sz="1800" dirty="0"/>
          </a:p>
        </p:txBody>
      </p:sp>
      <p:sp>
        <p:nvSpPr>
          <p:cNvPr id="78" name="TextBox 77"/>
          <p:cNvSpPr txBox="1"/>
          <p:nvPr/>
        </p:nvSpPr>
        <p:spPr>
          <a:xfrm>
            <a:off x="22386249" y="30643760"/>
            <a:ext cx="3882282" cy="1938992"/>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Neha Sharma (graduate student). Support: Tata Consultancy Services Ltd.</a:t>
            </a:r>
            <a:endParaRPr lang="en-IN" sz="2400" i="1" dirty="0"/>
          </a:p>
        </p:txBody>
      </p:sp>
      <p:sp>
        <p:nvSpPr>
          <p:cNvPr id="79" name="TextBox 78"/>
          <p:cNvSpPr txBox="1"/>
          <p:nvPr/>
        </p:nvSpPr>
        <p:spPr>
          <a:xfrm>
            <a:off x="22451034" y="34396564"/>
            <a:ext cx="10355569" cy="461665"/>
          </a:xfrm>
          <a:prstGeom prst="rect">
            <a:avLst/>
          </a:prstGeom>
          <a:noFill/>
        </p:spPr>
        <p:txBody>
          <a:bodyPr wrap="square" rtlCol="0">
            <a:spAutoFit/>
          </a:bodyPr>
          <a:lstStyle/>
          <a:p>
            <a:pPr algn="just"/>
            <a:r>
              <a:rPr lang="en-IN" sz="2400" dirty="0" smtClean="0"/>
              <a:t>Please fill a few lines…</a:t>
            </a:r>
            <a:endParaRPr lang="en-IN" sz="2400" dirty="0"/>
          </a:p>
        </p:txBody>
      </p:sp>
      <p:sp>
        <p:nvSpPr>
          <p:cNvPr id="80" name="TextBox 79"/>
          <p:cNvSpPr txBox="1"/>
          <p:nvPr/>
        </p:nvSpPr>
        <p:spPr>
          <a:xfrm>
            <a:off x="22418359" y="35128202"/>
            <a:ext cx="3882282" cy="1569660"/>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a:t>Dr.</a:t>
            </a:r>
            <a:r>
              <a:rPr lang="en-IN" sz="2400" i="1" dirty="0"/>
              <a:t> Debarati </a:t>
            </a:r>
            <a:r>
              <a:rPr lang="en-IN" sz="2400" i="1" dirty="0" err="1"/>
              <a:t>Bandyopadhyay</a:t>
            </a:r>
            <a:r>
              <a:rPr lang="en-IN" sz="2400" i="1" dirty="0"/>
              <a:t> (Post-doc</a:t>
            </a:r>
            <a:r>
              <a:rPr lang="en-IN" sz="2400" i="1" dirty="0" smtClean="0"/>
              <a:t>). Support: IIT Mandi</a:t>
            </a:r>
            <a:endParaRPr lang="en-IN" sz="2400" i="1" dirty="0"/>
          </a:p>
        </p:txBody>
      </p:sp>
      <p:sp>
        <p:nvSpPr>
          <p:cNvPr id="83" name="TextBox 82"/>
          <p:cNvSpPr txBox="1"/>
          <p:nvPr/>
        </p:nvSpPr>
        <p:spPr>
          <a:xfrm>
            <a:off x="22474735" y="44305770"/>
            <a:ext cx="10355569" cy="3046988"/>
          </a:xfrm>
          <a:prstGeom prst="rect">
            <a:avLst/>
          </a:prstGeom>
          <a:noFill/>
        </p:spPr>
        <p:txBody>
          <a:bodyPr wrap="square" rtlCol="0">
            <a:spAutoFit/>
          </a:bodyPr>
          <a:lstStyle/>
          <a:p>
            <a:pPr algn="just"/>
            <a:r>
              <a:rPr lang="en-IN" sz="2400" b="1" dirty="0" smtClean="0"/>
              <a:t>Objective:</a:t>
            </a:r>
            <a:r>
              <a:rPr lang="en-IN" sz="2400" dirty="0" smtClean="0"/>
              <a:t>  To study soldiers’ cognition in V-R </a:t>
            </a:r>
            <a:r>
              <a:rPr lang="en-IN" sz="2400" dirty="0" err="1" smtClean="0"/>
              <a:t>defense</a:t>
            </a:r>
            <a:r>
              <a:rPr lang="en-IN" sz="2400" dirty="0" smtClean="0"/>
              <a:t> games via simulation and modelling. </a:t>
            </a:r>
            <a:r>
              <a:rPr lang="en-IN" sz="2400" b="1" dirty="0" smtClean="0"/>
              <a:t>Methodology: </a:t>
            </a:r>
            <a:r>
              <a:rPr lang="en-IN" sz="2400" dirty="0" smtClean="0"/>
              <a:t>The project involves using Unity 3D framework with Microsoft Kinect and Google Cardboard for developing adaptive </a:t>
            </a:r>
            <a:r>
              <a:rPr lang="en-IN" sz="2400" dirty="0" err="1" smtClean="0"/>
              <a:t>defense</a:t>
            </a:r>
            <a:r>
              <a:rPr lang="en-IN" sz="2400" dirty="0" smtClean="0"/>
              <a:t> games. In these games, soldiers protect a camp against an attack from an adversary. The factors manipulated are: the strategy of the attacker, behaviour of fellow soldiers, and the kind of weaponry available to fellow soldiers. </a:t>
            </a:r>
            <a:r>
              <a:rPr lang="en-IN" sz="2400" b="1" dirty="0" smtClean="0"/>
              <a:t>Implications: </a:t>
            </a:r>
            <a:r>
              <a:rPr lang="en-IN" sz="2400" dirty="0" smtClean="0"/>
              <a:t>The main implication is for training soldiers for real-world adversarial situations.    </a:t>
            </a:r>
            <a:endParaRPr lang="en-IN" sz="2400" dirty="0"/>
          </a:p>
        </p:txBody>
      </p:sp>
      <p:sp>
        <p:nvSpPr>
          <p:cNvPr id="84" name="TextBox 83"/>
          <p:cNvSpPr txBox="1"/>
          <p:nvPr/>
        </p:nvSpPr>
        <p:spPr>
          <a:xfrm>
            <a:off x="22504029" y="47443163"/>
            <a:ext cx="3882282" cy="2677656"/>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Chandan Satyarthi and </a:t>
            </a:r>
            <a:r>
              <a:rPr lang="en-IN" sz="2400" i="1" dirty="0" err="1" smtClean="0"/>
              <a:t>Jayprakash</a:t>
            </a:r>
            <a:r>
              <a:rPr lang="en-IN" sz="2400" i="1" dirty="0" smtClean="0"/>
              <a:t> </a:t>
            </a:r>
            <a:r>
              <a:rPr lang="en-US" sz="2400" i="1" dirty="0" smtClean="0"/>
              <a:t>Jangid (undergraduate students); Support: Submitted for support  </a:t>
            </a:r>
            <a:endParaRPr lang="en-IN" sz="2400" i="1" dirty="0"/>
          </a:p>
        </p:txBody>
      </p:sp>
      <p:pic>
        <p:nvPicPr>
          <p:cNvPr id="85" name="Content Placeholder 3"/>
          <p:cNvPicPr>
            <a:picLocks noGrp="1" noChangeAspect="1"/>
          </p:cNvPicPr>
          <p:nvPr>
            <p:ph idx="1"/>
          </p:nvPr>
        </p:nvPicPr>
        <p:blipFill>
          <a:blip r:embed="rId23"/>
          <a:stretch>
            <a:fillRect/>
          </a:stretch>
        </p:blipFill>
        <p:spPr>
          <a:xfrm>
            <a:off x="26358462" y="47372230"/>
            <a:ext cx="6273279" cy="3138593"/>
          </a:xfrm>
          <a:prstGeom prst="rect">
            <a:avLst/>
          </a:prstGeom>
        </p:spPr>
      </p:pic>
      <p:sp>
        <p:nvSpPr>
          <p:cNvPr id="86" name="TextBox 85"/>
          <p:cNvSpPr txBox="1"/>
          <p:nvPr/>
        </p:nvSpPr>
        <p:spPr>
          <a:xfrm>
            <a:off x="22504029" y="50102252"/>
            <a:ext cx="3796612" cy="923330"/>
          </a:xfrm>
          <a:prstGeom prst="rect">
            <a:avLst/>
          </a:prstGeom>
          <a:noFill/>
        </p:spPr>
        <p:txBody>
          <a:bodyPr wrap="square" rtlCol="0">
            <a:spAutoFit/>
          </a:bodyPr>
          <a:lstStyle/>
          <a:p>
            <a:pPr algn="just"/>
            <a:r>
              <a:rPr lang="en-IN" sz="1800" dirty="0"/>
              <a:t>Figure </a:t>
            </a:r>
            <a:r>
              <a:rPr lang="en-IN" sz="1800" dirty="0" smtClean="0"/>
              <a:t>XY. Soldier’s view in a </a:t>
            </a:r>
            <a:r>
              <a:rPr lang="en-IN" sz="1800" dirty="0" err="1" smtClean="0"/>
              <a:t>defense</a:t>
            </a:r>
            <a:r>
              <a:rPr lang="en-IN" sz="1800" dirty="0" smtClean="0"/>
              <a:t> game against an adversary.</a:t>
            </a:r>
            <a:endParaRPr lang="en-US" sz="1800" dirty="0"/>
          </a:p>
        </p:txBody>
      </p:sp>
    </p:spTree>
    <p:extLst>
      <p:ext uri="{BB962C8B-B14F-4D97-AF65-F5344CB8AC3E}">
        <p14:creationId xmlns:p14="http://schemas.microsoft.com/office/powerpoint/2010/main" val="3761191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2482</TotalTime>
  <Words>2005</Words>
  <Application>Microsoft Office PowerPoint</Application>
  <PresentationFormat>Custom</PresentationFormat>
  <Paragraphs>282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Schoolbook</vt:lpstr>
      <vt:lpstr>Wingdings</vt:lpstr>
      <vt:lpstr>Wingdings 2</vt:lpstr>
      <vt:lpstr>Oriel</vt:lpstr>
      <vt:lpstr>Applied Cognitive Science (ACS) Lab</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Varun</cp:lastModifiedBy>
  <cp:revision>360</cp:revision>
  <dcterms:created xsi:type="dcterms:W3CDTF">2015-02-12T22:01:13Z</dcterms:created>
  <dcterms:modified xsi:type="dcterms:W3CDTF">2015-02-15T10:45:52Z</dcterms:modified>
</cp:coreProperties>
</file>