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5175" cy="38409563"/>
  <p:notesSz cx="6858000" cy="9144000"/>
  <p:defaultTextStyle>
    <a:defPPr>
      <a:defRPr lang="en-US"/>
    </a:defPPr>
    <a:lvl1pPr marL="0" algn="l" defTabSz="376248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241" algn="l" defTabSz="376248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482" algn="l" defTabSz="376248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723" algn="l" defTabSz="376248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963" algn="l" defTabSz="376248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6204" algn="l" defTabSz="376248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7445" algn="l" defTabSz="376248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8686" algn="l" defTabSz="376248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9927" algn="l" defTabSz="376248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8">
          <p15:clr>
            <a:srgbClr val="A4A3A4"/>
          </p15:clr>
        </p15:guide>
        <p15:guide id="2" pos="86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7" autoAdjust="0"/>
  </p:normalViewPr>
  <p:slideViewPr>
    <p:cSldViewPr>
      <p:cViewPr>
        <p:scale>
          <a:sx n="50" d="100"/>
          <a:sy n="50" d="100"/>
        </p:scale>
        <p:origin x="-336" y="-1338"/>
      </p:cViewPr>
      <p:guideLst>
        <p:guide orient="horz" pos="12098"/>
        <p:guide pos="86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638" y="11931867"/>
            <a:ext cx="23319899" cy="8233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276" y="21765419"/>
            <a:ext cx="19204623" cy="98157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7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8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3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90502" y="1538170"/>
            <a:ext cx="6172914" cy="32772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759" y="1538170"/>
            <a:ext cx="18061490" cy="327726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1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91" y="24681702"/>
            <a:ext cx="23319899" cy="7628566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7191" y="16279616"/>
            <a:ext cx="23319899" cy="840208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24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48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72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96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620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74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86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99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3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759" y="8962238"/>
            <a:ext cx="12117202" cy="2534853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6214" y="8962238"/>
            <a:ext cx="12117202" cy="2534853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1" y="8597697"/>
            <a:ext cx="12121967" cy="3583112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241" indent="0">
              <a:buNone/>
              <a:defRPr sz="8200" b="1"/>
            </a:lvl2pPr>
            <a:lvl3pPr marL="3762482" indent="0">
              <a:buNone/>
              <a:defRPr sz="7400" b="1"/>
            </a:lvl3pPr>
            <a:lvl4pPr marL="5643723" indent="0">
              <a:buNone/>
              <a:defRPr sz="6600" b="1"/>
            </a:lvl4pPr>
            <a:lvl5pPr marL="7524963" indent="0">
              <a:buNone/>
              <a:defRPr sz="6600" b="1"/>
            </a:lvl5pPr>
            <a:lvl6pPr marL="9406204" indent="0">
              <a:buNone/>
              <a:defRPr sz="6600" b="1"/>
            </a:lvl6pPr>
            <a:lvl7pPr marL="11287445" indent="0">
              <a:buNone/>
              <a:defRPr sz="6600" b="1"/>
            </a:lvl7pPr>
            <a:lvl8pPr marL="13168686" indent="0">
              <a:buNone/>
              <a:defRPr sz="6600" b="1"/>
            </a:lvl8pPr>
            <a:lvl9pPr marL="15049927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1" y="12180809"/>
            <a:ext cx="12121967" cy="22129957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6691" y="8597697"/>
            <a:ext cx="12126727" cy="3583112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241" indent="0">
              <a:buNone/>
              <a:defRPr sz="8200" b="1"/>
            </a:lvl2pPr>
            <a:lvl3pPr marL="3762482" indent="0">
              <a:buNone/>
              <a:defRPr sz="7400" b="1"/>
            </a:lvl3pPr>
            <a:lvl4pPr marL="5643723" indent="0">
              <a:buNone/>
              <a:defRPr sz="6600" b="1"/>
            </a:lvl4pPr>
            <a:lvl5pPr marL="7524963" indent="0">
              <a:buNone/>
              <a:defRPr sz="6600" b="1"/>
            </a:lvl5pPr>
            <a:lvl6pPr marL="9406204" indent="0">
              <a:buNone/>
              <a:defRPr sz="6600" b="1"/>
            </a:lvl6pPr>
            <a:lvl7pPr marL="11287445" indent="0">
              <a:buNone/>
              <a:defRPr sz="6600" b="1"/>
            </a:lvl7pPr>
            <a:lvl8pPr marL="13168686" indent="0">
              <a:buNone/>
              <a:defRPr sz="6600" b="1"/>
            </a:lvl8pPr>
            <a:lvl9pPr marL="15049927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6691" y="12180809"/>
            <a:ext cx="12126727" cy="22129957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5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5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1" y="1529271"/>
            <a:ext cx="9025985" cy="6508287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391" y="1529273"/>
            <a:ext cx="15337027" cy="32781499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1" y="8037560"/>
            <a:ext cx="9025985" cy="26273212"/>
          </a:xfrm>
        </p:spPr>
        <p:txBody>
          <a:bodyPr/>
          <a:lstStyle>
            <a:lvl1pPr marL="0" indent="0">
              <a:buNone/>
              <a:defRPr sz="5800"/>
            </a:lvl1pPr>
            <a:lvl2pPr marL="1881241" indent="0">
              <a:buNone/>
              <a:defRPr sz="4900"/>
            </a:lvl2pPr>
            <a:lvl3pPr marL="3762482" indent="0">
              <a:buNone/>
              <a:defRPr sz="4100"/>
            </a:lvl3pPr>
            <a:lvl4pPr marL="5643723" indent="0">
              <a:buNone/>
              <a:defRPr sz="3700"/>
            </a:lvl4pPr>
            <a:lvl5pPr marL="7524963" indent="0">
              <a:buNone/>
              <a:defRPr sz="3700"/>
            </a:lvl5pPr>
            <a:lvl6pPr marL="9406204" indent="0">
              <a:buNone/>
              <a:defRPr sz="3700"/>
            </a:lvl6pPr>
            <a:lvl7pPr marL="11287445" indent="0">
              <a:buNone/>
              <a:defRPr sz="3700"/>
            </a:lvl7pPr>
            <a:lvl8pPr marL="13168686" indent="0">
              <a:buNone/>
              <a:defRPr sz="3700"/>
            </a:lvl8pPr>
            <a:lvl9pPr marL="15049927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0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486" y="26886696"/>
            <a:ext cx="16461105" cy="3174128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486" y="3431964"/>
            <a:ext cx="16461105" cy="23045738"/>
          </a:xfrm>
        </p:spPr>
        <p:txBody>
          <a:bodyPr/>
          <a:lstStyle>
            <a:lvl1pPr marL="0" indent="0">
              <a:buNone/>
              <a:defRPr sz="13200"/>
            </a:lvl1pPr>
            <a:lvl2pPr marL="1881241" indent="0">
              <a:buNone/>
              <a:defRPr sz="11500"/>
            </a:lvl2pPr>
            <a:lvl3pPr marL="3762482" indent="0">
              <a:buNone/>
              <a:defRPr sz="9900"/>
            </a:lvl3pPr>
            <a:lvl4pPr marL="5643723" indent="0">
              <a:buNone/>
              <a:defRPr sz="8200"/>
            </a:lvl4pPr>
            <a:lvl5pPr marL="7524963" indent="0">
              <a:buNone/>
              <a:defRPr sz="8200"/>
            </a:lvl5pPr>
            <a:lvl6pPr marL="9406204" indent="0">
              <a:buNone/>
              <a:defRPr sz="8200"/>
            </a:lvl6pPr>
            <a:lvl7pPr marL="11287445" indent="0">
              <a:buNone/>
              <a:defRPr sz="8200"/>
            </a:lvl7pPr>
            <a:lvl8pPr marL="13168686" indent="0">
              <a:buNone/>
              <a:defRPr sz="8200"/>
            </a:lvl8pPr>
            <a:lvl9pPr marL="15049927" indent="0">
              <a:buNone/>
              <a:defRPr sz="8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486" y="30060824"/>
            <a:ext cx="16461105" cy="4507785"/>
          </a:xfrm>
        </p:spPr>
        <p:txBody>
          <a:bodyPr/>
          <a:lstStyle>
            <a:lvl1pPr marL="0" indent="0">
              <a:buNone/>
              <a:defRPr sz="5800"/>
            </a:lvl1pPr>
            <a:lvl2pPr marL="1881241" indent="0">
              <a:buNone/>
              <a:defRPr sz="4900"/>
            </a:lvl2pPr>
            <a:lvl3pPr marL="3762482" indent="0">
              <a:buNone/>
              <a:defRPr sz="4100"/>
            </a:lvl3pPr>
            <a:lvl4pPr marL="5643723" indent="0">
              <a:buNone/>
              <a:defRPr sz="3700"/>
            </a:lvl4pPr>
            <a:lvl5pPr marL="7524963" indent="0">
              <a:buNone/>
              <a:defRPr sz="3700"/>
            </a:lvl5pPr>
            <a:lvl6pPr marL="9406204" indent="0">
              <a:buNone/>
              <a:defRPr sz="3700"/>
            </a:lvl6pPr>
            <a:lvl7pPr marL="11287445" indent="0">
              <a:buNone/>
              <a:defRPr sz="3700"/>
            </a:lvl7pPr>
            <a:lvl8pPr marL="13168686" indent="0">
              <a:buNone/>
              <a:defRPr sz="3700"/>
            </a:lvl8pPr>
            <a:lvl9pPr marL="15049927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1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759" y="1538163"/>
            <a:ext cx="24691658" cy="6401594"/>
          </a:xfrm>
          <a:prstGeom prst="rect">
            <a:avLst/>
          </a:prstGeom>
        </p:spPr>
        <p:txBody>
          <a:bodyPr vert="horz" lIns="376248" tIns="188124" rIns="376248" bIns="188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59" y="8962238"/>
            <a:ext cx="24691658" cy="25348535"/>
          </a:xfrm>
          <a:prstGeom prst="rect">
            <a:avLst/>
          </a:prstGeom>
        </p:spPr>
        <p:txBody>
          <a:bodyPr vert="horz" lIns="376248" tIns="188124" rIns="376248" bIns="188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759" y="35599980"/>
            <a:ext cx="6401541" cy="2044952"/>
          </a:xfrm>
          <a:prstGeom prst="rect">
            <a:avLst/>
          </a:prstGeom>
        </p:spPr>
        <p:txBody>
          <a:bodyPr vert="horz" lIns="376248" tIns="188124" rIns="376248" bIns="1881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2D10-38E0-49ED-96CE-AAC378851F0F}" type="datetimeFigureOut">
              <a:rPr lang="en-IN" smtClean="0"/>
              <a:t>13-03-2015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3685" y="35599980"/>
            <a:ext cx="8687805" cy="2044952"/>
          </a:xfrm>
          <a:prstGeom prst="rect">
            <a:avLst/>
          </a:prstGeom>
        </p:spPr>
        <p:txBody>
          <a:bodyPr vert="horz" lIns="376248" tIns="188124" rIns="376248" bIns="1881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61875" y="35599980"/>
            <a:ext cx="6401541" cy="2044952"/>
          </a:xfrm>
          <a:prstGeom prst="rect">
            <a:avLst/>
          </a:prstGeom>
        </p:spPr>
        <p:txBody>
          <a:bodyPr vert="horz" lIns="376248" tIns="188124" rIns="376248" bIns="1881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7E16-A273-46EB-915A-2967FD18A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4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482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931" indent="-1410931" algn="l" defTabSz="3762482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7016" indent="-1175776" algn="l" defTabSz="3762482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102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343" indent="-940620" algn="l" defTabSz="3762482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5584" indent="-940620" algn="l" defTabSz="3762482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6825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8065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9306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90547" indent="-940620" algn="l" defTabSz="3762482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48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241" algn="l" defTabSz="376248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482" algn="l" defTabSz="376248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723" algn="l" defTabSz="376248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963" algn="l" defTabSz="376248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6204" algn="l" defTabSz="376248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7445" algn="l" defTabSz="376248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8686" algn="l" defTabSz="376248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9927" algn="l" defTabSz="376248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938"/>
            <a:ext cx="27458988" cy="1604963"/>
          </a:xfrm>
          <a:prstGeom prst="rect">
            <a:avLst/>
          </a:prstGeom>
          <a:solidFill>
            <a:srgbClr val="002060"/>
          </a:solidFill>
        </p:spPr>
        <p:txBody>
          <a:bodyPr vert="horz" lIns="376248" tIns="188124" rIns="376248" bIns="188124" rtlCol="0" anchor="ctr">
            <a:noAutofit/>
          </a:bodyPr>
          <a:lstStyle>
            <a:lvl1pPr algn="ctr" defTabSz="3762482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8000" b="1" dirty="0" smtClean="0">
                <a:solidFill>
                  <a:schemeClr val="bg1"/>
                </a:solidFill>
              </a:rPr>
              <a:t>APPLIED </a:t>
            </a:r>
            <a:r>
              <a:rPr lang="en-IN" sz="8000" b="1" smtClean="0">
                <a:solidFill>
                  <a:schemeClr val="bg1"/>
                </a:solidFill>
              </a:rPr>
              <a:t>COGNITIVE </a:t>
            </a:r>
            <a:r>
              <a:rPr lang="en-IN" sz="8000" b="1" smtClean="0">
                <a:solidFill>
                  <a:schemeClr val="bg1"/>
                </a:solidFill>
              </a:rPr>
              <a:t>SCIENCE </a:t>
            </a:r>
            <a:r>
              <a:rPr lang="en-IN" sz="8000" b="1" dirty="0" smtClean="0">
                <a:solidFill>
                  <a:schemeClr val="bg1"/>
                </a:solidFill>
              </a:rPr>
              <a:t>LAB</a:t>
            </a:r>
            <a:endParaRPr lang="en-IN" sz="8000" b="1" dirty="0">
              <a:solidFill>
                <a:schemeClr val="bg1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175" y="1419225"/>
            <a:ext cx="27455813" cy="19796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IN" altLang="en-US" sz="5200">
                <a:solidFill>
                  <a:schemeClr val="bg1"/>
                </a:solidFill>
              </a:rPr>
              <a:t>Dr. Varun Dutt, Assistant Professor &amp; Principal Investigator</a:t>
            </a:r>
          </a:p>
          <a:p>
            <a:pPr algn="ctr" eaLnBrk="1" hangingPunct="1"/>
            <a:r>
              <a:rPr lang="en-IN" altLang="en-US" sz="5200">
                <a:solidFill>
                  <a:schemeClr val="bg1"/>
                </a:solidFill>
              </a:rPr>
              <a:t>IIT Mandi, H.P., India – 175005 Phone: +91-1905-267041 Email: varun@iitmandi.ac.in 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781" y="-7939"/>
            <a:ext cx="2219325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83988" y="8888066"/>
            <a:ext cx="3751763" cy="6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US" altLang="en-US" sz="1800" b="1" dirty="0"/>
              <a:t>Figure </a:t>
            </a:r>
            <a:r>
              <a:rPr lang="en-US" altLang="en-US" sz="1800" b="1" dirty="0" smtClean="0"/>
              <a:t>1a</a:t>
            </a:r>
            <a:r>
              <a:rPr lang="en-US" altLang="en-US" sz="1800" b="1" dirty="0"/>
              <a:t>.</a:t>
            </a:r>
            <a:r>
              <a:rPr lang="en-US" altLang="en-US" sz="1800" dirty="0"/>
              <a:t> An example of the current HPSEB electric bill</a:t>
            </a:r>
            <a:endParaRPr lang="en-IN" altLang="en-US" sz="1800" dirty="0"/>
          </a:p>
        </p:txBody>
      </p:sp>
      <p:sp>
        <p:nvSpPr>
          <p:cNvPr id="17" name="TextBox 31"/>
          <p:cNvSpPr txBox="1">
            <a:spLocks noChangeArrowheads="1"/>
          </p:cNvSpPr>
          <p:nvPr/>
        </p:nvSpPr>
        <p:spPr bwMode="auto">
          <a:xfrm>
            <a:off x="7321873" y="8888066"/>
            <a:ext cx="6032054" cy="62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US" altLang="en-US" sz="1800" b="1" dirty="0"/>
              <a:t>Figure </a:t>
            </a:r>
            <a:r>
              <a:rPr lang="en-US" altLang="en-US" sz="1800" b="1" dirty="0" smtClean="0"/>
              <a:t>1b</a:t>
            </a:r>
            <a:r>
              <a:rPr lang="en-US" altLang="en-US" sz="1800" b="1" dirty="0"/>
              <a:t>.</a:t>
            </a:r>
            <a:r>
              <a:rPr lang="en-US" altLang="en-US" sz="1800" dirty="0"/>
              <a:t> An example of an improved version of HPSEB electric bill</a:t>
            </a:r>
            <a:endParaRPr lang="en-IN" altLang="en-US" sz="1800" dirty="0"/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3883988" y="13148917"/>
            <a:ext cx="9436601" cy="9032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US" altLang="en-US" sz="1800" b="1" dirty="0"/>
              <a:t>Figure </a:t>
            </a:r>
            <a:r>
              <a:rPr lang="en-US" altLang="en-US" sz="1800" b="1" dirty="0" smtClean="0"/>
              <a:t>2. </a:t>
            </a:r>
            <a:r>
              <a:rPr lang="en-US" altLang="en-US" sz="1800" dirty="0"/>
              <a:t>Left: The Eco-Game. A person could take different actions, namely, environmental, societal, and personnel. Right: The energy portal showing the historical consumption and average energy consumption in the </a:t>
            </a:r>
            <a:r>
              <a:rPr lang="en-US" altLang="en-US" sz="1800" dirty="0" err="1"/>
              <a:t>neighbourhood</a:t>
            </a:r>
            <a:r>
              <a:rPr lang="en-US" altLang="en-US" sz="1800" dirty="0"/>
              <a:t>.</a:t>
            </a:r>
            <a:endParaRPr lang="en-IN" altLang="en-US" sz="1800" dirty="0"/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73" y="5074910"/>
            <a:ext cx="5970142" cy="376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88" y="9610377"/>
            <a:ext cx="4771534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23" y="9610378"/>
            <a:ext cx="4636492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66"/>
          <p:cNvSpPr txBox="1">
            <a:spLocks noChangeArrowheads="1"/>
          </p:cNvSpPr>
          <p:nvPr/>
        </p:nvSpPr>
        <p:spPr bwMode="auto">
          <a:xfrm>
            <a:off x="3883988" y="14144849"/>
            <a:ext cx="9433426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2000" b="1" i="1" dirty="0"/>
              <a:t>Researchers: </a:t>
            </a:r>
            <a:r>
              <a:rPr lang="en-IN" altLang="en-US" sz="2000" i="1" dirty="0" err="1"/>
              <a:t>Dr.</a:t>
            </a:r>
            <a:r>
              <a:rPr lang="en-IN" altLang="en-US" sz="2000" i="1" dirty="0"/>
              <a:t> Varun Dutt, PI; Support: </a:t>
            </a:r>
            <a:r>
              <a:rPr lang="en-IN" altLang="en-US" sz="2000" i="1" smtClean="0"/>
              <a:t>IIT Mandi; Submitted </a:t>
            </a:r>
            <a:r>
              <a:rPr lang="en-IN" altLang="en-US" sz="2000" i="1" dirty="0"/>
              <a:t>for support</a:t>
            </a:r>
          </a:p>
        </p:txBody>
      </p:sp>
      <p:sp>
        <p:nvSpPr>
          <p:cNvPr id="23" name="TextBox 70"/>
          <p:cNvSpPr txBox="1">
            <a:spLocks noChangeArrowheads="1"/>
          </p:cNvSpPr>
          <p:nvPr/>
        </p:nvSpPr>
        <p:spPr bwMode="auto">
          <a:xfrm>
            <a:off x="3595956" y="3402360"/>
            <a:ext cx="9696058" cy="167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2800" b="1" u="sng" dirty="0"/>
              <a:t>Improving public understanding of electric energy consumption patterns via social norms and feedback</a:t>
            </a:r>
            <a:endParaRPr lang="en-US" altLang="en-US" sz="2800" b="1" u="sng" dirty="0"/>
          </a:p>
        </p:txBody>
      </p:sp>
      <p:sp>
        <p:nvSpPr>
          <p:cNvPr id="24" name="TextBox 81"/>
          <p:cNvSpPr txBox="1">
            <a:spLocks noChangeArrowheads="1"/>
          </p:cNvSpPr>
          <p:nvPr/>
        </p:nvSpPr>
        <p:spPr bwMode="auto">
          <a:xfrm>
            <a:off x="-243726" y="11379647"/>
            <a:ext cx="3945103" cy="12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IN" altLang="en-US" sz="2800" b="1" i="1" dirty="0">
                <a:solidFill>
                  <a:srgbClr val="000000"/>
                </a:solidFill>
              </a:rPr>
              <a:t>Environmental </a:t>
            </a:r>
            <a:endParaRPr lang="en-IN" altLang="en-US" sz="2800" b="1" i="1" dirty="0" smtClean="0">
              <a:solidFill>
                <a:srgbClr val="000000"/>
              </a:solidFill>
            </a:endParaRPr>
          </a:p>
          <a:p>
            <a:pPr algn="ctr" eaLnBrk="1" hangingPunct="1"/>
            <a:r>
              <a:rPr lang="en-IN" altLang="en-US" sz="2800" b="1" i="1" dirty="0" smtClean="0">
                <a:solidFill>
                  <a:srgbClr val="000000"/>
                </a:solidFill>
              </a:rPr>
              <a:t>Decision </a:t>
            </a:r>
            <a:r>
              <a:rPr lang="en-IN" altLang="en-US" sz="2800" b="1" i="1" dirty="0">
                <a:solidFill>
                  <a:srgbClr val="000000"/>
                </a:solidFill>
              </a:rPr>
              <a:t>Making</a:t>
            </a:r>
          </a:p>
        </p:txBody>
      </p:sp>
      <p:pic>
        <p:nvPicPr>
          <p:cNvPr id="25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88" y="5068448"/>
            <a:ext cx="3437884" cy="387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5"/>
          <p:cNvSpPr txBox="1">
            <a:spLocks noChangeArrowheads="1"/>
          </p:cNvSpPr>
          <p:nvPr/>
        </p:nvSpPr>
        <p:spPr bwMode="auto">
          <a:xfrm>
            <a:off x="3500280" y="15951538"/>
            <a:ext cx="10217307" cy="25958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2400" b="1" dirty="0" smtClean="0"/>
              <a:t>Objective</a:t>
            </a:r>
            <a:r>
              <a:rPr lang="en-IN" altLang="en-US" sz="2400" b="1" dirty="0"/>
              <a:t>: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(</a:t>
            </a:r>
            <a:r>
              <a:rPr lang="en-IN" altLang="en-US" sz="2400" dirty="0"/>
              <a:t>1) To evaluate the public  knowledge, risk perception, and attitude towards landslides. (2) To evaluate the influence of emotional appeal on knowledge, risk perception and attitude towards landslides. </a:t>
            </a:r>
            <a:r>
              <a:rPr lang="en-IN" altLang="en-US" sz="2400" b="1" dirty="0"/>
              <a:t>Applications: </a:t>
            </a:r>
            <a:r>
              <a:rPr lang="en-US" altLang="en-US" sz="2400" dirty="0"/>
              <a:t>Improve risk perception and awareness among people and provide better decision support to policy makers in countering landslide </a:t>
            </a:r>
            <a:r>
              <a:rPr lang="en-US" altLang="en-US" sz="2400" dirty="0" smtClean="0"/>
              <a:t>risk.</a:t>
            </a:r>
            <a:endParaRPr lang="en-IN" altLang="en-US" sz="1900" b="1" u="sng" dirty="0"/>
          </a:p>
        </p:txBody>
      </p:sp>
      <p:pic>
        <p:nvPicPr>
          <p:cNvPr id="36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88" y="18727364"/>
            <a:ext cx="3357791" cy="272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80" y="18716251"/>
            <a:ext cx="3096120" cy="273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.php?IM=IM_0BPzg50WX2p63C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900" y="18705139"/>
            <a:ext cx="3143025" cy="273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1" descr="response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79" y="22792257"/>
            <a:ext cx="3091432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2" descr="response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87" y="22792257"/>
            <a:ext cx="3357791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3" descr="response3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900" y="22792257"/>
            <a:ext cx="314302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10337900" y="21729030"/>
            <a:ext cx="3019647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IN" altLang="en-US" sz="1800" b="1" dirty="0"/>
              <a:t>Figure </a:t>
            </a:r>
            <a:r>
              <a:rPr lang="en-IN" altLang="en-US" sz="1800" b="1" dirty="0" smtClean="0"/>
              <a:t>4.</a:t>
            </a:r>
            <a:r>
              <a:rPr lang="en-IN" altLang="en-US" sz="1800" dirty="0" smtClean="0"/>
              <a:t> </a:t>
            </a:r>
            <a:r>
              <a:rPr lang="en-IN" altLang="en-US" sz="1800" dirty="0"/>
              <a:t>Landslide Susceptibility Map of </a:t>
            </a:r>
            <a:r>
              <a:rPr lang="en-IN" altLang="en-US" sz="1800" dirty="0" err="1"/>
              <a:t>Mandi</a:t>
            </a:r>
            <a:r>
              <a:rPr lang="en-IN" altLang="en-US" sz="1800" dirty="0"/>
              <a:t> district, H.P.</a:t>
            </a:r>
          </a:p>
        </p:txBody>
      </p:sp>
      <p:sp>
        <p:nvSpPr>
          <p:cNvPr id="43" name="TextBox 45"/>
          <p:cNvSpPr txBox="1">
            <a:spLocks noChangeArrowheads="1"/>
          </p:cNvSpPr>
          <p:nvPr/>
        </p:nvSpPr>
        <p:spPr bwMode="auto">
          <a:xfrm>
            <a:off x="3883988" y="21724268"/>
            <a:ext cx="6206484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IN" altLang="en-US" sz="1800" b="1" dirty="0"/>
              <a:t>Figure </a:t>
            </a:r>
            <a:r>
              <a:rPr lang="en-IN" altLang="en-US" sz="1800" b="1" dirty="0" smtClean="0"/>
              <a:t>3.</a:t>
            </a:r>
            <a:r>
              <a:rPr lang="en-IN" altLang="en-US" sz="1800" dirty="0" smtClean="0"/>
              <a:t>  </a:t>
            </a:r>
            <a:r>
              <a:rPr lang="en-IN" altLang="en-US" sz="1800" dirty="0"/>
              <a:t>The 2007 landslide in </a:t>
            </a:r>
            <a:r>
              <a:rPr lang="en-IN" altLang="en-US" sz="1800" dirty="0" err="1"/>
              <a:t>Khaliyar</a:t>
            </a:r>
            <a:r>
              <a:rPr lang="en-IN" altLang="en-US" sz="1800" dirty="0"/>
              <a:t> (</a:t>
            </a:r>
            <a:r>
              <a:rPr lang="en-IN" altLang="en-US" sz="1800" dirty="0" err="1"/>
              <a:t>Mandi</a:t>
            </a:r>
            <a:r>
              <a:rPr lang="en-IN" altLang="en-US" sz="1800" dirty="0"/>
              <a:t>)</a:t>
            </a:r>
          </a:p>
        </p:txBody>
      </p:sp>
      <p:sp>
        <p:nvSpPr>
          <p:cNvPr id="46" name="TextBox 69"/>
          <p:cNvSpPr txBox="1">
            <a:spLocks noChangeArrowheads="1"/>
          </p:cNvSpPr>
          <p:nvPr/>
        </p:nvSpPr>
        <p:spPr bwMode="auto">
          <a:xfrm>
            <a:off x="3500280" y="15009630"/>
            <a:ext cx="9980647" cy="81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2800" b="1" u="sng" dirty="0">
                <a:solidFill>
                  <a:srgbClr val="000000"/>
                </a:solidFill>
              </a:rPr>
              <a:t>Public perception of landslides in Himachal Pradesh</a:t>
            </a:r>
            <a:endParaRPr lang="en-IN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47" name="TextBox 47"/>
          <p:cNvSpPr txBox="1">
            <a:spLocks noChangeArrowheads="1"/>
          </p:cNvSpPr>
          <p:nvPr/>
        </p:nvSpPr>
        <p:spPr bwMode="auto">
          <a:xfrm>
            <a:off x="4146426" y="25278084"/>
            <a:ext cx="9340384" cy="34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IN" altLang="en-US" sz="1800" b="1" dirty="0"/>
              <a:t>Figure </a:t>
            </a:r>
            <a:r>
              <a:rPr lang="en-IN" altLang="en-US" sz="1800" b="1" dirty="0" smtClean="0"/>
              <a:t>5.</a:t>
            </a:r>
            <a:r>
              <a:rPr lang="en-IN" altLang="en-US" sz="1800" dirty="0" smtClean="0"/>
              <a:t> </a:t>
            </a:r>
            <a:r>
              <a:rPr lang="en-IN" altLang="en-US" sz="1800" dirty="0"/>
              <a:t>Some results from a survey conducted at </a:t>
            </a:r>
            <a:r>
              <a:rPr lang="en-IN" altLang="en-US" sz="1800" dirty="0" err="1"/>
              <a:t>Mandi</a:t>
            </a:r>
            <a:endParaRPr lang="en-IN" altLang="en-US" sz="1800" dirty="0"/>
          </a:p>
        </p:txBody>
      </p:sp>
      <p:sp>
        <p:nvSpPr>
          <p:cNvPr id="48" name="TextBox 63"/>
          <p:cNvSpPr txBox="1">
            <a:spLocks noChangeArrowheads="1"/>
          </p:cNvSpPr>
          <p:nvPr/>
        </p:nvSpPr>
        <p:spPr bwMode="auto">
          <a:xfrm>
            <a:off x="3883987" y="25757510"/>
            <a:ext cx="9596940" cy="6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2000" b="1" i="1" dirty="0"/>
              <a:t>Researchers: </a:t>
            </a:r>
            <a:r>
              <a:rPr lang="en-IN" altLang="en-US" sz="2000" i="1" dirty="0" err="1"/>
              <a:t>Dr.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Varun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Dutt</a:t>
            </a:r>
            <a:r>
              <a:rPr lang="en-IN" altLang="en-US" sz="2000" i="1" dirty="0"/>
              <a:t>, PI; Pratik </a:t>
            </a:r>
            <a:r>
              <a:rPr lang="en-IN" altLang="en-US" sz="2000" i="1" dirty="0" err="1"/>
              <a:t>Chaturvedi</a:t>
            </a:r>
            <a:r>
              <a:rPr lang="en-IN" altLang="en-US" sz="2000" i="1" dirty="0"/>
              <a:t> (graduate student), DTRL, DRDO. Support: IIT </a:t>
            </a:r>
            <a:r>
              <a:rPr lang="en-IN" altLang="en-US" sz="2000" i="1" dirty="0" err="1"/>
              <a:t>Mandi</a:t>
            </a:r>
            <a:r>
              <a:rPr lang="en-IN" altLang="en-US" sz="2000" i="1" dirty="0"/>
              <a:t>; DTRL, DRDO</a:t>
            </a:r>
          </a:p>
        </p:txBody>
      </p:sp>
      <p:pic>
        <p:nvPicPr>
          <p:cNvPr id="57" name="Picture 49" descr="H:\fig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994" y="18604388"/>
            <a:ext cx="5720848" cy="324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14191456" y="20832641"/>
            <a:ext cx="396875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1800" b="1" dirty="0"/>
              <a:t>Figure </a:t>
            </a:r>
            <a:r>
              <a:rPr lang="en-IN" altLang="en-US" sz="1800" b="1" dirty="0" smtClean="0"/>
              <a:t>11.</a:t>
            </a:r>
            <a:r>
              <a:rPr lang="en-IN" altLang="en-US" sz="1800" dirty="0" smtClean="0"/>
              <a:t> </a:t>
            </a:r>
            <a:r>
              <a:rPr lang="en-IN" altLang="en-US" sz="1800" dirty="0"/>
              <a:t>Using Deception to lure an attacker into a honeypot and evade a potential victim</a:t>
            </a:r>
            <a:endParaRPr lang="en-US" altLang="en-US" sz="1800" dirty="0"/>
          </a:p>
        </p:txBody>
      </p:sp>
      <p:sp>
        <p:nvSpPr>
          <p:cNvPr id="59" name="TextBox 56"/>
          <p:cNvSpPr txBox="1">
            <a:spLocks noChangeArrowheads="1"/>
          </p:cNvSpPr>
          <p:nvPr/>
        </p:nvSpPr>
        <p:spPr bwMode="auto">
          <a:xfrm>
            <a:off x="14242256" y="16851191"/>
            <a:ext cx="9589586" cy="191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US" altLang="en-US" sz="2400" b="1" dirty="0"/>
              <a:t>Objective:</a:t>
            </a:r>
            <a:r>
              <a:rPr lang="en-US" altLang="en-US" sz="2400" dirty="0"/>
              <a:t> Explore decision-making of hackers and security-analysts in a cyber-infrastructure using deception (</a:t>
            </a:r>
            <a:r>
              <a:rPr lang="en-US" altLang="en-US" sz="2400"/>
              <a:t>Figure </a:t>
            </a:r>
            <a:r>
              <a:rPr lang="en-US" altLang="en-US" sz="2400" smtClean="0"/>
              <a:t>11). </a:t>
            </a:r>
            <a:r>
              <a:rPr lang="en-US" altLang="en-US" sz="2400" b="1" dirty="0"/>
              <a:t>Applications:</a:t>
            </a:r>
            <a:r>
              <a:rPr lang="en-US" altLang="en-US" sz="2400" dirty="0"/>
              <a:t> Help improve current technical solutions and provide effective decision support to analysts in countering cyber attacks via deception.</a:t>
            </a:r>
          </a:p>
        </p:txBody>
      </p:sp>
      <p:sp>
        <p:nvSpPr>
          <p:cNvPr id="60" name="TextBox 58"/>
          <p:cNvSpPr txBox="1">
            <a:spLocks noChangeArrowheads="1"/>
          </p:cNvSpPr>
          <p:nvPr/>
        </p:nvSpPr>
        <p:spPr bwMode="auto">
          <a:xfrm>
            <a:off x="14191456" y="18984791"/>
            <a:ext cx="383698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IN" altLang="en-US" sz="2000" b="1" i="1" dirty="0"/>
              <a:t>Researchers: </a:t>
            </a:r>
            <a:r>
              <a:rPr lang="en-IN" altLang="en-US" sz="2000" i="1" dirty="0" err="1"/>
              <a:t>Dr.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Varun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Dutt</a:t>
            </a:r>
            <a:r>
              <a:rPr lang="en-IN" altLang="en-US" sz="2000" i="1" dirty="0"/>
              <a:t>, PI; </a:t>
            </a:r>
            <a:r>
              <a:rPr lang="en-IN" altLang="en-US" sz="2000" i="1" dirty="0" err="1"/>
              <a:t>Palvi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Aggarwal</a:t>
            </a:r>
            <a:r>
              <a:rPr lang="en-IN" altLang="en-US" sz="2000" i="1" dirty="0"/>
              <a:t> (graduate student). Support: </a:t>
            </a:r>
            <a:r>
              <a:rPr lang="en-IN" altLang="en-US" sz="2000" i="1" dirty="0" err="1"/>
              <a:t>DietY</a:t>
            </a:r>
            <a:r>
              <a:rPr lang="en-IN" altLang="en-US" sz="2000" i="1" dirty="0"/>
              <a:t>, GOI (</a:t>
            </a:r>
            <a:r>
              <a:rPr lang="en-US" altLang="en-US" sz="2000" i="1" dirty="0" err="1"/>
              <a:t>Visvesvaraya</a:t>
            </a:r>
            <a:r>
              <a:rPr lang="en-US" altLang="en-US" sz="2000" i="1" dirty="0"/>
              <a:t> PhD scheme)</a:t>
            </a:r>
            <a:r>
              <a:rPr lang="en-IN" altLang="en-US" sz="2000" i="1" dirty="0"/>
              <a:t> </a:t>
            </a:r>
          </a:p>
        </p:txBody>
      </p:sp>
      <p:pic>
        <p:nvPicPr>
          <p:cNvPr id="61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114" y="12508993"/>
            <a:ext cx="5312812" cy="306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73"/>
          <p:cNvSpPr txBox="1">
            <a:spLocks noChangeArrowheads="1"/>
          </p:cNvSpPr>
          <p:nvPr/>
        </p:nvSpPr>
        <p:spPr bwMode="auto">
          <a:xfrm>
            <a:off x="14046994" y="4659165"/>
            <a:ext cx="9466931" cy="191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2400" b="1" dirty="0"/>
              <a:t>Objective: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Influence </a:t>
            </a:r>
            <a:r>
              <a:rPr lang="en-IN" altLang="en-US" sz="2400" dirty="0"/>
              <a:t>of motivational </a:t>
            </a:r>
            <a:r>
              <a:rPr lang="en-IN" altLang="en-US" sz="2400" dirty="0" smtClean="0"/>
              <a:t>factors, </a:t>
            </a:r>
            <a:r>
              <a:rPr lang="en-IN" altLang="en-US" sz="2400" dirty="0"/>
              <a:t>environmental </a:t>
            </a:r>
            <a:r>
              <a:rPr lang="en-IN" altLang="en-US" sz="2400" dirty="0" smtClean="0"/>
              <a:t>factors, </a:t>
            </a:r>
            <a:r>
              <a:rPr lang="en-IN" altLang="en-US" sz="2400" dirty="0"/>
              <a:t>and technology constraints </a:t>
            </a:r>
            <a:r>
              <a:rPr lang="en-IN" altLang="en-US" sz="2400" dirty="0" smtClean="0"/>
              <a:t>on </a:t>
            </a:r>
            <a:r>
              <a:rPr lang="en-IN" altLang="en-US" sz="2400" dirty="0"/>
              <a:t>the interaction between hackers and analysts. </a:t>
            </a:r>
            <a:r>
              <a:rPr lang="en-IN" altLang="en-US" sz="2400" b="1" dirty="0"/>
              <a:t>Applications: </a:t>
            </a:r>
            <a:r>
              <a:rPr lang="en-IN" altLang="en-US" sz="2400" dirty="0"/>
              <a:t>Help meet our nation’s cyber-security goals </a:t>
            </a:r>
            <a:r>
              <a:rPr lang="en-IN" altLang="en-US" sz="2400" dirty="0" smtClean="0"/>
              <a:t>by making our networks more resilient against cyber attacks.</a:t>
            </a:r>
            <a:endParaRPr lang="en-IN" altLang="en-US" sz="2400" dirty="0"/>
          </a:p>
        </p:txBody>
      </p:sp>
      <p:sp>
        <p:nvSpPr>
          <p:cNvPr id="63" name="TextBox 74"/>
          <p:cNvSpPr txBox="1">
            <a:spLocks noChangeArrowheads="1"/>
          </p:cNvSpPr>
          <p:nvPr/>
        </p:nvSpPr>
        <p:spPr bwMode="auto">
          <a:xfrm>
            <a:off x="14221071" y="13377686"/>
            <a:ext cx="3889923" cy="222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IN" altLang="en-US" sz="2000" b="1" i="1" dirty="0"/>
              <a:t>Researchers: </a:t>
            </a:r>
            <a:r>
              <a:rPr lang="en-IN" altLang="en-US" sz="2000" i="1" dirty="0" err="1"/>
              <a:t>Dr.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Varun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Dutt</a:t>
            </a:r>
            <a:r>
              <a:rPr lang="en-IN" altLang="en-US" sz="2000" i="1" dirty="0"/>
              <a:t>, PI; </a:t>
            </a:r>
            <a:r>
              <a:rPr lang="en-IN" altLang="en-US" sz="2000" i="1" dirty="0" err="1"/>
              <a:t>Dr.</a:t>
            </a:r>
            <a:r>
              <a:rPr lang="en-IN" altLang="en-US" sz="2000" i="1" dirty="0"/>
              <a:t> V. S. Chandrasekhar </a:t>
            </a:r>
            <a:r>
              <a:rPr lang="en-IN" altLang="en-US" sz="2000" i="1" dirty="0" err="1"/>
              <a:t>Pammi</a:t>
            </a:r>
            <a:r>
              <a:rPr lang="en-IN" altLang="en-US" sz="2000" i="1" dirty="0"/>
              <a:t>, Co-PI (CBCS, Univ. of Allahabad); </a:t>
            </a:r>
            <a:r>
              <a:rPr lang="en-IN" altLang="en-US" sz="2000" i="1" dirty="0" err="1"/>
              <a:t>Dr.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Debarati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Bandyopadhyay</a:t>
            </a:r>
            <a:r>
              <a:rPr lang="en-IN" altLang="en-US" sz="2000" i="1" dirty="0"/>
              <a:t> (Post-doc); </a:t>
            </a:r>
            <a:r>
              <a:rPr lang="en-IN" altLang="en-US" sz="2000" i="1" dirty="0" err="1"/>
              <a:t>Zahid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Maqbool</a:t>
            </a:r>
            <a:r>
              <a:rPr lang="en-IN" altLang="en-US" sz="2000" i="1" dirty="0"/>
              <a:t> (graduate student). Support: DST, GOI</a:t>
            </a:r>
          </a:p>
        </p:txBody>
      </p:sp>
      <p:sp>
        <p:nvSpPr>
          <p:cNvPr id="64" name="TextBox 99"/>
          <p:cNvSpPr txBox="1">
            <a:spLocks noChangeArrowheads="1"/>
          </p:cNvSpPr>
          <p:nvPr/>
        </p:nvSpPr>
        <p:spPr bwMode="auto">
          <a:xfrm>
            <a:off x="13729493" y="3363021"/>
            <a:ext cx="990428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US" altLang="en-US" sz="2800" b="1" u="sng" dirty="0"/>
              <a:t>Building a secure and trustworthy cyberspace: A behavioral game-theoretic approach</a:t>
            </a:r>
            <a:r>
              <a:rPr lang="en-US" altLang="en-US" sz="2800" b="1" dirty="0"/>
              <a:t> </a:t>
            </a:r>
          </a:p>
        </p:txBody>
      </p:sp>
      <p:sp>
        <p:nvSpPr>
          <p:cNvPr id="65" name="TextBox 100"/>
          <p:cNvSpPr txBox="1">
            <a:spLocks noChangeArrowheads="1"/>
          </p:cNvSpPr>
          <p:nvPr/>
        </p:nvSpPr>
        <p:spPr bwMode="auto">
          <a:xfrm>
            <a:off x="13918406" y="16062204"/>
            <a:ext cx="9913436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2800" b="1" u="sng" dirty="0"/>
              <a:t>Role of deception in cyber attack detection</a:t>
            </a:r>
          </a:p>
        </p:txBody>
      </p:sp>
      <p:sp>
        <p:nvSpPr>
          <p:cNvPr id="66" name="TextBox 101"/>
          <p:cNvSpPr txBox="1">
            <a:spLocks noChangeArrowheads="1"/>
          </p:cNvSpPr>
          <p:nvPr/>
        </p:nvSpPr>
        <p:spPr bwMode="auto">
          <a:xfrm>
            <a:off x="24087399" y="12843856"/>
            <a:ext cx="3227180" cy="12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IN" altLang="en-US" sz="2800" b="1" i="1" dirty="0" smtClean="0"/>
              <a:t>Cyber Security</a:t>
            </a:r>
            <a:endParaRPr lang="en-IN" altLang="en-US" sz="2800" b="1" i="1" dirty="0"/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267" y="23838917"/>
            <a:ext cx="4065588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855" y="23838917"/>
            <a:ext cx="4937125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44"/>
          <p:cNvSpPr txBox="1">
            <a:spLocks noChangeArrowheads="1"/>
          </p:cNvSpPr>
          <p:nvPr/>
        </p:nvSpPr>
        <p:spPr bwMode="auto">
          <a:xfrm>
            <a:off x="14437267" y="27341685"/>
            <a:ext cx="4065588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IN" altLang="en-US" sz="1800" b="1" dirty="0"/>
              <a:t>Figure </a:t>
            </a:r>
            <a:r>
              <a:rPr lang="en-IN" altLang="en-US" sz="1800" b="1" dirty="0" smtClean="0"/>
              <a:t>12. </a:t>
            </a:r>
            <a:r>
              <a:rPr lang="en-US" altLang="en-US" sz="1800" dirty="0"/>
              <a:t>A participant driving a vehicle while controlling a music system with his eyes </a:t>
            </a:r>
            <a:endParaRPr lang="en-IN" altLang="en-US" sz="1800" dirty="0"/>
          </a:p>
        </p:txBody>
      </p:sp>
      <p:sp>
        <p:nvSpPr>
          <p:cNvPr id="97" name="TextBox 46"/>
          <p:cNvSpPr txBox="1">
            <a:spLocks noChangeArrowheads="1"/>
          </p:cNvSpPr>
          <p:nvPr/>
        </p:nvSpPr>
        <p:spPr bwMode="auto">
          <a:xfrm>
            <a:off x="18502855" y="27366342"/>
            <a:ext cx="49371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IN" altLang="en-US" sz="1800" b="1" dirty="0"/>
              <a:t>Figure </a:t>
            </a:r>
            <a:r>
              <a:rPr lang="en-IN" altLang="en-US" sz="1800" b="1" dirty="0" smtClean="0"/>
              <a:t>13.</a:t>
            </a:r>
            <a:r>
              <a:rPr lang="en-IN" altLang="en-US" sz="1800" dirty="0" smtClean="0"/>
              <a:t> </a:t>
            </a:r>
            <a:r>
              <a:rPr lang="en-IN" altLang="en-US" sz="1800" dirty="0"/>
              <a:t>Number of selections in music-system task across different road conditions</a:t>
            </a:r>
          </a:p>
        </p:txBody>
      </p:sp>
      <p:sp>
        <p:nvSpPr>
          <p:cNvPr id="98" name="TextBox 90"/>
          <p:cNvSpPr txBox="1">
            <a:spLocks noChangeArrowheads="1"/>
          </p:cNvSpPr>
          <p:nvPr/>
        </p:nvSpPr>
        <p:spPr bwMode="auto">
          <a:xfrm>
            <a:off x="14108842" y="22517149"/>
            <a:ext cx="9145587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US" altLang="en-US" sz="2800" b="1" u="sng" dirty="0"/>
              <a:t>Effect of road conditions on gaze-control interface in an automotive environment</a:t>
            </a:r>
          </a:p>
        </p:txBody>
      </p:sp>
      <p:sp>
        <p:nvSpPr>
          <p:cNvPr id="99" name="TextBox 91"/>
          <p:cNvSpPr txBox="1">
            <a:spLocks noChangeArrowheads="1"/>
          </p:cNvSpPr>
          <p:nvPr/>
        </p:nvSpPr>
        <p:spPr bwMode="auto">
          <a:xfrm>
            <a:off x="14418217" y="28315667"/>
            <a:ext cx="90328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2000" b="1" i="1" dirty="0">
                <a:solidFill>
                  <a:srgbClr val="000000"/>
                </a:solidFill>
              </a:rPr>
              <a:t>Researchers: </a:t>
            </a:r>
            <a:r>
              <a:rPr lang="en-IN" altLang="en-US" sz="2000" i="1" dirty="0" err="1">
                <a:solidFill>
                  <a:srgbClr val="000000"/>
                </a:solidFill>
              </a:rPr>
              <a:t>Dr.</a:t>
            </a:r>
            <a:r>
              <a:rPr lang="en-IN" altLang="en-US" sz="2000" i="1" dirty="0">
                <a:solidFill>
                  <a:srgbClr val="000000"/>
                </a:solidFill>
              </a:rPr>
              <a:t> </a:t>
            </a:r>
            <a:r>
              <a:rPr lang="en-IN" altLang="en-US" sz="2000" i="1" dirty="0" err="1">
                <a:solidFill>
                  <a:srgbClr val="000000"/>
                </a:solidFill>
              </a:rPr>
              <a:t>Varun</a:t>
            </a:r>
            <a:r>
              <a:rPr lang="en-IN" altLang="en-US" sz="2000" i="1" dirty="0">
                <a:solidFill>
                  <a:srgbClr val="000000"/>
                </a:solidFill>
              </a:rPr>
              <a:t> </a:t>
            </a:r>
            <a:r>
              <a:rPr lang="en-IN" altLang="en-US" sz="2000" i="1" dirty="0" err="1">
                <a:solidFill>
                  <a:srgbClr val="000000"/>
                </a:solidFill>
              </a:rPr>
              <a:t>Dutt</a:t>
            </a:r>
            <a:r>
              <a:rPr lang="en-IN" altLang="en-US" sz="2000" i="1" dirty="0">
                <a:solidFill>
                  <a:srgbClr val="000000"/>
                </a:solidFill>
              </a:rPr>
              <a:t>, PI; in collaboration with </a:t>
            </a:r>
            <a:r>
              <a:rPr lang="en-IN" altLang="en-US" sz="2000" i="1" dirty="0" err="1">
                <a:solidFill>
                  <a:srgbClr val="000000"/>
                </a:solidFill>
              </a:rPr>
              <a:t>Dr.</a:t>
            </a:r>
            <a:r>
              <a:rPr lang="en-IN" altLang="en-US" sz="2000" i="1" dirty="0">
                <a:solidFill>
                  <a:srgbClr val="000000"/>
                </a:solidFill>
              </a:rPr>
              <a:t> </a:t>
            </a:r>
            <a:r>
              <a:rPr lang="en-IN" altLang="en-US" sz="2000" i="1" dirty="0" err="1">
                <a:solidFill>
                  <a:srgbClr val="000000"/>
                </a:solidFill>
              </a:rPr>
              <a:t>Pradipta</a:t>
            </a:r>
            <a:r>
              <a:rPr lang="en-IN" altLang="en-US" sz="2000" i="1" dirty="0">
                <a:solidFill>
                  <a:srgbClr val="000000"/>
                </a:solidFill>
              </a:rPr>
              <a:t> </a:t>
            </a:r>
            <a:r>
              <a:rPr lang="en-IN" altLang="en-US" sz="2000" i="1" dirty="0" err="1">
                <a:solidFill>
                  <a:srgbClr val="000000"/>
                </a:solidFill>
              </a:rPr>
              <a:t>Biswas</a:t>
            </a:r>
            <a:r>
              <a:rPr lang="en-IN" altLang="en-US" sz="2000" i="1" dirty="0">
                <a:solidFill>
                  <a:srgbClr val="000000"/>
                </a:solidFill>
              </a:rPr>
              <a:t> (Cambridge University, UK). </a:t>
            </a:r>
            <a:r>
              <a:rPr lang="en-IN" altLang="en-US" sz="2000" i="1" dirty="0" err="1">
                <a:solidFill>
                  <a:srgbClr val="000000"/>
                </a:solidFill>
              </a:rPr>
              <a:t>Vinod</a:t>
            </a:r>
            <a:r>
              <a:rPr lang="en-IN" altLang="en-US" sz="2000" i="1" dirty="0">
                <a:solidFill>
                  <a:srgbClr val="000000"/>
                </a:solidFill>
              </a:rPr>
              <a:t> Kumar (undergraduate student). Support: IIT </a:t>
            </a:r>
            <a:r>
              <a:rPr lang="en-IN" altLang="en-US" sz="2000" i="1" dirty="0" err="1">
                <a:solidFill>
                  <a:srgbClr val="000000"/>
                </a:solidFill>
              </a:rPr>
              <a:t>Mandi</a:t>
            </a:r>
            <a:r>
              <a:rPr lang="en-IN" altLang="en-US" sz="2000" i="1" dirty="0">
                <a:solidFill>
                  <a:srgbClr val="000000"/>
                </a:solidFill>
              </a:rPr>
              <a:t>, Cambridge University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994" y="6666979"/>
            <a:ext cx="9466932" cy="525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Rectangle 114"/>
          <p:cNvSpPr/>
          <p:nvPr/>
        </p:nvSpPr>
        <p:spPr>
          <a:xfrm>
            <a:off x="3460958" y="3491048"/>
            <a:ext cx="10217307" cy="23366451"/>
          </a:xfrm>
          <a:prstGeom prst="rect">
            <a:avLst/>
          </a:prstGeom>
          <a:solidFill>
            <a:srgbClr val="C00000">
              <a:alpha val="0"/>
            </a:srgb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9" name="TextBox 32"/>
          <p:cNvSpPr txBox="1">
            <a:spLocks noChangeArrowheads="1"/>
          </p:cNvSpPr>
          <p:nvPr/>
        </p:nvSpPr>
        <p:spPr bwMode="auto">
          <a:xfrm>
            <a:off x="14221071" y="12075989"/>
            <a:ext cx="9412710" cy="9032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/>
            <a:r>
              <a:rPr lang="en-IN" altLang="en-US" sz="1800" b="1" dirty="0" smtClean="0"/>
              <a:t>Figure 9.</a:t>
            </a:r>
            <a:r>
              <a:rPr lang="en-IN" altLang="en-US" sz="1800" dirty="0" smtClean="0"/>
              <a:t>The cyber infrastructure at Shoppers.com. The Hacker tries to steal information and damage files on the webserver. The Analyst tries to protect the webserver from cyber-attacks from the Hacker. </a:t>
            </a:r>
            <a:endParaRPr lang="en-IN" altLang="en-US" sz="1800" dirty="0"/>
          </a:p>
        </p:txBody>
      </p:sp>
      <p:sp>
        <p:nvSpPr>
          <p:cNvPr id="118" name="Rectangle 117"/>
          <p:cNvSpPr/>
          <p:nvPr/>
        </p:nvSpPr>
        <p:spPr>
          <a:xfrm>
            <a:off x="13861603" y="3491048"/>
            <a:ext cx="10225993" cy="18689626"/>
          </a:xfrm>
          <a:prstGeom prst="rect">
            <a:avLst/>
          </a:prstGeom>
          <a:solidFill>
            <a:srgbClr val="C00000">
              <a:alpha val="0"/>
            </a:srgb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extBox 15"/>
          <p:cNvSpPr txBox="1">
            <a:spLocks noChangeArrowheads="1"/>
          </p:cNvSpPr>
          <p:nvPr/>
        </p:nvSpPr>
        <p:spPr bwMode="auto">
          <a:xfrm>
            <a:off x="3420443" y="28133773"/>
            <a:ext cx="10217307" cy="22265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IN" altLang="en-US" sz="2400" b="1" dirty="0" smtClean="0"/>
              <a:t>Objective</a:t>
            </a:r>
            <a:r>
              <a:rPr lang="en-IN" altLang="en-US" sz="2400" b="1" dirty="0"/>
              <a:t>: </a:t>
            </a:r>
            <a:r>
              <a:rPr lang="en-IN" altLang="en-US" sz="2400" dirty="0"/>
              <a:t>Study how social network analysis and social media information could be used for finding prescribing histories and relationships among doctors, who are the best potential targets for marketing medicines. </a:t>
            </a:r>
            <a:r>
              <a:rPr lang="en-IN" altLang="en-US" sz="2400" b="1" dirty="0"/>
              <a:t>Applications:</a:t>
            </a:r>
            <a:r>
              <a:rPr lang="en-IN" altLang="en-US" sz="2400" dirty="0"/>
              <a:t> Develop efficient algorithms to identify critical agents in a social network for marketing products.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451123" y="26994630"/>
            <a:ext cx="10225950" cy="11148255"/>
          </a:xfrm>
          <a:prstGeom prst="rect">
            <a:avLst/>
          </a:prstGeom>
          <a:solidFill>
            <a:srgbClr val="C00000">
              <a:alpha val="0"/>
            </a:srgb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71"/>
          <p:cNvSpPr txBox="1">
            <a:spLocks noChangeArrowheads="1"/>
          </p:cNvSpPr>
          <p:nvPr/>
        </p:nvSpPr>
        <p:spPr bwMode="auto">
          <a:xfrm>
            <a:off x="7321872" y="36170543"/>
            <a:ext cx="6315877" cy="118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US" altLang="en-US" sz="1800" b="1" dirty="0"/>
              <a:t>Figure </a:t>
            </a:r>
            <a:r>
              <a:rPr lang="en-US" altLang="en-US" sz="1800" b="1" dirty="0" smtClean="0"/>
              <a:t>8. </a:t>
            </a:r>
            <a:r>
              <a:rPr lang="en-US" altLang="en-US" sz="1800" dirty="0"/>
              <a:t>Each circle represents a doctor with interconnections representing doctors sharing more than a certain number of relevant patients. Source: Activate Networks.</a:t>
            </a:r>
            <a:endParaRPr lang="en-IN" altLang="en-US" sz="1800" dirty="0"/>
          </a:p>
        </p:txBody>
      </p:sp>
      <p:sp>
        <p:nvSpPr>
          <p:cNvPr id="122" name="TextBox 72"/>
          <p:cNvSpPr txBox="1">
            <a:spLocks noChangeArrowheads="1"/>
          </p:cNvSpPr>
          <p:nvPr/>
        </p:nvSpPr>
        <p:spPr bwMode="auto">
          <a:xfrm>
            <a:off x="3596086" y="37350797"/>
            <a:ext cx="10041664" cy="6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IN" altLang="en-US" sz="2000" b="1" i="1" dirty="0"/>
              <a:t>Researchers: </a:t>
            </a:r>
            <a:r>
              <a:rPr lang="en-IN" altLang="en-US" sz="2000" i="1" dirty="0" err="1"/>
              <a:t>Dr.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Varun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Dutt</a:t>
            </a:r>
            <a:r>
              <a:rPr lang="en-IN" altLang="en-US" sz="2000" i="1" dirty="0"/>
              <a:t>, PI; </a:t>
            </a:r>
            <a:r>
              <a:rPr lang="en-IN" altLang="en-US" sz="2000" i="1" dirty="0" err="1"/>
              <a:t>Dr.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Debarati</a:t>
            </a:r>
            <a:r>
              <a:rPr lang="en-IN" altLang="en-US" sz="2000" i="1" dirty="0"/>
              <a:t> </a:t>
            </a:r>
            <a:r>
              <a:rPr lang="en-IN" altLang="en-US" sz="2000" i="1" dirty="0" err="1"/>
              <a:t>Bandyopadhyay</a:t>
            </a:r>
            <a:r>
              <a:rPr lang="en-IN" altLang="en-US" sz="2000" i="1" dirty="0"/>
              <a:t> (Post-doc). Support: Purdue </a:t>
            </a:r>
            <a:r>
              <a:rPr lang="en-IN" altLang="en-US" sz="2000" i="1" dirty="0" err="1"/>
              <a:t>Pharma</a:t>
            </a:r>
            <a:r>
              <a:rPr lang="en-IN" altLang="en-US" sz="2000" i="1" dirty="0"/>
              <a:t>, USA</a:t>
            </a:r>
          </a:p>
        </p:txBody>
      </p:sp>
      <p:pic>
        <p:nvPicPr>
          <p:cNvPr id="123" name="Picture 5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35" y="30528387"/>
            <a:ext cx="6112851" cy="554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TextBox 92"/>
          <p:cNvSpPr txBox="1">
            <a:spLocks noChangeArrowheads="1"/>
          </p:cNvSpPr>
          <p:nvPr/>
        </p:nvSpPr>
        <p:spPr bwMode="auto">
          <a:xfrm>
            <a:off x="3175" y="31547816"/>
            <a:ext cx="3400761" cy="167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IN" altLang="en-US" sz="2800" b="1" i="1" dirty="0"/>
              <a:t>Data Mining </a:t>
            </a:r>
            <a:r>
              <a:rPr lang="en-IN" altLang="en-US" sz="2800" b="1" i="1" dirty="0" smtClean="0"/>
              <a:t>&amp; Data </a:t>
            </a:r>
            <a:r>
              <a:rPr lang="en-IN" altLang="en-US" sz="2800" b="1" i="1" dirty="0"/>
              <a:t>Analytics</a:t>
            </a:r>
          </a:p>
        </p:txBody>
      </p:sp>
      <p:sp>
        <p:nvSpPr>
          <p:cNvPr id="125" name="TextBox 93"/>
          <p:cNvSpPr txBox="1">
            <a:spLocks noChangeArrowheads="1"/>
          </p:cNvSpPr>
          <p:nvPr/>
        </p:nvSpPr>
        <p:spPr bwMode="auto">
          <a:xfrm>
            <a:off x="3420443" y="27093774"/>
            <a:ext cx="9986529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 eaLnBrk="1" hangingPunct="1"/>
            <a:r>
              <a:rPr lang="en-US" altLang="en-US" sz="2800" b="1" u="sng" dirty="0"/>
              <a:t>Machine Learning and Data Mining for Sales and Analytics in </a:t>
            </a:r>
            <a:r>
              <a:rPr lang="en-US" altLang="en-US" sz="2800" b="1" u="sng" dirty="0" err="1"/>
              <a:t>Pharma</a:t>
            </a:r>
            <a:endParaRPr lang="en-IN" altLang="en-US" sz="2800" b="1" i="1" dirty="0"/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95" y="33630431"/>
            <a:ext cx="3960440" cy="244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95" y="30528386"/>
            <a:ext cx="3960440" cy="310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TextBox 71"/>
          <p:cNvSpPr txBox="1">
            <a:spLocks noChangeArrowheads="1"/>
          </p:cNvSpPr>
          <p:nvPr/>
        </p:nvSpPr>
        <p:spPr bwMode="auto">
          <a:xfrm>
            <a:off x="3564460" y="36246402"/>
            <a:ext cx="3757412" cy="6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61" tIns="35780" rIns="71561" bIns="35780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eaLnBrk="1" hangingPunct="1"/>
            <a:r>
              <a:rPr lang="en-US" altLang="en-US" sz="1800" b="1" dirty="0"/>
              <a:t>Figure 7</a:t>
            </a:r>
            <a:r>
              <a:rPr lang="en-US" altLang="en-US" sz="1800" b="1" dirty="0" smtClean="0"/>
              <a:t>. </a:t>
            </a:r>
            <a:r>
              <a:rPr lang="en-US" altLang="en-US" sz="1800" dirty="0" smtClean="0"/>
              <a:t>Doctor-Medical Representative Relationship</a:t>
            </a:r>
            <a:endParaRPr lang="en-IN" altLang="en-US" sz="1800" dirty="0"/>
          </a:p>
        </p:txBody>
      </p:sp>
      <p:sp>
        <p:nvSpPr>
          <p:cNvPr id="136" name="Rectangle 135"/>
          <p:cNvSpPr/>
          <p:nvPr/>
        </p:nvSpPr>
        <p:spPr>
          <a:xfrm>
            <a:off x="13856598" y="22373133"/>
            <a:ext cx="10230801" cy="7272807"/>
          </a:xfrm>
          <a:prstGeom prst="rect">
            <a:avLst/>
          </a:prstGeom>
          <a:solidFill>
            <a:srgbClr val="C00000">
              <a:alpha val="0"/>
            </a:srgb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TextBox 88"/>
          <p:cNvSpPr txBox="1">
            <a:spLocks noChangeArrowheads="1"/>
          </p:cNvSpPr>
          <p:nvPr/>
        </p:nvSpPr>
        <p:spPr bwMode="auto">
          <a:xfrm>
            <a:off x="24153779" y="25416526"/>
            <a:ext cx="3317336" cy="81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US" altLang="en-US" sz="2800" b="1" i="1" dirty="0" smtClean="0">
                <a:solidFill>
                  <a:srgbClr val="000000"/>
                </a:solidFill>
              </a:rPr>
              <a:t>Road Safety</a:t>
            </a:r>
            <a:endParaRPr lang="en-US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138" name="TextBox 88"/>
          <p:cNvSpPr txBox="1">
            <a:spLocks noChangeArrowheads="1"/>
          </p:cNvSpPr>
          <p:nvPr/>
        </p:nvSpPr>
        <p:spPr bwMode="auto">
          <a:xfrm>
            <a:off x="24014731" y="33102325"/>
            <a:ext cx="3632520" cy="12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US" altLang="en-US" sz="2800" b="1" i="1" dirty="0" smtClean="0">
                <a:solidFill>
                  <a:srgbClr val="000000"/>
                </a:solidFill>
              </a:rPr>
              <a:t>Other Applications</a:t>
            </a:r>
            <a:endParaRPr lang="en-US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139" name="TextBox 98"/>
          <p:cNvSpPr txBox="1">
            <a:spLocks noChangeArrowheads="1"/>
          </p:cNvSpPr>
          <p:nvPr/>
        </p:nvSpPr>
        <p:spPr bwMode="auto">
          <a:xfrm>
            <a:off x="13918406" y="30149997"/>
            <a:ext cx="10096325" cy="77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6213" tIns="188107" rIns="376213" bIns="188107">
            <a:spAutoFit/>
          </a:bodyPr>
          <a:lstStyle>
            <a:lvl1pPr>
              <a:defRPr sz="7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74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74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/>
            <a:r>
              <a:rPr lang="en-IN" altLang="en-US" sz="2800" b="1" u="sng" dirty="0"/>
              <a:t>Decisions from Description and </a:t>
            </a:r>
            <a:r>
              <a:rPr lang="en-IN" altLang="en-US" sz="2800" b="1" u="sng" dirty="0" smtClean="0"/>
              <a:t>Experience:</a:t>
            </a:r>
          </a:p>
          <a:p>
            <a:pPr algn="just"/>
            <a:endParaRPr lang="en-IN" altLang="en-US" sz="2800" b="1" dirty="0"/>
          </a:p>
          <a:p>
            <a:pPr marL="514350" indent="-514350" algn="just">
              <a:buAutoNum type="alphaLcParenBoth"/>
            </a:pPr>
            <a:r>
              <a:rPr lang="en-US" altLang="en-US" sz="2800" dirty="0" smtClean="0"/>
              <a:t>Decisions under Risk: Modeling Choices at the Individual Level in Decisions from Information Search</a:t>
            </a:r>
          </a:p>
          <a:p>
            <a:pPr marL="514350" indent="-514350" algn="just">
              <a:buAutoNum type="alphaLcParenBoth"/>
            </a:pPr>
            <a:endParaRPr lang="en-US" altLang="en-US" sz="2800" dirty="0" smtClean="0"/>
          </a:p>
          <a:p>
            <a:pPr marL="514350" indent="-514350" algn="just">
              <a:buFontTx/>
              <a:buAutoNum type="alphaLcParenBoth"/>
            </a:pPr>
            <a:r>
              <a:rPr lang="en-US" altLang="en-US" sz="2800" dirty="0" smtClean="0">
                <a:solidFill>
                  <a:srgbClr val="000000"/>
                </a:solidFill>
              </a:rPr>
              <a:t>Decisions under Ambiguity: Role of Set Size, Payoff Variability and Experienced Expected Value on the Description-Experience gap</a:t>
            </a:r>
          </a:p>
          <a:p>
            <a:pPr marL="514350" indent="-514350" algn="just">
              <a:buAutoNum type="alphaLcParenBoth"/>
            </a:pPr>
            <a:endParaRPr lang="en-US" altLang="en-US" sz="2800" dirty="0" smtClean="0"/>
          </a:p>
          <a:p>
            <a:pPr marL="514350" indent="-514350" algn="just">
              <a:buAutoNum type="alphaLcParenBoth"/>
            </a:pPr>
            <a:r>
              <a:rPr lang="en-IN" altLang="en-US" sz="2800" dirty="0" smtClean="0"/>
              <a:t>Decisions from Experience: An ERP Investigation of Decisions Based on Valuation of Outcomes and Probabilities</a:t>
            </a:r>
            <a:endParaRPr lang="en-US" altLang="en-US" sz="2800" dirty="0" smtClean="0"/>
          </a:p>
          <a:p>
            <a:pPr algn="just"/>
            <a:endParaRPr lang="en-US" altLang="en-US" sz="2800" u="sng" dirty="0" smtClean="0"/>
          </a:p>
          <a:p>
            <a:pPr algn="just"/>
            <a:r>
              <a:rPr lang="en-IN" altLang="en-US" sz="2800" b="1" u="sng" dirty="0" smtClean="0"/>
              <a:t>Decision Making for Defence Applications: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IN" altLang="en-US" sz="2800" dirty="0"/>
          </a:p>
          <a:p>
            <a:pPr algn="just"/>
            <a:r>
              <a:rPr lang="en-US" altLang="en-US" sz="2800" dirty="0" smtClean="0"/>
              <a:t>Understanding soldier’s cognition against adversaries in V-R Defense games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3856599" y="29898026"/>
            <a:ext cx="10235806" cy="8208912"/>
          </a:xfrm>
          <a:prstGeom prst="rect">
            <a:avLst/>
          </a:prstGeom>
          <a:solidFill>
            <a:srgbClr val="C00000">
              <a:alpha val="0"/>
            </a:srgb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7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739</TotalTime>
  <Words>744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Schoolbook</vt:lpstr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Varun</cp:lastModifiedBy>
  <cp:revision>83</cp:revision>
  <dcterms:created xsi:type="dcterms:W3CDTF">2015-03-12T14:21:33Z</dcterms:created>
  <dcterms:modified xsi:type="dcterms:W3CDTF">2015-03-13T08:14:52Z</dcterms:modified>
</cp:coreProperties>
</file>