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0" r:id="rId1"/>
  </p:sldMasterIdLst>
  <p:sldIdLst>
    <p:sldId id="256" r:id="rId2"/>
    <p:sldId id="258" r:id="rId3"/>
    <p:sldId id="257" r:id="rId4"/>
    <p:sldId id="259" r:id="rId5"/>
    <p:sldId id="271" r:id="rId6"/>
    <p:sldId id="260" r:id="rId7"/>
    <p:sldId id="272" r:id="rId8"/>
    <p:sldId id="270" r:id="rId9"/>
    <p:sldId id="269" r:id="rId10"/>
    <p:sldId id="268" r:id="rId11"/>
    <p:sldId id="267" r:id="rId12"/>
    <p:sldId id="266" r:id="rId13"/>
    <p:sldId id="274" r:id="rId14"/>
    <p:sldId id="26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15"/>
    <p:restoredTop sz="94719"/>
  </p:normalViewPr>
  <p:slideViewPr>
    <p:cSldViewPr snapToGrid="0" snapToObjects="1">
      <p:cViewPr varScale="1">
        <p:scale>
          <a:sx n="152" d="100"/>
          <a:sy n="152" d="100"/>
        </p:scale>
        <p:origin x="12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07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093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631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2136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9537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8276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513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5978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1727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85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6/15/22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9064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6/15/22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09830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9" r:id="rId6"/>
    <p:sldLayoutId id="2147483884" r:id="rId7"/>
    <p:sldLayoutId id="2147483885" r:id="rId8"/>
    <p:sldLayoutId id="2147483886" r:id="rId9"/>
    <p:sldLayoutId id="2147483888" r:id="rId10"/>
    <p:sldLayoutId id="214748388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 hues of stone in antelope canyon">
            <a:extLst>
              <a:ext uri="{FF2B5EF4-FFF2-40B4-BE49-F238E27FC236}">
                <a16:creationId xmlns:a16="http://schemas.microsoft.com/office/drawing/2014/main" id="{626B9477-197F-4032-988A-631A5A3D6BC9}"/>
              </a:ext>
            </a:extLst>
          </p:cNvPr>
          <p:cNvPicPr>
            <a:picLocks noChangeAspect="1"/>
          </p:cNvPicPr>
          <p:nvPr/>
        </p:nvPicPr>
        <p:blipFill rotWithShape="1">
          <a:blip r:embed="rId2"/>
          <a:srcRect t="3556" b="12174"/>
          <a:stretch/>
        </p:blipFill>
        <p:spPr>
          <a:xfrm>
            <a:off x="0" y="11604"/>
            <a:ext cx="12192001" cy="6858001"/>
          </a:xfrm>
          <a:prstGeom prst="rect">
            <a:avLst/>
          </a:prstGeom>
        </p:spPr>
      </p:pic>
      <p:sp>
        <p:nvSpPr>
          <p:cNvPr id="27" name="Rectangle 26">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5CCB8-F021-B341-9ACE-1A3D7B23F8E6}"/>
              </a:ext>
            </a:extLst>
          </p:cNvPr>
          <p:cNvSpPr>
            <a:spLocks noGrp="1"/>
          </p:cNvSpPr>
          <p:nvPr>
            <p:ph type="ctrTitle"/>
          </p:nvPr>
        </p:nvSpPr>
        <p:spPr>
          <a:xfrm>
            <a:off x="336331" y="860173"/>
            <a:ext cx="11508828" cy="3417332"/>
          </a:xfrm>
        </p:spPr>
        <p:txBody>
          <a:bodyPr>
            <a:normAutofit/>
          </a:bodyPr>
          <a:lstStyle/>
          <a:p>
            <a:r>
              <a:rPr lang="en-US" sz="3600" dirty="0">
                <a:solidFill>
                  <a:schemeClr val="bg1"/>
                </a:solidFill>
                <a:highlight>
                  <a:srgbClr val="000000"/>
                </a:highlight>
                <a:latin typeface="Times New Roman" panose="02020603050405020304" pitchFamily="18" charset="0"/>
                <a:cs typeface="Times New Roman" panose="02020603050405020304" pitchFamily="18" charset="0"/>
              </a:rPr>
              <a:t>      FINAL PROJECT</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      SUBJECT : CST 3512</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TOPIC :VISUALIZATION OF DATA FOR COOLING TOWER IN NYC</a:t>
            </a:r>
          </a:p>
        </p:txBody>
      </p:sp>
      <p:grpSp>
        <p:nvGrpSpPr>
          <p:cNvPr id="29" name="Group 28">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30" name="Rectangle 29">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779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137033" y="0"/>
            <a:ext cx="12192000" cy="6857991"/>
          </a:xfrm>
          <a:prstGeom prst="rect">
            <a:avLst/>
          </a:prstGeom>
        </p:spPr>
      </p:pic>
      <p:sp>
        <p:nvSpPr>
          <p:cNvPr id="3" name="Rectangle 2">
            <a:extLst>
              <a:ext uri="{FF2B5EF4-FFF2-40B4-BE49-F238E27FC236}">
                <a16:creationId xmlns:a16="http://schemas.microsoft.com/office/drawing/2014/main" id="{343A1209-8A3B-6A49-A1DC-F00F76BB0583}"/>
              </a:ext>
            </a:extLst>
          </p:cNvPr>
          <p:cNvSpPr/>
          <p:nvPr/>
        </p:nvSpPr>
        <p:spPr>
          <a:xfrm>
            <a:off x="646545" y="556599"/>
            <a:ext cx="11545455" cy="461665"/>
          </a:xfrm>
          <a:prstGeom prst="rect">
            <a:avLst/>
          </a:prstGeom>
        </p:spPr>
        <p:txBody>
          <a:bodyPr wrap="square">
            <a:spAutoFit/>
          </a:bodyPr>
          <a:lstStyle/>
          <a:p>
            <a:r>
              <a:rPr lang="en-US" sz="2400" dirty="0">
                <a:solidFill>
                  <a:schemeClr val="bg1"/>
                </a:solidFill>
                <a:highlight>
                  <a:srgbClr val="000080"/>
                </a:highlight>
              </a:rPr>
              <a:t>Scatter plot of the cooling tower locations to map NYC map for reduced dataset</a:t>
            </a:r>
          </a:p>
        </p:txBody>
      </p:sp>
      <p:pic>
        <p:nvPicPr>
          <p:cNvPr id="7" name="Picture 6">
            <a:extLst>
              <a:ext uri="{FF2B5EF4-FFF2-40B4-BE49-F238E27FC236}">
                <a16:creationId xmlns:a16="http://schemas.microsoft.com/office/drawing/2014/main" id="{369EAD7D-BF72-1A4B-A746-3EF54696CCFA}"/>
              </a:ext>
            </a:extLst>
          </p:cNvPr>
          <p:cNvPicPr>
            <a:picLocks noChangeAspect="1"/>
          </p:cNvPicPr>
          <p:nvPr/>
        </p:nvPicPr>
        <p:blipFill>
          <a:blip r:embed="rId3"/>
          <a:stretch>
            <a:fillRect/>
          </a:stretch>
        </p:blipFill>
        <p:spPr>
          <a:xfrm>
            <a:off x="2474556" y="1136072"/>
            <a:ext cx="7242888" cy="5721927"/>
          </a:xfrm>
          <a:prstGeom prst="rect">
            <a:avLst/>
          </a:prstGeom>
        </p:spPr>
      </p:pic>
    </p:spTree>
    <p:extLst>
      <p:ext uri="{BB962C8B-B14F-4D97-AF65-F5344CB8AC3E}">
        <p14:creationId xmlns:p14="http://schemas.microsoft.com/office/powerpoint/2010/main" val="267632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6"/>
            <a:ext cx="12192000" cy="6857991"/>
          </a:xfrm>
          <a:prstGeom prst="rect">
            <a:avLst/>
          </a:prstGeom>
        </p:spPr>
      </p:pic>
      <p:sp>
        <p:nvSpPr>
          <p:cNvPr id="3" name="TextBox 2">
            <a:extLst>
              <a:ext uri="{FF2B5EF4-FFF2-40B4-BE49-F238E27FC236}">
                <a16:creationId xmlns:a16="http://schemas.microsoft.com/office/drawing/2014/main" id="{FDB4A660-02DC-644E-804F-66BA9E4CF131}"/>
              </a:ext>
            </a:extLst>
          </p:cNvPr>
          <p:cNvSpPr txBox="1"/>
          <p:nvPr/>
        </p:nvSpPr>
        <p:spPr>
          <a:xfrm>
            <a:off x="2133600" y="2173299"/>
            <a:ext cx="8959273" cy="2677656"/>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In the original data set we can see that scatter plot is dense with many dots which is giving a good shape of NYC, but the second plot has the less scatter plot dots which makes the NYC map unclear and less meaningful. This concludes that accurate and total data is needed to make a proper conclusion and visualization. </a:t>
            </a:r>
          </a:p>
        </p:txBody>
      </p:sp>
    </p:spTree>
    <p:extLst>
      <p:ext uri="{BB962C8B-B14F-4D97-AF65-F5344CB8AC3E}">
        <p14:creationId xmlns:p14="http://schemas.microsoft.com/office/powerpoint/2010/main" val="123715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BFDC7-606E-D241-A5B3-EE19C789F113}"/>
              </a:ext>
            </a:extLst>
          </p:cNvPr>
          <p:cNvPicPr>
            <a:picLocks noChangeAspect="1"/>
          </p:cNvPicPr>
          <p:nvPr/>
        </p:nvPicPr>
        <p:blipFill>
          <a:blip r:embed="rId2"/>
          <a:stretch>
            <a:fillRect/>
          </a:stretch>
        </p:blipFill>
        <p:spPr>
          <a:xfrm>
            <a:off x="6096000" y="1897079"/>
            <a:ext cx="5984147" cy="4876800"/>
          </a:xfrm>
          <a:prstGeom prst="rect">
            <a:avLst/>
          </a:prstGeom>
        </p:spPr>
      </p:pic>
      <p:graphicFrame>
        <p:nvGraphicFramePr>
          <p:cNvPr id="4" name="Table 3">
            <a:extLst>
              <a:ext uri="{FF2B5EF4-FFF2-40B4-BE49-F238E27FC236}">
                <a16:creationId xmlns:a16="http://schemas.microsoft.com/office/drawing/2014/main" id="{1C731662-5628-654E-B4AD-1AA05E535B55}"/>
              </a:ext>
            </a:extLst>
          </p:cNvPr>
          <p:cNvGraphicFramePr>
            <a:graphicFrameLocks noGrp="1"/>
          </p:cNvGraphicFramePr>
          <p:nvPr>
            <p:extLst>
              <p:ext uri="{D42A27DB-BD31-4B8C-83A1-F6EECF244321}">
                <p14:modId xmlns:p14="http://schemas.microsoft.com/office/powerpoint/2010/main" val="1227108901"/>
              </p:ext>
            </p:extLst>
          </p:nvPr>
        </p:nvGraphicFramePr>
        <p:xfrm>
          <a:off x="243281" y="157606"/>
          <a:ext cx="5621810" cy="3478947"/>
        </p:xfrm>
        <a:graphic>
          <a:graphicData uri="http://schemas.openxmlformats.org/drawingml/2006/table">
            <a:tbl>
              <a:tblPr/>
              <a:tblGrid>
                <a:gridCol w="4948199">
                  <a:extLst>
                    <a:ext uri="{9D8B030D-6E8A-4147-A177-3AD203B41FA5}">
                      <a16:colId xmlns:a16="http://schemas.microsoft.com/office/drawing/2014/main" val="2083148564"/>
                    </a:ext>
                  </a:extLst>
                </a:gridCol>
                <a:gridCol w="673611">
                  <a:extLst>
                    <a:ext uri="{9D8B030D-6E8A-4147-A177-3AD203B41FA5}">
                      <a16:colId xmlns:a16="http://schemas.microsoft.com/office/drawing/2014/main" val="713202850"/>
                    </a:ext>
                  </a:extLst>
                </a:gridCol>
              </a:tblGrid>
              <a:tr h="264952">
                <a:tc>
                  <a:txBody>
                    <a:bodyPr/>
                    <a:lstStyle/>
                    <a:p>
                      <a:pPr algn="r"/>
                      <a:endParaRPr lang="en-US" b="1" dirty="0">
                        <a:effectLst/>
                      </a:endParaRPr>
                    </a:p>
                  </a:txBody>
                  <a:tcPr anchor="ctr">
                    <a:lnL>
                      <a:noFill/>
                    </a:lnL>
                    <a:lnR>
                      <a:noFill/>
                    </a:lnR>
                    <a:lnT>
                      <a:noFill/>
                    </a:lnT>
                    <a:lnB>
                      <a:noFill/>
                    </a:lnB>
                    <a:solidFill>
                      <a:srgbClr val="FFFFFF"/>
                    </a:solidFill>
                  </a:tcPr>
                </a:tc>
                <a:tc>
                  <a:txBody>
                    <a:bodyPr/>
                    <a:lstStyle/>
                    <a:p>
                      <a:pPr algn="r"/>
                      <a:endParaRPr lang="en-US"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885135305"/>
                  </a:ext>
                </a:extLst>
              </a:tr>
              <a:tr h="463666">
                <a:tc>
                  <a:txBody>
                    <a:bodyPr/>
                    <a:lstStyle/>
                    <a:p>
                      <a:pPr fontAlgn="ctr"/>
                      <a:r>
                        <a:rPr lang="en-US" b="1" dirty="0">
                          <a:effectLst/>
                        </a:rPr>
                        <a:t>BRONX</a:t>
                      </a:r>
                    </a:p>
                  </a:txBody>
                  <a:tcPr anchor="ctr">
                    <a:lnL>
                      <a:noFill/>
                    </a:lnL>
                    <a:lnR>
                      <a:noFill/>
                    </a:lnR>
                    <a:lnT>
                      <a:noFill/>
                    </a:lnT>
                    <a:lnB>
                      <a:noFill/>
                    </a:lnB>
                    <a:solidFill>
                      <a:srgbClr val="FFFFFF"/>
                    </a:solidFill>
                  </a:tcPr>
                </a:tc>
                <a:tc>
                  <a:txBody>
                    <a:bodyPr/>
                    <a:lstStyle/>
                    <a:p>
                      <a:pPr algn="r"/>
                      <a:r>
                        <a:rPr lang="en-US" dirty="0">
                          <a:effectLst/>
                        </a:rPr>
                        <a:t>63</a:t>
                      </a:r>
                    </a:p>
                  </a:txBody>
                  <a:tcPr anchor="ctr">
                    <a:lnL>
                      <a:noFill/>
                    </a:lnL>
                    <a:lnR>
                      <a:noFill/>
                    </a:lnR>
                    <a:lnT>
                      <a:noFill/>
                    </a:lnT>
                    <a:lnB>
                      <a:noFill/>
                    </a:lnB>
                    <a:solidFill>
                      <a:srgbClr val="FFFFFF"/>
                    </a:solidFill>
                  </a:tcPr>
                </a:tc>
                <a:extLst>
                  <a:ext uri="{0D108BD9-81ED-4DB2-BD59-A6C34878D82A}">
                    <a16:rowId xmlns:a16="http://schemas.microsoft.com/office/drawing/2014/main" val="1722152308"/>
                  </a:ext>
                </a:extLst>
              </a:tr>
              <a:tr h="662380">
                <a:tc>
                  <a:txBody>
                    <a:bodyPr/>
                    <a:lstStyle/>
                    <a:p>
                      <a:pPr fontAlgn="ctr"/>
                      <a:r>
                        <a:rPr lang="en-US" b="1">
                          <a:effectLst/>
                        </a:rPr>
                        <a:t>BROOKLYN</a:t>
                      </a:r>
                    </a:p>
                  </a:txBody>
                  <a:tcPr anchor="ctr">
                    <a:lnL>
                      <a:noFill/>
                    </a:lnL>
                    <a:lnR>
                      <a:noFill/>
                    </a:lnR>
                    <a:lnT>
                      <a:noFill/>
                    </a:lnT>
                    <a:lnB>
                      <a:noFill/>
                    </a:lnB>
                    <a:solidFill>
                      <a:srgbClr val="FFFFFF"/>
                    </a:solidFill>
                  </a:tcPr>
                </a:tc>
                <a:tc>
                  <a:txBody>
                    <a:bodyPr/>
                    <a:lstStyle/>
                    <a:p>
                      <a:pPr algn="r"/>
                      <a:r>
                        <a:rPr lang="en-US">
                          <a:effectLst/>
                        </a:rPr>
                        <a:t>198</a:t>
                      </a:r>
                    </a:p>
                  </a:txBody>
                  <a:tcPr anchor="ctr">
                    <a:lnL>
                      <a:noFill/>
                    </a:lnL>
                    <a:lnR>
                      <a:noFill/>
                    </a:lnR>
                    <a:lnT>
                      <a:noFill/>
                    </a:lnT>
                    <a:lnB>
                      <a:noFill/>
                    </a:lnB>
                    <a:solidFill>
                      <a:srgbClr val="FFFFFF"/>
                    </a:solidFill>
                  </a:tcPr>
                </a:tc>
                <a:extLst>
                  <a:ext uri="{0D108BD9-81ED-4DB2-BD59-A6C34878D82A}">
                    <a16:rowId xmlns:a16="http://schemas.microsoft.com/office/drawing/2014/main" val="544528437"/>
                  </a:ext>
                </a:extLst>
              </a:tr>
              <a:tr h="861095">
                <a:tc>
                  <a:txBody>
                    <a:bodyPr/>
                    <a:lstStyle/>
                    <a:p>
                      <a:pPr fontAlgn="ctr"/>
                      <a:r>
                        <a:rPr lang="en-US" b="1" dirty="0">
                          <a:effectLst/>
                        </a:rPr>
                        <a:t>MANHATTAN</a:t>
                      </a:r>
                    </a:p>
                  </a:txBody>
                  <a:tcPr anchor="ctr">
                    <a:lnL>
                      <a:noFill/>
                    </a:lnL>
                    <a:lnR>
                      <a:noFill/>
                    </a:lnR>
                    <a:lnT>
                      <a:noFill/>
                    </a:lnT>
                    <a:lnB>
                      <a:noFill/>
                    </a:lnB>
                    <a:solidFill>
                      <a:srgbClr val="FFFFFF"/>
                    </a:solidFill>
                  </a:tcPr>
                </a:tc>
                <a:tc>
                  <a:txBody>
                    <a:bodyPr/>
                    <a:lstStyle/>
                    <a:p>
                      <a:pPr algn="r"/>
                      <a:r>
                        <a:rPr lang="en-US">
                          <a:effectLst/>
                        </a:rPr>
                        <a:t>1058</a:t>
                      </a:r>
                    </a:p>
                  </a:txBody>
                  <a:tcPr anchor="ctr">
                    <a:lnL>
                      <a:noFill/>
                    </a:lnL>
                    <a:lnR>
                      <a:noFill/>
                    </a:lnR>
                    <a:lnT>
                      <a:noFill/>
                    </a:lnT>
                    <a:lnB>
                      <a:noFill/>
                    </a:lnB>
                    <a:solidFill>
                      <a:srgbClr val="FFFFFF"/>
                    </a:solidFill>
                  </a:tcPr>
                </a:tc>
                <a:extLst>
                  <a:ext uri="{0D108BD9-81ED-4DB2-BD59-A6C34878D82A}">
                    <a16:rowId xmlns:a16="http://schemas.microsoft.com/office/drawing/2014/main" val="487690389"/>
                  </a:ext>
                </a:extLst>
              </a:tr>
              <a:tr h="662380">
                <a:tc>
                  <a:txBody>
                    <a:bodyPr/>
                    <a:lstStyle/>
                    <a:p>
                      <a:pPr fontAlgn="ctr"/>
                      <a:r>
                        <a:rPr lang="en-US" b="1" dirty="0">
                          <a:effectLst/>
                        </a:rPr>
                        <a:t>QUEENS</a:t>
                      </a:r>
                    </a:p>
                  </a:txBody>
                  <a:tcPr anchor="ctr">
                    <a:lnL>
                      <a:noFill/>
                    </a:lnL>
                    <a:lnR>
                      <a:noFill/>
                    </a:lnR>
                    <a:lnT>
                      <a:noFill/>
                    </a:lnT>
                    <a:lnB>
                      <a:noFill/>
                    </a:lnB>
                    <a:solidFill>
                      <a:srgbClr val="FFFFFF"/>
                    </a:solidFill>
                  </a:tcPr>
                </a:tc>
                <a:tc>
                  <a:txBody>
                    <a:bodyPr/>
                    <a:lstStyle/>
                    <a:p>
                      <a:pPr algn="r"/>
                      <a:r>
                        <a:rPr lang="en-US">
                          <a:effectLst/>
                        </a:rPr>
                        <a:t>104</a:t>
                      </a:r>
                    </a:p>
                  </a:txBody>
                  <a:tcPr anchor="ctr">
                    <a:lnL>
                      <a:noFill/>
                    </a:lnL>
                    <a:lnR>
                      <a:noFill/>
                    </a:lnR>
                    <a:lnT>
                      <a:noFill/>
                    </a:lnT>
                    <a:lnB>
                      <a:noFill/>
                    </a:lnB>
                    <a:solidFill>
                      <a:srgbClr val="FFFFFF"/>
                    </a:solidFill>
                  </a:tcPr>
                </a:tc>
                <a:extLst>
                  <a:ext uri="{0D108BD9-81ED-4DB2-BD59-A6C34878D82A}">
                    <a16:rowId xmlns:a16="http://schemas.microsoft.com/office/drawing/2014/main" val="916528199"/>
                  </a:ext>
                </a:extLst>
              </a:tr>
              <a:tr h="463666">
                <a:tc>
                  <a:txBody>
                    <a:bodyPr/>
                    <a:lstStyle/>
                    <a:p>
                      <a:pPr fontAlgn="ctr"/>
                      <a:r>
                        <a:rPr lang="en-US" b="1">
                          <a:effectLst/>
                        </a:rPr>
                        <a:t>STATEN ISLAND</a:t>
                      </a:r>
                    </a:p>
                  </a:txBody>
                  <a:tcPr anchor="ctr">
                    <a:lnL>
                      <a:noFill/>
                    </a:lnL>
                    <a:lnR>
                      <a:noFill/>
                    </a:lnR>
                    <a:lnT>
                      <a:noFill/>
                    </a:lnT>
                    <a:lnB>
                      <a:noFill/>
                    </a:lnB>
                    <a:solidFill>
                      <a:srgbClr val="FFFFFF"/>
                    </a:solidFill>
                  </a:tcPr>
                </a:tc>
                <a:tc>
                  <a:txBody>
                    <a:bodyPr/>
                    <a:lstStyle/>
                    <a:p>
                      <a:pPr algn="r"/>
                      <a:r>
                        <a:rPr lang="en-US" dirty="0">
                          <a:effectLst/>
                        </a:rPr>
                        <a:t>23</a:t>
                      </a:r>
                    </a:p>
                  </a:txBody>
                  <a:tcPr anchor="ctr">
                    <a:lnL>
                      <a:noFill/>
                    </a:lnL>
                    <a:lnR>
                      <a:noFill/>
                    </a:lnR>
                    <a:lnT>
                      <a:noFill/>
                    </a:lnT>
                    <a:lnB>
                      <a:noFill/>
                    </a:lnB>
                    <a:solidFill>
                      <a:srgbClr val="FFFFFF"/>
                    </a:solidFill>
                  </a:tcPr>
                </a:tc>
                <a:extLst>
                  <a:ext uri="{0D108BD9-81ED-4DB2-BD59-A6C34878D82A}">
                    <a16:rowId xmlns:a16="http://schemas.microsoft.com/office/drawing/2014/main" val="4172532992"/>
                  </a:ext>
                </a:extLst>
              </a:tr>
            </a:tbl>
          </a:graphicData>
        </a:graphic>
      </p:graphicFrame>
      <p:sp>
        <p:nvSpPr>
          <p:cNvPr id="6" name="TextBox 5">
            <a:extLst>
              <a:ext uri="{FF2B5EF4-FFF2-40B4-BE49-F238E27FC236}">
                <a16:creationId xmlns:a16="http://schemas.microsoft.com/office/drawing/2014/main" id="{A33EAC99-0FF5-704F-9565-19250542B508}"/>
              </a:ext>
            </a:extLst>
          </p:cNvPr>
          <p:cNvSpPr txBox="1"/>
          <p:nvPr/>
        </p:nvSpPr>
        <p:spPr>
          <a:xfrm>
            <a:off x="243281" y="251670"/>
            <a:ext cx="1845578" cy="369332"/>
          </a:xfrm>
          <a:prstGeom prst="rect">
            <a:avLst/>
          </a:prstGeom>
          <a:noFill/>
        </p:spPr>
        <p:txBody>
          <a:bodyPr wrap="square" rtlCol="0">
            <a:spAutoFit/>
          </a:bodyPr>
          <a:lstStyle/>
          <a:p>
            <a:r>
              <a:rPr lang="en-US" b="1" u="sng" dirty="0"/>
              <a:t>BOROUGH</a:t>
            </a:r>
          </a:p>
        </p:txBody>
      </p:sp>
      <p:sp>
        <p:nvSpPr>
          <p:cNvPr id="7" name="TextBox 6">
            <a:extLst>
              <a:ext uri="{FF2B5EF4-FFF2-40B4-BE49-F238E27FC236}">
                <a16:creationId xmlns:a16="http://schemas.microsoft.com/office/drawing/2014/main" id="{D05D3701-E1FC-7444-B23C-00E0E3D36549}"/>
              </a:ext>
            </a:extLst>
          </p:cNvPr>
          <p:cNvSpPr txBox="1"/>
          <p:nvPr/>
        </p:nvSpPr>
        <p:spPr>
          <a:xfrm>
            <a:off x="3833769" y="251670"/>
            <a:ext cx="1467545" cy="369332"/>
          </a:xfrm>
          <a:prstGeom prst="rect">
            <a:avLst/>
          </a:prstGeom>
          <a:noFill/>
        </p:spPr>
        <p:txBody>
          <a:bodyPr wrap="square" rtlCol="0">
            <a:spAutoFit/>
          </a:bodyPr>
          <a:lstStyle/>
          <a:p>
            <a:r>
              <a:rPr lang="en-US" dirty="0"/>
              <a:t>      </a:t>
            </a:r>
            <a:r>
              <a:rPr lang="en-US" b="1" u="sng" dirty="0"/>
              <a:t>COUNT</a:t>
            </a:r>
          </a:p>
        </p:txBody>
      </p:sp>
      <p:sp>
        <p:nvSpPr>
          <p:cNvPr id="11" name="TextBox 10">
            <a:extLst>
              <a:ext uri="{FF2B5EF4-FFF2-40B4-BE49-F238E27FC236}">
                <a16:creationId xmlns:a16="http://schemas.microsoft.com/office/drawing/2014/main" id="{B22C0FFB-B4E8-5847-8633-A884C50C568A}"/>
              </a:ext>
            </a:extLst>
          </p:cNvPr>
          <p:cNvSpPr txBox="1"/>
          <p:nvPr/>
        </p:nvSpPr>
        <p:spPr>
          <a:xfrm>
            <a:off x="813732" y="4269996"/>
            <a:ext cx="5142451" cy="923330"/>
          </a:xfrm>
          <a:prstGeom prst="rect">
            <a:avLst/>
          </a:prstGeom>
          <a:noFill/>
        </p:spPr>
        <p:txBody>
          <a:bodyPr wrap="square" rtlCol="0">
            <a:spAutoFit/>
          </a:bodyPr>
          <a:lstStyle/>
          <a:p>
            <a:r>
              <a:rPr lang="en-US" dirty="0"/>
              <a:t>The reduced data set and chart shows that the Manhattan has the most numbers of Cooling Towers and Staten Island has least. </a:t>
            </a:r>
          </a:p>
        </p:txBody>
      </p:sp>
      <p:sp>
        <p:nvSpPr>
          <p:cNvPr id="5" name="TextBox 4">
            <a:extLst>
              <a:ext uri="{FF2B5EF4-FFF2-40B4-BE49-F238E27FC236}">
                <a16:creationId xmlns:a16="http://schemas.microsoft.com/office/drawing/2014/main" id="{A2788B73-7894-AB40-8443-0BAC4C21AB6D}"/>
              </a:ext>
            </a:extLst>
          </p:cNvPr>
          <p:cNvSpPr txBox="1"/>
          <p:nvPr/>
        </p:nvSpPr>
        <p:spPr>
          <a:xfrm>
            <a:off x="7466202" y="1434517"/>
            <a:ext cx="4228052" cy="369332"/>
          </a:xfrm>
          <a:prstGeom prst="rect">
            <a:avLst/>
          </a:prstGeom>
          <a:noFill/>
        </p:spPr>
        <p:txBody>
          <a:bodyPr wrap="square" rtlCol="0">
            <a:spAutoFit/>
          </a:bodyPr>
          <a:lstStyle/>
          <a:p>
            <a:r>
              <a:rPr lang="en-US" dirty="0">
                <a:highlight>
                  <a:srgbClr val="FFFF00"/>
                </a:highlight>
              </a:rPr>
              <a:t>Number of Cooling Towers by Borough</a:t>
            </a:r>
          </a:p>
        </p:txBody>
      </p:sp>
    </p:spTree>
    <p:extLst>
      <p:ext uri="{BB962C8B-B14F-4D97-AF65-F5344CB8AC3E}">
        <p14:creationId xmlns:p14="http://schemas.microsoft.com/office/powerpoint/2010/main" val="280252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 hues of stone in antelope canyon">
            <a:extLst>
              <a:ext uri="{FF2B5EF4-FFF2-40B4-BE49-F238E27FC236}">
                <a16:creationId xmlns:a16="http://schemas.microsoft.com/office/drawing/2014/main" id="{626B9477-197F-4032-988A-631A5A3D6BC9}"/>
              </a:ext>
            </a:extLst>
          </p:cNvPr>
          <p:cNvPicPr>
            <a:picLocks noChangeAspect="1"/>
          </p:cNvPicPr>
          <p:nvPr/>
        </p:nvPicPr>
        <p:blipFill rotWithShape="1">
          <a:blip r:embed="rId2"/>
          <a:srcRect t="3556" b="12174"/>
          <a:stretch/>
        </p:blipFill>
        <p:spPr>
          <a:xfrm>
            <a:off x="0" y="0"/>
            <a:ext cx="12192001" cy="6858001"/>
          </a:xfrm>
          <a:prstGeom prst="rect">
            <a:avLst/>
          </a:prstGeom>
        </p:spPr>
      </p:pic>
      <p:sp>
        <p:nvSpPr>
          <p:cNvPr id="3" name="TextBox 2">
            <a:extLst>
              <a:ext uri="{FF2B5EF4-FFF2-40B4-BE49-F238E27FC236}">
                <a16:creationId xmlns:a16="http://schemas.microsoft.com/office/drawing/2014/main" id="{92139E7C-BF6D-D44C-9B4C-51501F275C0D}"/>
              </a:ext>
            </a:extLst>
          </p:cNvPr>
          <p:cNvSpPr txBox="1"/>
          <p:nvPr/>
        </p:nvSpPr>
        <p:spPr>
          <a:xfrm>
            <a:off x="1828801" y="2412276"/>
            <a:ext cx="9555060" cy="2308324"/>
          </a:xfrm>
          <a:prstGeom prst="rect">
            <a:avLst/>
          </a:prstGeom>
          <a:noFill/>
        </p:spPr>
        <p:txBody>
          <a:bodyPr wrap="square" rtlCol="0">
            <a:spAutoFit/>
          </a:bodyPr>
          <a:lstStyle/>
          <a:p>
            <a:r>
              <a:rPr lang="en-US" sz="2400" dirty="0">
                <a:solidFill>
                  <a:schemeClr val="bg1"/>
                </a:solidFill>
              </a:rPr>
              <a:t>Lastly, all the Cooling Towers in NYC are plotted in NYC map using marker. Marker contains all the related information about each Cooling Towers like address, make, model, capacity, units, borough, </a:t>
            </a:r>
          </a:p>
          <a:p>
            <a:r>
              <a:rPr lang="en-US" sz="2400" dirty="0">
                <a:solidFill>
                  <a:schemeClr val="bg1"/>
                </a:solidFill>
              </a:rPr>
              <a:t>serial number and intended use. This folium map makes it easy for user to check respective location and get all the information related to Cooling Tower rather than sliding the whole data set.</a:t>
            </a:r>
          </a:p>
        </p:txBody>
      </p:sp>
    </p:spTree>
    <p:extLst>
      <p:ext uri="{BB962C8B-B14F-4D97-AF65-F5344CB8AC3E}">
        <p14:creationId xmlns:p14="http://schemas.microsoft.com/office/powerpoint/2010/main" val="213749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4"/>
            <a:ext cx="12192000" cy="6857991"/>
          </a:xfrm>
          <a:prstGeom prst="rect">
            <a:avLst/>
          </a:prstGeom>
        </p:spPr>
      </p:pic>
      <p:sp>
        <p:nvSpPr>
          <p:cNvPr id="6" name="TextBox 5">
            <a:extLst>
              <a:ext uri="{FF2B5EF4-FFF2-40B4-BE49-F238E27FC236}">
                <a16:creationId xmlns:a16="http://schemas.microsoft.com/office/drawing/2014/main" id="{8894BD42-922D-8B45-9263-046A567D7994}"/>
              </a:ext>
            </a:extLst>
          </p:cNvPr>
          <p:cNvSpPr txBox="1"/>
          <p:nvPr/>
        </p:nvSpPr>
        <p:spPr>
          <a:xfrm>
            <a:off x="3149599" y="271106"/>
            <a:ext cx="8709891" cy="523220"/>
          </a:xfrm>
          <a:prstGeom prst="rect">
            <a:avLst/>
          </a:prstGeom>
          <a:noFill/>
        </p:spPr>
        <p:txBody>
          <a:bodyPr wrap="square" rtlCol="0">
            <a:spAutoFit/>
          </a:bodyPr>
          <a:lstStyle/>
          <a:p>
            <a:r>
              <a:rPr lang="en-US" sz="2800" dirty="0">
                <a:solidFill>
                  <a:schemeClr val="bg1"/>
                </a:solidFill>
                <a:highlight>
                  <a:srgbClr val="000000"/>
                </a:highlight>
                <a:latin typeface="Times New Roman" panose="02020603050405020304" pitchFamily="18" charset="0"/>
                <a:cs typeface="Times New Roman" panose="02020603050405020304" pitchFamily="18" charset="0"/>
              </a:rPr>
              <a:t>Plotting the Cooling Tower locations in NYC</a:t>
            </a:r>
          </a:p>
        </p:txBody>
      </p:sp>
      <p:pic>
        <p:nvPicPr>
          <p:cNvPr id="3" name="Picture 2" descr="Map&#10;&#10;Description automatically generated">
            <a:extLst>
              <a:ext uri="{FF2B5EF4-FFF2-40B4-BE49-F238E27FC236}">
                <a16:creationId xmlns:a16="http://schemas.microsoft.com/office/drawing/2014/main" id="{A3B73642-DBEE-4B4C-9D08-FC2AF408C932}"/>
              </a:ext>
            </a:extLst>
          </p:cNvPr>
          <p:cNvPicPr>
            <a:picLocks noChangeAspect="1"/>
          </p:cNvPicPr>
          <p:nvPr/>
        </p:nvPicPr>
        <p:blipFill>
          <a:blip r:embed="rId3"/>
          <a:stretch>
            <a:fillRect/>
          </a:stretch>
        </p:blipFill>
        <p:spPr>
          <a:xfrm>
            <a:off x="81615" y="-1"/>
            <a:ext cx="12192000" cy="7015595"/>
          </a:xfrm>
          <a:prstGeom prst="rect">
            <a:avLst/>
          </a:prstGeom>
        </p:spPr>
      </p:pic>
    </p:spTree>
    <p:extLst>
      <p:ext uri="{BB962C8B-B14F-4D97-AF65-F5344CB8AC3E}">
        <p14:creationId xmlns:p14="http://schemas.microsoft.com/office/powerpoint/2010/main" val="182316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lor hues of stone in antelope canyon">
            <a:extLst>
              <a:ext uri="{FF2B5EF4-FFF2-40B4-BE49-F238E27FC236}">
                <a16:creationId xmlns:a16="http://schemas.microsoft.com/office/drawing/2014/main" id="{A0F5B54E-96F6-2841-8216-6D39F42DBECD}"/>
              </a:ext>
            </a:extLst>
          </p:cNvPr>
          <p:cNvPicPr>
            <a:picLocks noChangeAspect="1"/>
          </p:cNvPicPr>
          <p:nvPr/>
        </p:nvPicPr>
        <p:blipFill rotWithShape="1">
          <a:blip r:embed="rId2"/>
          <a:srcRect t="3556" b="12174"/>
          <a:stretch/>
        </p:blipFill>
        <p:spPr>
          <a:xfrm>
            <a:off x="0" y="0"/>
            <a:ext cx="12192001" cy="6858001"/>
          </a:xfrm>
          <a:prstGeom prst="rect">
            <a:avLst/>
          </a:prstGeom>
        </p:spPr>
      </p:pic>
      <p:sp>
        <p:nvSpPr>
          <p:cNvPr id="7" name="Rectangle 6">
            <a:extLst>
              <a:ext uri="{FF2B5EF4-FFF2-40B4-BE49-F238E27FC236}">
                <a16:creationId xmlns:a16="http://schemas.microsoft.com/office/drawing/2014/main" id="{668BCE70-CB98-234F-A019-644B8AEDA150}"/>
              </a:ext>
            </a:extLst>
          </p:cNvPr>
          <p:cNvSpPr/>
          <p:nvPr/>
        </p:nvSpPr>
        <p:spPr>
          <a:xfrm>
            <a:off x="268077" y="603417"/>
            <a:ext cx="11655846" cy="3539430"/>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Since, these Cooling Towers comes under the DOHMH, it is very necessary to keep record of each  and every Cooling Towers present in NYC.  The data set is missing many values for many rows, which affected the whole research, we were unable to get proper information about the each and every Cooling Towers. Respective individual and authorities using these facilities are required to maintain the proper information about the Cooling Towers Since, they posses the risk of water born disease, which affects the public health. Hopping to do the same research again with the new and complete data set in near future.</a:t>
            </a:r>
          </a:p>
        </p:txBody>
      </p:sp>
      <p:sp>
        <p:nvSpPr>
          <p:cNvPr id="8" name="TextBox 7">
            <a:extLst>
              <a:ext uri="{FF2B5EF4-FFF2-40B4-BE49-F238E27FC236}">
                <a16:creationId xmlns:a16="http://schemas.microsoft.com/office/drawing/2014/main" id="{9ACE6C49-B9BD-C84C-B8E3-59D7B2615288}"/>
              </a:ext>
            </a:extLst>
          </p:cNvPr>
          <p:cNvSpPr txBox="1"/>
          <p:nvPr/>
        </p:nvSpPr>
        <p:spPr>
          <a:xfrm>
            <a:off x="121186" y="4957590"/>
            <a:ext cx="11931267" cy="461665"/>
          </a:xfrm>
          <a:prstGeom prst="rect">
            <a:avLst/>
          </a:prstGeom>
          <a:noFill/>
        </p:spPr>
        <p:txBody>
          <a:bodyPr wrap="square" rtlCol="0">
            <a:spAutoFit/>
          </a:bodyPr>
          <a:lstStyle/>
          <a:p>
            <a:r>
              <a:rPr lang="en-US" sz="2400" dirty="0"/>
              <a:t>##########################THE END########################</a:t>
            </a:r>
          </a:p>
        </p:txBody>
      </p:sp>
    </p:spTree>
    <p:extLst>
      <p:ext uri="{BB962C8B-B14F-4D97-AF65-F5344CB8AC3E}">
        <p14:creationId xmlns:p14="http://schemas.microsoft.com/office/powerpoint/2010/main" val="10271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lor hues of stone in antelope canyon">
            <a:extLst>
              <a:ext uri="{FF2B5EF4-FFF2-40B4-BE49-F238E27FC236}">
                <a16:creationId xmlns:a16="http://schemas.microsoft.com/office/drawing/2014/main" id="{231B24C8-9DBC-354A-A5FF-A81560E4E2B8}"/>
              </a:ext>
            </a:extLst>
          </p:cNvPr>
          <p:cNvPicPr>
            <a:picLocks noGrp="1" noChangeAspect="1"/>
          </p:cNvPicPr>
          <p:nvPr>
            <p:ph idx="1"/>
          </p:nvPr>
        </p:nvPicPr>
        <p:blipFill rotWithShape="1">
          <a:blip r:embed="rId2">
            <a:alphaModFix/>
          </a:blip>
          <a:srcRect t="3556" b="12174"/>
          <a:stretch/>
        </p:blipFill>
        <p:spPr>
          <a:xfrm>
            <a:off x="0" y="11"/>
            <a:ext cx="12192000" cy="6857989"/>
          </a:xfrm>
          <a:prstGeom prst="rect">
            <a:avLst/>
          </a:prstGeom>
        </p:spPr>
      </p:pic>
      <p:sp>
        <p:nvSpPr>
          <p:cNvPr id="18" name="Rectangle 1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9DC6729-1512-A046-8719-B896F5EFBF53}"/>
              </a:ext>
            </a:extLst>
          </p:cNvPr>
          <p:cNvSpPr>
            <a:spLocks noGrp="1"/>
          </p:cNvSpPr>
          <p:nvPr>
            <p:ph type="title"/>
          </p:nvPr>
        </p:nvSpPr>
        <p:spPr>
          <a:xfrm>
            <a:off x="0" y="891802"/>
            <a:ext cx="12192005" cy="4379831"/>
          </a:xfrm>
        </p:spPr>
        <p:txBody>
          <a:bodyPr>
            <a:noAutofit/>
          </a:bodyPr>
          <a:lstStyle/>
          <a:p>
            <a:r>
              <a:rPr lang="en-US" sz="2700" dirty="0">
                <a:solidFill>
                  <a:schemeClr val="bg1"/>
                </a:solidFill>
                <a:latin typeface="Times New Roman" panose="02020603050405020304" pitchFamily="18" charset="0"/>
                <a:cs typeface="Times New Roman" panose="02020603050405020304" pitchFamily="18" charset="0"/>
              </a:rPr>
              <a:t>Cooling tower is designed to remove heat from a building or facility by spraying water down throw the tower to exchange heat into inside of the building. </a:t>
            </a:r>
            <a:br>
              <a:rPr lang="en-US" sz="2700" dirty="0">
                <a:solidFill>
                  <a:schemeClr val="bg1"/>
                </a:solidFill>
                <a:latin typeface="Times New Roman" panose="02020603050405020304" pitchFamily="18" charset="0"/>
                <a:cs typeface="Times New Roman" panose="02020603050405020304" pitchFamily="18" charset="0"/>
              </a:rPr>
            </a:br>
            <a:r>
              <a:rPr lang="en-US" sz="2700" dirty="0">
                <a:solidFill>
                  <a:schemeClr val="bg1"/>
                </a:solidFill>
                <a:latin typeface="Times New Roman" panose="02020603050405020304" pitchFamily="18" charset="0"/>
                <a:cs typeface="Times New Roman" panose="02020603050405020304" pitchFamily="18" charset="0"/>
              </a:rPr>
              <a:t>Air comes in from the sides of tower and passes through the water, Cooling towers are primarily used for the heating, ventilation, and air conditioning and industrial purpose. Cooling tower contains large amount of water and are potential breeding grounds for Legionella bacteria if they are not properly disinfected and maintained. Cooling tower registration in NYC is mandated by Local Law 77 of 2015. We will explore the data set and get some information about the cooling towers used in NYC.</a:t>
            </a:r>
            <a:br>
              <a:rPr lang="en-US" sz="2700" dirty="0">
                <a:solidFill>
                  <a:schemeClr val="bg1"/>
                </a:solidFill>
                <a:latin typeface="Times New Roman" panose="02020603050405020304" pitchFamily="18" charset="0"/>
                <a:cs typeface="Times New Roman" panose="02020603050405020304" pitchFamily="18" charset="0"/>
              </a:rPr>
            </a:b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70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lor hues of stone in antelope canyon">
            <a:extLst>
              <a:ext uri="{FF2B5EF4-FFF2-40B4-BE49-F238E27FC236}">
                <a16:creationId xmlns:a16="http://schemas.microsoft.com/office/drawing/2014/main" id="{F127F453-C565-1644-A74C-8B8EEA7BF271}"/>
              </a:ext>
            </a:extLst>
          </p:cNvPr>
          <p:cNvPicPr>
            <a:picLocks noGrp="1" noChangeAspect="1"/>
          </p:cNvPicPr>
          <p:nvPr>
            <p:ph idx="1"/>
          </p:nvPr>
        </p:nvPicPr>
        <p:blipFill rotWithShape="1">
          <a:blip r:embed="rId2"/>
          <a:srcRect t="3556" b="12174"/>
          <a:stretch/>
        </p:blipFill>
        <p:spPr>
          <a:xfrm>
            <a:off x="40822" y="16788"/>
            <a:ext cx="12192000" cy="6858000"/>
          </a:xfrm>
          <a:prstGeom prst="rect">
            <a:avLst/>
          </a:prstGeom>
        </p:spPr>
      </p:pic>
      <p:sp>
        <p:nvSpPr>
          <p:cNvPr id="18" name="Rectangle 17">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0B95E18C-B506-1D4A-B8DB-DCAAD5FD429E}"/>
              </a:ext>
            </a:extLst>
          </p:cNvPr>
          <p:cNvPicPr>
            <a:picLocks noChangeAspect="1"/>
          </p:cNvPicPr>
          <p:nvPr/>
        </p:nvPicPr>
        <p:blipFill>
          <a:blip r:embed="rId3"/>
          <a:stretch>
            <a:fillRect/>
          </a:stretch>
        </p:blipFill>
        <p:spPr>
          <a:xfrm>
            <a:off x="6177614" y="1028699"/>
            <a:ext cx="4985686" cy="2356465"/>
          </a:xfrm>
          <a:prstGeom prst="rect">
            <a:avLst/>
          </a:prstGeom>
        </p:spPr>
      </p:pic>
      <p:pic>
        <p:nvPicPr>
          <p:cNvPr id="6" name="Picture 5">
            <a:extLst>
              <a:ext uri="{FF2B5EF4-FFF2-40B4-BE49-F238E27FC236}">
                <a16:creationId xmlns:a16="http://schemas.microsoft.com/office/drawing/2014/main" id="{F597B817-6555-5F41-A060-145CFE3E5BAD}"/>
              </a:ext>
            </a:extLst>
          </p:cNvPr>
          <p:cNvPicPr>
            <a:picLocks noChangeAspect="1"/>
          </p:cNvPicPr>
          <p:nvPr/>
        </p:nvPicPr>
        <p:blipFill>
          <a:blip r:embed="rId4"/>
          <a:stretch>
            <a:fillRect/>
          </a:stretch>
        </p:blipFill>
        <p:spPr>
          <a:xfrm>
            <a:off x="6158384" y="3377520"/>
            <a:ext cx="5062358" cy="2439695"/>
          </a:xfrm>
          <a:prstGeom prst="rect">
            <a:avLst/>
          </a:prstGeom>
        </p:spPr>
      </p:pic>
      <p:pic>
        <p:nvPicPr>
          <p:cNvPr id="7" name="Picture 6">
            <a:extLst>
              <a:ext uri="{FF2B5EF4-FFF2-40B4-BE49-F238E27FC236}">
                <a16:creationId xmlns:a16="http://schemas.microsoft.com/office/drawing/2014/main" id="{03D94C7C-EF65-1E4F-BBB3-124F5E3B89F0}"/>
              </a:ext>
            </a:extLst>
          </p:cNvPr>
          <p:cNvPicPr>
            <a:picLocks noChangeAspect="1"/>
          </p:cNvPicPr>
          <p:nvPr/>
        </p:nvPicPr>
        <p:blipFill>
          <a:blip r:embed="rId5"/>
          <a:stretch>
            <a:fillRect/>
          </a:stretch>
        </p:blipFill>
        <p:spPr>
          <a:xfrm>
            <a:off x="1028700" y="984860"/>
            <a:ext cx="5129684" cy="2400305"/>
          </a:xfrm>
          <a:prstGeom prst="rect">
            <a:avLst/>
          </a:prstGeom>
        </p:spPr>
      </p:pic>
      <p:pic>
        <p:nvPicPr>
          <p:cNvPr id="8" name="Picture 7">
            <a:extLst>
              <a:ext uri="{FF2B5EF4-FFF2-40B4-BE49-F238E27FC236}">
                <a16:creationId xmlns:a16="http://schemas.microsoft.com/office/drawing/2014/main" id="{BE8DED69-3193-154E-A559-7499AF74E82D}"/>
              </a:ext>
            </a:extLst>
          </p:cNvPr>
          <p:cNvPicPr>
            <a:picLocks noChangeAspect="1"/>
          </p:cNvPicPr>
          <p:nvPr/>
        </p:nvPicPr>
        <p:blipFill>
          <a:blip r:embed="rId6"/>
          <a:stretch>
            <a:fillRect/>
          </a:stretch>
        </p:blipFill>
        <p:spPr>
          <a:xfrm>
            <a:off x="1028700" y="3385165"/>
            <a:ext cx="5108112" cy="2439695"/>
          </a:xfrm>
          <a:prstGeom prst="rect">
            <a:avLst/>
          </a:prstGeom>
        </p:spPr>
      </p:pic>
      <p:sp>
        <p:nvSpPr>
          <p:cNvPr id="10" name="TextBox 9">
            <a:extLst>
              <a:ext uri="{FF2B5EF4-FFF2-40B4-BE49-F238E27FC236}">
                <a16:creationId xmlns:a16="http://schemas.microsoft.com/office/drawing/2014/main" id="{FA140B59-2537-2941-B5B1-B7A71CE41F4C}"/>
              </a:ext>
            </a:extLst>
          </p:cNvPr>
          <p:cNvSpPr txBox="1"/>
          <p:nvPr/>
        </p:nvSpPr>
        <p:spPr>
          <a:xfrm>
            <a:off x="2849217" y="518414"/>
            <a:ext cx="10588487" cy="461665"/>
          </a:xfrm>
          <a:prstGeom prst="rect">
            <a:avLst/>
          </a:prstGeom>
          <a:noFill/>
        </p:spPr>
        <p:txBody>
          <a:bodyPr wrap="square" rtlCol="0">
            <a:spAutoFit/>
          </a:bodyPr>
          <a:lstStyle/>
          <a:p>
            <a:r>
              <a:rPr lang="en-US" sz="2400" dirty="0">
                <a:solidFill>
                  <a:schemeClr val="bg1"/>
                </a:solidFill>
                <a:highlight>
                  <a:srgbClr val="008080"/>
                </a:highlight>
              </a:rPr>
              <a:t>Some of Cooling towers in New York City</a:t>
            </a:r>
          </a:p>
        </p:txBody>
      </p:sp>
    </p:spTree>
    <p:extLst>
      <p:ext uri="{BB962C8B-B14F-4D97-AF65-F5344CB8AC3E}">
        <p14:creationId xmlns:p14="http://schemas.microsoft.com/office/powerpoint/2010/main" val="408554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5CCB-18FD-F94D-A61B-1E35ED166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6EA96-191B-5F48-B202-C7A814D959D8}"/>
              </a:ext>
            </a:extLst>
          </p:cNvPr>
          <p:cNvSpPr>
            <a:spLocks noGrp="1"/>
          </p:cNvSpPr>
          <p:nvPr>
            <p:ph idx="1"/>
          </p:nvPr>
        </p:nvSpPr>
        <p:spPr/>
        <p:txBody>
          <a:bodyPr/>
          <a:lstStyle/>
          <a:p>
            <a:endParaRPr lang="en-US"/>
          </a:p>
        </p:txBody>
      </p:sp>
      <p:pic>
        <p:nvPicPr>
          <p:cNvPr id="5" name="Picture 4" descr="Color hues of stone in antelope canyon">
            <a:extLst>
              <a:ext uri="{FF2B5EF4-FFF2-40B4-BE49-F238E27FC236}">
                <a16:creationId xmlns:a16="http://schemas.microsoft.com/office/drawing/2014/main" id="{44254F5C-CA40-AF45-9DB4-837DAC2FA10A}"/>
              </a:ext>
            </a:extLst>
          </p:cNvPr>
          <p:cNvPicPr>
            <a:picLocks noChangeAspect="1"/>
          </p:cNvPicPr>
          <p:nvPr/>
        </p:nvPicPr>
        <p:blipFill rotWithShape="1">
          <a:blip r:embed="rId2"/>
          <a:srcRect t="3556" b="12174"/>
          <a:stretch/>
        </p:blipFill>
        <p:spPr>
          <a:xfrm>
            <a:off x="0" y="-751848"/>
            <a:ext cx="12192001" cy="7626626"/>
          </a:xfrm>
          <a:prstGeom prst="rect">
            <a:avLst/>
          </a:prstGeom>
        </p:spPr>
      </p:pic>
      <p:sp>
        <p:nvSpPr>
          <p:cNvPr id="6" name="TextBox 5">
            <a:extLst>
              <a:ext uri="{FF2B5EF4-FFF2-40B4-BE49-F238E27FC236}">
                <a16:creationId xmlns:a16="http://schemas.microsoft.com/office/drawing/2014/main" id="{0BE73338-CACD-0240-9A23-A26661706022}"/>
              </a:ext>
            </a:extLst>
          </p:cNvPr>
          <p:cNvSpPr txBox="1"/>
          <p:nvPr/>
        </p:nvSpPr>
        <p:spPr>
          <a:xfrm>
            <a:off x="134910" y="-185530"/>
            <a:ext cx="11902191" cy="6124754"/>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original data set has  total 6,241 rows and 22 columns, but many values are missing in each rows. Further analysis will be done using reduced data set. </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The data set can be accessed using the link below.</a:t>
            </a:r>
          </a:p>
          <a:p>
            <a:r>
              <a:rPr lang="en-US" sz="2800" b="1" i="1" dirty="0">
                <a:solidFill>
                  <a:schemeClr val="bg1"/>
                </a:solidFill>
                <a:latin typeface="Times New Roman" panose="02020603050405020304" pitchFamily="18" charset="0"/>
                <a:cs typeface="Times New Roman" panose="02020603050405020304" pitchFamily="18" charset="0"/>
              </a:rPr>
              <a:t>https://</a:t>
            </a:r>
            <a:r>
              <a:rPr lang="en-US" sz="2800" b="1" i="1" dirty="0" err="1">
                <a:solidFill>
                  <a:schemeClr val="bg1"/>
                </a:solidFill>
                <a:latin typeface="Times New Roman" panose="02020603050405020304" pitchFamily="18" charset="0"/>
                <a:cs typeface="Times New Roman" panose="02020603050405020304" pitchFamily="18" charset="0"/>
              </a:rPr>
              <a:t>drive.google.com</a:t>
            </a:r>
            <a:r>
              <a:rPr lang="en-US" sz="2800" b="1" i="1" dirty="0">
                <a:solidFill>
                  <a:schemeClr val="bg1"/>
                </a:solidFill>
                <a:latin typeface="Times New Roman" panose="02020603050405020304" pitchFamily="18" charset="0"/>
                <a:cs typeface="Times New Roman" panose="02020603050405020304" pitchFamily="18" charset="0"/>
              </a:rPr>
              <a:t>/</a:t>
            </a:r>
            <a:r>
              <a:rPr lang="en-US" sz="2800" b="1" i="1" dirty="0" err="1">
                <a:solidFill>
                  <a:schemeClr val="bg1"/>
                </a:solidFill>
                <a:latin typeface="Times New Roman" panose="02020603050405020304" pitchFamily="18" charset="0"/>
                <a:cs typeface="Times New Roman" panose="02020603050405020304" pitchFamily="18" charset="0"/>
              </a:rPr>
              <a:t>uc?export</a:t>
            </a:r>
            <a:r>
              <a:rPr lang="en-US" sz="2800" b="1" i="1" dirty="0">
                <a:solidFill>
                  <a:schemeClr val="bg1"/>
                </a:solidFill>
                <a:latin typeface="Times New Roman" panose="02020603050405020304" pitchFamily="18" charset="0"/>
                <a:cs typeface="Times New Roman" panose="02020603050405020304" pitchFamily="18" charset="0"/>
              </a:rPr>
              <a:t>=</a:t>
            </a:r>
            <a:r>
              <a:rPr lang="en-US" sz="2800" b="1" i="1" dirty="0" err="1">
                <a:solidFill>
                  <a:schemeClr val="bg1"/>
                </a:solidFill>
                <a:latin typeface="Times New Roman" panose="02020603050405020304" pitchFamily="18" charset="0"/>
                <a:cs typeface="Times New Roman" panose="02020603050405020304" pitchFamily="18" charset="0"/>
              </a:rPr>
              <a:t>download&amp;id</a:t>
            </a:r>
            <a:r>
              <a:rPr lang="en-US" sz="2800" b="1" i="1" dirty="0">
                <a:solidFill>
                  <a:schemeClr val="bg1"/>
                </a:solidFill>
                <a:latin typeface="Times New Roman" panose="02020603050405020304" pitchFamily="18" charset="0"/>
                <a:cs typeface="Times New Roman" panose="02020603050405020304" pitchFamily="18" charset="0"/>
              </a:rPr>
              <a:t>=1Igfusg_uVIzIXWJ1OlR62uYn2I1h2PsA</a:t>
            </a:r>
          </a:p>
          <a:p>
            <a:endParaRPr lang="en-US" sz="2800" b="1" i="1"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The cooling towers are mainly used for following purpose:</a:t>
            </a:r>
          </a:p>
          <a:p>
            <a:r>
              <a:rPr lang="en-US" sz="2400" dirty="0">
                <a:solidFill>
                  <a:schemeClr val="bg1"/>
                </a:solidFill>
                <a:latin typeface="Times New Roman" panose="02020603050405020304" pitchFamily="18" charset="0"/>
                <a:cs typeface="Times New Roman" panose="02020603050405020304" pitchFamily="18" charset="0"/>
              </a:rPr>
              <a:t>1. Base Building HVAC(Heating, Ventilation and Air Conditioning)</a:t>
            </a:r>
          </a:p>
          <a:p>
            <a:r>
              <a:rPr lang="en-US" sz="2400" dirty="0">
                <a:solidFill>
                  <a:schemeClr val="bg1"/>
                </a:solidFill>
                <a:latin typeface="Times New Roman" panose="02020603050405020304" pitchFamily="18" charset="0"/>
                <a:cs typeface="Times New Roman" panose="02020603050405020304" pitchFamily="18" charset="0"/>
              </a:rPr>
              <a:t>2.Air Conditioning</a:t>
            </a:r>
          </a:p>
          <a:p>
            <a:r>
              <a:rPr lang="en-US" sz="2400" dirty="0">
                <a:solidFill>
                  <a:schemeClr val="bg1"/>
                </a:solidFill>
                <a:latin typeface="Times New Roman" panose="02020603050405020304" pitchFamily="18" charset="0"/>
                <a:cs typeface="Times New Roman" panose="02020603050405020304" pitchFamily="18" charset="0"/>
              </a:rPr>
              <a:t>3.Condensate Water</a:t>
            </a:r>
          </a:p>
          <a:p>
            <a:r>
              <a:rPr lang="en-US" sz="2400" dirty="0">
                <a:solidFill>
                  <a:schemeClr val="bg1"/>
                </a:solidFill>
                <a:latin typeface="Times New Roman" panose="02020603050405020304" pitchFamily="18" charset="0"/>
                <a:cs typeface="Times New Roman" panose="02020603050405020304" pitchFamily="18" charset="0"/>
              </a:rPr>
              <a:t>4.Refrigration</a:t>
            </a:r>
          </a:p>
        </p:txBody>
      </p:sp>
      <p:sp>
        <p:nvSpPr>
          <p:cNvPr id="7" name="TextBox 6">
            <a:extLst>
              <a:ext uri="{FF2B5EF4-FFF2-40B4-BE49-F238E27FC236}">
                <a16:creationId xmlns:a16="http://schemas.microsoft.com/office/drawing/2014/main" id="{1CD5FDD0-4A79-8B44-844B-24DB06D9C683}"/>
              </a:ext>
            </a:extLst>
          </p:cNvPr>
          <p:cNvSpPr txBox="1"/>
          <p:nvPr/>
        </p:nvSpPr>
        <p:spPr>
          <a:xfrm>
            <a:off x="344774" y="2683239"/>
            <a:ext cx="11527436"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reduced data set contains 1446 rows which is very less than the original number, this implies that missing values in data affects the analysis.</a:t>
            </a:r>
          </a:p>
        </p:txBody>
      </p:sp>
    </p:spTree>
    <p:extLst>
      <p:ext uri="{BB962C8B-B14F-4D97-AF65-F5344CB8AC3E}">
        <p14:creationId xmlns:p14="http://schemas.microsoft.com/office/powerpoint/2010/main" val="205309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5C0630-9BB2-2842-832F-4B386860F6C8}"/>
              </a:ext>
            </a:extLst>
          </p:cNvPr>
          <p:cNvPicPr>
            <a:picLocks noChangeAspect="1"/>
          </p:cNvPicPr>
          <p:nvPr/>
        </p:nvPicPr>
        <p:blipFill>
          <a:blip r:embed="rId2"/>
          <a:stretch>
            <a:fillRect/>
          </a:stretch>
        </p:blipFill>
        <p:spPr>
          <a:xfrm>
            <a:off x="119920" y="342408"/>
            <a:ext cx="6903503" cy="6515592"/>
          </a:xfrm>
          <a:prstGeom prst="rect">
            <a:avLst/>
          </a:prstGeom>
        </p:spPr>
      </p:pic>
      <p:pic>
        <p:nvPicPr>
          <p:cNvPr id="8" name="Picture 7">
            <a:extLst>
              <a:ext uri="{FF2B5EF4-FFF2-40B4-BE49-F238E27FC236}">
                <a16:creationId xmlns:a16="http://schemas.microsoft.com/office/drawing/2014/main" id="{7A578038-859F-9940-A159-07D1CEE56F99}"/>
              </a:ext>
            </a:extLst>
          </p:cNvPr>
          <p:cNvPicPr>
            <a:picLocks noChangeAspect="1"/>
          </p:cNvPicPr>
          <p:nvPr/>
        </p:nvPicPr>
        <p:blipFill>
          <a:blip r:embed="rId3"/>
          <a:stretch>
            <a:fillRect/>
          </a:stretch>
        </p:blipFill>
        <p:spPr>
          <a:xfrm>
            <a:off x="6910466" y="569626"/>
            <a:ext cx="4951657" cy="5151724"/>
          </a:xfrm>
          <a:prstGeom prst="rect">
            <a:avLst/>
          </a:prstGeom>
        </p:spPr>
      </p:pic>
    </p:spTree>
    <p:extLst>
      <p:ext uri="{BB962C8B-B14F-4D97-AF65-F5344CB8AC3E}">
        <p14:creationId xmlns:p14="http://schemas.microsoft.com/office/powerpoint/2010/main" val="334385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6"/>
            <a:ext cx="12192000" cy="6857991"/>
          </a:xfrm>
          <a:prstGeom prst="rect">
            <a:avLst/>
          </a:prstGeom>
        </p:spPr>
      </p:pic>
      <p:sp>
        <p:nvSpPr>
          <p:cNvPr id="19" name="Rectangle 18">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2" name="Rectangle 21">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A3974B02-285E-1447-9D15-1F365DB5E5FA}"/>
              </a:ext>
            </a:extLst>
          </p:cNvPr>
          <p:cNvSpPr txBox="1"/>
          <p:nvPr/>
        </p:nvSpPr>
        <p:spPr>
          <a:xfrm>
            <a:off x="1028700" y="1218887"/>
            <a:ext cx="10134599" cy="390876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According to the reduced dataset there are about 38 different Make’s of cooling towers and some of most used are as follows: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1.Baltimore </a:t>
            </a:r>
            <a:r>
              <a:rPr lang="en-US" sz="2800" dirty="0" err="1">
                <a:latin typeface="Times New Roman" panose="02020603050405020304" pitchFamily="18" charset="0"/>
                <a:cs typeface="Times New Roman" panose="02020603050405020304" pitchFamily="18" charset="0"/>
              </a:rPr>
              <a:t>Aircoil</a:t>
            </a:r>
            <a:r>
              <a:rPr lang="en-US" sz="2800" dirty="0">
                <a:latin typeface="Times New Roman" panose="02020603050405020304" pitchFamily="18" charset="0"/>
                <a:cs typeface="Times New Roman" panose="02020603050405020304" pitchFamily="18" charset="0"/>
              </a:rPr>
              <a:t> Company</a:t>
            </a:r>
          </a:p>
          <a:p>
            <a:r>
              <a:rPr lang="en-US" sz="2800" dirty="0">
                <a:latin typeface="Times New Roman" panose="02020603050405020304" pitchFamily="18" charset="0"/>
                <a:cs typeface="Times New Roman" panose="02020603050405020304" pitchFamily="18" charset="0"/>
              </a:rPr>
              <a:t>2.EVAPCO Corp</a:t>
            </a:r>
          </a:p>
          <a:p>
            <a:r>
              <a:rPr lang="en-US" sz="2800" dirty="0">
                <a:latin typeface="Times New Roman" panose="02020603050405020304" pitchFamily="18" charset="0"/>
                <a:cs typeface="Times New Roman" panose="02020603050405020304" pitchFamily="18" charset="0"/>
              </a:rPr>
              <a:t>3.Marley</a:t>
            </a:r>
          </a:p>
          <a:p>
            <a:r>
              <a:rPr lang="en-US" sz="2800" dirty="0">
                <a:latin typeface="Times New Roman" panose="02020603050405020304" pitchFamily="18" charset="0"/>
                <a:cs typeface="Times New Roman" panose="02020603050405020304" pitchFamily="18" charset="0"/>
              </a:rPr>
              <a:t>4.Phillips</a:t>
            </a:r>
          </a:p>
          <a:p>
            <a:r>
              <a:rPr lang="en-US" sz="2800" dirty="0">
                <a:latin typeface="Times New Roman" panose="02020603050405020304" pitchFamily="18" charset="0"/>
                <a:cs typeface="Times New Roman" panose="02020603050405020304" pitchFamily="18" charset="0"/>
              </a:rPr>
              <a:t>5.Aqua Tower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56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D2CAA2-87E4-0B4B-A91D-EC870455F618}"/>
              </a:ext>
            </a:extLst>
          </p:cNvPr>
          <p:cNvPicPr>
            <a:picLocks noChangeAspect="1"/>
          </p:cNvPicPr>
          <p:nvPr/>
        </p:nvPicPr>
        <p:blipFill>
          <a:blip r:embed="rId2"/>
          <a:stretch>
            <a:fillRect/>
          </a:stretch>
        </p:blipFill>
        <p:spPr>
          <a:xfrm>
            <a:off x="159390" y="1325462"/>
            <a:ext cx="11808261" cy="5104700"/>
          </a:xfrm>
          <a:prstGeom prst="rect">
            <a:avLst/>
          </a:prstGeom>
        </p:spPr>
      </p:pic>
      <p:sp>
        <p:nvSpPr>
          <p:cNvPr id="5" name="TextBox 4">
            <a:extLst>
              <a:ext uri="{FF2B5EF4-FFF2-40B4-BE49-F238E27FC236}">
                <a16:creationId xmlns:a16="http://schemas.microsoft.com/office/drawing/2014/main" id="{98B458BE-5C15-C140-A601-AB90E14228BE}"/>
              </a:ext>
            </a:extLst>
          </p:cNvPr>
          <p:cNvSpPr txBox="1"/>
          <p:nvPr/>
        </p:nvSpPr>
        <p:spPr>
          <a:xfrm>
            <a:off x="3523376" y="696070"/>
            <a:ext cx="5746458" cy="369332"/>
          </a:xfrm>
          <a:prstGeom prst="rect">
            <a:avLst/>
          </a:prstGeom>
          <a:noFill/>
        </p:spPr>
        <p:txBody>
          <a:bodyPr wrap="square" rtlCol="0">
            <a:spAutoFit/>
          </a:bodyPr>
          <a:lstStyle/>
          <a:p>
            <a:r>
              <a:rPr lang="en-US" dirty="0">
                <a:highlight>
                  <a:srgbClr val="FFFF00"/>
                </a:highlight>
              </a:rPr>
              <a:t>Bar Chart for different Makes used in Cooling Tower</a:t>
            </a:r>
          </a:p>
        </p:txBody>
      </p:sp>
    </p:spTree>
    <p:extLst>
      <p:ext uri="{BB962C8B-B14F-4D97-AF65-F5344CB8AC3E}">
        <p14:creationId xmlns:p14="http://schemas.microsoft.com/office/powerpoint/2010/main" val="79980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0728ED-29AD-8D4B-B52A-DF57CFAE6934}"/>
              </a:ext>
            </a:extLst>
          </p:cNvPr>
          <p:cNvSpPr txBox="1"/>
          <p:nvPr/>
        </p:nvSpPr>
        <p:spPr>
          <a:xfrm>
            <a:off x="1096144" y="2884395"/>
            <a:ext cx="3862062" cy="2469140"/>
          </a:xfrm>
          <a:prstGeom prst="rect">
            <a:avLst/>
          </a:prstGeom>
        </p:spPr>
        <p:txBody>
          <a:bodyPr vert="horz" lIns="91440" tIns="45720" rIns="91440" bIns="45720" rtlCol="0">
            <a:normAutofit/>
          </a:bodyPr>
          <a:lstStyle/>
          <a:p>
            <a:pPr algn="ctr">
              <a:spcAft>
                <a:spcPts val="600"/>
              </a:spcAft>
            </a:pPr>
            <a:r>
              <a:rPr lang="en-US" sz="1100">
                <a:solidFill>
                  <a:schemeClr val="tx2"/>
                </a:solidFill>
              </a:rPr>
              <a:t>There are three C.C.U units used in these machine to measure cooling capacity.</a:t>
            </a:r>
          </a:p>
          <a:p>
            <a:pPr algn="ctr">
              <a:spcAft>
                <a:spcPts val="600"/>
              </a:spcAft>
            </a:pPr>
            <a:r>
              <a:rPr lang="en-US" sz="1100">
                <a:solidFill>
                  <a:schemeClr val="tx2"/>
                </a:solidFill>
              </a:rPr>
              <a:t>1.BTU/HR(British Thermal Unit)</a:t>
            </a:r>
          </a:p>
          <a:p>
            <a:pPr algn="ctr">
              <a:spcAft>
                <a:spcPts val="600"/>
              </a:spcAft>
            </a:pPr>
            <a:endParaRPr lang="en-US" sz="1100">
              <a:solidFill>
                <a:schemeClr val="tx2"/>
              </a:solidFill>
            </a:endParaRPr>
          </a:p>
          <a:p>
            <a:pPr algn="ctr">
              <a:spcAft>
                <a:spcPts val="600"/>
              </a:spcAft>
            </a:pPr>
            <a:r>
              <a:rPr lang="en-US" sz="1100">
                <a:solidFill>
                  <a:schemeClr val="tx2"/>
                </a:solidFill>
              </a:rPr>
              <a:t>2.CFM(Cubic Feet per Minutes)</a:t>
            </a:r>
          </a:p>
          <a:p>
            <a:pPr algn="ctr">
              <a:spcAft>
                <a:spcPts val="600"/>
              </a:spcAft>
            </a:pPr>
            <a:endParaRPr lang="en-US" sz="1100">
              <a:solidFill>
                <a:schemeClr val="tx2"/>
              </a:solidFill>
            </a:endParaRPr>
          </a:p>
          <a:p>
            <a:pPr algn="ctr">
              <a:spcAft>
                <a:spcPts val="600"/>
              </a:spcAft>
            </a:pPr>
            <a:r>
              <a:rPr lang="en-US" sz="1100">
                <a:solidFill>
                  <a:schemeClr val="tx2"/>
                </a:solidFill>
              </a:rPr>
              <a:t>3.Refrigeration Tons(Rate of Heat Transfer)</a:t>
            </a:r>
          </a:p>
          <a:p>
            <a:pPr algn="ctr">
              <a:spcAft>
                <a:spcPts val="600"/>
              </a:spcAft>
            </a:pPr>
            <a:endParaRPr lang="en-US" sz="1100">
              <a:solidFill>
                <a:schemeClr val="tx2"/>
              </a:solidFill>
            </a:endParaRPr>
          </a:p>
          <a:p>
            <a:pPr algn="ctr">
              <a:spcAft>
                <a:spcPts val="600"/>
              </a:spcAft>
            </a:pPr>
            <a:r>
              <a:rPr lang="en-US" sz="1100">
                <a:solidFill>
                  <a:schemeClr val="tx2"/>
                </a:solidFill>
              </a:rPr>
              <a:t>The mostly used unit for cooling towers is Refrigeration Tons </a:t>
            </a:r>
          </a:p>
          <a:p>
            <a:pPr marL="514350" indent="-514350" algn="ctr">
              <a:spcAft>
                <a:spcPts val="600"/>
              </a:spcAft>
              <a:buAutoNum type="arabicPeriod"/>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p:txBody>
      </p:sp>
      <p:pic>
        <p:nvPicPr>
          <p:cNvPr id="2" name="Picture 1" descr="Chart, histogram&#10;&#10;Description automatically generated">
            <a:extLst>
              <a:ext uri="{FF2B5EF4-FFF2-40B4-BE49-F238E27FC236}">
                <a16:creationId xmlns:a16="http://schemas.microsoft.com/office/drawing/2014/main" id="{9D24258D-9933-AD40-BE47-D47E43CBFFDE}"/>
              </a:ext>
            </a:extLst>
          </p:cNvPr>
          <p:cNvPicPr>
            <a:picLocks noChangeAspect="1"/>
          </p:cNvPicPr>
          <p:nvPr/>
        </p:nvPicPr>
        <p:blipFill>
          <a:blip r:embed="rId2"/>
          <a:stretch>
            <a:fillRect/>
          </a:stretch>
        </p:blipFill>
        <p:spPr>
          <a:xfrm>
            <a:off x="5905500" y="742335"/>
            <a:ext cx="5715000" cy="5457824"/>
          </a:xfrm>
          <a:prstGeom prst="rect">
            <a:avLst/>
          </a:prstGeom>
        </p:spPr>
      </p:pic>
      <p:grpSp>
        <p:nvGrpSpPr>
          <p:cNvPr id="40" name="Group 39">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1" name="Rectangle 40">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219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74384"/>
            <a:ext cx="12192000" cy="6857991"/>
          </a:xfrm>
          <a:prstGeom prst="rect">
            <a:avLst/>
          </a:prstGeom>
        </p:spPr>
      </p:pic>
      <p:sp>
        <p:nvSpPr>
          <p:cNvPr id="3" name="TextBox 2">
            <a:extLst>
              <a:ext uri="{FF2B5EF4-FFF2-40B4-BE49-F238E27FC236}">
                <a16:creationId xmlns:a16="http://schemas.microsoft.com/office/drawing/2014/main" id="{71B185B3-6955-1446-8F0C-B19F5DF86ADD}"/>
              </a:ext>
            </a:extLst>
          </p:cNvPr>
          <p:cNvSpPr txBox="1"/>
          <p:nvPr/>
        </p:nvSpPr>
        <p:spPr>
          <a:xfrm>
            <a:off x="1738859" y="584616"/>
            <a:ext cx="9638675" cy="954107"/>
          </a:xfrm>
          <a:prstGeom prst="rect">
            <a:avLst/>
          </a:prstGeom>
          <a:noFill/>
        </p:spPr>
        <p:txBody>
          <a:bodyPr wrap="square" rtlCol="0">
            <a:spAutoFit/>
          </a:bodyPr>
          <a:lstStyle/>
          <a:p>
            <a:r>
              <a:rPr lang="en-US" sz="2800" dirty="0">
                <a:solidFill>
                  <a:schemeClr val="bg1"/>
                </a:solidFill>
                <a:highlight>
                  <a:srgbClr val="000080"/>
                </a:highlight>
              </a:rPr>
              <a:t>Scatter plot of the cooling tower locations to map NYC map for Original dataset</a:t>
            </a:r>
          </a:p>
        </p:txBody>
      </p:sp>
      <p:pic>
        <p:nvPicPr>
          <p:cNvPr id="4" name="Picture 3">
            <a:extLst>
              <a:ext uri="{FF2B5EF4-FFF2-40B4-BE49-F238E27FC236}">
                <a16:creationId xmlns:a16="http://schemas.microsoft.com/office/drawing/2014/main" id="{9AF2C42F-AB65-BC45-8C2B-27CC6BECCB16}"/>
              </a:ext>
            </a:extLst>
          </p:cNvPr>
          <p:cNvPicPr>
            <a:picLocks noChangeAspect="1"/>
          </p:cNvPicPr>
          <p:nvPr/>
        </p:nvPicPr>
        <p:blipFill>
          <a:blip r:embed="rId3"/>
          <a:stretch>
            <a:fillRect/>
          </a:stretch>
        </p:blipFill>
        <p:spPr>
          <a:xfrm>
            <a:off x="2474556" y="1417738"/>
            <a:ext cx="7242888" cy="5440261"/>
          </a:xfrm>
          <a:prstGeom prst="rect">
            <a:avLst/>
          </a:prstGeom>
        </p:spPr>
      </p:pic>
    </p:spTree>
    <p:extLst>
      <p:ext uri="{BB962C8B-B14F-4D97-AF65-F5344CB8AC3E}">
        <p14:creationId xmlns:p14="http://schemas.microsoft.com/office/powerpoint/2010/main" val="137895646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136</TotalTime>
  <Words>706</Words>
  <Application>Microsoft Macintosh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Bembo</vt:lpstr>
      <vt:lpstr>Times New Roman</vt:lpstr>
      <vt:lpstr>AdornVTI</vt:lpstr>
      <vt:lpstr>      FINAL PROJECT       SUBJECT : CST 3512 TOPIC :VISUALIZATION OF DATA FOR COOLING TOWER IN NYC</vt:lpstr>
      <vt:lpstr>Cooling tower is designed to remove heat from a building or facility by spraying water down throw the tower to exchange heat into inside of the building.  Air comes in from the sides of tower and passes through the water, Cooling towers are primarily used for the heating, ventilation, and air conditioning and industrial purpose. Cooling tower contains large amount of water and are potential breeding grounds for Legionella bacteria if they are not properly disinfected and maintained. Cooling tower registration in NYC is mandated by Local Law 77 of 2015. We will explore the data set and get some information about the cooling towers used in NYC.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SUBJECT : CST 3512 TOPIC :VISUALIZATION OF DATA FOR COOLING TOWER IN NYC</dc:title>
  <dc:creator>sag g</dc:creator>
  <cp:lastModifiedBy>sag g</cp:lastModifiedBy>
  <cp:revision>18</cp:revision>
  <dcterms:created xsi:type="dcterms:W3CDTF">2021-12-11T05:15:15Z</dcterms:created>
  <dcterms:modified xsi:type="dcterms:W3CDTF">2022-06-15T22:23:03Z</dcterms:modified>
</cp:coreProperties>
</file>