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0" r:id="rId1"/>
  </p:sldMasterIdLst>
  <p:sldIdLst>
    <p:sldId id="256" r:id="rId2"/>
    <p:sldId id="277" r:id="rId3"/>
    <p:sldId id="259" r:id="rId4"/>
    <p:sldId id="276" r:id="rId5"/>
    <p:sldId id="269" r:id="rId6"/>
    <p:sldId id="268" r:id="rId7"/>
    <p:sldId id="267" r:id="rId8"/>
    <p:sldId id="274" r:id="rId9"/>
    <p:sldId id="262" r:id="rId10"/>
    <p:sldId id="278" r:id="rId11"/>
    <p:sldId id="275" r:id="rId12"/>
    <p:sldId id="279"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10"/>
    <p:restoredTop sz="94719"/>
  </p:normalViewPr>
  <p:slideViewPr>
    <p:cSldViewPr snapToGrid="0" snapToObjects="1">
      <p:cViewPr varScale="1">
        <p:scale>
          <a:sx n="152" d="100"/>
          <a:sy n="152" d="100"/>
        </p:scale>
        <p:origin x="13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12/13/21</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707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12/13/21</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60934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12/13/21</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86312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12/13/21</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2136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12/13/21</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99537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12/13/21</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82766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12/13/21</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95134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12/13/21</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59782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12/13/21</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17279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12/13/21</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4285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12/13/21</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90644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12/13/21</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1098306"/>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9" r:id="rId6"/>
    <p:sldLayoutId id="2147483884" r:id="rId7"/>
    <p:sldLayoutId id="2147483885" r:id="rId8"/>
    <p:sldLayoutId id="2147483886" r:id="rId9"/>
    <p:sldLayoutId id="2147483888" r:id="rId10"/>
    <p:sldLayoutId id="2147483887"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cnet.com/tech/services-and-software/robinhood-data-breach-exposed-7-million-customer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www.cnet.com/tech/services-and-software/gamestop-files-with-sec-to-sell-3-5-million-shares/" TargetMode="External"/><Relationship Id="rId4" Type="http://schemas.openxmlformats.org/officeDocument/2006/relationships/hyperlink" Target="https://www.cnet.com/news/robinhood-backlash-what-you-should-know-about-the-gamestop-stock-controversy/"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 hues of stone in antelope canyon">
            <a:extLst>
              <a:ext uri="{FF2B5EF4-FFF2-40B4-BE49-F238E27FC236}">
                <a16:creationId xmlns:a16="http://schemas.microsoft.com/office/drawing/2014/main" id="{626B9477-197F-4032-988A-631A5A3D6BC9}"/>
              </a:ext>
            </a:extLst>
          </p:cNvPr>
          <p:cNvPicPr>
            <a:picLocks noChangeAspect="1"/>
          </p:cNvPicPr>
          <p:nvPr/>
        </p:nvPicPr>
        <p:blipFill rotWithShape="1">
          <a:blip r:embed="rId2"/>
          <a:srcRect t="3556" b="12174"/>
          <a:stretch/>
        </p:blipFill>
        <p:spPr>
          <a:xfrm>
            <a:off x="0" y="11604"/>
            <a:ext cx="12192001" cy="6858001"/>
          </a:xfrm>
          <a:prstGeom prst="rect">
            <a:avLst/>
          </a:prstGeom>
        </p:spPr>
      </p:pic>
      <p:sp>
        <p:nvSpPr>
          <p:cNvPr id="27" name="Rectangle 26">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5CCB8-F021-B341-9ACE-1A3D7B23F8E6}"/>
              </a:ext>
            </a:extLst>
          </p:cNvPr>
          <p:cNvSpPr>
            <a:spLocks noGrp="1"/>
          </p:cNvSpPr>
          <p:nvPr>
            <p:ph type="ctrTitle"/>
          </p:nvPr>
        </p:nvSpPr>
        <p:spPr>
          <a:xfrm>
            <a:off x="336331" y="860173"/>
            <a:ext cx="11508828" cy="3417332"/>
          </a:xfrm>
        </p:spPr>
        <p:txBody>
          <a:bodyPr>
            <a:normAutofit/>
          </a:bodyPr>
          <a:lstStyle/>
          <a:p>
            <a:r>
              <a:rPr lang="en-US" sz="3600" dirty="0">
                <a:solidFill>
                  <a:schemeClr val="bg1"/>
                </a:solidFill>
                <a:highlight>
                  <a:srgbClr val="000000"/>
                </a:highlight>
                <a:latin typeface="Times New Roman" panose="02020603050405020304" pitchFamily="18" charset="0"/>
                <a:cs typeface="Times New Roman" panose="02020603050405020304" pitchFamily="18" charset="0"/>
              </a:rPr>
              <a:t> Term PROJECT</a:t>
            </a:r>
            <a:br>
              <a:rPr lang="en-US" sz="3600" dirty="0">
                <a:solidFill>
                  <a:schemeClr val="bg1"/>
                </a:solidFill>
                <a:highlight>
                  <a:srgbClr val="000000"/>
                </a:highlight>
                <a:latin typeface="Times New Roman" panose="02020603050405020304" pitchFamily="18" charset="0"/>
                <a:cs typeface="Times New Roman" panose="02020603050405020304" pitchFamily="18" charset="0"/>
              </a:rPr>
            </a:br>
            <a:r>
              <a:rPr lang="en-US" sz="3600" dirty="0">
                <a:solidFill>
                  <a:schemeClr val="bg1"/>
                </a:solidFill>
                <a:highlight>
                  <a:srgbClr val="000000"/>
                </a:highlight>
                <a:latin typeface="Times New Roman" panose="02020603050405020304" pitchFamily="18" charset="0"/>
                <a:cs typeface="Times New Roman" panose="02020603050405020304" pitchFamily="18" charset="0"/>
              </a:rPr>
              <a:t>SUBJECT : CST 2412</a:t>
            </a:r>
            <a:br>
              <a:rPr lang="en-US" sz="3600" dirty="0">
                <a:solidFill>
                  <a:schemeClr val="bg1"/>
                </a:solidFill>
                <a:highlight>
                  <a:srgbClr val="000000"/>
                </a:highlight>
                <a:latin typeface="Times New Roman" panose="02020603050405020304" pitchFamily="18" charset="0"/>
                <a:cs typeface="Times New Roman" panose="02020603050405020304" pitchFamily="18" charset="0"/>
              </a:rPr>
            </a:br>
            <a:r>
              <a:rPr lang="en-US" sz="3600" dirty="0">
                <a:solidFill>
                  <a:schemeClr val="bg1"/>
                </a:solidFill>
                <a:highlight>
                  <a:srgbClr val="000000"/>
                </a:highlight>
                <a:latin typeface="Times New Roman" panose="02020603050405020304" pitchFamily="18" charset="0"/>
                <a:cs typeface="Times New Roman" panose="02020603050405020304" pitchFamily="18" charset="0"/>
              </a:rPr>
              <a:t>TOPIC :Investigating the on-going</a:t>
            </a:r>
            <a:br>
              <a:rPr lang="en-US" sz="3600" dirty="0">
                <a:solidFill>
                  <a:schemeClr val="bg1"/>
                </a:solidFill>
                <a:highlight>
                  <a:srgbClr val="000000"/>
                </a:highlight>
                <a:latin typeface="Times New Roman" panose="02020603050405020304" pitchFamily="18" charset="0"/>
                <a:cs typeface="Times New Roman" panose="02020603050405020304" pitchFamily="18" charset="0"/>
              </a:rPr>
            </a:br>
            <a:r>
              <a:rPr lang="en-US" sz="3600" dirty="0">
                <a:solidFill>
                  <a:schemeClr val="bg1"/>
                </a:solidFill>
                <a:highlight>
                  <a:srgbClr val="000000"/>
                </a:highlight>
                <a:latin typeface="Times New Roman" panose="02020603050405020304" pitchFamily="18" charset="0"/>
                <a:cs typeface="Times New Roman" panose="02020603050405020304" pitchFamily="18" charset="0"/>
              </a:rPr>
              <a:t>concerns/awareness related to data security</a:t>
            </a:r>
          </a:p>
        </p:txBody>
      </p:sp>
      <p:grpSp>
        <p:nvGrpSpPr>
          <p:cNvPr id="29" name="Group 28">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30" name="Rectangle 29">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779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235D-7708-884C-8514-5E88FD8964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46B892-4063-444D-9DB8-133001AA5D19}"/>
              </a:ext>
            </a:extLst>
          </p:cNvPr>
          <p:cNvSpPr>
            <a:spLocks noGrp="1"/>
          </p:cNvSpPr>
          <p:nvPr>
            <p:ph idx="1"/>
          </p:nvPr>
        </p:nvSpPr>
        <p:spPr/>
        <p:txBody>
          <a:bodyPr/>
          <a:lstStyle/>
          <a:p>
            <a:endParaRPr lang="en-US"/>
          </a:p>
        </p:txBody>
      </p:sp>
      <p:pic>
        <p:nvPicPr>
          <p:cNvPr id="4" name="Picture 3" descr="Color hues of stone in antelope canyon">
            <a:extLst>
              <a:ext uri="{FF2B5EF4-FFF2-40B4-BE49-F238E27FC236}">
                <a16:creationId xmlns:a16="http://schemas.microsoft.com/office/drawing/2014/main" id="{9ADB7AE8-53D7-2F40-BBF4-E4BF67E6394D}"/>
              </a:ext>
            </a:extLst>
          </p:cNvPr>
          <p:cNvPicPr>
            <a:picLocks noChangeAspect="1"/>
          </p:cNvPicPr>
          <p:nvPr/>
        </p:nvPicPr>
        <p:blipFill rotWithShape="1">
          <a:blip r:embed="rId2"/>
          <a:srcRect t="3556" b="12174"/>
          <a:stretch/>
        </p:blipFill>
        <p:spPr>
          <a:xfrm>
            <a:off x="106653" y="212312"/>
            <a:ext cx="12192001" cy="6858001"/>
          </a:xfrm>
          <a:prstGeom prst="rect">
            <a:avLst/>
          </a:prstGeom>
        </p:spPr>
      </p:pic>
      <p:sp>
        <p:nvSpPr>
          <p:cNvPr id="5" name="Rectangle 4">
            <a:extLst>
              <a:ext uri="{FF2B5EF4-FFF2-40B4-BE49-F238E27FC236}">
                <a16:creationId xmlns:a16="http://schemas.microsoft.com/office/drawing/2014/main" id="{9E581210-9900-5148-95D8-C59E0A2DFF04}"/>
              </a:ext>
            </a:extLst>
          </p:cNvPr>
          <p:cNvSpPr/>
          <p:nvPr/>
        </p:nvSpPr>
        <p:spPr>
          <a:xfrm>
            <a:off x="313947" y="307591"/>
            <a:ext cx="11844471" cy="5632311"/>
          </a:xfrm>
          <a:prstGeom prst="rect">
            <a:avLst/>
          </a:prstGeom>
        </p:spPr>
        <p:txBody>
          <a:bodyPr wrap="square">
            <a:spAutoFit/>
          </a:bodyPr>
          <a:lstStyle/>
          <a:p>
            <a:r>
              <a:rPr lang="en-US" sz="2000" dirty="0">
                <a:solidFill>
                  <a:schemeClr val="bg1"/>
                </a:solidFill>
              </a:rPr>
              <a:t>6. Use data discovery tools technology to scan data both on cloud and premises and label sensitive or regulated data by type and purpose.</a:t>
            </a:r>
          </a:p>
          <a:p>
            <a:endParaRPr lang="en-US" sz="2000" dirty="0">
              <a:solidFill>
                <a:schemeClr val="bg1"/>
              </a:solidFill>
            </a:endParaRPr>
          </a:p>
          <a:p>
            <a:r>
              <a:rPr lang="en-US" sz="2000" dirty="0">
                <a:solidFill>
                  <a:schemeClr val="bg1"/>
                </a:solidFill>
              </a:rPr>
              <a:t>7. Organization needs to maintain a least privilege model where restrict unauthorized users.</a:t>
            </a:r>
          </a:p>
          <a:p>
            <a:endParaRPr lang="en-US" sz="2000" dirty="0">
              <a:solidFill>
                <a:schemeClr val="bg1"/>
              </a:solidFill>
            </a:endParaRPr>
          </a:p>
          <a:p>
            <a:r>
              <a:rPr lang="en-US" sz="2000" dirty="0">
                <a:solidFill>
                  <a:schemeClr val="bg1"/>
                </a:solidFill>
              </a:rPr>
              <a:t> </a:t>
            </a:r>
          </a:p>
          <a:p>
            <a:r>
              <a:rPr lang="en-US" sz="2000" dirty="0">
                <a:solidFill>
                  <a:schemeClr val="bg1"/>
                </a:solidFill>
              </a:rPr>
              <a:t>8.</a:t>
            </a:r>
            <a:r>
              <a:rPr lang="en-US" sz="2000" dirty="0"/>
              <a:t> </a:t>
            </a:r>
            <a:r>
              <a:rPr lang="en-US" sz="2000" dirty="0">
                <a:solidFill>
                  <a:schemeClr val="bg1"/>
                </a:solidFill>
              </a:rPr>
              <a:t>Always stay on top of the suspicious activities by closely auditing the IT ecosystem including all attempts to read, modify or delete sensitive data.</a:t>
            </a:r>
          </a:p>
          <a:p>
            <a:endParaRPr lang="en-US" sz="2000" dirty="0">
              <a:solidFill>
                <a:schemeClr val="bg1"/>
              </a:solidFill>
            </a:endParaRPr>
          </a:p>
          <a:p>
            <a:endParaRPr lang="en-US" sz="2000" dirty="0">
              <a:solidFill>
                <a:schemeClr val="bg1"/>
              </a:solidFill>
            </a:endParaRPr>
          </a:p>
          <a:p>
            <a:r>
              <a:rPr lang="en-US" sz="2000" dirty="0">
                <a:solidFill>
                  <a:schemeClr val="bg1"/>
                </a:solidFill>
              </a:rPr>
              <a:t>9. Another method of maintaining data security is using DAC where owner decides how to share and whom to share the data.</a:t>
            </a:r>
          </a:p>
          <a:p>
            <a:endParaRPr lang="en-US" sz="2000" dirty="0">
              <a:solidFill>
                <a:schemeClr val="bg1"/>
              </a:solidFill>
            </a:endParaRPr>
          </a:p>
          <a:p>
            <a:endParaRPr lang="en-US" sz="2000" dirty="0">
              <a:solidFill>
                <a:schemeClr val="bg1"/>
              </a:solidFill>
            </a:endParaRPr>
          </a:p>
          <a:p>
            <a:r>
              <a:rPr lang="en-US" sz="2000" dirty="0">
                <a:solidFill>
                  <a:schemeClr val="bg1"/>
                </a:solidFill>
              </a:rPr>
              <a:t>10.</a:t>
            </a:r>
            <a:r>
              <a:rPr lang="en-US" sz="2000" dirty="0"/>
              <a:t> . </a:t>
            </a:r>
            <a:r>
              <a:rPr lang="en-US" sz="2000" dirty="0">
                <a:solidFill>
                  <a:schemeClr val="bg1"/>
                </a:solidFill>
              </a:rPr>
              <a:t>Use the MAC models if possible.</a:t>
            </a:r>
          </a:p>
          <a:p>
            <a:endParaRPr lang="en-US" sz="2000" dirty="0">
              <a:solidFill>
                <a:schemeClr val="bg1"/>
              </a:solidFill>
            </a:endParaRPr>
          </a:p>
          <a:p>
            <a:r>
              <a:rPr lang="en-US" sz="2000" dirty="0">
                <a:solidFill>
                  <a:schemeClr val="bg1"/>
                </a:solidFill>
              </a:rPr>
              <a:t>11.</a:t>
            </a:r>
            <a:r>
              <a:rPr lang="en-US" sz="2000" dirty="0"/>
              <a:t> </a:t>
            </a:r>
            <a:r>
              <a:rPr lang="en-US" sz="2000" dirty="0">
                <a:solidFill>
                  <a:schemeClr val="bg1"/>
                </a:solidFill>
              </a:rPr>
              <a:t>Organization can also implement Clark-Wilson Policy where same user cannot execute two programs that required separation of duty and Chinese Wall Policy which deals with conflict of interest.</a:t>
            </a:r>
          </a:p>
        </p:txBody>
      </p:sp>
      <p:pic>
        <p:nvPicPr>
          <p:cNvPr id="6" name="Shape 258">
            <a:extLst>
              <a:ext uri="{FF2B5EF4-FFF2-40B4-BE49-F238E27FC236}">
                <a16:creationId xmlns:a16="http://schemas.microsoft.com/office/drawing/2014/main" id="{862B891A-4476-154E-A70E-EADBFBDF8DCE}"/>
              </a:ext>
            </a:extLst>
          </p:cNvPr>
          <p:cNvPicPr preferRelativeResize="0"/>
          <p:nvPr/>
        </p:nvPicPr>
        <p:blipFill>
          <a:blip r:embed="rId3">
            <a:alphaModFix/>
          </a:blip>
          <a:stretch>
            <a:fillRect/>
          </a:stretch>
        </p:blipFill>
        <p:spPr>
          <a:xfrm>
            <a:off x="10041096" y="5897595"/>
            <a:ext cx="1836745" cy="999196"/>
          </a:xfrm>
          <a:prstGeom prst="rect">
            <a:avLst/>
          </a:prstGeom>
          <a:noFill/>
          <a:ln>
            <a:noFill/>
          </a:ln>
        </p:spPr>
      </p:pic>
      <p:pic>
        <p:nvPicPr>
          <p:cNvPr id="7" name="Shape 144">
            <a:extLst>
              <a:ext uri="{FF2B5EF4-FFF2-40B4-BE49-F238E27FC236}">
                <a16:creationId xmlns:a16="http://schemas.microsoft.com/office/drawing/2014/main" id="{ADFC856C-9E44-3543-A4FB-1B00ADD16DAB}"/>
              </a:ext>
            </a:extLst>
          </p:cNvPr>
          <p:cNvPicPr preferRelativeResize="0"/>
          <p:nvPr/>
        </p:nvPicPr>
        <p:blipFill>
          <a:blip r:embed="rId4">
            <a:alphaModFix/>
          </a:blip>
          <a:stretch>
            <a:fillRect/>
          </a:stretch>
        </p:blipFill>
        <p:spPr>
          <a:xfrm>
            <a:off x="8865278" y="3752383"/>
            <a:ext cx="1355492" cy="1379666"/>
          </a:xfrm>
          <a:prstGeom prst="rect">
            <a:avLst/>
          </a:prstGeom>
          <a:noFill/>
          <a:ln>
            <a:noFill/>
          </a:ln>
        </p:spPr>
      </p:pic>
      <p:pic>
        <p:nvPicPr>
          <p:cNvPr id="8" name="Shape 264">
            <a:extLst>
              <a:ext uri="{FF2B5EF4-FFF2-40B4-BE49-F238E27FC236}">
                <a16:creationId xmlns:a16="http://schemas.microsoft.com/office/drawing/2014/main" id="{C2458113-7B2F-D441-98CB-EF767F7AA716}"/>
              </a:ext>
            </a:extLst>
          </p:cNvPr>
          <p:cNvPicPr preferRelativeResize="0"/>
          <p:nvPr/>
        </p:nvPicPr>
        <p:blipFill>
          <a:blip r:embed="rId5">
            <a:alphaModFix/>
          </a:blip>
          <a:stretch>
            <a:fillRect/>
          </a:stretch>
        </p:blipFill>
        <p:spPr>
          <a:xfrm>
            <a:off x="5198394" y="1608896"/>
            <a:ext cx="6172200" cy="498772"/>
          </a:xfrm>
          <a:prstGeom prst="rect">
            <a:avLst/>
          </a:prstGeom>
          <a:noFill/>
          <a:ln>
            <a:noFill/>
          </a:ln>
        </p:spPr>
      </p:pic>
      <p:pic>
        <p:nvPicPr>
          <p:cNvPr id="9" name="Shape 27">
            <a:extLst>
              <a:ext uri="{FF2B5EF4-FFF2-40B4-BE49-F238E27FC236}">
                <a16:creationId xmlns:a16="http://schemas.microsoft.com/office/drawing/2014/main" id="{7E0CE77E-19E3-9741-B23F-7A6A6F2A865E}"/>
              </a:ext>
            </a:extLst>
          </p:cNvPr>
          <p:cNvPicPr preferRelativeResize="0"/>
          <p:nvPr/>
        </p:nvPicPr>
        <p:blipFill>
          <a:blip r:embed="rId6">
            <a:alphaModFix/>
          </a:blip>
          <a:stretch>
            <a:fillRect/>
          </a:stretch>
        </p:blipFill>
        <p:spPr>
          <a:xfrm>
            <a:off x="6529354" y="3752383"/>
            <a:ext cx="1836745" cy="1411908"/>
          </a:xfrm>
          <a:prstGeom prst="rect">
            <a:avLst/>
          </a:prstGeom>
          <a:noFill/>
          <a:ln>
            <a:noFill/>
          </a:ln>
        </p:spPr>
      </p:pic>
    </p:spTree>
    <p:extLst>
      <p:ext uri="{BB962C8B-B14F-4D97-AF65-F5344CB8AC3E}">
        <p14:creationId xmlns:p14="http://schemas.microsoft.com/office/powerpoint/2010/main" val="425599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olor hues of stone in antelope canyon">
            <a:extLst>
              <a:ext uri="{FF2B5EF4-FFF2-40B4-BE49-F238E27FC236}">
                <a16:creationId xmlns:a16="http://schemas.microsoft.com/office/drawing/2014/main" id="{A0F5B54E-96F6-2841-8216-6D39F42DBECD}"/>
              </a:ext>
            </a:extLst>
          </p:cNvPr>
          <p:cNvPicPr>
            <a:picLocks noChangeAspect="1"/>
          </p:cNvPicPr>
          <p:nvPr/>
        </p:nvPicPr>
        <p:blipFill rotWithShape="1">
          <a:blip r:embed="rId2"/>
          <a:srcRect t="3556" b="12174"/>
          <a:stretch/>
        </p:blipFill>
        <p:spPr>
          <a:xfrm>
            <a:off x="0" y="0"/>
            <a:ext cx="12192001" cy="6858001"/>
          </a:xfrm>
          <a:prstGeom prst="rect">
            <a:avLst/>
          </a:prstGeom>
        </p:spPr>
      </p:pic>
      <p:sp>
        <p:nvSpPr>
          <p:cNvPr id="2" name="Rectangle 1">
            <a:extLst>
              <a:ext uri="{FF2B5EF4-FFF2-40B4-BE49-F238E27FC236}">
                <a16:creationId xmlns:a16="http://schemas.microsoft.com/office/drawing/2014/main" id="{24B65ED7-210B-C941-A188-4BEDD74CFB70}"/>
              </a:ext>
            </a:extLst>
          </p:cNvPr>
          <p:cNvSpPr/>
          <p:nvPr/>
        </p:nvSpPr>
        <p:spPr>
          <a:xfrm>
            <a:off x="712572" y="542836"/>
            <a:ext cx="11236411" cy="2246769"/>
          </a:xfrm>
          <a:prstGeom prst="rect">
            <a:avLst/>
          </a:prstGeom>
        </p:spPr>
        <p:txBody>
          <a:bodyPr wrap="square">
            <a:spAutoFit/>
          </a:bodyPr>
          <a:lstStyle/>
          <a:p>
            <a:r>
              <a:rPr lang="en-US" sz="2000" dirty="0">
                <a:solidFill>
                  <a:schemeClr val="bg1"/>
                </a:solidFill>
                <a:latin typeface="Times New Roman" panose="02020603050405020304" pitchFamily="18" charset="0"/>
                <a:ea typeface="Calibri" panose="020F0502020204030204" pitchFamily="34" charset="0"/>
              </a:rPr>
              <a:t>12. Simple techniques for individuals and organization to keep their data safe by using password for their accounts or        </a:t>
            </a:r>
          </a:p>
          <a:p>
            <a:r>
              <a:rPr lang="en-US" sz="2000" dirty="0">
                <a:solidFill>
                  <a:schemeClr val="bg1"/>
                </a:solidFill>
                <a:latin typeface="Times New Roman" panose="02020603050405020304" pitchFamily="18" charset="0"/>
                <a:ea typeface="Calibri" panose="020F0502020204030204" pitchFamily="34" charset="0"/>
              </a:rPr>
              <a:t>     important data which are long and contains numbers, letters, characters, and symbols.</a:t>
            </a:r>
            <a:r>
              <a:rPr lang="en-US" sz="2000" dirty="0">
                <a:solidFill>
                  <a:schemeClr val="bg1"/>
                </a:solidFill>
              </a:rPr>
              <a:t> </a:t>
            </a:r>
          </a:p>
          <a:p>
            <a:endParaRPr lang="en-US" sz="2000" dirty="0">
              <a:solidFill>
                <a:schemeClr val="bg1"/>
              </a:solidFill>
            </a:endParaRPr>
          </a:p>
          <a:p>
            <a:r>
              <a:rPr lang="en-US" sz="2000" dirty="0">
                <a:solidFill>
                  <a:schemeClr val="bg1"/>
                </a:solidFill>
              </a:rPr>
              <a:t>13. If available use VPN.</a:t>
            </a:r>
          </a:p>
          <a:p>
            <a:endParaRPr lang="en-US" sz="2000" dirty="0">
              <a:solidFill>
                <a:schemeClr val="bg1"/>
              </a:solidFill>
            </a:endParaRPr>
          </a:p>
          <a:p>
            <a:r>
              <a:rPr lang="en-US" sz="2000" dirty="0">
                <a:solidFill>
                  <a:schemeClr val="bg1"/>
                </a:solidFill>
              </a:rPr>
              <a:t>14.</a:t>
            </a:r>
            <a:r>
              <a:rPr lang="en-US" sz="2000" dirty="0"/>
              <a:t>  </a:t>
            </a:r>
            <a:r>
              <a:rPr lang="en-US" sz="2000" dirty="0">
                <a:solidFill>
                  <a:schemeClr val="bg1"/>
                </a:solidFill>
              </a:rPr>
              <a:t>Never open an email or link which are not familiar or look suspicious. </a:t>
            </a:r>
          </a:p>
        </p:txBody>
      </p:sp>
      <p:sp>
        <p:nvSpPr>
          <p:cNvPr id="3" name="Rectangle 2">
            <a:extLst>
              <a:ext uri="{FF2B5EF4-FFF2-40B4-BE49-F238E27FC236}">
                <a16:creationId xmlns:a16="http://schemas.microsoft.com/office/drawing/2014/main" id="{710965E2-87C2-4145-B499-2FF172DC0B62}"/>
              </a:ext>
            </a:extLst>
          </p:cNvPr>
          <p:cNvSpPr/>
          <p:nvPr/>
        </p:nvSpPr>
        <p:spPr>
          <a:xfrm>
            <a:off x="107092" y="4177472"/>
            <a:ext cx="12084908" cy="1292662"/>
          </a:xfrm>
          <a:prstGeom prst="rect">
            <a:avLst/>
          </a:prstGeom>
        </p:spPr>
        <p:txBody>
          <a:bodyPr wrap="square">
            <a:spAutoFit/>
          </a:bodyPr>
          <a:lstStyle/>
          <a:p>
            <a:r>
              <a:rPr lang="en-US" sz="2000" dirty="0">
                <a:solidFill>
                  <a:schemeClr val="bg1"/>
                </a:solidFill>
                <a:latin typeface="Times New Roman" panose="02020603050405020304" pitchFamily="18" charset="0"/>
                <a:ea typeface="Calibri" panose="020F0502020204030204" pitchFamily="34" charset="0"/>
              </a:rPr>
              <a:t>Ultimately, we cannot say that we can have a complete security of our data because as the technology progress, the risk of data loss increase. They are like two sides of a coin. But maintaining the above policies and methods reduced maximum number of risk of data loss and maintain high security of data.</a:t>
            </a:r>
          </a:p>
          <a:p>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7140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D329-76C2-1F4E-9CC7-464E8FD00A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A1E739-B043-154C-84CE-62163F976178}"/>
              </a:ext>
            </a:extLst>
          </p:cNvPr>
          <p:cNvSpPr>
            <a:spLocks noGrp="1"/>
          </p:cNvSpPr>
          <p:nvPr>
            <p:ph idx="1"/>
          </p:nvPr>
        </p:nvSpPr>
        <p:spPr/>
        <p:txBody>
          <a:bodyPr/>
          <a:lstStyle/>
          <a:p>
            <a:endParaRPr lang="en-US"/>
          </a:p>
        </p:txBody>
      </p:sp>
      <p:pic>
        <p:nvPicPr>
          <p:cNvPr id="4" name="Picture 3" descr="Color hues of stone in antelope canyon">
            <a:extLst>
              <a:ext uri="{FF2B5EF4-FFF2-40B4-BE49-F238E27FC236}">
                <a16:creationId xmlns:a16="http://schemas.microsoft.com/office/drawing/2014/main" id="{7C18C1E8-B9F4-7344-B231-8C31EEC6CDF7}"/>
              </a:ext>
            </a:extLst>
          </p:cNvPr>
          <p:cNvPicPr>
            <a:picLocks noChangeAspect="1"/>
          </p:cNvPicPr>
          <p:nvPr/>
        </p:nvPicPr>
        <p:blipFill rotWithShape="1">
          <a:blip r:embed="rId2"/>
          <a:srcRect t="3556" b="12174"/>
          <a:stretch/>
        </p:blipFill>
        <p:spPr>
          <a:xfrm>
            <a:off x="0" y="11604"/>
            <a:ext cx="12192001" cy="6858001"/>
          </a:xfrm>
          <a:prstGeom prst="rect">
            <a:avLst/>
          </a:prstGeom>
        </p:spPr>
      </p:pic>
      <p:sp>
        <p:nvSpPr>
          <p:cNvPr id="6" name="Rectangle 5">
            <a:extLst>
              <a:ext uri="{FF2B5EF4-FFF2-40B4-BE49-F238E27FC236}">
                <a16:creationId xmlns:a16="http://schemas.microsoft.com/office/drawing/2014/main" id="{6162EA63-5A5F-9343-A879-C5BD3361F8C2}"/>
              </a:ext>
            </a:extLst>
          </p:cNvPr>
          <p:cNvSpPr/>
          <p:nvPr/>
        </p:nvSpPr>
        <p:spPr>
          <a:xfrm>
            <a:off x="0" y="498630"/>
            <a:ext cx="12192000" cy="6370975"/>
          </a:xfrm>
          <a:prstGeom prst="rect">
            <a:avLst/>
          </a:prstGeom>
        </p:spPr>
        <p:txBody>
          <a:bodyPr wrap="square">
            <a:spAutoFit/>
          </a:bodyPr>
          <a:lstStyle/>
          <a:p>
            <a:r>
              <a:rPr lang="en-US" sz="1600" b="1" u="sng" dirty="0">
                <a:solidFill>
                  <a:schemeClr val="bg1"/>
                </a:solidFill>
                <a:highlight>
                  <a:srgbClr val="0000FF"/>
                </a:highlight>
                <a:latin typeface="Times New Roman" panose="02020603050405020304" pitchFamily="18" charset="0"/>
                <a:ea typeface="Calibri" panose="020F0502020204030204" pitchFamily="34" charset="0"/>
                <a:cs typeface="Times New Roman" panose="02020603050405020304" pitchFamily="18" charset="0"/>
              </a:rPr>
              <a:t>References:</a:t>
            </a:r>
            <a:endParaRPr lang="en-US" sz="1600" dirty="0">
              <a:solidFill>
                <a:schemeClr val="bg1"/>
              </a:solidFill>
              <a:highlight>
                <a:srgbClr val="0000FF"/>
              </a:highlight>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chemeClr val="bg1"/>
                </a:solidFill>
                <a:highlight>
                  <a:srgbClr val="FF00FF"/>
                </a:highlight>
                <a:latin typeface="Times New Roman" panose="02020603050405020304" pitchFamily="18" charset="0"/>
                <a:ea typeface="Calibri" panose="020F0502020204030204" pitchFamily="34" charset="0"/>
                <a:cs typeface="Times New Roman" panose="02020603050405020304" pitchFamily="18" charset="0"/>
              </a:rPr>
              <a:t>1.</a:t>
            </a:r>
          </a:p>
          <a:p>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“What is Data Security?,” What is Data Security? Data Security Definition and Overview.</a:t>
            </a:r>
            <a:endPar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[Online]. Available: https://</a:t>
            </a:r>
            <a:r>
              <a:rPr lang="en-US" sz="1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www.ibm.com</a:t>
            </a: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/topics/data-security. [Accessed: 27-Oct-2021].</a:t>
            </a:r>
            <a:endPar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chemeClr val="bg1"/>
                </a:solidFill>
                <a:highlight>
                  <a:srgbClr val="FF00FF"/>
                </a:highlight>
                <a:latin typeface="Times New Roman" panose="02020603050405020304" pitchFamily="18" charset="0"/>
                <a:ea typeface="Calibri" panose="020F0502020204030204" pitchFamily="34" charset="0"/>
                <a:cs typeface="Times New Roman" panose="02020603050405020304" pitchFamily="18" charset="0"/>
              </a:rPr>
              <a:t>2.</a:t>
            </a:r>
          </a:p>
          <a:p>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L. Whitney, “Data privacy is a growing concern for more consumers,” TechRepublic, 17-Aug-2021.</a:t>
            </a:r>
          </a:p>
          <a:p>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[Online]. Available: https://</a:t>
            </a:r>
            <a:r>
              <a:rPr lang="en-US" sz="1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www.techrepublic.com</a:t>
            </a: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/article/data-privacy-is-</a:t>
            </a:r>
            <a:r>
              <a:rPr lang="en-US" sz="1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agrowing</a:t>
            </a: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-concern-for-more-consumers/. [Accessed: 27-Oct-2021].</a:t>
            </a:r>
            <a:endPar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chemeClr val="bg1"/>
                </a:solidFill>
                <a:highlight>
                  <a:srgbClr val="FF00FF"/>
                </a:highlight>
                <a:latin typeface="Times New Roman" panose="02020603050405020304" pitchFamily="18" charset="0"/>
                <a:ea typeface="Calibri" panose="020F0502020204030204" pitchFamily="34" charset="0"/>
                <a:cs typeface="Times New Roman" panose="02020603050405020304" pitchFamily="18" charset="0"/>
              </a:rPr>
              <a:t>3.</a:t>
            </a:r>
          </a:p>
          <a:p>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B. </a:t>
            </a:r>
            <a:r>
              <a:rPr lang="en-US" sz="1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Auxier</a:t>
            </a: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L. Rainie, M. Anderson, A. Perrin, M. Kumar, and E. Turner, “Americans </a:t>
            </a:r>
            <a:r>
              <a:rPr lang="en-US" sz="1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andprivacy</a:t>
            </a: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Concerned, confused and feeling lack of control over their personal </a:t>
            </a:r>
            <a:r>
              <a:rPr lang="en-US" sz="1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information,”Pew</a:t>
            </a: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Research Center: Internet, Science &amp; Tech, 17-Aug-2020. [Online]. Available:</a:t>
            </a:r>
            <a:endPar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https://</a:t>
            </a:r>
            <a:r>
              <a:rPr lang="en-US" sz="1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www.pewresearch.org</a:t>
            </a: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/internet/2019/11/15/americans-and-privacy-concernedconfused-and-feeling-lack-of-control-over-their-personal-information/. [Accessed: 27-Oct-2021].</a:t>
            </a:r>
          </a:p>
          <a:p>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solidFill>
                  <a:schemeClr val="bg1"/>
                </a:solidFill>
                <a:highlight>
                  <a:srgbClr val="FF00FF"/>
                </a:highlight>
              </a:rPr>
              <a:t>4. </a:t>
            </a:r>
          </a:p>
          <a:p>
            <a:r>
              <a:rPr lang="en-US" sz="1600" dirty="0">
                <a:solidFill>
                  <a:schemeClr val="bg1"/>
                </a:solidFill>
              </a:rPr>
              <a:t>M. </a:t>
            </a:r>
            <a:r>
              <a:rPr lang="en-US" sz="1600" dirty="0" err="1">
                <a:solidFill>
                  <a:schemeClr val="bg1"/>
                </a:solidFill>
              </a:rPr>
              <a:t>Gindi</a:t>
            </a:r>
            <a:r>
              <a:rPr lang="en-US" sz="1600" dirty="0">
                <a:solidFill>
                  <a:schemeClr val="bg1"/>
                </a:solidFill>
              </a:rPr>
              <a:t>, “Data Awareness is key to data security,” Dark Reading, 10-Sep-2021. [Online].Available: https://</a:t>
            </a:r>
            <a:r>
              <a:rPr lang="en-US" sz="1600" dirty="0" err="1">
                <a:solidFill>
                  <a:schemeClr val="bg1"/>
                </a:solidFill>
              </a:rPr>
              <a:t>www.darkreading.com</a:t>
            </a:r>
            <a:r>
              <a:rPr lang="en-US" sz="1600" dirty="0">
                <a:solidFill>
                  <a:schemeClr val="bg1"/>
                </a:solidFill>
              </a:rPr>
              <a:t>/risk/data-awareness-is-key-to-data-security.</a:t>
            </a:r>
          </a:p>
          <a:p>
            <a:r>
              <a:rPr lang="en-US" sz="1600" dirty="0">
                <a:solidFill>
                  <a:schemeClr val="bg1"/>
                </a:solidFill>
              </a:rPr>
              <a:t>[Accessed: 27-Oct-2021].</a:t>
            </a:r>
          </a:p>
          <a:p>
            <a:endPar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6504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F503-F7BE-FD45-99C8-C3179DC9B6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E9AB1A-32FD-3444-8875-1AD4F29497A7}"/>
              </a:ext>
            </a:extLst>
          </p:cNvPr>
          <p:cNvSpPr>
            <a:spLocks noGrp="1"/>
          </p:cNvSpPr>
          <p:nvPr>
            <p:ph idx="1"/>
          </p:nvPr>
        </p:nvSpPr>
        <p:spPr/>
        <p:txBody>
          <a:bodyPr/>
          <a:lstStyle/>
          <a:p>
            <a:endParaRPr lang="en-US"/>
          </a:p>
        </p:txBody>
      </p:sp>
      <p:pic>
        <p:nvPicPr>
          <p:cNvPr id="4" name="Picture 3" descr="Color hues of stone in antelope canyon">
            <a:extLst>
              <a:ext uri="{FF2B5EF4-FFF2-40B4-BE49-F238E27FC236}">
                <a16:creationId xmlns:a16="http://schemas.microsoft.com/office/drawing/2014/main" id="{5E17388A-1F0D-6D43-84C3-FC7C59B5B406}"/>
              </a:ext>
            </a:extLst>
          </p:cNvPr>
          <p:cNvPicPr>
            <a:picLocks noChangeAspect="1"/>
          </p:cNvPicPr>
          <p:nvPr/>
        </p:nvPicPr>
        <p:blipFill rotWithShape="1">
          <a:blip r:embed="rId2"/>
          <a:srcRect t="3556" b="12174"/>
          <a:stretch/>
        </p:blipFill>
        <p:spPr>
          <a:xfrm>
            <a:off x="0" y="0"/>
            <a:ext cx="12192001" cy="6858001"/>
          </a:xfrm>
          <a:prstGeom prst="rect">
            <a:avLst/>
          </a:prstGeom>
        </p:spPr>
      </p:pic>
      <p:sp>
        <p:nvSpPr>
          <p:cNvPr id="5" name="Rectangle 4">
            <a:extLst>
              <a:ext uri="{FF2B5EF4-FFF2-40B4-BE49-F238E27FC236}">
                <a16:creationId xmlns:a16="http://schemas.microsoft.com/office/drawing/2014/main" id="{CFEBD3A6-5A37-6645-921E-863E178A5DF5}"/>
              </a:ext>
            </a:extLst>
          </p:cNvPr>
          <p:cNvSpPr/>
          <p:nvPr/>
        </p:nvSpPr>
        <p:spPr>
          <a:xfrm>
            <a:off x="0" y="129298"/>
            <a:ext cx="12439135" cy="5539978"/>
          </a:xfrm>
          <a:prstGeom prst="rect">
            <a:avLst/>
          </a:prstGeom>
        </p:spPr>
        <p:txBody>
          <a:bodyPr wrap="square">
            <a:spAutoFit/>
          </a:bodyPr>
          <a:lstStyle/>
          <a:p>
            <a:r>
              <a:rPr lang="en-US" sz="1600" dirty="0">
                <a:solidFill>
                  <a:schemeClr val="bg1"/>
                </a:solidFill>
                <a:highlight>
                  <a:srgbClr val="FF00FF"/>
                </a:highlight>
                <a:ea typeface="Calibri" panose="020F0502020204030204" pitchFamily="34" charset="0"/>
                <a:cs typeface="Times New Roman" panose="02020603050405020304" pitchFamily="18" charset="0"/>
              </a:rPr>
              <a:t>5.</a:t>
            </a:r>
          </a:p>
          <a:p>
            <a:r>
              <a:rPr lang="en-US" sz="1600" dirty="0">
                <a:solidFill>
                  <a:schemeClr val="bg1"/>
                </a:solidFill>
                <a:ea typeface="Calibri" panose="020F0502020204030204" pitchFamily="34" charset="0"/>
                <a:cs typeface="Times New Roman" panose="02020603050405020304" pitchFamily="18" charset="0"/>
              </a:rPr>
              <a:t> R. Patel, “Data Protection 101: Why you need security awareness training: Explore </a:t>
            </a:r>
            <a:r>
              <a:rPr lang="en-US" sz="1600" dirty="0" err="1">
                <a:solidFill>
                  <a:schemeClr val="bg1"/>
                </a:solidFill>
                <a:ea typeface="Calibri" panose="020F0502020204030204" pitchFamily="34" charset="0"/>
                <a:cs typeface="Times New Roman" panose="02020603050405020304" pitchFamily="18" charset="0"/>
              </a:rPr>
              <a:t>ourthinking</a:t>
            </a:r>
            <a:r>
              <a:rPr lang="en-US" sz="1600" dirty="0">
                <a:solidFill>
                  <a:schemeClr val="bg1"/>
                </a:solidFill>
                <a:ea typeface="Calibri" panose="020F0502020204030204" pitchFamily="34" charset="0"/>
                <a:cs typeface="Times New Roman" panose="02020603050405020304" pitchFamily="18" charset="0"/>
              </a:rPr>
              <a:t>,” Plante Moran, 25-Jun-2019. [Online]. </a:t>
            </a:r>
            <a:r>
              <a:rPr lang="en-US" sz="1600" dirty="0" err="1">
                <a:solidFill>
                  <a:schemeClr val="bg1"/>
                </a:solidFill>
                <a:ea typeface="Calibri" panose="020F0502020204030204" pitchFamily="34" charset="0"/>
                <a:cs typeface="Times New Roman" panose="02020603050405020304" pitchFamily="18" charset="0"/>
              </a:rPr>
              <a:t>Available:https</a:t>
            </a:r>
            <a:r>
              <a:rPr lang="en-US" sz="1600" dirty="0">
                <a:solidFill>
                  <a:schemeClr val="bg1"/>
                </a:solidFill>
                <a:ea typeface="Calibri" panose="020F0502020204030204" pitchFamily="34" charset="0"/>
                <a:cs typeface="Times New Roman" panose="02020603050405020304" pitchFamily="18" charset="0"/>
              </a:rPr>
              <a:t>://</a:t>
            </a:r>
            <a:r>
              <a:rPr lang="en-US" sz="1600" dirty="0" err="1">
                <a:solidFill>
                  <a:schemeClr val="bg1"/>
                </a:solidFill>
                <a:ea typeface="Calibri" panose="020F0502020204030204" pitchFamily="34" charset="0"/>
                <a:cs typeface="Times New Roman" panose="02020603050405020304" pitchFamily="18" charset="0"/>
              </a:rPr>
              <a:t>www.plantemoran.com</a:t>
            </a:r>
            <a:r>
              <a:rPr lang="en-US" sz="1600" dirty="0">
                <a:solidFill>
                  <a:schemeClr val="bg1"/>
                </a:solidFill>
                <a:ea typeface="Calibri" panose="020F0502020204030204" pitchFamily="34" charset="0"/>
                <a:cs typeface="Times New Roman" panose="02020603050405020304" pitchFamily="18" charset="0"/>
              </a:rPr>
              <a:t>/explore-our-thinking/insight/2019/06/data-protection-101-</a:t>
            </a:r>
          </a:p>
          <a:p>
            <a:r>
              <a:rPr lang="en-US" sz="1600" dirty="0">
                <a:solidFill>
                  <a:schemeClr val="bg1"/>
                </a:solidFill>
                <a:ea typeface="Calibri" panose="020F0502020204030204" pitchFamily="34" charset="0"/>
                <a:cs typeface="Times New Roman" panose="02020603050405020304" pitchFamily="18" charset="0"/>
              </a:rPr>
              <a:t>why-you-need-security-awareness-training. [Accessed: 27-Oct-2021].</a:t>
            </a:r>
          </a:p>
          <a:p>
            <a:r>
              <a:rPr lang="en-US" sz="1600" dirty="0">
                <a:solidFill>
                  <a:schemeClr val="bg1"/>
                </a:solidFill>
                <a:ea typeface="Calibri" panose="020F0502020204030204" pitchFamily="34" charset="0"/>
                <a:cs typeface="Times New Roman" panose="02020603050405020304" pitchFamily="18" charset="0"/>
              </a:rPr>
              <a:t> </a:t>
            </a:r>
          </a:p>
          <a:p>
            <a:r>
              <a:rPr lang="en-US" sz="1600" dirty="0">
                <a:solidFill>
                  <a:schemeClr val="bg1"/>
                </a:solidFill>
                <a:ea typeface="Calibri" panose="020F0502020204030204" pitchFamily="34" charset="0"/>
                <a:cs typeface="Times New Roman" panose="02020603050405020304" pitchFamily="18" charset="0"/>
              </a:rPr>
              <a:t> </a:t>
            </a:r>
          </a:p>
          <a:p>
            <a:r>
              <a:rPr lang="en-US" sz="1600" dirty="0">
                <a:solidFill>
                  <a:schemeClr val="bg1"/>
                </a:solidFill>
                <a:highlight>
                  <a:srgbClr val="FF00FF"/>
                </a:highlight>
                <a:ea typeface="Calibri" panose="020F0502020204030204" pitchFamily="34" charset="0"/>
                <a:cs typeface="Times New Roman" panose="02020603050405020304" pitchFamily="18" charset="0"/>
              </a:rPr>
              <a:t>6. </a:t>
            </a:r>
          </a:p>
          <a:p>
            <a:r>
              <a:rPr lang="en-US" sz="1600" dirty="0">
                <a:solidFill>
                  <a:schemeClr val="bg1"/>
                </a:solidFill>
                <a:ea typeface="Calibri" panose="020F0502020204030204" pitchFamily="34" charset="0"/>
                <a:cs typeface="Times New Roman" panose="02020603050405020304" pitchFamily="18" charset="0"/>
              </a:rPr>
              <a:t>Mike Tierney VP of Customer Success at </a:t>
            </a:r>
            <a:r>
              <a:rPr lang="en-US" sz="1600" dirty="0" err="1">
                <a:solidFill>
                  <a:schemeClr val="bg1"/>
                </a:solidFill>
                <a:ea typeface="Calibri" panose="020F0502020204030204" pitchFamily="34" charset="0"/>
                <a:cs typeface="Times New Roman" panose="02020603050405020304" pitchFamily="18" charset="0"/>
              </a:rPr>
              <a:t>Netwrix</a:t>
            </a:r>
            <a:r>
              <a:rPr lang="en-US" sz="1600" dirty="0">
                <a:solidFill>
                  <a:schemeClr val="bg1"/>
                </a:solidFill>
                <a:ea typeface="Calibri" panose="020F0502020204030204" pitchFamily="34" charset="0"/>
                <a:cs typeface="Times New Roman" panose="02020603050405020304" pitchFamily="18" charset="0"/>
              </a:rPr>
              <a:t>. Mike is responsible for the </a:t>
            </a:r>
            <a:r>
              <a:rPr lang="en-US" sz="1600" dirty="0" err="1">
                <a:solidFill>
                  <a:schemeClr val="bg1"/>
                </a:solidFill>
                <a:ea typeface="Calibri" panose="020F0502020204030204" pitchFamily="34" charset="0"/>
                <a:cs typeface="Times New Roman" panose="02020603050405020304" pitchFamily="18" charset="0"/>
              </a:rPr>
              <a:t>overallcustomer</a:t>
            </a:r>
            <a:r>
              <a:rPr lang="en-US" sz="1600" dirty="0">
                <a:solidFill>
                  <a:schemeClr val="bg1"/>
                </a:solidFill>
                <a:ea typeface="Calibri" panose="020F0502020204030204" pitchFamily="34" charset="0"/>
                <a:cs typeface="Times New Roman" panose="02020603050405020304" pitchFamily="18" charset="0"/>
              </a:rPr>
              <a:t> experience. He has a diverse background built over 20 years in the software, “</a:t>
            </a:r>
            <a:r>
              <a:rPr lang="en-US" sz="1600" dirty="0" err="1">
                <a:solidFill>
                  <a:schemeClr val="bg1"/>
                </a:solidFill>
                <a:ea typeface="Calibri" panose="020F0502020204030204" pitchFamily="34" charset="0"/>
                <a:cs typeface="Times New Roman" panose="02020603050405020304" pitchFamily="18" charset="0"/>
              </a:rPr>
              <a:t>DataSecurity</a:t>
            </a:r>
            <a:r>
              <a:rPr lang="en-US" sz="1600" dirty="0">
                <a:solidFill>
                  <a:schemeClr val="bg1"/>
                </a:solidFill>
                <a:ea typeface="Calibri" panose="020F0502020204030204" pitchFamily="34" charset="0"/>
                <a:cs typeface="Times New Roman" panose="02020603050405020304" pitchFamily="18" charset="0"/>
              </a:rPr>
              <a:t> explained: Challenges and solutions,” </a:t>
            </a:r>
            <a:r>
              <a:rPr lang="en-US" sz="1600" dirty="0" err="1">
                <a:solidFill>
                  <a:schemeClr val="bg1"/>
                </a:solidFill>
                <a:ea typeface="Calibri" panose="020F0502020204030204" pitchFamily="34" charset="0"/>
                <a:cs typeface="Times New Roman" panose="02020603050405020304" pitchFamily="18" charset="0"/>
              </a:rPr>
              <a:t>Netwrix</a:t>
            </a:r>
            <a:r>
              <a:rPr lang="en-US" sz="1600" dirty="0">
                <a:solidFill>
                  <a:schemeClr val="bg1"/>
                </a:solidFill>
                <a:ea typeface="Calibri" panose="020F0502020204030204" pitchFamily="34" charset="0"/>
                <a:cs typeface="Times New Roman" panose="02020603050405020304" pitchFamily="18" charset="0"/>
              </a:rPr>
              <a:t> Blog. </a:t>
            </a:r>
          </a:p>
          <a:p>
            <a:r>
              <a:rPr lang="en-US" sz="1600" dirty="0">
                <a:solidFill>
                  <a:schemeClr val="bg1"/>
                </a:solidFill>
                <a:ea typeface="Calibri" panose="020F0502020204030204" pitchFamily="34" charset="0"/>
                <a:cs typeface="Times New Roman" panose="02020603050405020304" pitchFamily="18" charset="0"/>
              </a:rPr>
              <a:t>[Online]. </a:t>
            </a:r>
            <a:r>
              <a:rPr lang="en-US" sz="1600" dirty="0" err="1">
                <a:solidFill>
                  <a:schemeClr val="bg1"/>
                </a:solidFill>
                <a:ea typeface="Calibri" panose="020F0502020204030204" pitchFamily="34" charset="0"/>
                <a:cs typeface="Times New Roman" panose="02020603050405020304" pitchFamily="18" charset="0"/>
              </a:rPr>
              <a:t>Available:https</a:t>
            </a:r>
            <a:r>
              <a:rPr lang="en-US" sz="1600" dirty="0">
                <a:solidFill>
                  <a:schemeClr val="bg1"/>
                </a:solidFill>
                <a:ea typeface="Calibri" panose="020F0502020204030204" pitchFamily="34" charset="0"/>
                <a:cs typeface="Times New Roman" panose="02020603050405020304" pitchFamily="18" charset="0"/>
              </a:rPr>
              <a:t>://</a:t>
            </a:r>
            <a:r>
              <a:rPr lang="en-US" sz="1600" dirty="0" err="1">
                <a:solidFill>
                  <a:schemeClr val="bg1"/>
                </a:solidFill>
                <a:ea typeface="Calibri" panose="020F0502020204030204" pitchFamily="34" charset="0"/>
                <a:cs typeface="Times New Roman" panose="02020603050405020304" pitchFamily="18" charset="0"/>
              </a:rPr>
              <a:t>blog.netwrix.com</a:t>
            </a:r>
            <a:r>
              <a:rPr lang="en-US" sz="1600" dirty="0">
                <a:solidFill>
                  <a:schemeClr val="bg1"/>
                </a:solidFill>
                <a:ea typeface="Calibri" panose="020F0502020204030204" pitchFamily="34" charset="0"/>
                <a:cs typeface="Times New Roman" panose="02020603050405020304" pitchFamily="18" charset="0"/>
              </a:rPr>
              <a:t>/2021/07/26/data-security/. [Accessed: 27-Oct-2021].</a:t>
            </a:r>
          </a:p>
          <a:p>
            <a:r>
              <a:rPr lang="en-US" sz="1600" dirty="0">
                <a:solidFill>
                  <a:schemeClr val="bg1"/>
                </a:solidFill>
                <a:ea typeface="Calibri" panose="020F0502020204030204" pitchFamily="34" charset="0"/>
                <a:cs typeface="Times New Roman" panose="02020603050405020304" pitchFamily="18" charset="0"/>
              </a:rPr>
              <a:t> </a:t>
            </a:r>
          </a:p>
          <a:p>
            <a:r>
              <a:rPr lang="en-US" sz="1600" dirty="0">
                <a:solidFill>
                  <a:schemeClr val="bg1"/>
                </a:solidFill>
                <a:ea typeface="Calibri" panose="020F0502020204030204" pitchFamily="34" charset="0"/>
                <a:cs typeface="Times New Roman" panose="02020603050405020304" pitchFamily="18" charset="0"/>
              </a:rPr>
              <a:t> </a:t>
            </a:r>
          </a:p>
          <a:p>
            <a:r>
              <a:rPr lang="en-US" sz="1600" dirty="0">
                <a:solidFill>
                  <a:schemeClr val="bg1"/>
                </a:solidFill>
                <a:ea typeface="Calibri" panose="020F0502020204030204" pitchFamily="34" charset="0"/>
                <a:cs typeface="Times New Roman" panose="02020603050405020304" pitchFamily="18" charset="0"/>
              </a:rPr>
              <a:t> </a:t>
            </a:r>
          </a:p>
          <a:p>
            <a:r>
              <a:rPr lang="en-US" sz="1600" dirty="0">
                <a:solidFill>
                  <a:schemeClr val="bg1"/>
                </a:solidFill>
                <a:highlight>
                  <a:srgbClr val="FF00FF"/>
                </a:highlight>
                <a:ea typeface="Calibri" panose="020F0502020204030204" pitchFamily="34" charset="0"/>
                <a:cs typeface="Times New Roman" panose="02020603050405020304" pitchFamily="18" charset="0"/>
              </a:rPr>
              <a:t>7.</a:t>
            </a:r>
          </a:p>
          <a:p>
            <a:r>
              <a:rPr lang="en-US" sz="1600" dirty="0">
                <a:solidFill>
                  <a:schemeClr val="bg1"/>
                </a:solidFill>
                <a:ea typeface="Times New Roman" panose="02020603050405020304" pitchFamily="18" charset="0"/>
                <a:cs typeface="Times New Roman" panose="02020603050405020304" pitchFamily="18" charset="0"/>
              </a:rPr>
              <a:t>S. Brown, “Robinhood data breach is bad, but we've seen much worse,” </a:t>
            </a:r>
            <a:r>
              <a:rPr lang="en-US" sz="1600" i="1" dirty="0">
                <a:solidFill>
                  <a:schemeClr val="bg1"/>
                </a:solidFill>
                <a:ea typeface="Times New Roman" panose="02020603050405020304" pitchFamily="18" charset="0"/>
                <a:cs typeface="Times New Roman" panose="02020603050405020304" pitchFamily="18" charset="0"/>
              </a:rPr>
              <a:t>CNET</a:t>
            </a:r>
            <a:r>
              <a:rPr lang="en-US" sz="1600" dirty="0">
                <a:solidFill>
                  <a:schemeClr val="bg1"/>
                </a:solidFill>
                <a:ea typeface="Times New Roman" panose="02020603050405020304" pitchFamily="18" charset="0"/>
                <a:cs typeface="Times New Roman" panose="02020603050405020304" pitchFamily="18" charset="0"/>
              </a:rPr>
              <a:t>. [Online]. Available: https://</a:t>
            </a:r>
            <a:r>
              <a:rPr lang="en-US" sz="1600" dirty="0" err="1">
                <a:solidFill>
                  <a:schemeClr val="bg1"/>
                </a:solidFill>
                <a:ea typeface="Times New Roman" panose="02020603050405020304" pitchFamily="18" charset="0"/>
                <a:cs typeface="Times New Roman" panose="02020603050405020304" pitchFamily="18" charset="0"/>
              </a:rPr>
              <a:t>www.cnet.com</a:t>
            </a:r>
            <a:r>
              <a:rPr lang="en-US" sz="1600" dirty="0">
                <a:solidFill>
                  <a:schemeClr val="bg1"/>
                </a:solidFill>
                <a:ea typeface="Times New Roman" panose="02020603050405020304" pitchFamily="18" charset="0"/>
                <a:cs typeface="Times New Roman" panose="02020603050405020304" pitchFamily="18" charset="0"/>
              </a:rPr>
              <a:t>/tech/services-and-software/</a:t>
            </a:r>
            <a:r>
              <a:rPr lang="en-US" sz="1600" dirty="0" err="1">
                <a:solidFill>
                  <a:schemeClr val="bg1"/>
                </a:solidFill>
                <a:ea typeface="Times New Roman" panose="02020603050405020304" pitchFamily="18" charset="0"/>
                <a:cs typeface="Times New Roman" panose="02020603050405020304" pitchFamily="18" charset="0"/>
              </a:rPr>
              <a:t>robinhood</a:t>
            </a:r>
            <a:r>
              <a:rPr lang="en-US" sz="1600" dirty="0">
                <a:solidFill>
                  <a:schemeClr val="bg1"/>
                </a:solidFill>
                <a:ea typeface="Times New Roman" panose="02020603050405020304" pitchFamily="18" charset="0"/>
                <a:cs typeface="Times New Roman" panose="02020603050405020304" pitchFamily="18" charset="0"/>
              </a:rPr>
              <a:t>-data-breach-is-bad-but-</a:t>
            </a:r>
            <a:r>
              <a:rPr lang="en-US" sz="1600" dirty="0" err="1">
                <a:solidFill>
                  <a:schemeClr val="bg1"/>
                </a:solidFill>
                <a:ea typeface="Times New Roman" panose="02020603050405020304" pitchFamily="18" charset="0"/>
                <a:cs typeface="Times New Roman" panose="02020603050405020304" pitchFamily="18" charset="0"/>
              </a:rPr>
              <a:t>weve</a:t>
            </a:r>
            <a:r>
              <a:rPr lang="en-US" sz="1600" dirty="0">
                <a:solidFill>
                  <a:schemeClr val="bg1"/>
                </a:solidFill>
                <a:ea typeface="Times New Roman" panose="02020603050405020304" pitchFamily="18" charset="0"/>
                <a:cs typeface="Times New Roman" panose="02020603050405020304" pitchFamily="18" charset="0"/>
              </a:rPr>
              <a:t>-seen-much-worse/. [Accessed: 02-Dec-2021]. </a:t>
            </a:r>
          </a:p>
          <a:p>
            <a:r>
              <a:rPr lang="en-US" sz="1600" dirty="0">
                <a:solidFill>
                  <a:schemeClr val="bg1"/>
                </a:solidFill>
                <a:ea typeface="Calibri" panose="020F0502020204030204" pitchFamily="34" charset="0"/>
                <a:cs typeface="Times New Roman" panose="02020603050405020304" pitchFamily="18" charset="0"/>
              </a:rPr>
              <a:t> </a:t>
            </a:r>
          </a:p>
          <a:p>
            <a:r>
              <a:rPr lang="en-US" sz="1600" dirty="0">
                <a:solidFill>
                  <a:schemeClr val="bg1"/>
                </a:solidFill>
                <a:highlight>
                  <a:srgbClr val="FF00FF"/>
                </a:highlight>
                <a:ea typeface="Calibri" panose="020F0502020204030204" pitchFamily="34" charset="0"/>
                <a:cs typeface="Times New Roman" panose="02020603050405020304" pitchFamily="18" charset="0"/>
              </a:rPr>
              <a:t> 8.</a:t>
            </a:r>
          </a:p>
          <a:p>
            <a:r>
              <a:rPr lang="en-US" sz="1600" b="1" dirty="0">
                <a:solidFill>
                  <a:schemeClr val="bg1"/>
                </a:solidFill>
                <a:ea typeface="Times New Roman" panose="02020603050405020304" pitchFamily="18" charset="0"/>
                <a:cs typeface="Times New Roman" panose="02020603050405020304" pitchFamily="18" charset="0"/>
              </a:rPr>
              <a:t> </a:t>
            </a:r>
            <a:r>
              <a:rPr lang="en-US" sz="1600" dirty="0">
                <a:solidFill>
                  <a:schemeClr val="bg1"/>
                </a:solidFill>
                <a:ea typeface="Times New Roman" panose="02020603050405020304" pitchFamily="18" charset="0"/>
                <a:cs typeface="Times New Roman" panose="02020603050405020304" pitchFamily="18" charset="0"/>
              </a:rPr>
              <a:t>Fortune. 2021. </a:t>
            </a:r>
            <a:r>
              <a:rPr lang="en-US" sz="1600" i="1" dirty="0">
                <a:solidFill>
                  <a:schemeClr val="bg1"/>
                </a:solidFill>
                <a:ea typeface="Times New Roman" panose="02020603050405020304" pitchFamily="18" charset="0"/>
                <a:cs typeface="Times New Roman" panose="02020603050405020304" pitchFamily="18" charset="0"/>
              </a:rPr>
              <a:t>2021's data breaches have already topped 2020's total</a:t>
            </a:r>
            <a:r>
              <a:rPr lang="en-US" sz="1600" dirty="0">
                <a:solidFill>
                  <a:schemeClr val="bg1"/>
                </a:solidFill>
                <a:ea typeface="Times New Roman" panose="02020603050405020304" pitchFamily="18" charset="0"/>
                <a:cs typeface="Times New Roman" panose="02020603050405020304" pitchFamily="18" charset="0"/>
              </a:rPr>
              <a:t>. [online] Available at: &lt;https://</a:t>
            </a:r>
            <a:r>
              <a:rPr lang="en-US" sz="1600" dirty="0" err="1">
                <a:solidFill>
                  <a:schemeClr val="bg1"/>
                </a:solidFill>
                <a:ea typeface="Times New Roman" panose="02020603050405020304" pitchFamily="18" charset="0"/>
                <a:cs typeface="Times New Roman" panose="02020603050405020304" pitchFamily="18" charset="0"/>
              </a:rPr>
              <a:t>fortune.com</a:t>
            </a:r>
            <a:r>
              <a:rPr lang="en-US" sz="1600" dirty="0">
                <a:solidFill>
                  <a:schemeClr val="bg1"/>
                </a:solidFill>
                <a:ea typeface="Times New Roman" panose="02020603050405020304" pitchFamily="18" charset="0"/>
                <a:cs typeface="Times New Roman" panose="02020603050405020304" pitchFamily="18" charset="0"/>
              </a:rPr>
              <a:t>/2021/10/06/data-breach-2021-2020-total-hacks/&gt; [Accessed 2 December 2021].</a:t>
            </a:r>
            <a:endParaRPr lang="en-US" sz="1600" dirty="0">
              <a:solidFill>
                <a:schemeClr val="bg1"/>
              </a:solidFill>
              <a:ea typeface="Calibri" panose="020F0502020204030204" pitchFamily="34" charset="0"/>
              <a:cs typeface="Times New Roman" panose="02020603050405020304" pitchFamily="18" charset="0"/>
            </a:endParaRPr>
          </a:p>
          <a:p>
            <a:r>
              <a:rPr lang="en-US" sz="1600"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45F9DF7-EF48-0D4E-8DA5-93D379F9FA8C}"/>
              </a:ext>
            </a:extLst>
          </p:cNvPr>
          <p:cNvSpPr txBox="1"/>
          <p:nvPr/>
        </p:nvSpPr>
        <p:spPr>
          <a:xfrm>
            <a:off x="1325814" y="5761913"/>
            <a:ext cx="10206955" cy="369332"/>
          </a:xfrm>
          <a:prstGeom prst="rect">
            <a:avLst/>
          </a:prstGeom>
          <a:noFill/>
        </p:spPr>
        <p:txBody>
          <a:bodyPr wrap="square" rtlCol="0">
            <a:spAutoFit/>
          </a:bodyPr>
          <a:lstStyle/>
          <a:p>
            <a:r>
              <a:rPr lang="en-US" dirty="0">
                <a:highlight>
                  <a:srgbClr val="FFFF00"/>
                </a:highlight>
              </a:rPr>
              <a:t>############################THE END##########################</a:t>
            </a:r>
          </a:p>
        </p:txBody>
      </p:sp>
    </p:spTree>
    <p:extLst>
      <p:ext uri="{BB962C8B-B14F-4D97-AF65-F5344CB8AC3E}">
        <p14:creationId xmlns:p14="http://schemas.microsoft.com/office/powerpoint/2010/main" val="317855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working on a computer&#10;&#10;Description automatically generated with medium confidence">
            <a:extLst>
              <a:ext uri="{FF2B5EF4-FFF2-40B4-BE49-F238E27FC236}">
                <a16:creationId xmlns:a16="http://schemas.microsoft.com/office/drawing/2014/main" id="{3F796FCA-5422-2446-AD46-EED77C047C6F}"/>
              </a:ext>
            </a:extLst>
          </p:cNvPr>
          <p:cNvPicPr>
            <a:picLocks noChangeAspect="1"/>
          </p:cNvPicPr>
          <p:nvPr/>
        </p:nvPicPr>
        <p:blipFill rotWithShape="1">
          <a:blip r:embed="rId2"/>
          <a:srcRect l="24054" r="19057"/>
          <a:stretch/>
        </p:blipFill>
        <p:spPr>
          <a:xfrm>
            <a:off x="6096000" y="7"/>
            <a:ext cx="6096000" cy="6857999"/>
          </a:xfrm>
          <a:prstGeom prst="rect">
            <a:avLst/>
          </a:prstGeom>
        </p:spPr>
      </p:pic>
      <p:sp>
        <p:nvSpPr>
          <p:cNvPr id="20"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22"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785E8EE7-E64A-BF43-8FCA-1495CF360C08}"/>
              </a:ext>
            </a:extLst>
          </p:cNvPr>
          <p:cNvSpPr txBox="1"/>
          <p:nvPr/>
        </p:nvSpPr>
        <p:spPr>
          <a:xfrm>
            <a:off x="988473" y="859819"/>
            <a:ext cx="4051495" cy="4401205"/>
          </a:xfrm>
          <a:prstGeom prst="rect">
            <a:avLst/>
          </a:prstGeom>
          <a:noFill/>
        </p:spPr>
        <p:txBody>
          <a:bodyPr wrap="square" rtlCol="0">
            <a:spAutoFit/>
          </a:bodyPr>
          <a:lstStyle/>
          <a:p>
            <a:endParaRPr lang="en-US" sz="2000" dirty="0">
              <a:highlight>
                <a:srgbClr val="FFFF00"/>
              </a:highlight>
            </a:endParaRPr>
          </a:p>
          <a:p>
            <a:r>
              <a:rPr lang="en-US" sz="2000" dirty="0">
                <a:highlight>
                  <a:srgbClr val="FFFF00"/>
                </a:highlight>
              </a:rPr>
              <a:t>What is Data? </a:t>
            </a:r>
          </a:p>
          <a:p>
            <a:r>
              <a:rPr lang="en-US" sz="2000" dirty="0"/>
              <a:t>Data is simply a facts, figures or information that is stored in computer or used by the computer. </a:t>
            </a:r>
          </a:p>
          <a:p>
            <a:endParaRPr lang="en-US" sz="2000" dirty="0"/>
          </a:p>
          <a:p>
            <a:endParaRPr lang="en-US" sz="2000" dirty="0"/>
          </a:p>
          <a:p>
            <a:r>
              <a:rPr lang="en-US" sz="2000" dirty="0"/>
              <a:t>Data contains different types of information in it, some are personal information of individual like financial information or medical information, some are various plans and project or report of business organization which are very sensitive and valuable. </a:t>
            </a:r>
          </a:p>
        </p:txBody>
      </p:sp>
    </p:spTree>
    <p:extLst>
      <p:ext uri="{BB962C8B-B14F-4D97-AF65-F5344CB8AC3E}">
        <p14:creationId xmlns:p14="http://schemas.microsoft.com/office/powerpoint/2010/main" val="85290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Color hues of stone in antelope canyon">
            <a:extLst>
              <a:ext uri="{FF2B5EF4-FFF2-40B4-BE49-F238E27FC236}">
                <a16:creationId xmlns:a16="http://schemas.microsoft.com/office/drawing/2014/main" id="{12DF9D7D-32A5-A340-8110-AC421B7F4F39}"/>
              </a:ext>
            </a:extLst>
          </p:cNvPr>
          <p:cNvPicPr>
            <a:picLocks noChangeAspect="1"/>
          </p:cNvPicPr>
          <p:nvPr/>
        </p:nvPicPr>
        <p:blipFill rotWithShape="1">
          <a:blip r:embed="rId2"/>
          <a:srcRect l="20334" r="20332" b="-2"/>
          <a:stretch/>
        </p:blipFill>
        <p:spPr>
          <a:xfrm>
            <a:off x="-1" y="1"/>
            <a:ext cx="6174746" cy="6857999"/>
          </a:xfrm>
          <a:prstGeom prst="rect">
            <a:avLst/>
          </a:prstGeom>
        </p:spPr>
      </p:pic>
      <p:sp>
        <p:nvSpPr>
          <p:cNvPr id="8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9"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96EA96-191B-5F48-B202-C7A814D959D8}"/>
              </a:ext>
            </a:extLst>
          </p:cNvPr>
          <p:cNvSpPr>
            <a:spLocks noGrp="1"/>
          </p:cNvSpPr>
          <p:nvPr>
            <p:ph idx="1"/>
          </p:nvPr>
        </p:nvSpPr>
        <p:spPr>
          <a:xfrm>
            <a:off x="757678" y="830510"/>
            <a:ext cx="4580643" cy="4504888"/>
          </a:xfrm>
        </p:spPr>
        <p:txBody>
          <a:bodyPr>
            <a:normAutofit fontScale="85000" lnSpcReduction="10000"/>
          </a:bodyPr>
          <a:lstStyle/>
          <a:p>
            <a:pPr algn="ctr">
              <a:lnSpc>
                <a:spcPct val="100000"/>
              </a:lnSpc>
            </a:pPr>
            <a:r>
              <a:rPr lang="en-US" dirty="0"/>
              <a:t>Where do we store data?</a:t>
            </a:r>
          </a:p>
          <a:p>
            <a:pPr algn="ctr">
              <a:lnSpc>
                <a:spcPct val="100000"/>
              </a:lnSpc>
            </a:pPr>
            <a:r>
              <a:rPr lang="en-US" dirty="0"/>
              <a:t>The simple answer would be Computer. Computers have changed the way we store, process, analyze and output the result of data. As we know that everything has its positive sides and negative sides, so the computers have.</a:t>
            </a:r>
          </a:p>
          <a:p>
            <a:pPr algn="ctr">
              <a:lnSpc>
                <a:spcPct val="100000"/>
              </a:lnSpc>
            </a:pPr>
            <a:endParaRPr lang="en-US" dirty="0"/>
          </a:p>
          <a:p>
            <a:pPr algn="ctr">
              <a:lnSpc>
                <a:spcPct val="100000"/>
              </a:lnSpc>
            </a:pPr>
            <a:endParaRPr lang="en-US" dirty="0"/>
          </a:p>
          <a:p>
            <a:pPr algn="ctr">
              <a:lnSpc>
                <a:spcPct val="100000"/>
              </a:lnSpc>
            </a:pPr>
            <a:r>
              <a:rPr lang="en-US" dirty="0"/>
              <a:t> While our work has been simplified by storing data in computers, there is always a great risk of misuse of data by bad intention peoples such as cyber criminals, cyber terrorist., phishing scammers and hackers. Is it very important task to maintain proper security and protection of data which has evolved a field in computer world known as data security. </a:t>
            </a:r>
          </a:p>
          <a:p>
            <a:pPr algn="ctr">
              <a:lnSpc>
                <a:spcPct val="100000"/>
              </a:lnSpc>
            </a:pPr>
            <a:endParaRPr lang="en-US" sz="1100" dirty="0"/>
          </a:p>
        </p:txBody>
      </p:sp>
      <p:pic>
        <p:nvPicPr>
          <p:cNvPr id="1028" name="Picture 4" descr="72,139 Hacker Photos - Free &amp; Royalty-Free Stock Photos from Dreamstime">
            <a:extLst>
              <a:ext uri="{FF2B5EF4-FFF2-40B4-BE49-F238E27FC236}">
                <a16:creationId xmlns:a16="http://schemas.microsoft.com/office/drawing/2014/main" id="{566FD4CE-C308-BE4F-8904-E09E9B2B80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4" r="-2" b="-2"/>
          <a:stretch/>
        </p:blipFill>
        <p:spPr bwMode="auto">
          <a:xfrm>
            <a:off x="6174746" y="3423468"/>
            <a:ext cx="6095999" cy="343453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aptop computer on glass-top table">
            <a:extLst>
              <a:ext uri="{FF2B5EF4-FFF2-40B4-BE49-F238E27FC236}">
                <a16:creationId xmlns:a16="http://schemas.microsoft.com/office/drawing/2014/main" id="{2AA6CE6D-A8EA-864D-93CD-81AE2B1267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1053"/>
          <a:stretch/>
        </p:blipFill>
        <p:spPr bwMode="auto">
          <a:xfrm>
            <a:off x="6174746" y="0"/>
            <a:ext cx="6096000" cy="3429001"/>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Group 8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2543656"/>
            <a:ext cx="867485" cy="115439"/>
            <a:chOff x="8910933" y="1861308"/>
            <a:chExt cx="867485" cy="115439"/>
          </a:xfrm>
        </p:grpSpPr>
        <p:sp>
          <p:nvSpPr>
            <p:cNvPr id="86" name="Rectangle 8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3097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9E7B4-D5CC-6441-B390-08E008188D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73EB67-A8AD-C341-8F73-324995496462}"/>
              </a:ext>
            </a:extLst>
          </p:cNvPr>
          <p:cNvSpPr>
            <a:spLocks noGrp="1"/>
          </p:cNvSpPr>
          <p:nvPr>
            <p:ph idx="1"/>
          </p:nvPr>
        </p:nvSpPr>
        <p:spPr/>
        <p:txBody>
          <a:bodyPr/>
          <a:lstStyle/>
          <a:p>
            <a:endParaRPr lang="en-US"/>
          </a:p>
        </p:txBody>
      </p:sp>
      <p:pic>
        <p:nvPicPr>
          <p:cNvPr id="4" name="Picture 3" descr="Color hues of stone in antelope canyon">
            <a:extLst>
              <a:ext uri="{FF2B5EF4-FFF2-40B4-BE49-F238E27FC236}">
                <a16:creationId xmlns:a16="http://schemas.microsoft.com/office/drawing/2014/main" id="{46D4CF5C-9FFD-A340-A6A5-FF91B8F53149}"/>
              </a:ext>
            </a:extLst>
          </p:cNvPr>
          <p:cNvPicPr>
            <a:picLocks noChangeAspect="1"/>
          </p:cNvPicPr>
          <p:nvPr/>
        </p:nvPicPr>
        <p:blipFill rotWithShape="1">
          <a:blip r:embed="rId2"/>
          <a:srcRect t="3556" b="12174"/>
          <a:stretch/>
        </p:blipFill>
        <p:spPr>
          <a:xfrm>
            <a:off x="0" y="-483400"/>
            <a:ext cx="12192001" cy="7626626"/>
          </a:xfrm>
          <a:prstGeom prst="rect">
            <a:avLst/>
          </a:prstGeom>
        </p:spPr>
      </p:pic>
      <p:sp>
        <p:nvSpPr>
          <p:cNvPr id="5" name="TextBox 4">
            <a:extLst>
              <a:ext uri="{FF2B5EF4-FFF2-40B4-BE49-F238E27FC236}">
                <a16:creationId xmlns:a16="http://schemas.microsoft.com/office/drawing/2014/main" id="{E7432E45-EEB1-1A41-A424-A62FCE531AAB}"/>
              </a:ext>
            </a:extLst>
          </p:cNvPr>
          <p:cNvSpPr txBox="1"/>
          <p:nvPr/>
        </p:nvSpPr>
        <p:spPr>
          <a:xfrm>
            <a:off x="1028700" y="243281"/>
            <a:ext cx="10380198" cy="5324535"/>
          </a:xfrm>
          <a:prstGeom prst="rect">
            <a:avLst/>
          </a:prstGeom>
          <a:noFill/>
        </p:spPr>
        <p:txBody>
          <a:bodyPr wrap="square" rtlCol="0">
            <a:spAutoFit/>
          </a:bodyPr>
          <a:lstStyle/>
          <a:p>
            <a:r>
              <a:rPr lang="en-US" sz="2000" dirty="0">
                <a:solidFill>
                  <a:schemeClr val="bg1"/>
                </a:solidFill>
                <a:highlight>
                  <a:srgbClr val="000000"/>
                </a:highlight>
              </a:rPr>
              <a:t>What is Data Security?</a:t>
            </a:r>
          </a:p>
          <a:p>
            <a:r>
              <a:rPr lang="en-US" sz="2000" dirty="0">
                <a:solidFill>
                  <a:schemeClr val="bg1"/>
                </a:solidFill>
              </a:rPr>
              <a:t>Data security is a concept that encompasses every aspect of information security from the physical security of hardware and storage devices to administrative and access controls, as well as the logical security of software application. Implementation of proper data security can protect personal, organizational information assets against cyber criminals and guide against insider threats and human errors which remains among the leading cause of data breaches. </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r>
              <a:rPr lang="en-US" sz="2000" dirty="0">
                <a:solidFill>
                  <a:schemeClr val="bg1"/>
                </a:solidFill>
              </a:rPr>
              <a:t>It uses various tools and technology available to keep our data safe and sound. There are different types of data security applied to keep of information safe such as encryption, data erasure, data masking, data resiliency and many more.  Along with the technique of data security there comes another question about concern and awareness related to data security field. In further pages I will explore about important concerns and awareness related to data security </a:t>
            </a:r>
            <a:r>
              <a:rPr lang="en-US" sz="2000" dirty="0">
                <a:solidFill>
                  <a:schemeClr val="bg1"/>
                </a:solidFill>
                <a:highlight>
                  <a:srgbClr val="008000"/>
                </a:highlight>
              </a:rPr>
              <a:t>[1]. </a:t>
            </a:r>
          </a:p>
        </p:txBody>
      </p:sp>
    </p:spTree>
    <p:extLst>
      <p:ext uri="{BB962C8B-B14F-4D97-AF65-F5344CB8AC3E}">
        <p14:creationId xmlns:p14="http://schemas.microsoft.com/office/powerpoint/2010/main" val="416164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lor hues of stone in antelope canyon">
            <a:extLst>
              <a:ext uri="{FF2B5EF4-FFF2-40B4-BE49-F238E27FC236}">
                <a16:creationId xmlns:a16="http://schemas.microsoft.com/office/drawing/2014/main" id="{EF25E95D-3CA8-214D-869F-6D87177C429B}"/>
              </a:ext>
            </a:extLst>
          </p:cNvPr>
          <p:cNvPicPr>
            <a:picLocks noGrp="1" noChangeAspect="1"/>
          </p:cNvPicPr>
          <p:nvPr>
            <p:ph idx="1"/>
          </p:nvPr>
        </p:nvPicPr>
        <p:blipFill rotWithShape="1">
          <a:blip r:embed="rId2"/>
          <a:srcRect t="3556" b="12174"/>
          <a:stretch/>
        </p:blipFill>
        <p:spPr>
          <a:xfrm>
            <a:off x="114886" y="9"/>
            <a:ext cx="12192000" cy="6857991"/>
          </a:xfrm>
          <a:prstGeom prst="rect">
            <a:avLst/>
          </a:prstGeom>
        </p:spPr>
      </p:pic>
      <p:sp>
        <p:nvSpPr>
          <p:cNvPr id="2" name="TextBox 1">
            <a:extLst>
              <a:ext uri="{FF2B5EF4-FFF2-40B4-BE49-F238E27FC236}">
                <a16:creationId xmlns:a16="http://schemas.microsoft.com/office/drawing/2014/main" id="{FE2923AD-5523-F54E-80D5-9EB915952A0F}"/>
              </a:ext>
            </a:extLst>
          </p:cNvPr>
          <p:cNvSpPr txBox="1"/>
          <p:nvPr/>
        </p:nvSpPr>
        <p:spPr>
          <a:xfrm>
            <a:off x="1570677" y="288194"/>
            <a:ext cx="8693834" cy="2246769"/>
          </a:xfrm>
          <a:prstGeom prst="rect">
            <a:avLst/>
          </a:prstGeom>
          <a:noFill/>
        </p:spPr>
        <p:txBody>
          <a:bodyPr wrap="square" rtlCol="0">
            <a:spAutoFit/>
          </a:bodyPr>
          <a:lstStyle/>
          <a:p>
            <a:r>
              <a:rPr lang="en-US" sz="2000" dirty="0">
                <a:solidFill>
                  <a:schemeClr val="bg1"/>
                </a:solidFill>
              </a:rPr>
              <a:t>Businesses places great value on the data they collect about their consumers. Through this information, companies can send out targeted advertising, predict sales and improve their products. But consumers naturally see it differently. For a lot of people, data collection is an invasion of their privacy and a practice that can easily be abused, leading mistrust and suspicion of many businesses </a:t>
            </a:r>
          </a:p>
          <a:p>
            <a:endParaRPr lang="en-US" sz="2000" dirty="0">
              <a:solidFill>
                <a:schemeClr val="bg1"/>
              </a:solidFill>
            </a:endParaRPr>
          </a:p>
          <a:p>
            <a:endParaRPr lang="en-US" sz="2000" dirty="0">
              <a:solidFill>
                <a:schemeClr val="bg1"/>
              </a:solidFill>
            </a:endParaRPr>
          </a:p>
        </p:txBody>
      </p:sp>
      <p:sp>
        <p:nvSpPr>
          <p:cNvPr id="6" name="TextBox 5">
            <a:extLst>
              <a:ext uri="{FF2B5EF4-FFF2-40B4-BE49-F238E27FC236}">
                <a16:creationId xmlns:a16="http://schemas.microsoft.com/office/drawing/2014/main" id="{11D5B2DC-234B-1644-92DB-1FACE79888CE}"/>
              </a:ext>
            </a:extLst>
          </p:cNvPr>
          <p:cNvSpPr txBox="1"/>
          <p:nvPr/>
        </p:nvSpPr>
        <p:spPr>
          <a:xfrm>
            <a:off x="1688123" y="2286710"/>
            <a:ext cx="9045526" cy="3939540"/>
          </a:xfrm>
          <a:prstGeom prst="rect">
            <a:avLst/>
          </a:prstGeom>
          <a:noFill/>
        </p:spPr>
        <p:txBody>
          <a:bodyPr wrap="square" rtlCol="0">
            <a:spAutoFit/>
          </a:bodyPr>
          <a:lstStyle/>
          <a:p>
            <a:endParaRPr lang="en-US" sz="2000" dirty="0">
              <a:solidFill>
                <a:schemeClr val="bg1"/>
              </a:solidFill>
            </a:endParaRPr>
          </a:p>
          <a:p>
            <a:endParaRPr lang="en-US" sz="2000" dirty="0">
              <a:solidFill>
                <a:schemeClr val="bg1"/>
              </a:solidFill>
            </a:endParaRPr>
          </a:p>
          <a:p>
            <a:r>
              <a:rPr lang="en-US" sz="2000" dirty="0">
                <a:solidFill>
                  <a:schemeClr val="bg1"/>
                </a:solidFill>
              </a:rPr>
              <a:t>According to a survey done by KPMG, over the past years many companies have expanded their collection of data. Among the business leaders surveyed, 62% felt that their companies should do more to protect consumers data </a:t>
            </a: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r>
              <a:rPr lang="en-US" sz="2000" dirty="0">
                <a:solidFill>
                  <a:schemeClr val="bg1"/>
                </a:solidFill>
              </a:rPr>
              <a:t>A third of them said that consumers should be more concerned about how their data is used by companies. While 29% admitted that their company has sometimes used unethical means to collect private data. </a:t>
            </a:r>
            <a:r>
              <a:rPr lang="en-US" sz="2000" dirty="0">
                <a:solidFill>
                  <a:schemeClr val="bg1"/>
                </a:solidFill>
                <a:highlight>
                  <a:srgbClr val="008000"/>
                </a:highlight>
              </a:rPr>
              <a:t>[2]</a:t>
            </a:r>
          </a:p>
          <a:p>
            <a:endParaRPr lang="en-US" dirty="0"/>
          </a:p>
        </p:txBody>
      </p:sp>
    </p:spTree>
    <p:extLst>
      <p:ext uri="{BB962C8B-B14F-4D97-AF65-F5344CB8AC3E}">
        <p14:creationId xmlns:p14="http://schemas.microsoft.com/office/powerpoint/2010/main" val="1378956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lor hues of stone in antelope canyon">
            <a:extLst>
              <a:ext uri="{FF2B5EF4-FFF2-40B4-BE49-F238E27FC236}">
                <a16:creationId xmlns:a16="http://schemas.microsoft.com/office/drawing/2014/main" id="{EF25E95D-3CA8-214D-869F-6D87177C429B}"/>
              </a:ext>
            </a:extLst>
          </p:cNvPr>
          <p:cNvPicPr>
            <a:picLocks noGrp="1" noChangeAspect="1"/>
          </p:cNvPicPr>
          <p:nvPr>
            <p:ph idx="1"/>
          </p:nvPr>
        </p:nvPicPr>
        <p:blipFill rotWithShape="1">
          <a:blip r:embed="rId2"/>
          <a:srcRect t="3556" b="12174"/>
          <a:stretch/>
        </p:blipFill>
        <p:spPr>
          <a:xfrm>
            <a:off x="141349" y="-279759"/>
            <a:ext cx="12192000" cy="7137759"/>
          </a:xfrm>
          <a:prstGeom prst="rect">
            <a:avLst/>
          </a:prstGeom>
        </p:spPr>
      </p:pic>
      <p:sp>
        <p:nvSpPr>
          <p:cNvPr id="2" name="TextBox 1">
            <a:extLst>
              <a:ext uri="{FF2B5EF4-FFF2-40B4-BE49-F238E27FC236}">
                <a16:creationId xmlns:a16="http://schemas.microsoft.com/office/drawing/2014/main" id="{592CDCDB-2FED-D64F-BDD3-3F18AD4E3F06}"/>
              </a:ext>
            </a:extLst>
          </p:cNvPr>
          <p:cNvSpPr txBox="1"/>
          <p:nvPr/>
        </p:nvSpPr>
        <p:spPr>
          <a:xfrm>
            <a:off x="220646" y="109642"/>
            <a:ext cx="6826961" cy="2246769"/>
          </a:xfrm>
          <a:prstGeom prst="rect">
            <a:avLst/>
          </a:prstGeom>
          <a:noFill/>
        </p:spPr>
        <p:txBody>
          <a:bodyPr wrap="square" rtlCol="0">
            <a:spAutoFit/>
          </a:bodyPr>
          <a:lstStyle/>
          <a:p>
            <a:r>
              <a:rPr lang="en-US" sz="2000" dirty="0">
                <a:solidFill>
                  <a:schemeClr val="bg1"/>
                </a:solidFill>
              </a:rPr>
              <a:t>Another survey done on the consumer sides tells the whole different story. People are becoming more and more wary about their data being collected. A full 86% of the respondents said that they feel a growing concern about the data privacy, while 78% expressed fears about the amount of data being collected. Some 40% of the consumer’s don’t trust companies to use their data ethically and 13% don’t even trust their own employers. </a:t>
            </a:r>
            <a:r>
              <a:rPr lang="en-US" sz="2000" dirty="0">
                <a:solidFill>
                  <a:schemeClr val="bg1"/>
                </a:solidFill>
                <a:highlight>
                  <a:srgbClr val="008000"/>
                </a:highlight>
              </a:rPr>
              <a:t>[2]</a:t>
            </a:r>
          </a:p>
        </p:txBody>
      </p:sp>
      <p:sp>
        <p:nvSpPr>
          <p:cNvPr id="4" name="TextBox 3">
            <a:extLst>
              <a:ext uri="{FF2B5EF4-FFF2-40B4-BE49-F238E27FC236}">
                <a16:creationId xmlns:a16="http://schemas.microsoft.com/office/drawing/2014/main" id="{8FA3AC61-00AA-8043-B414-11DBBAC7B77B}"/>
              </a:ext>
            </a:extLst>
          </p:cNvPr>
          <p:cNvSpPr txBox="1"/>
          <p:nvPr/>
        </p:nvSpPr>
        <p:spPr>
          <a:xfrm>
            <a:off x="220646" y="3949504"/>
            <a:ext cx="6968720" cy="1938992"/>
          </a:xfrm>
          <a:prstGeom prst="rect">
            <a:avLst/>
          </a:prstGeom>
          <a:noFill/>
        </p:spPr>
        <p:txBody>
          <a:bodyPr wrap="square" rtlCol="0">
            <a:spAutoFit/>
          </a:bodyPr>
          <a:lstStyle/>
          <a:p>
            <a:r>
              <a:rPr lang="en-US" sz="2000" dirty="0">
                <a:solidFill>
                  <a:schemeClr val="bg1"/>
                </a:solidFill>
              </a:rPr>
              <a:t>As a fear of data collection grow, people are becoming less willing to share private information. It is obvious that people worry about their data and their privacy because recently many incidents has been occurred where personal information are exposed or stolen through different companies or agencies by data breaches and hacking .[</a:t>
            </a:r>
            <a:r>
              <a:rPr lang="en-US" sz="2000" dirty="0">
                <a:solidFill>
                  <a:schemeClr val="bg1"/>
                </a:solidFill>
                <a:highlight>
                  <a:srgbClr val="008000"/>
                </a:highlight>
              </a:rPr>
              <a:t>7]</a:t>
            </a:r>
          </a:p>
        </p:txBody>
      </p:sp>
      <p:pic>
        <p:nvPicPr>
          <p:cNvPr id="8" name="Picture 7" descr="Table&#10;&#10;Description automatically generated">
            <a:extLst>
              <a:ext uri="{FF2B5EF4-FFF2-40B4-BE49-F238E27FC236}">
                <a16:creationId xmlns:a16="http://schemas.microsoft.com/office/drawing/2014/main" id="{E34F0CE4-971D-8C4A-81D6-9D8E86844538}"/>
              </a:ext>
            </a:extLst>
          </p:cNvPr>
          <p:cNvPicPr>
            <a:picLocks noChangeAspect="1"/>
          </p:cNvPicPr>
          <p:nvPr/>
        </p:nvPicPr>
        <p:blipFill>
          <a:blip r:embed="rId3"/>
          <a:stretch>
            <a:fillRect/>
          </a:stretch>
        </p:blipFill>
        <p:spPr>
          <a:xfrm>
            <a:off x="6979640" y="-279759"/>
            <a:ext cx="5353709" cy="3450468"/>
          </a:xfrm>
          <a:prstGeom prst="rect">
            <a:avLst/>
          </a:prstGeom>
        </p:spPr>
      </p:pic>
      <p:pic>
        <p:nvPicPr>
          <p:cNvPr id="9" name="Picture 8">
            <a:extLst>
              <a:ext uri="{FF2B5EF4-FFF2-40B4-BE49-F238E27FC236}">
                <a16:creationId xmlns:a16="http://schemas.microsoft.com/office/drawing/2014/main" id="{A857E6E4-FCDD-0E47-A025-B765541875CD}"/>
              </a:ext>
            </a:extLst>
          </p:cNvPr>
          <p:cNvPicPr>
            <a:picLocks noChangeAspect="1"/>
          </p:cNvPicPr>
          <p:nvPr/>
        </p:nvPicPr>
        <p:blipFill>
          <a:blip r:embed="rId4"/>
          <a:stretch>
            <a:fillRect/>
          </a:stretch>
        </p:blipFill>
        <p:spPr>
          <a:xfrm>
            <a:off x="6979640" y="3170719"/>
            <a:ext cx="5353709" cy="3687271"/>
          </a:xfrm>
          <a:prstGeom prst="rect">
            <a:avLst/>
          </a:prstGeom>
        </p:spPr>
      </p:pic>
    </p:spTree>
    <p:extLst>
      <p:ext uri="{BB962C8B-B14F-4D97-AF65-F5344CB8AC3E}">
        <p14:creationId xmlns:p14="http://schemas.microsoft.com/office/powerpoint/2010/main" val="2676321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olor hues of stone in antelope canyon">
            <a:extLst>
              <a:ext uri="{FF2B5EF4-FFF2-40B4-BE49-F238E27FC236}">
                <a16:creationId xmlns:a16="http://schemas.microsoft.com/office/drawing/2014/main" id="{EF25E95D-3CA8-214D-869F-6D87177C429B}"/>
              </a:ext>
            </a:extLst>
          </p:cNvPr>
          <p:cNvPicPr>
            <a:picLocks noGrp="1" noChangeAspect="1"/>
          </p:cNvPicPr>
          <p:nvPr>
            <p:ph idx="1"/>
          </p:nvPr>
        </p:nvPicPr>
        <p:blipFill rotWithShape="1">
          <a:blip r:embed="rId2"/>
          <a:srcRect l="17893" r="22906" b="1"/>
          <a:stretch/>
        </p:blipFill>
        <p:spPr>
          <a:xfrm>
            <a:off x="5208523" y="-49895"/>
            <a:ext cx="7071027" cy="6957790"/>
          </a:xfrm>
          <a:prstGeom prst="rect">
            <a:avLst/>
          </a:prstGeom>
        </p:spPr>
      </p:pic>
      <p:sp>
        <p:nvSpPr>
          <p:cNvPr id="15"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E7EC3A-D650-8E40-A037-AACF6F623294}"/>
              </a:ext>
            </a:extLst>
          </p:cNvPr>
          <p:cNvSpPr txBox="1"/>
          <p:nvPr/>
        </p:nvSpPr>
        <p:spPr>
          <a:xfrm>
            <a:off x="6843683" y="177849"/>
            <a:ext cx="4580643" cy="2598495"/>
          </a:xfrm>
          <a:prstGeom prst="rect">
            <a:avLst/>
          </a:prstGeom>
        </p:spPr>
        <p:txBody>
          <a:bodyPr vert="horz" lIns="91440" tIns="45720" rIns="91440" bIns="45720" rtlCol="0">
            <a:normAutofit/>
          </a:bodyPr>
          <a:lstStyle/>
          <a:p>
            <a:pPr algn="ctr">
              <a:spcAft>
                <a:spcPts val="600"/>
              </a:spcAft>
            </a:pPr>
            <a:endParaRPr lang="en-US" sz="1400" dirty="0">
              <a:solidFill>
                <a:schemeClr val="tx2"/>
              </a:solidFill>
            </a:endParaRPr>
          </a:p>
          <a:p>
            <a:pPr algn="ctr">
              <a:spcAft>
                <a:spcPts val="600"/>
              </a:spcAft>
            </a:pPr>
            <a:endParaRPr lang="en-US" sz="1400" dirty="0">
              <a:solidFill>
                <a:schemeClr val="tx2"/>
              </a:solidFill>
            </a:endParaRPr>
          </a:p>
          <a:p>
            <a:pPr algn="ctr">
              <a:spcAft>
                <a:spcPts val="600"/>
              </a:spcAft>
            </a:pPr>
            <a:r>
              <a:rPr lang="en-US" sz="1600" dirty="0">
                <a:solidFill>
                  <a:schemeClr val="tx2"/>
                </a:solidFill>
              </a:rPr>
              <a:t>The latest </a:t>
            </a:r>
            <a:r>
              <a:rPr lang="en-US" sz="1600" dirty="0">
                <a:solidFill>
                  <a:schemeClr val="bg1"/>
                </a:solidFill>
                <a:hlinkClick r:id="rId3">
                  <a:extLst>
                    <a:ext uri="{A12FA001-AC4F-418D-AE19-62706E023703}">
                      <ahyp:hlinkClr xmlns:ahyp="http://schemas.microsoft.com/office/drawing/2018/hyperlinkcolor" val="tx"/>
                    </a:ext>
                  </a:extLst>
                </a:hlinkClick>
              </a:rPr>
              <a:t>big security hack came from stock trading app Robinhood</a:t>
            </a:r>
            <a:r>
              <a:rPr lang="en-US" sz="1600" dirty="0">
                <a:solidFill>
                  <a:schemeClr val="bg1"/>
                </a:solidFill>
              </a:rPr>
              <a:t>, </a:t>
            </a:r>
            <a:r>
              <a:rPr lang="en-US" sz="1600" dirty="0">
                <a:solidFill>
                  <a:schemeClr val="tx2"/>
                </a:solidFill>
              </a:rPr>
              <a:t>which says the data from about 7 million user accounts was compromised. </a:t>
            </a:r>
            <a:r>
              <a:rPr lang="en-US" sz="1600" dirty="0">
                <a:solidFill>
                  <a:schemeClr val="bg1"/>
                </a:solidFill>
                <a:hlinkClick r:id="rId4">
                  <a:extLst>
                    <a:ext uri="{A12FA001-AC4F-418D-AE19-62706E023703}">
                      <ahyp:hlinkClr xmlns:ahyp="http://schemas.microsoft.com/office/drawing/2018/hyperlinkcolor" val="tx"/>
                    </a:ext>
                  </a:extLst>
                </a:hlinkClick>
              </a:rPr>
              <a:t>Robinhood, no stranger to controversy</a:t>
            </a:r>
            <a:r>
              <a:rPr lang="en-US" sz="1600" dirty="0">
                <a:solidFill>
                  <a:schemeClr val="bg1"/>
                </a:solidFill>
              </a:rPr>
              <a:t> </a:t>
            </a:r>
            <a:r>
              <a:rPr lang="en-US" sz="1600" dirty="0">
                <a:solidFill>
                  <a:schemeClr val="tx2"/>
                </a:solidFill>
              </a:rPr>
              <a:t>after last spring's </a:t>
            </a:r>
            <a:r>
              <a:rPr lang="en-US" sz="1600" dirty="0">
                <a:solidFill>
                  <a:schemeClr val="bg1"/>
                </a:solidFill>
                <a:hlinkClick r:id="rId5">
                  <a:extLst>
                    <a:ext uri="{A12FA001-AC4F-418D-AE19-62706E023703}">
                      <ahyp:hlinkClr xmlns:ahyp="http://schemas.microsoft.com/office/drawing/2018/hyperlinkcolor" val="tx"/>
                    </a:ext>
                  </a:extLst>
                </a:hlinkClick>
              </a:rPr>
              <a:t>GameStop saga</a:t>
            </a:r>
            <a:r>
              <a:rPr lang="en-US" sz="1600" dirty="0">
                <a:solidFill>
                  <a:schemeClr val="bg1"/>
                </a:solidFill>
              </a:rPr>
              <a:t>, </a:t>
            </a:r>
            <a:r>
              <a:rPr lang="en-US" sz="1600" dirty="0">
                <a:solidFill>
                  <a:schemeClr val="tx2"/>
                </a:solidFill>
              </a:rPr>
              <a:t>says it was mostly email addresses leaked, and that the most sensitive and extensive data was only leaked for about 300 customers.</a:t>
            </a:r>
            <a:r>
              <a:rPr lang="en-US" sz="1600" dirty="0">
                <a:solidFill>
                  <a:schemeClr val="tx2"/>
                </a:solidFill>
                <a:highlight>
                  <a:srgbClr val="FF00FF"/>
                </a:highlight>
              </a:rPr>
              <a:t>[7]</a:t>
            </a:r>
          </a:p>
          <a:p>
            <a:pPr algn="ctr">
              <a:spcAft>
                <a:spcPts val="600"/>
              </a:spcAft>
            </a:pPr>
            <a:endParaRPr lang="en-US" sz="1400" dirty="0">
              <a:solidFill>
                <a:schemeClr val="tx2"/>
              </a:solidFill>
            </a:endParaRPr>
          </a:p>
        </p:txBody>
      </p:sp>
      <p:grpSp>
        <p:nvGrpSpPr>
          <p:cNvPr id="17" name="Group 16">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18" name="Rectangle 1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B96A176D-55B4-9C49-B419-4B3A03D44E24}"/>
              </a:ext>
            </a:extLst>
          </p:cNvPr>
          <p:cNvPicPr>
            <a:picLocks noChangeAspect="1"/>
          </p:cNvPicPr>
          <p:nvPr/>
        </p:nvPicPr>
        <p:blipFill>
          <a:blip r:embed="rId6"/>
          <a:stretch>
            <a:fillRect/>
          </a:stretch>
        </p:blipFill>
        <p:spPr>
          <a:xfrm>
            <a:off x="1" y="0"/>
            <a:ext cx="5184396" cy="6858000"/>
          </a:xfrm>
          <a:prstGeom prst="rect">
            <a:avLst/>
          </a:prstGeom>
        </p:spPr>
      </p:pic>
      <p:sp>
        <p:nvSpPr>
          <p:cNvPr id="10" name="TextBox 9">
            <a:extLst>
              <a:ext uri="{FF2B5EF4-FFF2-40B4-BE49-F238E27FC236}">
                <a16:creationId xmlns:a16="http://schemas.microsoft.com/office/drawing/2014/main" id="{F30E8B46-7C2E-F84E-B862-4212E3B664F8}"/>
              </a:ext>
            </a:extLst>
          </p:cNvPr>
          <p:cNvSpPr txBox="1"/>
          <p:nvPr/>
        </p:nvSpPr>
        <p:spPr>
          <a:xfrm>
            <a:off x="6931234" y="2764602"/>
            <a:ext cx="4580641" cy="2800767"/>
          </a:xfrm>
          <a:prstGeom prst="rect">
            <a:avLst/>
          </a:prstGeom>
          <a:noFill/>
        </p:spPr>
        <p:txBody>
          <a:bodyPr wrap="square" rtlCol="0">
            <a:spAutoFit/>
          </a:bodyPr>
          <a:lstStyle/>
          <a:p>
            <a:r>
              <a:rPr lang="en-US" sz="1600" dirty="0">
                <a:solidFill>
                  <a:schemeClr val="bg1"/>
                </a:solidFill>
              </a:rPr>
              <a:t>The identity theft research center reports the number of data breaches so far in 2021 </a:t>
            </a:r>
            <a:r>
              <a:rPr lang="en-US" sz="1600" dirty="0"/>
              <a:t>has been increased by 17% where 1291 data breaches has occurred compared to 1108 in 2020. There always has been an increase in lack of transparency in breaches notices at both the organization and government levels, which could lead to significant impact to individual </a:t>
            </a:r>
            <a:r>
              <a:rPr lang="en-US" sz="1600" dirty="0">
                <a:highlight>
                  <a:srgbClr val="FF00FF"/>
                </a:highlight>
              </a:rPr>
              <a:t>[8].</a:t>
            </a:r>
            <a:r>
              <a:rPr lang="en-US" sz="1600" dirty="0"/>
              <a:t> Roughly three in ten Americans have experienced data breaches in past 12 months and 7 out of 10 American feels that their data is less secure today than it was 5 years ago. </a:t>
            </a:r>
          </a:p>
        </p:txBody>
      </p:sp>
    </p:spTree>
    <p:extLst>
      <p:ext uri="{BB962C8B-B14F-4D97-AF65-F5344CB8AC3E}">
        <p14:creationId xmlns:p14="http://schemas.microsoft.com/office/powerpoint/2010/main" val="123715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or hues of stone in antelope canyon">
            <a:extLst>
              <a:ext uri="{FF2B5EF4-FFF2-40B4-BE49-F238E27FC236}">
                <a16:creationId xmlns:a16="http://schemas.microsoft.com/office/drawing/2014/main" id="{626B9477-197F-4032-988A-631A5A3D6BC9}"/>
              </a:ext>
            </a:extLst>
          </p:cNvPr>
          <p:cNvPicPr>
            <a:picLocks noChangeAspect="1"/>
          </p:cNvPicPr>
          <p:nvPr/>
        </p:nvPicPr>
        <p:blipFill rotWithShape="1">
          <a:blip r:embed="rId2"/>
          <a:srcRect t="3556" b="12174"/>
          <a:stretch/>
        </p:blipFill>
        <p:spPr>
          <a:xfrm>
            <a:off x="-111213" y="24714"/>
            <a:ext cx="12192001" cy="6858001"/>
          </a:xfrm>
          <a:prstGeom prst="rect">
            <a:avLst/>
          </a:prstGeom>
        </p:spPr>
      </p:pic>
      <p:sp>
        <p:nvSpPr>
          <p:cNvPr id="2" name="Rectangle 1">
            <a:extLst>
              <a:ext uri="{FF2B5EF4-FFF2-40B4-BE49-F238E27FC236}">
                <a16:creationId xmlns:a16="http://schemas.microsoft.com/office/drawing/2014/main" id="{D365481D-41DD-7049-9D95-F8CA26AAFCFA}"/>
              </a:ext>
            </a:extLst>
          </p:cNvPr>
          <p:cNvSpPr/>
          <p:nvPr/>
        </p:nvSpPr>
        <p:spPr>
          <a:xfrm>
            <a:off x="220361" y="310392"/>
            <a:ext cx="11528854" cy="3231654"/>
          </a:xfrm>
          <a:prstGeom prst="rect">
            <a:avLst/>
          </a:prstGeom>
        </p:spPr>
        <p:txBody>
          <a:bodyPr wrap="square">
            <a:spAutoFit/>
          </a:bodyPr>
          <a:lstStyle/>
          <a:p>
            <a:r>
              <a:rPr lang="en-US" sz="2000"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According to research done by Pew Research Center’s some of the key concern about data security are:</a:t>
            </a:r>
            <a:endParaRPr lang="en-US" sz="2000" u="sng"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romanLcPeriod"/>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Prevalence of tracking where people are being tracked by advertise, technology firms and other companies, not feeling in control of personal data.</a:t>
            </a:r>
          </a:p>
          <a:p>
            <a:pPr marL="342900" marR="0" lvl="0" indent="-342900">
              <a:spcBef>
                <a:spcPts val="0"/>
              </a:spcBef>
              <a:spcAft>
                <a:spcPts val="0"/>
              </a:spcAft>
              <a:buFont typeface="+mj-lt"/>
              <a:buAutoNum type="romanLcPeriod"/>
            </a:pP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romanLcPeriod"/>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Not feeling in control of personal data which are collected by companies, government agencies.</a:t>
            </a:r>
          </a:p>
          <a:p>
            <a:pPr marL="342900" marR="0" lvl="0" indent="-342900">
              <a:spcBef>
                <a:spcPts val="0"/>
              </a:spcBef>
              <a:spcAft>
                <a:spcPts val="0"/>
              </a:spcAft>
              <a:buFont typeface="+mj-lt"/>
              <a:buAutoNum type="romanLcPeriod"/>
            </a:pP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romanLcPeriod"/>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Concerned about how data is used by the concerned authorities.</a:t>
            </a:r>
          </a:p>
          <a:p>
            <a:pPr marL="342900" marR="0" lvl="0" indent="-342900">
              <a:spcBef>
                <a:spcPts val="0"/>
              </a:spcBef>
              <a:spcAft>
                <a:spcPts val="0"/>
              </a:spcAft>
              <a:buFont typeface="+mj-lt"/>
              <a:buAutoNum type="romanLcPeriod"/>
            </a:pP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romanLcPeriod"/>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Lack of understating about what government and companies does with the data collected. </a:t>
            </a:r>
            <a:r>
              <a:rPr lang="en-US" sz="2000" dirty="0">
                <a:solidFill>
                  <a:schemeClr val="bg1"/>
                </a:solidFill>
                <a:highlight>
                  <a:srgbClr val="008000"/>
                </a:highlight>
                <a:latin typeface="Times New Roman" panose="02020603050405020304" pitchFamily="18" charset="0"/>
                <a:ea typeface="Calibri" panose="020F0502020204030204" pitchFamily="34" charset="0"/>
                <a:cs typeface="Times New Roman" panose="02020603050405020304" pitchFamily="18" charset="0"/>
              </a:rPr>
              <a:t>[3]</a:t>
            </a:r>
            <a:endParaRPr lang="en-US" sz="2000" dirty="0">
              <a:solidFill>
                <a:schemeClr val="bg1"/>
              </a:solidFill>
              <a:highlight>
                <a:srgbClr val="0080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2A6F110-0DAB-8740-AEF7-43DF9322C115}"/>
              </a:ext>
            </a:extLst>
          </p:cNvPr>
          <p:cNvSpPr txBox="1"/>
          <p:nvPr/>
        </p:nvSpPr>
        <p:spPr>
          <a:xfrm>
            <a:off x="111212" y="3843461"/>
            <a:ext cx="11801156" cy="2554545"/>
          </a:xfrm>
          <a:prstGeom prst="rect">
            <a:avLst/>
          </a:prstGeom>
          <a:noFill/>
        </p:spPr>
        <p:txBody>
          <a:bodyPr wrap="square" rtlCol="0">
            <a:spAutoFit/>
          </a:bodyPr>
          <a:lstStyle/>
          <a:p>
            <a:r>
              <a:rPr lang="en-US" sz="2000" dirty="0">
                <a:solidFill>
                  <a:schemeClr val="bg1"/>
                </a:solidFill>
              </a:rPr>
              <a:t>As the security concern are raising these days companies and governments are implementing new awareness policies</a:t>
            </a:r>
          </a:p>
          <a:p>
            <a:r>
              <a:rPr lang="en-US" sz="2000" dirty="0">
                <a:solidFill>
                  <a:schemeClr val="bg1"/>
                </a:solidFill>
              </a:rPr>
              <a:t> and measure to maintain the safety of data. Government worldwide is also addressing these challenges by mandating the new data protection regulations and privacy acts, including Global Data Protection Regulation and California Consumer Privacy Act.  Regulations are introducing stricter protection standards and unprecedented fines companies must plan for and comply with up to 4% of their annual revenue for handling data. [</a:t>
            </a:r>
            <a:r>
              <a:rPr lang="en-US" sz="2000" dirty="0">
                <a:solidFill>
                  <a:schemeClr val="bg1"/>
                </a:solidFill>
                <a:highlight>
                  <a:srgbClr val="008000"/>
                </a:highlight>
              </a:rPr>
              <a:t>4]</a:t>
            </a:r>
          </a:p>
          <a:p>
            <a:endParaRPr lang="en-US" sz="2000" dirty="0">
              <a:solidFill>
                <a:schemeClr val="bg1"/>
              </a:solidFill>
            </a:endParaRPr>
          </a:p>
          <a:p>
            <a:endParaRPr lang="en-US" sz="2000" dirty="0">
              <a:solidFill>
                <a:schemeClr val="bg1"/>
              </a:solidFill>
            </a:endParaRPr>
          </a:p>
          <a:p>
            <a:r>
              <a:rPr lang="en-US" sz="2000" dirty="0">
                <a:solidFill>
                  <a:schemeClr val="bg1"/>
                </a:solidFill>
              </a:rPr>
              <a:t>Let's discuss some of the awareness methods for data security in next pages.</a:t>
            </a:r>
          </a:p>
        </p:txBody>
      </p:sp>
    </p:spTree>
    <p:extLst>
      <p:ext uri="{BB962C8B-B14F-4D97-AF65-F5344CB8AC3E}">
        <p14:creationId xmlns:p14="http://schemas.microsoft.com/office/powerpoint/2010/main" val="213749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lor hues of stone in antelope canyon">
            <a:extLst>
              <a:ext uri="{FF2B5EF4-FFF2-40B4-BE49-F238E27FC236}">
                <a16:creationId xmlns:a16="http://schemas.microsoft.com/office/drawing/2014/main" id="{EF25E95D-3CA8-214D-869F-6D87177C429B}"/>
              </a:ext>
            </a:extLst>
          </p:cNvPr>
          <p:cNvPicPr>
            <a:picLocks noGrp="1" noChangeAspect="1"/>
          </p:cNvPicPr>
          <p:nvPr>
            <p:ph idx="1"/>
          </p:nvPr>
        </p:nvPicPr>
        <p:blipFill rotWithShape="1">
          <a:blip r:embed="rId2"/>
          <a:srcRect t="3556" b="12174"/>
          <a:stretch/>
        </p:blipFill>
        <p:spPr>
          <a:xfrm>
            <a:off x="81614" y="157604"/>
            <a:ext cx="12192000" cy="6857991"/>
          </a:xfrm>
          <a:prstGeom prst="rect">
            <a:avLst/>
          </a:prstGeom>
        </p:spPr>
      </p:pic>
      <p:sp>
        <p:nvSpPr>
          <p:cNvPr id="2" name="TextBox 1">
            <a:extLst>
              <a:ext uri="{FF2B5EF4-FFF2-40B4-BE49-F238E27FC236}">
                <a16:creationId xmlns:a16="http://schemas.microsoft.com/office/drawing/2014/main" id="{4E8E09E8-795B-1D40-A06A-D95BE335D270}"/>
              </a:ext>
            </a:extLst>
          </p:cNvPr>
          <p:cNvSpPr txBox="1"/>
          <p:nvPr/>
        </p:nvSpPr>
        <p:spPr>
          <a:xfrm>
            <a:off x="1223320" y="358346"/>
            <a:ext cx="11158151" cy="461665"/>
          </a:xfrm>
          <a:prstGeom prst="rect">
            <a:avLst/>
          </a:prstGeom>
          <a:noFill/>
        </p:spPr>
        <p:txBody>
          <a:bodyPr wrap="square" rtlCol="0">
            <a:spAutoFit/>
          </a:bodyPr>
          <a:lstStyle/>
          <a:p>
            <a:r>
              <a:rPr lang="en-US" sz="2400" u="sng" dirty="0">
                <a:solidFill>
                  <a:schemeClr val="bg1"/>
                </a:solidFill>
              </a:rPr>
              <a:t>Some awareness related to data security </a:t>
            </a:r>
          </a:p>
        </p:txBody>
      </p:sp>
      <p:sp>
        <p:nvSpPr>
          <p:cNvPr id="4" name="TextBox 3">
            <a:extLst>
              <a:ext uri="{FF2B5EF4-FFF2-40B4-BE49-F238E27FC236}">
                <a16:creationId xmlns:a16="http://schemas.microsoft.com/office/drawing/2014/main" id="{2DC662A2-E364-1346-BD87-F3DF7A8FEFB6}"/>
              </a:ext>
            </a:extLst>
          </p:cNvPr>
          <p:cNvSpPr txBox="1"/>
          <p:nvPr/>
        </p:nvSpPr>
        <p:spPr>
          <a:xfrm>
            <a:off x="815546" y="1013254"/>
            <a:ext cx="11158151" cy="5878532"/>
          </a:xfrm>
          <a:prstGeom prst="rect">
            <a:avLst/>
          </a:prstGeom>
          <a:noFill/>
        </p:spPr>
        <p:txBody>
          <a:bodyPr wrap="square" rtlCol="0">
            <a:spAutoFit/>
          </a:bodyPr>
          <a:lstStyle/>
          <a:p>
            <a:r>
              <a:rPr lang="en-US" sz="2000" dirty="0">
                <a:solidFill>
                  <a:schemeClr val="bg1"/>
                </a:solidFill>
              </a:rPr>
              <a:t>1. Every user in the organization should take security awareness training.</a:t>
            </a:r>
          </a:p>
          <a:p>
            <a:endParaRPr lang="en-US" sz="2000" dirty="0">
              <a:solidFill>
                <a:schemeClr val="bg1"/>
              </a:solidFill>
            </a:endParaRPr>
          </a:p>
          <a:p>
            <a:endParaRPr lang="en-US" sz="2000" dirty="0">
              <a:solidFill>
                <a:schemeClr val="bg1"/>
              </a:solidFill>
            </a:endParaRPr>
          </a:p>
          <a:p>
            <a:r>
              <a:rPr lang="en-US" sz="2000" dirty="0">
                <a:solidFill>
                  <a:schemeClr val="bg1"/>
                </a:solidFill>
              </a:rPr>
              <a:t>2.  The employee must understand and quickly spot actions and events that could pose a risk of data breaches. </a:t>
            </a:r>
          </a:p>
          <a:p>
            <a:endParaRPr lang="en-US" sz="2000" dirty="0">
              <a:solidFill>
                <a:schemeClr val="bg1"/>
              </a:solidFill>
            </a:endParaRPr>
          </a:p>
          <a:p>
            <a:endParaRPr lang="en-US" sz="2000" dirty="0">
              <a:solidFill>
                <a:schemeClr val="bg1"/>
              </a:solidFill>
            </a:endParaRPr>
          </a:p>
          <a:p>
            <a:r>
              <a:rPr lang="en-US" sz="2000" dirty="0">
                <a:solidFill>
                  <a:schemeClr val="bg1"/>
                </a:solidFill>
              </a:rPr>
              <a:t>3.  The organization needs to maintain risk-based incident prioritization, more precious threat hunting, automatic redemption across security and compliance boundaries and more effective security posture management.</a:t>
            </a:r>
          </a:p>
          <a:p>
            <a:endParaRPr lang="en-US" sz="2000" dirty="0">
              <a:solidFill>
                <a:schemeClr val="bg1"/>
              </a:solidFill>
            </a:endParaRPr>
          </a:p>
          <a:p>
            <a:endParaRPr lang="en-US" sz="2000" dirty="0">
              <a:solidFill>
                <a:schemeClr val="bg1"/>
              </a:solidFill>
            </a:endParaRPr>
          </a:p>
          <a:p>
            <a:r>
              <a:rPr lang="en-US" sz="2000" dirty="0">
                <a:solidFill>
                  <a:schemeClr val="bg1"/>
                </a:solidFill>
              </a:rPr>
              <a:t>4. The organization can build a risk management strategy from scratch, considering building a framework like NIST risk assessment framework. </a:t>
            </a:r>
          </a:p>
          <a:p>
            <a:endParaRPr lang="en-US" sz="2000" dirty="0">
              <a:solidFill>
                <a:schemeClr val="bg1"/>
              </a:solidFill>
            </a:endParaRPr>
          </a:p>
          <a:p>
            <a:endParaRPr lang="en-US" sz="2000" dirty="0">
              <a:solidFill>
                <a:schemeClr val="bg1"/>
              </a:solidFill>
            </a:endParaRPr>
          </a:p>
          <a:p>
            <a:r>
              <a:rPr lang="en-US" sz="2000" dirty="0">
                <a:solidFill>
                  <a:schemeClr val="bg1"/>
                </a:solidFill>
              </a:rPr>
              <a:t>5.  Identify the stale accounts in the directory of the organizational business account that have not been recently used.</a:t>
            </a:r>
          </a:p>
          <a:p>
            <a:endParaRPr lang="en-US" dirty="0">
              <a:solidFill>
                <a:schemeClr val="bg1"/>
              </a:solidFill>
            </a:endParaRPr>
          </a:p>
          <a:p>
            <a:r>
              <a:rPr lang="en-US" dirty="0">
                <a:solidFill>
                  <a:schemeClr val="bg1"/>
                </a:solidFill>
              </a:rPr>
              <a:t> </a:t>
            </a:r>
          </a:p>
        </p:txBody>
      </p:sp>
    </p:spTree>
    <p:extLst>
      <p:ext uri="{BB962C8B-B14F-4D97-AF65-F5344CB8AC3E}">
        <p14:creationId xmlns:p14="http://schemas.microsoft.com/office/powerpoint/2010/main" val="1823167921"/>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268</TotalTime>
  <Words>1801</Words>
  <Application>Microsoft Macintosh PowerPoint</Application>
  <PresentationFormat>Widescreen</PresentationFormat>
  <Paragraphs>126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Bembo</vt:lpstr>
      <vt:lpstr>Calibri</vt:lpstr>
      <vt:lpstr>Times New Roman</vt:lpstr>
      <vt:lpstr>AdornVTI</vt:lpstr>
      <vt:lpstr> Term PROJECT SUBJECT : CST 2412 TOPIC :Investigating the on-going concerns/awareness related to data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PROJECT       SUBJECT : CST 3512 TOPIC :VISUALIZATION OF DATA FOR COOLING TOWER IN NYC</dc:title>
  <dc:creator>sag g</dc:creator>
  <cp:lastModifiedBy>sag g</cp:lastModifiedBy>
  <cp:revision>23</cp:revision>
  <dcterms:created xsi:type="dcterms:W3CDTF">2021-12-11T05:15:15Z</dcterms:created>
  <dcterms:modified xsi:type="dcterms:W3CDTF">2021-12-13T05:10:44Z</dcterms:modified>
</cp:coreProperties>
</file>