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64" r:id="rId6"/>
    <p:sldId id="267" r:id="rId7"/>
    <p:sldId id="298" r:id="rId8"/>
    <p:sldId id="299" r:id="rId9"/>
    <p:sldId id="301" r:id="rId10"/>
    <p:sldId id="310" r:id="rId11"/>
    <p:sldId id="300" r:id="rId12"/>
    <p:sldId id="302" r:id="rId13"/>
    <p:sldId id="332" r:id="rId14"/>
    <p:sldId id="333" r:id="rId15"/>
    <p:sldId id="329" r:id="rId16"/>
    <p:sldId id="331" r:id="rId17"/>
    <p:sldId id="303" r:id="rId18"/>
    <p:sldId id="311" r:id="rId19"/>
    <p:sldId id="313" r:id="rId20"/>
    <p:sldId id="308" r:id="rId21"/>
    <p:sldId id="306" r:id="rId22"/>
    <p:sldId id="304" r:id="rId23"/>
    <p:sldId id="305" r:id="rId24"/>
    <p:sldId id="314" r:id="rId25"/>
    <p:sldId id="309" r:id="rId26"/>
    <p:sldId id="316" r:id="rId27"/>
    <p:sldId id="315" r:id="rId28"/>
    <p:sldId id="317" r:id="rId29"/>
    <p:sldId id="335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9327B1B9-7322-476F-8087-0E88644F7942}">
          <p14:sldIdLst>
            <p14:sldId id="256"/>
            <p14:sldId id="266"/>
            <p14:sldId id="267"/>
            <p14:sldId id="298"/>
            <p14:sldId id="299"/>
            <p14:sldId id="301"/>
            <p14:sldId id="310"/>
            <p14:sldId id="300"/>
            <p14:sldId id="302"/>
            <p14:sldId id="332"/>
            <p14:sldId id="333"/>
            <p14:sldId id="329"/>
            <p14:sldId id="331"/>
            <p14:sldId id="303"/>
            <p14:sldId id="311"/>
            <p14:sldId id="313"/>
            <p14:sldId id="308"/>
            <p14:sldId id="306"/>
            <p14:sldId id="304"/>
            <p14:sldId id="305"/>
            <p14:sldId id="314"/>
            <p14:sldId id="309"/>
            <p14:sldId id="316"/>
            <p14:sldId id="315"/>
            <p14:sldId id="317"/>
            <p14:sldId id="335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>
        <p:scale>
          <a:sx n="100" d="100"/>
          <a:sy n="100" d="100"/>
        </p:scale>
        <p:origin x="58" y="14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af37035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af37035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363d4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833363d4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title"/>
          </p:nvPr>
        </p:nvSpPr>
        <p:spPr>
          <a:xfrm>
            <a:off x="671513" y="214313"/>
            <a:ext cx="7805700" cy="1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671513" y="1366838"/>
            <a:ext cx="78057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23850" algn="l" rtl="0"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●"/>
              <a:defRPr sz="500">
                <a:solidFill>
                  <a:srgbClr val="FFFFFF"/>
                </a:solidFill>
              </a:defRPr>
            </a:lvl1pPr>
            <a:lvl2pPr marL="914400" lvl="1" indent="-323850" algn="l" rtl="0"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○"/>
              <a:defRPr sz="500">
                <a:solidFill>
                  <a:srgbClr val="FFFFFF"/>
                </a:solidFill>
              </a:defRPr>
            </a:lvl2pPr>
            <a:lvl3pPr marL="1371600" lvl="2" indent="-323850" algn="l" rtl="0"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■"/>
              <a:defRPr sz="500">
                <a:solidFill>
                  <a:srgbClr val="FFFFFF"/>
                </a:solidFill>
              </a:defRPr>
            </a:lvl3pPr>
            <a:lvl4pPr marL="1828800" lvl="3" indent="-323850" algn="l" rtl="0"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●"/>
              <a:defRPr sz="500">
                <a:solidFill>
                  <a:srgbClr val="FFFFFF"/>
                </a:solidFill>
              </a:defRPr>
            </a:lvl4pPr>
            <a:lvl5pPr marL="2286000" lvl="4" indent="-323850" algn="l" rtl="0"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○"/>
              <a:defRPr sz="500">
                <a:solidFill>
                  <a:srgbClr val="FFFFFF"/>
                </a:solidFill>
              </a:defRPr>
            </a:lvl5pPr>
            <a:lvl6pPr marL="2743200" lvl="5" indent="-260350" algn="l" rtl="0">
              <a:spcBef>
                <a:spcPts val="220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l" rtl="0">
              <a:spcBef>
                <a:spcPts val="220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l" rtl="0">
              <a:spcBef>
                <a:spcPts val="220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l" rtl="0">
              <a:spcBef>
                <a:spcPts val="2200"/>
              </a:spcBef>
              <a:spcAft>
                <a:spcPts val="160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104" name="Google Shape;10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FFFFFF"/>
                </a:solidFill>
              </a:defRPr>
            </a:lvl1pPr>
            <a:lvl2pPr lvl="1">
              <a:buNone/>
              <a:defRPr sz="1300">
                <a:solidFill>
                  <a:srgbClr val="FFFFFF"/>
                </a:solidFill>
              </a:defRPr>
            </a:lvl2pPr>
            <a:lvl3pPr lvl="2">
              <a:buNone/>
              <a:defRPr sz="1300">
                <a:solidFill>
                  <a:srgbClr val="FFFFFF"/>
                </a:solidFill>
              </a:defRPr>
            </a:lvl3pPr>
            <a:lvl4pPr lvl="3">
              <a:buNone/>
              <a:defRPr sz="1300">
                <a:solidFill>
                  <a:srgbClr val="FFFFFF"/>
                </a:solidFill>
              </a:defRPr>
            </a:lvl4pPr>
            <a:lvl5pPr lvl="4">
              <a:buNone/>
              <a:defRPr sz="1300">
                <a:solidFill>
                  <a:srgbClr val="FFFFFF"/>
                </a:solidFill>
              </a:defRPr>
            </a:lvl5pPr>
            <a:lvl6pPr lvl="5">
              <a:buNone/>
              <a:defRPr sz="1300">
                <a:solidFill>
                  <a:srgbClr val="FFFFFF"/>
                </a:solidFill>
              </a:defRPr>
            </a:lvl6pPr>
            <a:lvl7pPr lvl="6">
              <a:buNone/>
              <a:defRPr sz="1300">
                <a:solidFill>
                  <a:srgbClr val="FFFFFF"/>
                </a:solidFill>
              </a:defRPr>
            </a:lvl7pPr>
            <a:lvl8pPr lvl="7">
              <a:buNone/>
              <a:defRPr sz="1300">
                <a:solidFill>
                  <a:srgbClr val="FFFFFF"/>
                </a:solidFill>
              </a:defRPr>
            </a:lvl8pPr>
            <a:lvl9pPr lvl="8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>
            <a:spLocks noGrp="1"/>
          </p:cNvSpPr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107" name="Google Shape;107;p27"/>
          <p:cNvSpPr txBox="1">
            <a:spLocks noGrp="1"/>
          </p:cNvSpPr>
          <p:nvPr>
            <p:ph type="body" idx="1"/>
          </p:nvPr>
        </p:nvSpPr>
        <p:spPr>
          <a:xfrm>
            <a:off x="633413" y="1214438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60350" algn="l" rtl="0">
              <a:spcBef>
                <a:spcPts val="2200"/>
              </a:spcBef>
              <a:spcAft>
                <a:spcPts val="0"/>
              </a:spcAft>
              <a:buSzPts val="500"/>
              <a:buChar char="●"/>
              <a:defRPr sz="500"/>
            </a:lvl1pPr>
            <a:lvl2pPr marL="914400" lvl="1" indent="-260350" algn="l" rtl="0">
              <a:spcBef>
                <a:spcPts val="220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l" rtl="0">
              <a:spcBef>
                <a:spcPts val="220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l" rtl="0">
              <a:spcBef>
                <a:spcPts val="220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l" rtl="0">
              <a:spcBef>
                <a:spcPts val="220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l" rtl="0">
              <a:spcBef>
                <a:spcPts val="220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l" rtl="0">
              <a:spcBef>
                <a:spcPts val="220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l" rtl="0">
              <a:spcBef>
                <a:spcPts val="220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l" rtl="0">
              <a:spcBef>
                <a:spcPts val="2200"/>
              </a:spcBef>
              <a:spcAft>
                <a:spcPts val="160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108" name="Google Shape;108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114" name="Google Shape;114;p28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115" name="Google Shape;115;p28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116" name="Google Shape;116;p28"/>
          <p:cNvSpPr/>
          <p:nvPr/>
        </p:nvSpPr>
        <p:spPr>
          <a:xfrm>
            <a:off x="-150" y="0"/>
            <a:ext cx="4573634" cy="342896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117" name="Google Shape;117;p28"/>
          <p:cNvSpPr/>
          <p:nvPr/>
        </p:nvSpPr>
        <p:spPr>
          <a:xfrm>
            <a:off x="4570521" y="0"/>
            <a:ext cx="4573631" cy="342896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118" name="Google Shape;118;p28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119" name="Google Shape;119;p28"/>
          <p:cNvSpPr txBox="1">
            <a:spLocks noGrp="1"/>
          </p:cNvSpPr>
          <p:nvPr>
            <p:ph type="ctrTitle"/>
          </p:nvPr>
        </p:nvSpPr>
        <p:spPr>
          <a:xfrm>
            <a:off x="5929322" y="2786064"/>
            <a:ext cx="33663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400" b="1" dirty="0">
              <a:solidFill>
                <a:srgbClr val="674EA7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100" b="1" dirty="0">
                <a:solidFill>
                  <a:srgbClr val="274E13"/>
                </a:solidFill>
                <a:latin typeface="Times New Roman" panose="02020603050405020304" charset="0"/>
                <a:cs typeface="Times New Roman" panose="02020603050405020304" charset="0"/>
              </a:rPr>
              <a:t>SAGAR GIRADKAR</a:t>
            </a:r>
            <a:endParaRPr sz="2100" b="1" dirty="0">
              <a:solidFill>
                <a:srgbClr val="274E1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66548" y="4083907"/>
            <a:ext cx="3710009" cy="7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107249" y="2141707"/>
            <a:ext cx="5737164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Introduction To JavaScript &amp; TypeScript </a:t>
            </a:r>
            <a:endParaRPr lang="en-US" sz="4000" b="1" u="sng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78426" y="4094605"/>
            <a:ext cx="2776075" cy="66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04" y="459437"/>
            <a:ext cx="392639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5232612" y="3778764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6600"/>
                </a:solidFill>
                <a:latin typeface="Times New Roman" panose="02020603050405020304" charset="0"/>
                <a:cs typeface="Times New Roman" panose="02020603050405020304" charset="0"/>
              </a:rPr>
              <a:t>Regional  Centre 01 </a:t>
            </a:r>
            <a:endParaRPr lang="en-GB" sz="1200" b="1" dirty="0">
              <a:solidFill>
                <a:srgbClr val="0066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phot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25" y="411480"/>
            <a:ext cx="1979930" cy="25406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" y="123190"/>
            <a:ext cx="9123680" cy="718185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to use JavaScript?</a:t>
            </a:r>
            <a:endParaRPr lang="en-US" sz="4000" b="1" dirty="0" smtClean="0">
              <a:solidFill>
                <a:schemeClr val="tx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30175" y="730250"/>
            <a:ext cx="9697720" cy="450659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Inline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Internal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External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1156335" y="1130300"/>
            <a:ext cx="7928610" cy="608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&lt;button type="button"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onclick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="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document.getElementById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('demo').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style.display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='none'"&gt;Click Me!&lt;/button&gt;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1115695" y="2091055"/>
            <a:ext cx="7969250" cy="625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script&gt;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document.getElementById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("demo").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innerHTML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 = "My First JavaScript";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&lt;/script&gt;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115695" y="3075940"/>
            <a:ext cx="7988300" cy="81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&lt;script 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src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="myScript.js"&gt;&lt;/script&gt;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000000"/>
              </a:buClr>
              <a:buSzPts val="1400"/>
              <a:buFont typeface="Arial" panose="020B0604020202020204"/>
              <a:buNone/>
            </a:pPr>
            <a:endParaRPr cap="none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" y="123190"/>
            <a:ext cx="9123680" cy="718185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Typescript</a:t>
            </a:r>
            <a:endParaRPr lang="en-US" sz="4000" b="1" dirty="0" smtClean="0">
              <a:solidFill>
                <a:schemeClr val="tx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30175" y="730250"/>
            <a:ext cx="8940800" cy="450659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TypeScript is a syntactic superset of JavaScript which adds static typing.</a:t>
            </a:r>
            <a:endParaRPr lang="en-US" sz="16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This basically means that TypeScript adds syntax on top of JavaScript, allowing developers to add types.</a:t>
            </a:r>
            <a:endParaRPr lang="en-US" sz="16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400" y="1993900"/>
            <a:ext cx="9118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Why we used TypeScript in this course?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035" y="2426970"/>
            <a:ext cx="911796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JavaScript is a loosely typed language. It can be difficult to understand what types of data are being passed around in JavaScript.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 JavaScript, function parameters and variables don't have any information! So developers need to look at documentation, or guess based on the implementation.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TypeScript allows specifying the types of data being passed around within the code, and has the ability to report errors when the types don't match.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For example, TypeScript will report an error when passing a string into a function that expects a number. JavaScript will not.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000000"/>
              </a:buClr>
              <a:buSzPts val="1400"/>
              <a:buFont typeface="Arial" panose="020B0604020202020204"/>
              <a:buNone/>
            </a:pPr>
            <a:endParaRPr cap="none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" y="123190"/>
            <a:ext cx="9123680" cy="718185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JavaScript vs TypeScript </a:t>
            </a:r>
            <a:endParaRPr lang="en-US" sz="4000" b="1" dirty="0" smtClean="0">
              <a:solidFill>
                <a:schemeClr val="tx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800735" y="763270"/>
            <a:ext cx="7534910" cy="416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" y="123190"/>
            <a:ext cx="9123680" cy="718185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Intsalltion Required</a:t>
            </a:r>
            <a:endParaRPr lang="en-US" sz="4000" b="1" dirty="0" smtClean="0">
              <a:solidFill>
                <a:schemeClr val="tx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30175" y="730250"/>
            <a:ext cx="9697720" cy="4506595"/>
          </a:xfrm>
        </p:spPr>
        <p:txBody>
          <a:bodyPr/>
          <a:p>
            <a:pPr marL="342900" algn="l">
              <a:buFont typeface="Arial" panose="020B0604020202020204" pitchFamily="34" charset="0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Node Js latest Version 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algn="l">
              <a:buFont typeface="Arial" panose="020B0604020202020204" pitchFamily="34" charset="0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Install Typescript Globally :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npm install -g typescript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algn="l">
              <a:buFont typeface="Arial" panose="020B0604020202020204" pitchFamily="34" charset="0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Create Project folder go to project folder create :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tsconfig.json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file 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"compilerOptions": {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"target": "es5",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"module": "commonjs",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"sourceMap": true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Create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file_name.ts</a:t>
            </a:r>
            <a:endParaRPr lang="en-US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algn="l">
              <a:buFont typeface="Arial" panose="020B0604020202020204" pitchFamily="34" charset="0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 terminal type: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tsc --p tscconfig.json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algn="l">
              <a:buFont typeface="Arial" panose="020B0604020202020204" pitchFamily="34" charset="0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tsc file_name.ts --watch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23349"/>
            <a:ext cx="7886700" cy="994200"/>
          </a:xfrm>
        </p:spPr>
        <p:txBody>
          <a:bodyPr/>
          <a:p>
            <a:br>
              <a:rPr lang="en-US"/>
            </a:br>
            <a:br>
              <a:rPr lang="en-US" sz="3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To Fix “Running scripts is disabled on this system” PowerShell Error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27710" y="1313815"/>
            <a:ext cx="816483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For Windows 11, Windows 10, Windows 7, Windows 8, Windows Server 2008 R2 or Windows Server 2012, run the following commands as Administrator: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x86 (32 bit)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Open C:\Windows\SysWOW64\cmd.exe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Run the command powershell Set-ExecutionPolicy RemoteSigned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x64 (64 bit)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Open C:\Windows\system32\cmd.exe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Run the command powershell Set-ExecutionPolicy RemoteSigned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You can check mode using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 CMD: echo %PROCESSOR_ARCHITECTURE%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 Powershell: [Environment]::Is64BitProcess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" y="123190"/>
            <a:ext cx="9123680" cy="718185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Input/Output </a:t>
            </a:r>
            <a:endParaRPr lang="en-US" sz="4000" b="1" dirty="0" smtClean="0">
              <a:solidFill>
                <a:schemeClr val="tx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79070" y="1131570"/>
            <a:ext cx="9697720" cy="450659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Writing into an HTML element, using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innerHTML.</a:t>
            </a:r>
            <a:endParaRPr lang="en-US" sz="2400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Writing into the HTML output using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document.write().</a:t>
            </a:r>
            <a:endParaRPr lang="en-US" sz="2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Writing into an alert box, using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window.alert().</a:t>
            </a:r>
            <a:endParaRPr lang="en-US" sz="2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Writing into the browser console, using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console.log().</a:t>
            </a:r>
            <a:endParaRPr lang="en-US" sz="2400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" y="123190"/>
            <a:ext cx="9123680" cy="71818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innerHTML /document.write()</a:t>
            </a:r>
            <a:endParaRPr lang="en-US" sz="4000" b="1" dirty="0" smtClean="0">
              <a:solidFill>
                <a:schemeClr val="tx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94615" y="915670"/>
            <a:ext cx="3844290" cy="3648075"/>
          </a:xfrm>
        </p:spPr>
        <p:txBody>
          <a:bodyPr/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&lt;!DOCTYPE html&gt;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&lt;html&gt;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&lt;body&gt;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&lt;h1&gt;My First Web Page&lt;/h1&gt;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&lt;p&gt;My First Paragraph&lt;/p&gt;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&lt;p id="demo"&gt;&lt;/p&gt;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&lt;script&gt;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document.getElementById("demo").innerHTML = 5 + 6;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&lt;/script&gt;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&lt;/body&gt;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&lt;/html&gt;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itle 4"/>
          <p:cNvSpPr>
            <a:spLocks noGrp="1"/>
          </p:cNvSpPr>
          <p:nvPr/>
        </p:nvSpPr>
        <p:spPr>
          <a:xfrm>
            <a:off x="4067810" y="987425"/>
            <a:ext cx="3844290" cy="3648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&lt;!DOCTYPE html&gt;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&lt;html&gt;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&lt;body&gt;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&lt;h1&gt;My First Web Page&lt;/h1&gt;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&lt;p&gt;My first paragraph.&lt;/p&gt;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&lt;script&gt;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document.write(5 + 6);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&lt;/script&gt;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&lt;/body&gt;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&lt;/html&gt;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" y="123190"/>
            <a:ext cx="9123680" cy="71818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window.alert()  /console.log()</a:t>
            </a:r>
            <a:endParaRPr lang="en-US" sz="4000" b="1" dirty="0" smtClean="0">
              <a:solidFill>
                <a:schemeClr val="tx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94615" y="915670"/>
            <a:ext cx="3844290" cy="3648075"/>
          </a:xfrm>
        </p:spPr>
        <p:txBody>
          <a:bodyPr/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&lt;!DOCTYPE html&gt;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&lt;html&gt;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&lt;body&gt;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&lt;h1&gt;My First Web Page&lt;/h1&gt;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&lt;p&gt;My first paragraph.&lt;/p&gt;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&lt;script&gt;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window.alert(5 + 6);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&lt;/script&gt;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&lt;/body&gt;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&lt;/html&gt;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itle 4"/>
          <p:cNvSpPr>
            <a:spLocks noGrp="1"/>
          </p:cNvSpPr>
          <p:nvPr/>
        </p:nvSpPr>
        <p:spPr>
          <a:xfrm>
            <a:off x="4067810" y="987425"/>
            <a:ext cx="3844290" cy="3648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&lt;!DOCTYPE html&gt;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&lt;html&gt;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&lt;body&gt;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&lt;script&gt;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console.log(5 + 6);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&lt;/script&gt;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&lt;/body&gt;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&lt;/html&gt;</a:t>
            </a:r>
            <a:endParaRPr lang="en-US" sz="1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" y="123190"/>
            <a:ext cx="9123680" cy="718185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Comments </a:t>
            </a:r>
            <a:endParaRPr lang="en-US" sz="4000" b="1" dirty="0" smtClean="0">
              <a:solidFill>
                <a:schemeClr val="tx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30175" y="730250"/>
            <a:ext cx="9697720" cy="450659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Single Line Comments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 algn="l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Single line comments start with //</a:t>
            </a:r>
            <a:endParaRPr lang="en-US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 algn="l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 algn="l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let x = 5;      // Declare x, give it the value of 5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 algn="l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let y = x + 2;  // Declare y, give it the value of x + 2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 algn="l">
              <a:buNone/>
            </a:pP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Multi-line Comments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Multi-line comments start with /* and end with */.</a:t>
            </a:r>
            <a:endParaRPr lang="en-US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/* The code below will change the heading with id = "myH" and the paragraph with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id = "myP" in my web page: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*/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" y="123190"/>
            <a:ext cx="9123680" cy="718185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Variables var, const, let </a:t>
            </a:r>
            <a:endParaRPr lang="en-US" sz="4000" b="1" dirty="0" smtClean="0">
              <a:solidFill>
                <a:schemeClr val="tx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30175" y="730250"/>
            <a:ext cx="9697720" cy="450659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Variables are Containers for Storing Data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There are three types of variables 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Using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endParaRPr lang="en-US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Using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let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Using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const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59832" y="4933647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0" y="0"/>
            <a:ext cx="4573634" cy="342896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1800" b="0" i="0" u="none" strike="noStrike" cap="none" dirty="0">
              <a:solidFill>
                <a:schemeClr val="lt1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4570521" y="0"/>
            <a:ext cx="4573631" cy="342896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sz="1800" dirty="0">
                <a:solidFill>
                  <a:srgbClr val="274E13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GB" sz="1800" b="0" i="0" u="none" strike="noStrike" cap="none" dirty="0">
              <a:solidFill>
                <a:srgbClr val="274E13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755" y="267335"/>
            <a:ext cx="7687945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4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TE IT Branch Student at PVG’s COET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/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/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2. Member of VLAB community from 1 year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/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/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3. Certified for GIMP,C++ and Java from Spoken tutorial of IIT Bombay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/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/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4. Completed VLAB Audit course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/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" y="123190"/>
            <a:ext cx="9123680" cy="718185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Operators </a:t>
            </a:r>
            <a:endParaRPr lang="en-US" sz="4000" b="1" dirty="0" smtClean="0">
              <a:solidFill>
                <a:schemeClr val="tx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Picture 1" descr="img_operato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643505"/>
            <a:ext cx="4752975" cy="20002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331595" y="1059815"/>
            <a:ext cx="705802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The Addition Operator 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  adds numbers: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The Assignment Operator 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 assigns a value to a variable.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275" y="699535"/>
            <a:ext cx="438383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000" b="1" i="0" dirty="0" smtClean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Arithmetic Operators</a:t>
            </a:r>
            <a:endParaRPr lang="en-US" sz="2000" b="1" i="0" dirty="0" smtClean="0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9070" y="1491615"/>
          <a:ext cx="3720465" cy="3063240"/>
        </p:xfrm>
        <a:graphic>
          <a:graphicData uri="http://schemas.openxmlformats.org/drawingml/2006/table">
            <a:tbl>
              <a:tblPr/>
              <a:tblGrid>
                <a:gridCol w="929005"/>
                <a:gridCol w="2791460"/>
              </a:tblGrid>
              <a:tr h="273086">
                <a:tc>
                  <a:txBody>
                    <a:bodyPr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Operator</a:t>
                      </a:r>
                      <a:endParaRPr lang="en-US" sz="1600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Description</a:t>
                      </a:r>
                      <a:endParaRPr lang="en-US" sz="1600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Addition</a:t>
                      </a:r>
                      <a:endParaRPr lang="en-US" sz="1600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Subtraction</a:t>
                      </a:r>
                      <a:endParaRPr lang="en-US" sz="1600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086"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*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Multiplication</a:t>
                      </a:r>
                      <a:endParaRPr lang="en-US" sz="1600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73086"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/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Division</a:t>
                      </a:r>
                      <a:endParaRPr lang="en-US" sz="1600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5320"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%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Modulus (Division Remainder)</a:t>
                      </a:r>
                      <a:endParaRPr lang="en-US" sz="1600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73086"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++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Increment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086">
                <a:tc>
                  <a:txBody>
                    <a:bodyPr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--</a:t>
                      </a:r>
                      <a:endParaRPr lang="en-US" sz="1600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Decrement</a:t>
                      </a:r>
                      <a:endParaRPr lang="en-US" sz="1600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96055" y="1483360"/>
          <a:ext cx="5073650" cy="3071495"/>
        </p:xfrm>
        <a:graphic>
          <a:graphicData uri="http://schemas.openxmlformats.org/drawingml/2006/table">
            <a:tbl>
              <a:tblPr/>
              <a:tblGrid>
                <a:gridCol w="1399540"/>
                <a:gridCol w="2101215"/>
                <a:gridCol w="1572895"/>
              </a:tblGrid>
              <a:tr h="438785">
                <a:tc>
                  <a:txBody>
                    <a:bodyPr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Operator</a:t>
                      </a:r>
                      <a:endParaRPr lang="en-US" sz="1600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Example</a:t>
                      </a:r>
                      <a:endParaRPr lang="en-US" sz="1600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Same As</a:t>
                      </a:r>
                      <a:endParaRPr lang="en-US" sz="1600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785"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=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x = y</a:t>
                      </a:r>
                      <a:endParaRPr lang="en-US" sz="1600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x = y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8785"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+=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x += y</a:t>
                      </a:r>
                      <a:endParaRPr lang="en-US" sz="1600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x = x + y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785"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-=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x -= y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x = x - y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8785"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*=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x *= y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x = x * y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785"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/=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x /= y</a:t>
                      </a:r>
                      <a:endParaRPr lang="en-US" sz="1600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x = x / y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8785">
                <a:tc>
                  <a:txBody>
                    <a:bodyPr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%=</a:t>
                      </a:r>
                      <a:endParaRPr lang="en-US" sz="160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x %= y</a:t>
                      </a:r>
                      <a:endParaRPr lang="en-US" sz="1600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x = x % y</a:t>
                      </a:r>
                      <a:endParaRPr lang="en-US" sz="1600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283710" y="699770"/>
            <a:ext cx="4826635" cy="7410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Assignment Operators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55625"/>
            <a:ext cx="361378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000" b="1" i="0" dirty="0" smtClean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Logical Operators</a:t>
            </a:r>
            <a:endParaRPr lang="en-US" sz="2000" b="1" i="0" dirty="0" smtClean="0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1460" y="1275715"/>
          <a:ext cx="2545080" cy="1676400"/>
        </p:xfrm>
        <a:graphic>
          <a:graphicData uri="http://schemas.openxmlformats.org/drawingml/2006/table">
            <a:tbl>
              <a:tblPr/>
              <a:tblGrid>
                <a:gridCol w="906780"/>
                <a:gridCol w="1638300"/>
              </a:tblGrid>
              <a:tr h="670560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Operator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Description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443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&amp;&amp;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logical and</a:t>
                      </a:r>
                      <a:endParaRPr lang="en-US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6443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||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logical or</a:t>
                      </a:r>
                      <a:endParaRPr lang="en-US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443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!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logical not</a:t>
                      </a:r>
                      <a:endParaRPr lang="en-US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59430" y="1275715"/>
          <a:ext cx="5304790" cy="3514725"/>
        </p:xfrm>
        <a:graphic>
          <a:graphicData uri="http://schemas.openxmlformats.org/drawingml/2006/table">
            <a:tbl>
              <a:tblPr/>
              <a:tblGrid>
                <a:gridCol w="1044575"/>
                <a:gridCol w="4260215"/>
              </a:tblGrid>
              <a:tr h="0">
                <a:tc>
                  <a:txBody>
                    <a:bodyPr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Operator</a:t>
                      </a:r>
                      <a:endParaRPr lang="en-US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Description</a:t>
                      </a:r>
                      <a:endParaRPr lang="en-US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==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equal to</a:t>
                      </a:r>
                      <a:endParaRPr lang="en-US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47873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===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equal value and equal type</a:t>
                      </a:r>
                      <a:endParaRPr lang="en-US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873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!=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not equal</a:t>
                      </a:r>
                      <a:endParaRPr lang="en-US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47873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!==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not equal value or not equal type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873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greater than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47873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less than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873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&gt;=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greater than or equal to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47873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&lt;=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less than or equal to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873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ternary operator</a:t>
                      </a:r>
                      <a:endParaRPr lang="en-US" dirty="0"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63479" y="555871"/>
            <a:ext cx="2701925" cy="398780"/>
          </a:xfrm>
          <a:prstGeom prst="rect">
            <a:avLst/>
          </a:prstGeom>
        </p:spPr>
        <p:txBody>
          <a:bodyPr wrap="none">
            <a:spAutoFit/>
          </a:bodyPr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Comparison Operators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" y="123190"/>
            <a:ext cx="9123680" cy="718185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Data Types</a:t>
            </a:r>
            <a:r>
              <a:rPr lang="en-US" sz="4000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 </a:t>
            </a:r>
            <a:endParaRPr lang="en-US" sz="4000" b="1" dirty="0" smtClean="0">
              <a:solidFill>
                <a:schemeClr val="tx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30175" y="730250"/>
            <a:ext cx="3742055" cy="450659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8 Datatypes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 String</a:t>
            </a:r>
            <a:endParaRPr lang="en-US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Number</a:t>
            </a:r>
            <a:endParaRPr lang="en-US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 Bigint</a:t>
            </a:r>
            <a:endParaRPr lang="en-US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4. Boolean</a:t>
            </a:r>
            <a:endParaRPr lang="en-US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5. Undefined</a:t>
            </a:r>
            <a:endParaRPr lang="en-US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6. Null</a:t>
            </a:r>
            <a:endParaRPr lang="en-US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7. Symbol</a:t>
            </a:r>
            <a:endParaRPr lang="en-US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8. Object</a:t>
            </a:r>
            <a:endParaRPr lang="en-US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itle 4"/>
          <p:cNvSpPr>
            <a:spLocks noGrp="1"/>
          </p:cNvSpPr>
          <p:nvPr/>
        </p:nvSpPr>
        <p:spPr>
          <a:xfrm>
            <a:off x="3773170" y="857250"/>
            <a:ext cx="3742055" cy="4506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Object Datatype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object data type can contain: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 An object</a:t>
            </a:r>
            <a:endParaRPr lang="en-US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An array</a:t>
            </a:r>
            <a:endParaRPr lang="en-US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 A date</a:t>
            </a:r>
            <a:endParaRPr lang="en-US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" y="123190"/>
            <a:ext cx="9123680" cy="718185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Data Types</a:t>
            </a:r>
            <a:r>
              <a:rPr lang="en-US" sz="4000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 </a:t>
            </a:r>
            <a:endParaRPr lang="en-US" sz="4000" b="1" dirty="0" smtClean="0">
              <a:solidFill>
                <a:schemeClr val="tx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02105" y="841375"/>
            <a:ext cx="71659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// Numbers:</a:t>
            </a:r>
            <a:endParaRPr lang="en-US" sz="1200"/>
          </a:p>
          <a:p>
            <a:r>
              <a:rPr lang="en-US" sz="1200">
                <a:solidFill>
                  <a:srgbClr val="FF0000"/>
                </a:solidFill>
              </a:rPr>
              <a:t>let length = 16;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let weight = 7.5;</a:t>
            </a:r>
            <a:endParaRPr lang="en-US" sz="1200">
              <a:solidFill>
                <a:srgbClr val="FF0000"/>
              </a:solidFill>
            </a:endParaRPr>
          </a:p>
          <a:p>
            <a:endParaRPr lang="en-US" sz="1200"/>
          </a:p>
          <a:p>
            <a:r>
              <a:rPr lang="en-US" sz="1200"/>
              <a:t>// Strings:</a:t>
            </a:r>
            <a:endParaRPr lang="en-US" sz="1200"/>
          </a:p>
          <a:p>
            <a:r>
              <a:rPr lang="en-US" sz="1200">
                <a:solidFill>
                  <a:srgbClr val="FF0000"/>
                </a:solidFill>
              </a:rPr>
              <a:t>let color = "Yellow";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let lastName = "Johnson";</a:t>
            </a:r>
            <a:endParaRPr lang="en-US" sz="1200">
              <a:solidFill>
                <a:srgbClr val="FF0000"/>
              </a:solidFill>
            </a:endParaRPr>
          </a:p>
          <a:p>
            <a:endParaRPr lang="en-US" sz="1200"/>
          </a:p>
          <a:p>
            <a:r>
              <a:rPr lang="en-US" sz="1200"/>
              <a:t>// Booleans</a:t>
            </a:r>
            <a:endParaRPr lang="en-US" sz="1200"/>
          </a:p>
          <a:p>
            <a:r>
              <a:rPr lang="en-US" sz="1200">
                <a:solidFill>
                  <a:srgbClr val="FF0000"/>
                </a:solidFill>
              </a:rPr>
              <a:t>let x = true;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let y = false;</a:t>
            </a:r>
            <a:endParaRPr lang="en-US" sz="1200">
              <a:solidFill>
                <a:srgbClr val="FF0000"/>
              </a:solidFill>
            </a:endParaRPr>
          </a:p>
          <a:p>
            <a:endParaRPr lang="en-US" sz="1200"/>
          </a:p>
          <a:p>
            <a:r>
              <a:rPr lang="en-US" sz="1200"/>
              <a:t>// Object:</a:t>
            </a:r>
            <a:endParaRPr lang="en-US" sz="1200"/>
          </a:p>
          <a:p>
            <a:r>
              <a:rPr lang="en-US" sz="1200">
                <a:solidFill>
                  <a:srgbClr val="FF0000"/>
                </a:solidFill>
              </a:rPr>
              <a:t>const person = {firstName:"John", lastName:"Doe"};</a:t>
            </a:r>
            <a:endParaRPr lang="en-US" sz="1200">
              <a:solidFill>
                <a:srgbClr val="FF0000"/>
              </a:solidFill>
            </a:endParaRPr>
          </a:p>
          <a:p>
            <a:endParaRPr lang="en-US" sz="1200"/>
          </a:p>
          <a:p>
            <a:r>
              <a:rPr lang="en-US" sz="1200"/>
              <a:t>// Array object:</a:t>
            </a:r>
            <a:endParaRPr lang="en-US" sz="1200"/>
          </a:p>
          <a:p>
            <a:r>
              <a:rPr lang="en-US" sz="1200">
                <a:solidFill>
                  <a:srgbClr val="FF0000"/>
                </a:solidFill>
              </a:rPr>
              <a:t>const cars = ["Saab", "Volvo", "BMW"];</a:t>
            </a:r>
            <a:endParaRPr lang="en-US" sz="1200">
              <a:solidFill>
                <a:srgbClr val="FF0000"/>
              </a:solidFill>
            </a:endParaRPr>
          </a:p>
          <a:p>
            <a:endParaRPr lang="en-US" sz="1200"/>
          </a:p>
          <a:p>
            <a:r>
              <a:rPr lang="en-US" sz="1200"/>
              <a:t>// Date object:</a:t>
            </a:r>
            <a:endParaRPr lang="en-US" sz="1200"/>
          </a:p>
          <a:p>
            <a:r>
              <a:rPr lang="en-US" sz="1200">
                <a:solidFill>
                  <a:srgbClr val="FF0000"/>
                </a:solidFill>
              </a:rPr>
              <a:t>const date = new Date("2022-03-25");</a:t>
            </a:r>
            <a:endParaRPr 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" y="123190"/>
            <a:ext cx="9123680" cy="718185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Scope </a:t>
            </a:r>
            <a:endParaRPr lang="en-US" sz="4000" b="1" dirty="0" smtClean="0">
              <a:solidFill>
                <a:schemeClr val="tx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30175" y="730250"/>
            <a:ext cx="8794115" cy="450659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Scope determines the accessibility (visibility) of variables.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 types of scope: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Block scope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Function scope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Global scope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" y="123190"/>
            <a:ext cx="9123680" cy="718185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 Scope </a:t>
            </a:r>
            <a:endParaRPr lang="en-US" sz="4000" b="1" dirty="0" smtClean="0">
              <a:solidFill>
                <a:schemeClr val="tx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30175" y="730250"/>
            <a:ext cx="8794115" cy="450659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Scope determines the accessibility (visibility) of variables.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Block Scope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	    let x = 2;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/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scope</a:t>
            </a:r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/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function myFunction() {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let carName = "local";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// code here CAN use carName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80105" y="1390015"/>
            <a:ext cx="5656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Global Variables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let carName = "Volvo";</a:t>
            </a:r>
            <a:endParaRPr lang="en-US" sz="1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// code here can use carName</a:t>
            </a:r>
            <a:endParaRPr lang="en-US" sz="1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function myFunction() {</a:t>
            </a:r>
            <a:endParaRPr lang="en-US" sz="1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// code here can also use carName</a:t>
            </a:r>
            <a:endParaRPr lang="en-US" sz="1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1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273685"/>
            <a:ext cx="7886700" cy="4054475"/>
          </a:xfrm>
        </p:spPr>
        <p:txBody>
          <a:bodyPr/>
          <a:p>
            <a:pPr algn="ctr"/>
            <a:r>
              <a:rPr lang="en-US" sz="7200" b="1">
                <a:latin typeface="Times New Roman" panose="02020603050405020304" charset="0"/>
                <a:cs typeface="Times New Roman" panose="02020603050405020304" charset="0"/>
              </a:rPr>
              <a:t>Thak You </a:t>
            </a:r>
            <a:br>
              <a:rPr lang="en-US" sz="72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72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7200" b="1">
                <a:latin typeface="Times New Roman" panose="02020603050405020304" charset="0"/>
                <a:cs typeface="Times New Roman" panose="02020603050405020304" charset="0"/>
              </a:rPr>
              <a:t>Questions And Ans</a:t>
            </a:r>
            <a:endParaRPr lang="en-US" sz="7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© MHRD Virtual Labs</a:t>
            </a:r>
            <a:endParaRPr sz="1100">
              <a:solidFill>
                <a:schemeClr val="l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>
              <a:solidFill>
                <a:schemeClr val="lt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altLang="en-GB" dirty="0">
                <a:solidFill>
                  <a:srgbClr val="274E13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Sagar Giradkar</a:t>
            </a:r>
            <a:endParaRPr lang="en-GB" dirty="0">
              <a:solidFill>
                <a:srgbClr val="274E13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PVG’s COET RNC 01</a:t>
            </a:r>
            <a:endParaRPr>
              <a:solidFill>
                <a:srgbClr val="274E13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>
              <a:solidFill>
                <a:srgbClr val="274E13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>
              <a:solidFill>
                <a:srgbClr val="98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750" y="0"/>
            <a:ext cx="845756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4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		 Agenda </a:t>
            </a:r>
            <a:endParaRPr lang="en-US" sz="3700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Introduction to JavaScript</a:t>
            </a:r>
            <a:endParaRPr lang="en-US" sz="3000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Introduction to Typescript </a:t>
            </a:r>
            <a:endParaRPr lang="en-US" sz="3000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Input / Output</a:t>
            </a:r>
            <a:endParaRPr lang="en-US" sz="3000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Comments </a:t>
            </a:r>
            <a:endParaRPr lang="en-US" sz="3000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Variables var, const, let </a:t>
            </a:r>
            <a:endParaRPr lang="en-US" sz="3000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ea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Operators  </a:t>
            </a:r>
            <a:endParaRPr lang="en-US" sz="3000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Data Types </a:t>
            </a:r>
            <a:endParaRPr lang="en-US" sz="3000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Scope</a:t>
            </a:r>
            <a:endParaRPr lang="en-US" sz="3000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8185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                     Introduction</a:t>
            </a:r>
            <a:endParaRPr lang="en-US" sz="4000" b="1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23850" y="756920"/>
            <a:ext cx="8708390" cy="362966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 is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 programming language.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 is Object Based and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 oriented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Programming language.</a:t>
            </a:r>
            <a:endParaRPr lang="en-US" sz="2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 and JAVA are not same.</a:t>
            </a:r>
            <a:endParaRPr lang="en-US" sz="2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 is weakly typed, Client side Interpreted Language.</a:t>
            </a:r>
            <a:endParaRPr lang="en-US" sz="2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Designed by Brendan Eich for Netscape.</a:t>
            </a:r>
            <a:endParaRPr lang="en-US" sz="2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It was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originally called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Mocha, renamed to LiveScript, and then renamed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official standard is just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called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ECMAScript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8185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                     </a:t>
            </a:r>
            <a:r>
              <a:rPr lang="en-US" sz="40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Client Side Scripting</a:t>
            </a:r>
            <a:endParaRPr lang="en-US" sz="4000" b="1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" y="718820"/>
            <a:ext cx="7446010" cy="421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" y="123190"/>
            <a:ext cx="9123680" cy="718185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Why use client-side programming?</a:t>
            </a:r>
            <a:endParaRPr lang="en-US" sz="4000" b="1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9435" y="1147445"/>
            <a:ext cx="7955915" cy="3484880"/>
          </a:xfrm>
        </p:spPr>
        <p:txBody>
          <a:bodyPr/>
          <a:p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server-side programming (PHP) benefits: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security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has access to server's private data; client can't see source code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compatibility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not subject to browser compatibility issues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power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can write files, open connections to servers, connect to databases,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...	</a:t>
            </a:r>
            <a:endParaRPr lang="en-US" sz="2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" y="123190"/>
            <a:ext cx="9123680" cy="718185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Event-driven programming</a:t>
            </a:r>
            <a:endParaRPr lang="en-US" sz="4000" b="1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15" y="1059815"/>
            <a:ext cx="7050405" cy="348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000000"/>
              </a:buClr>
              <a:buSzPts val="1400"/>
              <a:buFont typeface="Arial" panose="020B0604020202020204"/>
              <a:buNone/>
            </a:pPr>
            <a:endParaRPr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878965" y="1270"/>
            <a:ext cx="5386070" cy="4914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4933575"/>
            <a:ext cx="3049089" cy="209853"/>
          </a:xfrm>
          <a:custGeom>
            <a:avLst/>
            <a:gdLst/>
            <a:ahLst/>
            <a:cxnLst/>
            <a:rect l="l" t="t" r="r" b="b"/>
            <a:pathLst>
              <a:path w="1536065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MHRD Virtual Labs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047625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Sagar Giradkar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95238" y="4933575"/>
            <a:ext cx="3049087" cy="209853"/>
          </a:xfrm>
          <a:custGeom>
            <a:avLst/>
            <a:gdLst/>
            <a:ahLst/>
            <a:cxnLst/>
            <a:rect l="l" t="t" r="r" b="b"/>
            <a:pathLst>
              <a:path w="1536064" h="91439" extrusionOk="0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dirty="0">
                <a:solidFill>
                  <a:srgbClr val="274E1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PVG’s COET RNC 01</a:t>
            </a: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274E1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dirty="0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057775" y="-1643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" y="123190"/>
            <a:ext cx="9123680" cy="718185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Linking to a JavaScript file: script</a:t>
            </a:r>
            <a:endParaRPr lang="en-US" sz="4000" b="1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750" y="1491615"/>
            <a:ext cx="7955915" cy="3264535"/>
          </a:xfrm>
        </p:spPr>
        <p:txBody>
          <a:bodyPr/>
          <a:p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script tag should be placed in HTML page's head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script code is stored in a separate .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file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 code can be placed directly in the HTML file's body or head (like CSS)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but this is bad style (should separate content, presentation, and behavior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140" y="843280"/>
            <a:ext cx="8153400" cy="645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800" dirty="0" smtClean="0">
                <a:latin typeface="Times New Roman" panose="02020603050405020304" charset="0"/>
                <a:cs typeface="Times New Roman" panose="02020603050405020304" charset="0"/>
              </a:rPr>
              <a:t>&lt;script </a:t>
            </a:r>
            <a:r>
              <a:rPr lang="en-US" sz="1800" dirty="0" err="1" smtClean="0">
                <a:latin typeface="Times New Roman" panose="02020603050405020304" charset="0"/>
                <a:cs typeface="Times New Roman" panose="02020603050405020304" charset="0"/>
              </a:rPr>
              <a:t>src</a:t>
            </a:r>
            <a:r>
              <a:rPr lang="en-US" sz="1800" dirty="0" smtClean="0">
                <a:latin typeface="Times New Roman" panose="02020603050405020304" charset="0"/>
                <a:cs typeface="Times New Roman" panose="02020603050405020304" charset="0"/>
              </a:rPr>
              <a:t>="filename" type="text/</a:t>
            </a:r>
            <a:r>
              <a:rPr lang="en-US" sz="1800" dirty="0" err="1" smtClean="0"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en-US" sz="1800" dirty="0" smtClean="0">
                <a:latin typeface="Times New Roman" panose="02020603050405020304" charset="0"/>
                <a:cs typeface="Times New Roman" panose="02020603050405020304" charset="0"/>
              </a:rPr>
              <a:t>"&gt; &lt;/script&gt;							       </a:t>
            </a:r>
            <a:endParaRPr lang="en-US" sz="1800" i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7584</Words>
  <Application>WPS Presentation</Application>
  <PresentationFormat>On-screen Show (16:9)</PresentationFormat>
  <Paragraphs>688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Arial</vt:lpstr>
      <vt:lpstr>Helvetica Neue Light</vt:lpstr>
      <vt:lpstr>Times New Roman</vt:lpstr>
      <vt:lpstr>Calibri</vt:lpstr>
      <vt:lpstr>Calibri</vt:lpstr>
      <vt:lpstr>Microsoft YaHei</vt:lpstr>
      <vt:lpstr>Arial Unicode MS</vt:lpstr>
      <vt:lpstr>Simple Light</vt:lpstr>
      <vt:lpstr>SAGAR GIRADKAR</vt:lpstr>
      <vt:lpstr>PowerPoint 演示文稿</vt:lpstr>
      <vt:lpstr>PowerPoint 演示文稿</vt:lpstr>
      <vt:lpstr>                     Introduction</vt:lpstr>
      <vt:lpstr>                     Client Side Scripting</vt:lpstr>
      <vt:lpstr>Why use client-side programming?</vt:lpstr>
      <vt:lpstr>Event-driven programming</vt:lpstr>
      <vt:lpstr>PowerPoint 演示文稿</vt:lpstr>
      <vt:lpstr>Linking to a JavaScript file: script</vt:lpstr>
      <vt:lpstr>How to use JavaScript?</vt:lpstr>
      <vt:lpstr>Typescript</vt:lpstr>
      <vt:lpstr>Typescript vs TypeScript </vt:lpstr>
      <vt:lpstr>Intsalltion Required</vt:lpstr>
      <vt:lpstr>  To Fix “Running scripts is disabled on this system” PowerShell Error    </vt:lpstr>
      <vt:lpstr>Input/Output </vt:lpstr>
      <vt:lpstr>innerHTML /document.write()</vt:lpstr>
      <vt:lpstr>window.alert()  /console.log()</vt:lpstr>
      <vt:lpstr>Comments </vt:lpstr>
      <vt:lpstr>Variables var, const, let </vt:lpstr>
      <vt:lpstr>Operators </vt:lpstr>
      <vt:lpstr>PowerPoint 演示文稿</vt:lpstr>
      <vt:lpstr>PowerPoint 演示文稿</vt:lpstr>
      <vt:lpstr>Data Types  </vt:lpstr>
      <vt:lpstr>Data Types  </vt:lpstr>
      <vt:lpstr>Scope </vt:lpstr>
      <vt:lpstr> Scope </vt:lpstr>
      <vt:lpstr>Thak You   Questions And 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Ajinkya Sahu Mentor : Vlabs Digitizers</dc:title>
  <dc:creator>Ajinkya Sahu</dc:creator>
  <cp:lastModifiedBy>Sagar</cp:lastModifiedBy>
  <cp:revision>92</cp:revision>
  <dcterms:created xsi:type="dcterms:W3CDTF">2023-10-20T17:07:00Z</dcterms:created>
  <dcterms:modified xsi:type="dcterms:W3CDTF">2023-10-21T08:09:20Z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5F4D897B80B14BB0B347188168C65B8A</vt:lpwstr>
  </property>
  <property fmtid="{D5CDD505-2E9C-101B-9397-08002B2CF9AE}" pid="3" name="KSOProductBuildVer">
    <vt:lpwstr>1033-11.2.0.11225</vt:lpwstr>
  </property>
</Properties>
</file>