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660185-80AC-46E2-9490-147C622D83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AF36857-76A3-4554-8702-417BDE60F2A0}">
      <dgm:prSet/>
      <dgm:spPr/>
      <dgm:t>
        <a:bodyPr/>
        <a:lstStyle/>
        <a:p>
          <a:r>
            <a:rPr lang="en-US"/>
            <a:t>Visitors to the French capital Paris. We will all need to find a place to eat especially when it will be more convient. French Cuisine and restaurants are of master chefs. Paris’ culinary scene is hardly limited to the contents of Mastering the Art of French Cooking. Paris absolutely excels at an array of foreign cuisines, too. For mind-blowingly good Asian food, head to one of the many restaurants on rue de Belleville. For Middle Eastern cuisine, L’as du Falafel is where it’s at. And for pizza? Look no further than Coinstot Vino, Louie Louie, or Tripletta.</a:t>
          </a:r>
        </a:p>
      </dgm:t>
    </dgm:pt>
    <dgm:pt modelId="{D520E9EB-499C-4348-8289-8FDCAC2FE07E}" type="parTrans" cxnId="{B85D7B7A-55E7-478D-A20B-D0CF65999B16}">
      <dgm:prSet/>
      <dgm:spPr/>
      <dgm:t>
        <a:bodyPr/>
        <a:lstStyle/>
        <a:p>
          <a:endParaRPr lang="en-US"/>
        </a:p>
      </dgm:t>
    </dgm:pt>
    <dgm:pt modelId="{6A9FB0ED-CF29-46B8-8377-8A2C7F2B821E}" type="sibTrans" cxnId="{B85D7B7A-55E7-478D-A20B-D0CF65999B16}">
      <dgm:prSet/>
      <dgm:spPr/>
      <dgm:t>
        <a:bodyPr/>
        <a:lstStyle/>
        <a:p>
          <a:endParaRPr lang="en-US"/>
        </a:p>
      </dgm:t>
    </dgm:pt>
    <dgm:pt modelId="{AB9AD6B6-AE68-4505-81ED-E9A05FB77B34}">
      <dgm:prSet/>
      <dgm:spPr/>
      <dgm:t>
        <a:bodyPr/>
        <a:lstStyle/>
        <a:p>
          <a:r>
            <a:rPr lang="en-US"/>
            <a:t>When it comes to food, the French know what they’re doing. Steak frites, fromage, foie gras, crepes, croissants -- you’d be silly to not try ‘em in their origin country. A few words of advice: look past the touristy neighborhoods when searching for something great to eat (we recommend venturing into the city’s ‘more local’ neighborhoods, such as the 13th, 14th, 10th, and 20th arrondissements).</a:t>
          </a:r>
        </a:p>
      </dgm:t>
    </dgm:pt>
    <dgm:pt modelId="{D2DB57AA-4FBF-460C-AC55-CAA54635AAC3}" type="parTrans" cxnId="{213DC3AC-919F-4DA4-8A7E-CABB69A59324}">
      <dgm:prSet/>
      <dgm:spPr/>
      <dgm:t>
        <a:bodyPr/>
        <a:lstStyle/>
        <a:p>
          <a:endParaRPr lang="en-US"/>
        </a:p>
      </dgm:t>
    </dgm:pt>
    <dgm:pt modelId="{E4A59405-938A-40E6-A8CB-475F55C273A5}" type="sibTrans" cxnId="{213DC3AC-919F-4DA4-8A7E-CABB69A59324}">
      <dgm:prSet/>
      <dgm:spPr/>
      <dgm:t>
        <a:bodyPr/>
        <a:lstStyle/>
        <a:p>
          <a:endParaRPr lang="en-US"/>
        </a:p>
      </dgm:t>
    </dgm:pt>
    <dgm:pt modelId="{899C7076-ED98-4EFA-B7D7-37E4E391CA5B}" type="pres">
      <dgm:prSet presAssocID="{3F660185-80AC-46E2-9490-147C622D831C}" presName="linear" presStyleCnt="0">
        <dgm:presLayoutVars>
          <dgm:animLvl val="lvl"/>
          <dgm:resizeHandles val="exact"/>
        </dgm:presLayoutVars>
      </dgm:prSet>
      <dgm:spPr/>
    </dgm:pt>
    <dgm:pt modelId="{3DE55E68-8F6B-4436-B1F8-8FC696A7CD5A}" type="pres">
      <dgm:prSet presAssocID="{6AF36857-76A3-4554-8702-417BDE60F2A0}" presName="parentText" presStyleLbl="node1" presStyleIdx="0" presStyleCnt="2">
        <dgm:presLayoutVars>
          <dgm:chMax val="0"/>
          <dgm:bulletEnabled val="1"/>
        </dgm:presLayoutVars>
      </dgm:prSet>
      <dgm:spPr/>
    </dgm:pt>
    <dgm:pt modelId="{324D5573-E165-4B82-9E3D-B3FEF01C2D72}" type="pres">
      <dgm:prSet presAssocID="{6A9FB0ED-CF29-46B8-8377-8A2C7F2B821E}" presName="spacer" presStyleCnt="0"/>
      <dgm:spPr/>
    </dgm:pt>
    <dgm:pt modelId="{1ECAA63F-9957-4AF8-A517-513C3C19DA1C}" type="pres">
      <dgm:prSet presAssocID="{AB9AD6B6-AE68-4505-81ED-E9A05FB77B34}" presName="parentText" presStyleLbl="node1" presStyleIdx="1" presStyleCnt="2">
        <dgm:presLayoutVars>
          <dgm:chMax val="0"/>
          <dgm:bulletEnabled val="1"/>
        </dgm:presLayoutVars>
      </dgm:prSet>
      <dgm:spPr/>
    </dgm:pt>
  </dgm:ptLst>
  <dgm:cxnLst>
    <dgm:cxn modelId="{7E8F8510-A891-47AD-8D9B-6E7881A1642F}" type="presOf" srcId="{6AF36857-76A3-4554-8702-417BDE60F2A0}" destId="{3DE55E68-8F6B-4436-B1F8-8FC696A7CD5A}" srcOrd="0" destOrd="0" presId="urn:microsoft.com/office/officeart/2005/8/layout/vList2"/>
    <dgm:cxn modelId="{9359966F-3B8A-4784-9170-78E2BD234695}" type="presOf" srcId="{AB9AD6B6-AE68-4505-81ED-E9A05FB77B34}" destId="{1ECAA63F-9957-4AF8-A517-513C3C19DA1C}" srcOrd="0" destOrd="0" presId="urn:microsoft.com/office/officeart/2005/8/layout/vList2"/>
    <dgm:cxn modelId="{B85D7B7A-55E7-478D-A20B-D0CF65999B16}" srcId="{3F660185-80AC-46E2-9490-147C622D831C}" destId="{6AF36857-76A3-4554-8702-417BDE60F2A0}" srcOrd="0" destOrd="0" parTransId="{D520E9EB-499C-4348-8289-8FDCAC2FE07E}" sibTransId="{6A9FB0ED-CF29-46B8-8377-8A2C7F2B821E}"/>
    <dgm:cxn modelId="{213DC3AC-919F-4DA4-8A7E-CABB69A59324}" srcId="{3F660185-80AC-46E2-9490-147C622D831C}" destId="{AB9AD6B6-AE68-4505-81ED-E9A05FB77B34}" srcOrd="1" destOrd="0" parTransId="{D2DB57AA-4FBF-460C-AC55-CAA54635AAC3}" sibTransId="{E4A59405-938A-40E6-A8CB-475F55C273A5}"/>
    <dgm:cxn modelId="{86C353F3-931C-45F9-BA2A-46502F1DC85A}" type="presOf" srcId="{3F660185-80AC-46E2-9490-147C622D831C}" destId="{899C7076-ED98-4EFA-B7D7-37E4E391CA5B}" srcOrd="0" destOrd="0" presId="urn:microsoft.com/office/officeart/2005/8/layout/vList2"/>
    <dgm:cxn modelId="{F2410925-95B6-4331-A792-9538D4C3BD4B}" type="presParOf" srcId="{899C7076-ED98-4EFA-B7D7-37E4E391CA5B}" destId="{3DE55E68-8F6B-4436-B1F8-8FC696A7CD5A}" srcOrd="0" destOrd="0" presId="urn:microsoft.com/office/officeart/2005/8/layout/vList2"/>
    <dgm:cxn modelId="{36052361-4A9B-424C-808B-75FEC084AC84}" type="presParOf" srcId="{899C7076-ED98-4EFA-B7D7-37E4E391CA5B}" destId="{324D5573-E165-4B82-9E3D-B3FEF01C2D72}" srcOrd="1" destOrd="0" presId="urn:microsoft.com/office/officeart/2005/8/layout/vList2"/>
    <dgm:cxn modelId="{5B3B842A-DC27-42F7-97A0-626E2D1F8651}" type="presParOf" srcId="{899C7076-ED98-4EFA-B7D7-37E4E391CA5B}" destId="{1ECAA63F-9957-4AF8-A517-513C3C19DA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04F0DA-357F-4A26-A34B-FE17986FBBB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6DFAA18-07A0-407D-B8D0-82E1F085E6A3}">
      <dgm:prSet/>
      <dgm:spPr/>
      <dgm:t>
        <a:bodyPr/>
        <a:lstStyle/>
        <a:p>
          <a:r>
            <a:rPr lang="en-US"/>
            <a:t>For this assignment, I will be utilizing the Foursquare API to pull the following location data on restaurants in Toronto, Ontario</a:t>
          </a:r>
        </a:p>
      </dgm:t>
    </dgm:pt>
    <dgm:pt modelId="{39B5C7BD-21CC-4485-8218-96A3BAB59D8B}" type="parTrans" cxnId="{BD579230-AFF8-46DD-9513-0B851E547B38}">
      <dgm:prSet/>
      <dgm:spPr/>
      <dgm:t>
        <a:bodyPr/>
        <a:lstStyle/>
        <a:p>
          <a:endParaRPr lang="en-US"/>
        </a:p>
      </dgm:t>
    </dgm:pt>
    <dgm:pt modelId="{9BB00904-FD91-4291-A84F-CE094990933F}" type="sibTrans" cxnId="{BD579230-AFF8-46DD-9513-0B851E547B38}">
      <dgm:prSet/>
      <dgm:spPr/>
      <dgm:t>
        <a:bodyPr/>
        <a:lstStyle/>
        <a:p>
          <a:endParaRPr lang="en-US"/>
        </a:p>
      </dgm:t>
    </dgm:pt>
    <dgm:pt modelId="{75AF3398-D183-4925-B1A4-6D470D769112}">
      <dgm:prSet/>
      <dgm:spPr/>
      <dgm:t>
        <a:bodyPr/>
        <a:lstStyle/>
        <a:p>
          <a:r>
            <a:rPr lang="en-US"/>
            <a:t>Venue Name</a:t>
          </a:r>
        </a:p>
      </dgm:t>
    </dgm:pt>
    <dgm:pt modelId="{CD05CAB5-9B3E-4045-A09D-7716A2DA8988}" type="parTrans" cxnId="{8B1E68A5-C161-4134-B0DC-0D0D7EA90FEC}">
      <dgm:prSet/>
      <dgm:spPr/>
      <dgm:t>
        <a:bodyPr/>
        <a:lstStyle/>
        <a:p>
          <a:endParaRPr lang="en-US"/>
        </a:p>
      </dgm:t>
    </dgm:pt>
    <dgm:pt modelId="{D482B36E-844E-4C6F-9EF6-F1AD22926624}" type="sibTrans" cxnId="{8B1E68A5-C161-4134-B0DC-0D0D7EA90FEC}">
      <dgm:prSet/>
      <dgm:spPr/>
      <dgm:t>
        <a:bodyPr/>
        <a:lstStyle/>
        <a:p>
          <a:endParaRPr lang="en-US"/>
        </a:p>
      </dgm:t>
    </dgm:pt>
    <dgm:pt modelId="{FBDC1083-6A9E-483A-A365-1C374047B095}">
      <dgm:prSet/>
      <dgm:spPr/>
      <dgm:t>
        <a:bodyPr/>
        <a:lstStyle/>
        <a:p>
          <a:r>
            <a:rPr lang="en-US"/>
            <a:t>Venue ID</a:t>
          </a:r>
        </a:p>
      </dgm:t>
    </dgm:pt>
    <dgm:pt modelId="{193AAC0A-34A9-4328-810B-4C5FBDB3C7EE}" type="parTrans" cxnId="{742C4B96-F466-4A13-BAB6-709C5A63051D}">
      <dgm:prSet/>
      <dgm:spPr/>
      <dgm:t>
        <a:bodyPr/>
        <a:lstStyle/>
        <a:p>
          <a:endParaRPr lang="en-US"/>
        </a:p>
      </dgm:t>
    </dgm:pt>
    <dgm:pt modelId="{CDE4CD25-4C38-4095-AEEA-E57CE55058E2}" type="sibTrans" cxnId="{742C4B96-F466-4A13-BAB6-709C5A63051D}">
      <dgm:prSet/>
      <dgm:spPr/>
      <dgm:t>
        <a:bodyPr/>
        <a:lstStyle/>
        <a:p>
          <a:endParaRPr lang="en-US"/>
        </a:p>
      </dgm:t>
    </dgm:pt>
    <dgm:pt modelId="{12F7E37B-9875-4ACF-B187-9F358EBC10BC}">
      <dgm:prSet/>
      <dgm:spPr/>
      <dgm:t>
        <a:bodyPr/>
        <a:lstStyle/>
        <a:p>
          <a:r>
            <a:rPr lang="en-US"/>
            <a:t>Venue Location</a:t>
          </a:r>
        </a:p>
      </dgm:t>
    </dgm:pt>
    <dgm:pt modelId="{00F537F3-32AF-494C-B73B-CD84FBBA3DF9}" type="parTrans" cxnId="{AC783425-EE26-47CA-BF1A-75AC318BC5E7}">
      <dgm:prSet/>
      <dgm:spPr/>
      <dgm:t>
        <a:bodyPr/>
        <a:lstStyle/>
        <a:p>
          <a:endParaRPr lang="en-US"/>
        </a:p>
      </dgm:t>
    </dgm:pt>
    <dgm:pt modelId="{4C177727-C6B2-40EA-8C16-9CC7688E40CB}" type="sibTrans" cxnId="{AC783425-EE26-47CA-BF1A-75AC318BC5E7}">
      <dgm:prSet/>
      <dgm:spPr/>
      <dgm:t>
        <a:bodyPr/>
        <a:lstStyle/>
        <a:p>
          <a:endParaRPr lang="en-US"/>
        </a:p>
      </dgm:t>
    </dgm:pt>
    <dgm:pt modelId="{7E74D894-4932-4253-83B3-B26376837D6D}">
      <dgm:prSet/>
      <dgm:spPr/>
      <dgm:t>
        <a:bodyPr/>
        <a:lstStyle/>
        <a:p>
          <a:r>
            <a:rPr lang="en-US"/>
            <a:t>Venue Category</a:t>
          </a:r>
        </a:p>
      </dgm:t>
    </dgm:pt>
    <dgm:pt modelId="{EE988ADC-EA62-4168-A536-D458E5FF912E}" type="parTrans" cxnId="{922CBE3A-54DE-4810-8515-A3F35B37C797}">
      <dgm:prSet/>
      <dgm:spPr/>
      <dgm:t>
        <a:bodyPr/>
        <a:lstStyle/>
        <a:p>
          <a:endParaRPr lang="en-US"/>
        </a:p>
      </dgm:t>
    </dgm:pt>
    <dgm:pt modelId="{86DAE82E-7705-459C-99F6-C75DA19FE453}" type="sibTrans" cxnId="{922CBE3A-54DE-4810-8515-A3F35B37C797}">
      <dgm:prSet/>
      <dgm:spPr/>
      <dgm:t>
        <a:bodyPr/>
        <a:lstStyle/>
        <a:p>
          <a:endParaRPr lang="en-US"/>
        </a:p>
      </dgm:t>
    </dgm:pt>
    <dgm:pt modelId="{37EE39F5-1959-4C00-B7CC-B27DC12C6E09}">
      <dgm:prSet/>
      <dgm:spPr/>
      <dgm:t>
        <a:bodyPr/>
        <a:lstStyle/>
        <a:p>
          <a:r>
            <a:rPr lang="en-US"/>
            <a:t>Count of likes</a:t>
          </a:r>
        </a:p>
      </dgm:t>
    </dgm:pt>
    <dgm:pt modelId="{FB89C9CF-5104-481D-9B34-6AC7B6C8FA85}" type="parTrans" cxnId="{10C22525-4216-4186-805C-E9D3418183A8}">
      <dgm:prSet/>
      <dgm:spPr/>
      <dgm:t>
        <a:bodyPr/>
        <a:lstStyle/>
        <a:p>
          <a:endParaRPr lang="en-US"/>
        </a:p>
      </dgm:t>
    </dgm:pt>
    <dgm:pt modelId="{F9D12FD2-4392-4152-BDF2-ABF33E5E6AD7}" type="sibTrans" cxnId="{10C22525-4216-4186-805C-E9D3418183A8}">
      <dgm:prSet/>
      <dgm:spPr/>
      <dgm:t>
        <a:bodyPr/>
        <a:lstStyle/>
        <a:p>
          <a:endParaRPr lang="en-US"/>
        </a:p>
      </dgm:t>
    </dgm:pt>
    <dgm:pt modelId="{0D5F87D3-BD95-4113-97BB-FE9CCCFC1303}" type="pres">
      <dgm:prSet presAssocID="{7D04F0DA-357F-4A26-A34B-FE17986FBBB2}" presName="linear" presStyleCnt="0">
        <dgm:presLayoutVars>
          <dgm:animLvl val="lvl"/>
          <dgm:resizeHandles val="exact"/>
        </dgm:presLayoutVars>
      </dgm:prSet>
      <dgm:spPr/>
    </dgm:pt>
    <dgm:pt modelId="{FAB603F2-D75A-4C97-AF82-7451FFB454E7}" type="pres">
      <dgm:prSet presAssocID="{96DFAA18-07A0-407D-B8D0-82E1F085E6A3}" presName="parentText" presStyleLbl="node1" presStyleIdx="0" presStyleCnt="1">
        <dgm:presLayoutVars>
          <dgm:chMax val="0"/>
          <dgm:bulletEnabled val="1"/>
        </dgm:presLayoutVars>
      </dgm:prSet>
      <dgm:spPr/>
    </dgm:pt>
    <dgm:pt modelId="{3F0F66D8-F08E-4111-B8B5-438E76730F15}" type="pres">
      <dgm:prSet presAssocID="{96DFAA18-07A0-407D-B8D0-82E1F085E6A3}" presName="childText" presStyleLbl="revTx" presStyleIdx="0" presStyleCnt="1">
        <dgm:presLayoutVars>
          <dgm:bulletEnabled val="1"/>
        </dgm:presLayoutVars>
      </dgm:prSet>
      <dgm:spPr/>
    </dgm:pt>
  </dgm:ptLst>
  <dgm:cxnLst>
    <dgm:cxn modelId="{D7C5891D-12E3-4241-9850-A42B39F53960}" type="presOf" srcId="{7E74D894-4932-4253-83B3-B26376837D6D}" destId="{3F0F66D8-F08E-4111-B8B5-438E76730F15}" srcOrd="0" destOrd="3" presId="urn:microsoft.com/office/officeart/2005/8/layout/vList2"/>
    <dgm:cxn modelId="{ADA94924-AC77-4474-ACCF-69D72F7C4D16}" type="presOf" srcId="{12F7E37B-9875-4ACF-B187-9F358EBC10BC}" destId="{3F0F66D8-F08E-4111-B8B5-438E76730F15}" srcOrd="0" destOrd="2" presId="urn:microsoft.com/office/officeart/2005/8/layout/vList2"/>
    <dgm:cxn modelId="{10C22525-4216-4186-805C-E9D3418183A8}" srcId="{96DFAA18-07A0-407D-B8D0-82E1F085E6A3}" destId="{37EE39F5-1959-4C00-B7CC-B27DC12C6E09}" srcOrd="4" destOrd="0" parTransId="{FB89C9CF-5104-481D-9B34-6AC7B6C8FA85}" sibTransId="{F9D12FD2-4392-4152-BDF2-ABF33E5E6AD7}"/>
    <dgm:cxn modelId="{AC783425-EE26-47CA-BF1A-75AC318BC5E7}" srcId="{96DFAA18-07A0-407D-B8D0-82E1F085E6A3}" destId="{12F7E37B-9875-4ACF-B187-9F358EBC10BC}" srcOrd="2" destOrd="0" parTransId="{00F537F3-32AF-494C-B73B-CD84FBBA3DF9}" sibTransId="{4C177727-C6B2-40EA-8C16-9CC7688E40CB}"/>
    <dgm:cxn modelId="{CFDFF42B-DD71-43D0-8370-31A6C254E85C}" type="presOf" srcId="{7D04F0DA-357F-4A26-A34B-FE17986FBBB2}" destId="{0D5F87D3-BD95-4113-97BB-FE9CCCFC1303}" srcOrd="0" destOrd="0" presId="urn:microsoft.com/office/officeart/2005/8/layout/vList2"/>
    <dgm:cxn modelId="{BD579230-AFF8-46DD-9513-0B851E547B38}" srcId="{7D04F0DA-357F-4A26-A34B-FE17986FBBB2}" destId="{96DFAA18-07A0-407D-B8D0-82E1F085E6A3}" srcOrd="0" destOrd="0" parTransId="{39B5C7BD-21CC-4485-8218-96A3BAB59D8B}" sibTransId="{9BB00904-FD91-4291-A84F-CE094990933F}"/>
    <dgm:cxn modelId="{922CBE3A-54DE-4810-8515-A3F35B37C797}" srcId="{96DFAA18-07A0-407D-B8D0-82E1F085E6A3}" destId="{7E74D894-4932-4253-83B3-B26376837D6D}" srcOrd="3" destOrd="0" parTransId="{EE988ADC-EA62-4168-A536-D458E5FF912E}" sibTransId="{86DAE82E-7705-459C-99F6-C75DA19FE453}"/>
    <dgm:cxn modelId="{4F91303D-A03D-429F-9EB0-CFCB31CC5332}" type="presOf" srcId="{96DFAA18-07A0-407D-B8D0-82E1F085E6A3}" destId="{FAB603F2-D75A-4C97-AF82-7451FFB454E7}" srcOrd="0" destOrd="0" presId="urn:microsoft.com/office/officeart/2005/8/layout/vList2"/>
    <dgm:cxn modelId="{4B036551-CC54-41BD-B0C4-16391A44999D}" type="presOf" srcId="{37EE39F5-1959-4C00-B7CC-B27DC12C6E09}" destId="{3F0F66D8-F08E-4111-B8B5-438E76730F15}" srcOrd="0" destOrd="4" presId="urn:microsoft.com/office/officeart/2005/8/layout/vList2"/>
    <dgm:cxn modelId="{742C4B96-F466-4A13-BAB6-709C5A63051D}" srcId="{96DFAA18-07A0-407D-B8D0-82E1F085E6A3}" destId="{FBDC1083-6A9E-483A-A365-1C374047B095}" srcOrd="1" destOrd="0" parTransId="{193AAC0A-34A9-4328-810B-4C5FBDB3C7EE}" sibTransId="{CDE4CD25-4C38-4095-AEEA-E57CE55058E2}"/>
    <dgm:cxn modelId="{8E81569F-6677-444C-BD2C-0DFF59ACF930}" type="presOf" srcId="{FBDC1083-6A9E-483A-A365-1C374047B095}" destId="{3F0F66D8-F08E-4111-B8B5-438E76730F15}" srcOrd="0" destOrd="1" presId="urn:microsoft.com/office/officeart/2005/8/layout/vList2"/>
    <dgm:cxn modelId="{8B1E68A5-C161-4134-B0DC-0D0D7EA90FEC}" srcId="{96DFAA18-07A0-407D-B8D0-82E1F085E6A3}" destId="{75AF3398-D183-4925-B1A4-6D470D769112}" srcOrd="0" destOrd="0" parTransId="{CD05CAB5-9B3E-4045-A09D-7716A2DA8988}" sibTransId="{D482B36E-844E-4C6F-9EF6-F1AD22926624}"/>
    <dgm:cxn modelId="{047ED2BB-6C59-4090-8F28-8B7FEBDF4F79}" type="presOf" srcId="{75AF3398-D183-4925-B1A4-6D470D769112}" destId="{3F0F66D8-F08E-4111-B8B5-438E76730F15}" srcOrd="0" destOrd="0" presId="urn:microsoft.com/office/officeart/2005/8/layout/vList2"/>
    <dgm:cxn modelId="{733AED10-DBE3-44A5-822F-CF857FB08FCD}" type="presParOf" srcId="{0D5F87D3-BD95-4113-97BB-FE9CCCFC1303}" destId="{FAB603F2-D75A-4C97-AF82-7451FFB454E7}" srcOrd="0" destOrd="0" presId="urn:microsoft.com/office/officeart/2005/8/layout/vList2"/>
    <dgm:cxn modelId="{11024A6D-FE91-42A6-88EE-7B19D4559498}" type="presParOf" srcId="{0D5F87D3-BD95-4113-97BB-FE9CCCFC1303}" destId="{3F0F66D8-F08E-4111-B8B5-438E76730F1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55E68-8F6B-4436-B1F8-8FC696A7CD5A}">
      <dsp:nvSpPr>
        <dsp:cNvPr id="0" name=""/>
        <dsp:cNvSpPr/>
      </dsp:nvSpPr>
      <dsp:spPr>
        <a:xfrm>
          <a:off x="0" y="69912"/>
          <a:ext cx="6513603" cy="2845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Visitors to the French capital Paris. We will all need to find a place to eat especially when it will be more convient. French Cuisine and restaurants are of master chefs. Paris’ culinary scene is hardly limited to the contents of Mastering the Art of French Cooking. Paris absolutely excels at an array of foreign cuisines, too. For mind-blowingly good Asian food, head to one of the many restaurants on rue de Belleville. For Middle Eastern cuisine, L’as du Falafel is where it’s at. And for pizza? Look no further than Coinstot Vino, Louie Louie, or Tripletta.</a:t>
          </a:r>
        </a:p>
      </dsp:txBody>
      <dsp:txXfrm>
        <a:off x="138903" y="208815"/>
        <a:ext cx="6235797" cy="2567634"/>
      </dsp:txXfrm>
    </dsp:sp>
    <dsp:sp modelId="{1ECAA63F-9957-4AF8-A517-513C3C19DA1C}">
      <dsp:nvSpPr>
        <dsp:cNvPr id="0" name=""/>
        <dsp:cNvSpPr/>
      </dsp:nvSpPr>
      <dsp:spPr>
        <a:xfrm>
          <a:off x="0" y="2970072"/>
          <a:ext cx="6513603" cy="2845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When it comes to food, the French know what they’re doing. Steak frites, fromage, foie gras, crepes, croissants -- you’d be silly to not try ‘em in their origin country. A few words of advice: look past the touristy neighborhoods when searching for something great to eat (we recommend venturing into the city’s ‘more local’ neighborhoods, such as the 13th, 14th, 10th, and 20th arrondissements).</a:t>
          </a:r>
        </a:p>
      </dsp:txBody>
      <dsp:txXfrm>
        <a:off x="138903" y="3108975"/>
        <a:ext cx="6235797" cy="2567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603F2-D75A-4C97-AF82-7451FFB454E7}">
      <dsp:nvSpPr>
        <dsp:cNvPr id="0" name=""/>
        <dsp:cNvSpPr/>
      </dsp:nvSpPr>
      <dsp:spPr>
        <a:xfrm>
          <a:off x="0" y="77247"/>
          <a:ext cx="6513603" cy="3203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For this assignment, I will be utilizing the Foursquare API to pull the following location data on restaurants in Toronto, Ontario</a:t>
          </a:r>
        </a:p>
      </dsp:txBody>
      <dsp:txXfrm>
        <a:off x="156380" y="233627"/>
        <a:ext cx="6200843" cy="2890700"/>
      </dsp:txXfrm>
    </dsp:sp>
    <dsp:sp modelId="{3F0F66D8-F08E-4111-B8B5-438E76730F15}">
      <dsp:nvSpPr>
        <dsp:cNvPr id="0" name=""/>
        <dsp:cNvSpPr/>
      </dsp:nvSpPr>
      <dsp:spPr>
        <a:xfrm>
          <a:off x="0" y="3280708"/>
          <a:ext cx="6513603" cy="252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Venue Name</a:t>
          </a:r>
        </a:p>
        <a:p>
          <a:pPr marL="285750" lvl="1" indent="-285750" algn="l" defTabSz="1289050">
            <a:lnSpc>
              <a:spcPct val="90000"/>
            </a:lnSpc>
            <a:spcBef>
              <a:spcPct val="0"/>
            </a:spcBef>
            <a:spcAft>
              <a:spcPct val="20000"/>
            </a:spcAft>
            <a:buChar char="•"/>
          </a:pPr>
          <a:r>
            <a:rPr lang="en-US" sz="2900" kern="1200"/>
            <a:t>Venue ID</a:t>
          </a:r>
        </a:p>
        <a:p>
          <a:pPr marL="285750" lvl="1" indent="-285750" algn="l" defTabSz="1289050">
            <a:lnSpc>
              <a:spcPct val="90000"/>
            </a:lnSpc>
            <a:spcBef>
              <a:spcPct val="0"/>
            </a:spcBef>
            <a:spcAft>
              <a:spcPct val="20000"/>
            </a:spcAft>
            <a:buChar char="•"/>
          </a:pPr>
          <a:r>
            <a:rPr lang="en-US" sz="2900" kern="1200"/>
            <a:t>Venue Location</a:t>
          </a:r>
        </a:p>
        <a:p>
          <a:pPr marL="285750" lvl="1" indent="-285750" algn="l" defTabSz="1289050">
            <a:lnSpc>
              <a:spcPct val="90000"/>
            </a:lnSpc>
            <a:spcBef>
              <a:spcPct val="0"/>
            </a:spcBef>
            <a:spcAft>
              <a:spcPct val="20000"/>
            </a:spcAft>
            <a:buChar char="•"/>
          </a:pPr>
          <a:r>
            <a:rPr lang="en-US" sz="2900" kern="1200"/>
            <a:t>Venue Category</a:t>
          </a:r>
        </a:p>
        <a:p>
          <a:pPr marL="285750" lvl="1" indent="-285750" algn="l" defTabSz="1289050">
            <a:lnSpc>
              <a:spcPct val="90000"/>
            </a:lnSpc>
            <a:spcBef>
              <a:spcPct val="0"/>
            </a:spcBef>
            <a:spcAft>
              <a:spcPct val="20000"/>
            </a:spcAft>
            <a:buChar char="•"/>
          </a:pPr>
          <a:r>
            <a:rPr lang="en-US" sz="2900" kern="1200"/>
            <a:t>Count of likes</a:t>
          </a:r>
        </a:p>
      </dsp:txBody>
      <dsp:txXfrm>
        <a:off x="0" y="3280708"/>
        <a:ext cx="6513603" cy="2527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5747-111E-4BA1-849D-DB93515980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71C1A1-BCA0-4A20-A010-28E27D471A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2634EF-7F51-4B81-8C31-3F9EA3E4710F}"/>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5" name="Footer Placeholder 4">
            <a:extLst>
              <a:ext uri="{FF2B5EF4-FFF2-40B4-BE49-F238E27FC236}">
                <a16:creationId xmlns:a16="http://schemas.microsoft.com/office/drawing/2014/main" id="{0DA3FC3B-F89C-4085-A964-5F89F8271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317B3-9E89-423F-8947-219DF41B12C0}"/>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358403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0B5E-438C-4822-B57E-2F9ACCF9C4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998EA7-4A06-4F32-959C-03704C4ED9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51E91-AADF-4B03-ABD4-4E3A29ADE733}"/>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5" name="Footer Placeholder 4">
            <a:extLst>
              <a:ext uri="{FF2B5EF4-FFF2-40B4-BE49-F238E27FC236}">
                <a16:creationId xmlns:a16="http://schemas.microsoft.com/office/drawing/2014/main" id="{D8820AE3-9849-4F2C-A832-4451EFDB6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C76C2-3E2F-4898-A6A5-EA54FA71D364}"/>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49839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0C0FB-8181-4ABF-AA91-6DFCF1209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D7A340-29DB-4CC8-83D4-58912A144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161E6-3AF0-4E0E-A1DC-1D4908E31473}"/>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5" name="Footer Placeholder 4">
            <a:extLst>
              <a:ext uri="{FF2B5EF4-FFF2-40B4-BE49-F238E27FC236}">
                <a16:creationId xmlns:a16="http://schemas.microsoft.com/office/drawing/2014/main" id="{71D95A2B-F682-4BB8-BC98-F184EC971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8C493-150F-40B8-A3A5-6BF633BC6B1E}"/>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381907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CA2D-6947-4AE8-9188-9960FD4B3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0BDD1-866F-4B7C-A459-7E95E1962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D455B-A03B-4C93-8845-5C82E1098F84}"/>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5" name="Footer Placeholder 4">
            <a:extLst>
              <a:ext uri="{FF2B5EF4-FFF2-40B4-BE49-F238E27FC236}">
                <a16:creationId xmlns:a16="http://schemas.microsoft.com/office/drawing/2014/main" id="{FF702CA6-E80D-4D8C-9652-2B03BC861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3193-3E2D-47D4-8239-865F75AF5097}"/>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411112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0958-3EEB-4728-BC47-6CB9BFA87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C4A8F-0D4F-4B7D-AA3F-3140E80DC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84005D-8FC6-42EA-83F7-9AB6DD52F8AF}"/>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5" name="Footer Placeholder 4">
            <a:extLst>
              <a:ext uri="{FF2B5EF4-FFF2-40B4-BE49-F238E27FC236}">
                <a16:creationId xmlns:a16="http://schemas.microsoft.com/office/drawing/2014/main" id="{42923B68-20BE-4485-A8B3-8F6DEB344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2F2EE-9F82-4274-8285-ED7F2E3B905A}"/>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35327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43E6-163D-4669-83DE-CEB64F021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6AF6C-CFF0-4B84-946B-EAC830DB5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27817-2FC5-47A8-908F-3C34D93294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7BFB44-1869-4035-8073-556D9614D298}"/>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6" name="Footer Placeholder 5">
            <a:extLst>
              <a:ext uri="{FF2B5EF4-FFF2-40B4-BE49-F238E27FC236}">
                <a16:creationId xmlns:a16="http://schemas.microsoft.com/office/drawing/2014/main" id="{50109CB7-AE55-433D-9E1D-37F31415C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FA768-59D5-4CE0-AEEA-0A3D5DFF12AD}"/>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371989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5BB4-C2EA-48A3-8175-87C27B9C07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78D62-0F59-4228-8FE5-6D4AACDFF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FDE19-C373-4DB3-8B5B-2D3A458FE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88C0A8-BA0B-4D24-BBF8-D8C1CD46C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D2E661-E70F-4F77-8F61-57A759ABC7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F57953-CE8E-4232-9BEF-1E67953BAB2D}"/>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8" name="Footer Placeholder 7">
            <a:extLst>
              <a:ext uri="{FF2B5EF4-FFF2-40B4-BE49-F238E27FC236}">
                <a16:creationId xmlns:a16="http://schemas.microsoft.com/office/drawing/2014/main" id="{023C5B4F-A470-4AA1-A7B6-A6BD30A79A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DDF0A-8616-4360-BE6C-0639DD9F9454}"/>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242915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8C6A-AB72-4049-926C-6760F43915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DBB1C-1A99-4D27-A3E2-51F0D6676C33}"/>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4" name="Footer Placeholder 3">
            <a:extLst>
              <a:ext uri="{FF2B5EF4-FFF2-40B4-BE49-F238E27FC236}">
                <a16:creationId xmlns:a16="http://schemas.microsoft.com/office/drawing/2014/main" id="{376E77D9-E0D2-478A-8973-6EF12FD7E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1CED7-B524-4644-A594-B6DA192E55CA}"/>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227566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E7310A-97D8-4FEB-A23F-EADD6BB87AB7}"/>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3" name="Footer Placeholder 2">
            <a:extLst>
              <a:ext uri="{FF2B5EF4-FFF2-40B4-BE49-F238E27FC236}">
                <a16:creationId xmlns:a16="http://schemas.microsoft.com/office/drawing/2014/main" id="{A710D1BF-8C3A-48E7-94B4-2BCD45F6FD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6F95C9-5526-4584-A737-B45DE9752466}"/>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317429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89A9-7022-4BC0-B145-A094AABBE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20064B-DEF4-4D80-8EBE-8F019918C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B86C-4B94-4BF5-AC8F-8F59E7850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C56B8-7747-4195-9C56-00F008A9FF21}"/>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6" name="Footer Placeholder 5">
            <a:extLst>
              <a:ext uri="{FF2B5EF4-FFF2-40B4-BE49-F238E27FC236}">
                <a16:creationId xmlns:a16="http://schemas.microsoft.com/office/drawing/2014/main" id="{0389F6EC-F1C8-4271-9BD6-075C88991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8C8D5-183A-4DA8-AF3E-5EFD36AC4D1A}"/>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159789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B6C4-125C-4C5B-A86A-DAE82C77F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F4A720-EA13-4E95-B857-9AC9F8765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C1B861-18A6-42C4-A57C-107AF24D3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A54FE-00DC-4B58-B267-C5A07D626020}"/>
              </a:ext>
            </a:extLst>
          </p:cNvPr>
          <p:cNvSpPr>
            <a:spLocks noGrp="1"/>
          </p:cNvSpPr>
          <p:nvPr>
            <p:ph type="dt" sz="half" idx="10"/>
          </p:nvPr>
        </p:nvSpPr>
        <p:spPr/>
        <p:txBody>
          <a:bodyPr/>
          <a:lstStyle/>
          <a:p>
            <a:fld id="{155263ED-4B2D-40BA-B931-ABBD03602675}" type="datetimeFigureOut">
              <a:rPr lang="en-US" smtClean="0"/>
              <a:t>9/12/2019</a:t>
            </a:fld>
            <a:endParaRPr lang="en-US"/>
          </a:p>
        </p:txBody>
      </p:sp>
      <p:sp>
        <p:nvSpPr>
          <p:cNvPr id="6" name="Footer Placeholder 5">
            <a:extLst>
              <a:ext uri="{FF2B5EF4-FFF2-40B4-BE49-F238E27FC236}">
                <a16:creationId xmlns:a16="http://schemas.microsoft.com/office/drawing/2014/main" id="{33A2F707-6512-4CE3-BF1B-CC332CCF8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4311B-9E80-4F55-BE03-76A65D05A562}"/>
              </a:ext>
            </a:extLst>
          </p:cNvPr>
          <p:cNvSpPr>
            <a:spLocks noGrp="1"/>
          </p:cNvSpPr>
          <p:nvPr>
            <p:ph type="sldNum" sz="quarter" idx="12"/>
          </p:nvPr>
        </p:nvSpPr>
        <p:spPr/>
        <p:txBody>
          <a:bodyPr/>
          <a:lstStyle/>
          <a:p>
            <a:fld id="{A788965E-143B-4DD8-B821-1D7E953240EB}" type="slidenum">
              <a:rPr lang="en-US" smtClean="0"/>
              <a:t>‹#›</a:t>
            </a:fld>
            <a:endParaRPr lang="en-US"/>
          </a:p>
        </p:txBody>
      </p:sp>
    </p:spTree>
    <p:extLst>
      <p:ext uri="{BB962C8B-B14F-4D97-AF65-F5344CB8AC3E}">
        <p14:creationId xmlns:p14="http://schemas.microsoft.com/office/powerpoint/2010/main" val="120097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093B4-C8DB-41E9-8578-2952E41B3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1A5EB-8B43-4E08-A3B6-452FFB102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CB223-F362-4E4C-A193-7A8CB2AC5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263ED-4B2D-40BA-B931-ABBD03602675}" type="datetimeFigureOut">
              <a:rPr lang="en-US" smtClean="0"/>
              <a:t>9/12/2019</a:t>
            </a:fld>
            <a:endParaRPr lang="en-US"/>
          </a:p>
        </p:txBody>
      </p:sp>
      <p:sp>
        <p:nvSpPr>
          <p:cNvPr id="5" name="Footer Placeholder 4">
            <a:extLst>
              <a:ext uri="{FF2B5EF4-FFF2-40B4-BE49-F238E27FC236}">
                <a16:creationId xmlns:a16="http://schemas.microsoft.com/office/drawing/2014/main" id="{DDDE54F8-01A5-4C4E-8140-83B022DE7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80E49-E44B-49B9-9558-E73FCBD91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8965E-143B-4DD8-B821-1D7E953240EB}" type="slidenum">
              <a:rPr lang="en-US" smtClean="0"/>
              <a:t>‹#›</a:t>
            </a:fld>
            <a:endParaRPr lang="en-US"/>
          </a:p>
        </p:txBody>
      </p:sp>
    </p:spTree>
    <p:extLst>
      <p:ext uri="{BB962C8B-B14F-4D97-AF65-F5344CB8AC3E}">
        <p14:creationId xmlns:p14="http://schemas.microsoft.com/office/powerpoint/2010/main" val="232826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B0437-CF1C-4D01-9B4B-3FC863F22367}"/>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400" b="1" kern="1200" dirty="0">
                <a:solidFill>
                  <a:schemeClr val="accent1"/>
                </a:solidFill>
                <a:latin typeface="+mj-lt"/>
                <a:ea typeface="+mj-ea"/>
                <a:cs typeface="+mj-cs"/>
              </a:rPr>
              <a:t>Introduction</a:t>
            </a:r>
            <a:endParaRPr lang="en-US" sz="4400" kern="1200" dirty="0">
              <a:solidFill>
                <a:schemeClr val="accent1"/>
              </a:solidFill>
              <a:latin typeface="+mj-lt"/>
              <a:ea typeface="+mj-ea"/>
              <a:cs typeface="+mj-cs"/>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4064EBF-8169-4668-9523-979649A1C581}"/>
              </a:ext>
            </a:extLst>
          </p:cNvPr>
          <p:cNvSpPr>
            <a:spLocks noGrp="1"/>
          </p:cNvSpPr>
          <p:nvPr>
            <p:ph type="subTitle" idx="1"/>
          </p:nvPr>
        </p:nvSpPr>
        <p:spPr>
          <a:xfrm>
            <a:off x="4976031" y="963877"/>
            <a:ext cx="6377769" cy="4930246"/>
          </a:xfrm>
        </p:spPr>
        <p:txBody>
          <a:bodyPr vert="horz" lIns="91440" tIns="45720" rIns="91440" bIns="45720" rtlCol="0" anchor="ctr">
            <a:normAutofit/>
          </a:bodyPr>
          <a:lstStyle/>
          <a:p>
            <a:pPr indent="-228600" algn="l">
              <a:buFont typeface="Arial" panose="020B0604020202020204" pitchFamily="34" charset="0"/>
              <a:buChar char="•"/>
            </a:pPr>
            <a:r>
              <a:rPr lang="en-US" dirty="0"/>
              <a:t>There are many kinds of restaurants and catering services. Whether you are interested in starting a café, a bar, family-style restaurant or event catering business, you will be part of the food services industry. Popular types of restaurants and catering businesses include:</a:t>
            </a:r>
          </a:p>
          <a:p>
            <a:pPr marL="457200" indent="-228600" algn="l">
              <a:buFont typeface="Arial" panose="020B0604020202020204" pitchFamily="34" charset="0"/>
              <a:buChar char="•"/>
            </a:pPr>
            <a:r>
              <a:rPr lang="en-US" dirty="0"/>
              <a:t>Gourmet and casual dining</a:t>
            </a:r>
          </a:p>
          <a:p>
            <a:pPr marL="457200" indent="-228600" algn="l">
              <a:buFont typeface="Arial" panose="020B0604020202020204" pitchFamily="34" charset="0"/>
              <a:buChar char="•"/>
            </a:pPr>
            <a:r>
              <a:rPr lang="en-US" dirty="0"/>
              <a:t> Fast-food and food trucks</a:t>
            </a:r>
          </a:p>
          <a:p>
            <a:pPr indent="-228600" algn="l">
              <a:buFont typeface="Arial" panose="020B0604020202020204" pitchFamily="34" charset="0"/>
              <a:buChar char="•"/>
            </a:pPr>
            <a:r>
              <a:rPr lang="en-US" dirty="0"/>
              <a:t> Pubs, bistros and brasseries</a:t>
            </a:r>
          </a:p>
          <a:p>
            <a:pPr indent="-228600" algn="l">
              <a:buFont typeface="Arial" panose="020B0604020202020204" pitchFamily="34" charset="0"/>
              <a:buChar char="•"/>
            </a:pPr>
            <a:r>
              <a:rPr lang="en-US" dirty="0"/>
              <a:t> Coffee shops and cafeterias This will guide and focuses on an individual to restaurants or caterings places for a good meal in Paris France</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33331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1">
            <a:extLst>
              <a:ext uri="{FF2B5EF4-FFF2-40B4-BE49-F238E27FC236}">
                <a16:creationId xmlns:a16="http://schemas.microsoft.com/office/drawing/2014/main" id="{C7AE274B-C14B-4F8C-83FD-86EEFC02BBF6}"/>
              </a:ext>
            </a:extLst>
          </p:cNvPr>
          <p:cNvSpPr>
            <a:spLocks noGrp="1" noChangeArrowheads="1"/>
          </p:cNvSpPr>
          <p:nvPr>
            <p:ph type="title"/>
          </p:nvPr>
        </p:nvSpPr>
        <p:spPr bwMode="auto">
          <a:xfrm>
            <a:off x="966952" y="1204108"/>
            <a:ext cx="2669406" cy="178117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Aft>
                <a:spcPct val="0"/>
              </a:spcAft>
              <a:buClrTx/>
              <a:buSzTx/>
              <a:tabLst/>
            </a:pPr>
            <a:r>
              <a:rPr kumimoji="0" lang="en-US" altLang="en-US" sz="3200" b="0" i="1" u="none" strike="noStrike" kern="1200" cap="none" normalizeH="0" baseline="0">
                <a:ln>
                  <a:noFill/>
                </a:ln>
                <a:solidFill>
                  <a:srgbClr val="FFFFFF"/>
                </a:solidFill>
                <a:effectLst/>
                <a:latin typeface="+mj-lt"/>
                <a:ea typeface="+mj-ea"/>
                <a:cs typeface="+mj-cs"/>
              </a:rPr>
              <a:t># combine the list of likes into the dataframe</a:t>
            </a:r>
            <a:r>
              <a:rPr kumimoji="0" lang="en-US" altLang="en-US" sz="3200" b="0" i="0" u="none" strike="noStrike" kern="1200" cap="none" normalizeH="0" baseline="0">
                <a:ln>
                  <a:noFill/>
                </a:ln>
                <a:solidFill>
                  <a:srgbClr val="FFFFFF"/>
                </a:solidFill>
                <a:effectLst/>
                <a:latin typeface="+mj-lt"/>
                <a:ea typeface="+mj-ea"/>
                <a:cs typeface="+mj-cs"/>
              </a:rPr>
              <a:t> </a:t>
            </a:r>
          </a:p>
        </p:txBody>
      </p:sp>
      <p:sp>
        <p:nvSpPr>
          <p:cNvPr id="6" name="Rectangle 2">
            <a:extLst>
              <a:ext uri="{FF2B5EF4-FFF2-40B4-BE49-F238E27FC236}">
                <a16:creationId xmlns:a16="http://schemas.microsoft.com/office/drawing/2014/main" id="{1048C2DE-F54F-4447-BADE-370106C4C946}"/>
              </a:ext>
            </a:extLst>
          </p:cNvPr>
          <p:cNvSpPr>
            <a:spLocks noGrp="1" noChangeArrowheads="1"/>
          </p:cNvSpPr>
          <p:nvPr>
            <p:ph sz="half" idx="1"/>
          </p:nvPr>
        </p:nvSpPr>
        <p:spPr bwMode="auto">
          <a:xfrm>
            <a:off x="966951" y="3355130"/>
            <a:ext cx="2669407" cy="242733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eaLnBrk="1" fontAlgn="base" hangingPunct="1">
              <a:spcBef>
                <a:spcPct val="30000"/>
              </a:spcBef>
              <a:spcAft>
                <a:spcPct val="0"/>
              </a:spcAft>
              <a:buClrTx/>
              <a:buSzTx/>
              <a:tabLst/>
            </a:pPr>
            <a:r>
              <a:rPr kumimoji="0" lang="en-US" altLang="en-US" sz="1600" b="0" i="0" u="none" strike="noStrike" cap="none" normalizeH="0" baseline="0">
                <a:ln>
                  <a:noFill/>
                </a:ln>
                <a:effectLst/>
                <a:latin typeface="+mn-lt"/>
              </a:rPr>
              <a:t>to_venues['total likes'] </a:t>
            </a:r>
          </a:p>
          <a:p>
            <a:pPr marL="0" marR="0" lvl="0" eaLnBrk="1" fontAlgn="base" hangingPunct="1">
              <a:spcBef>
                <a:spcPct val="30000"/>
              </a:spcBef>
              <a:spcAft>
                <a:spcPct val="0"/>
              </a:spcAft>
              <a:buClrTx/>
              <a:buSzTx/>
              <a:tabLst/>
            </a:pPr>
            <a:r>
              <a:rPr kumimoji="0" lang="en-US" altLang="en-US" sz="1600" b="0" i="0" u="none" strike="noStrike" cap="none" normalizeH="0" baseline="0">
                <a:ln>
                  <a:noFill/>
                </a:ln>
                <a:effectLst/>
                <a:latin typeface="+mn-lt"/>
              </a:rPr>
              <a:t>= like_list to_venues.head(15) </a:t>
            </a:r>
          </a:p>
        </p:txBody>
      </p:sp>
      <p:graphicFrame>
        <p:nvGraphicFramePr>
          <p:cNvPr id="7" name="Content Placeholder 6">
            <a:extLst>
              <a:ext uri="{FF2B5EF4-FFF2-40B4-BE49-F238E27FC236}">
                <a16:creationId xmlns:a16="http://schemas.microsoft.com/office/drawing/2014/main" id="{6ECD5C1D-BD0A-404D-A27A-92BB734915CF}"/>
              </a:ext>
            </a:extLst>
          </p:cNvPr>
          <p:cNvGraphicFramePr>
            <a:graphicFrameLocks noGrp="1"/>
          </p:cNvGraphicFramePr>
          <p:nvPr>
            <p:ph sz="half" idx="2"/>
          </p:nvPr>
        </p:nvGraphicFramePr>
        <p:xfrm>
          <a:off x="4662102" y="1746435"/>
          <a:ext cx="6903725" cy="3242095"/>
        </p:xfrm>
        <a:graphic>
          <a:graphicData uri="http://schemas.openxmlformats.org/drawingml/2006/table">
            <a:tbl>
              <a:tblPr firstRow="1" bandRow="1">
                <a:noFill/>
              </a:tblPr>
              <a:tblGrid>
                <a:gridCol w="538351">
                  <a:extLst>
                    <a:ext uri="{9D8B030D-6E8A-4147-A177-3AD203B41FA5}">
                      <a16:colId xmlns:a16="http://schemas.microsoft.com/office/drawing/2014/main" val="261299507"/>
                    </a:ext>
                  </a:extLst>
                </a:gridCol>
                <a:gridCol w="1929891">
                  <a:extLst>
                    <a:ext uri="{9D8B030D-6E8A-4147-A177-3AD203B41FA5}">
                      <a16:colId xmlns:a16="http://schemas.microsoft.com/office/drawing/2014/main" val="2463076054"/>
                    </a:ext>
                  </a:extLst>
                </a:gridCol>
                <a:gridCol w="1377894">
                  <a:extLst>
                    <a:ext uri="{9D8B030D-6E8A-4147-A177-3AD203B41FA5}">
                      <a16:colId xmlns:a16="http://schemas.microsoft.com/office/drawing/2014/main" val="1108286116"/>
                    </a:ext>
                  </a:extLst>
                </a:gridCol>
                <a:gridCol w="1155235">
                  <a:extLst>
                    <a:ext uri="{9D8B030D-6E8A-4147-A177-3AD203B41FA5}">
                      <a16:colId xmlns:a16="http://schemas.microsoft.com/office/drawing/2014/main" val="2679018994"/>
                    </a:ext>
                  </a:extLst>
                </a:gridCol>
                <a:gridCol w="709106">
                  <a:extLst>
                    <a:ext uri="{9D8B030D-6E8A-4147-A177-3AD203B41FA5}">
                      <a16:colId xmlns:a16="http://schemas.microsoft.com/office/drawing/2014/main" val="1890136066"/>
                    </a:ext>
                  </a:extLst>
                </a:gridCol>
                <a:gridCol w="682001">
                  <a:extLst>
                    <a:ext uri="{9D8B030D-6E8A-4147-A177-3AD203B41FA5}">
                      <a16:colId xmlns:a16="http://schemas.microsoft.com/office/drawing/2014/main" val="4129191350"/>
                    </a:ext>
                  </a:extLst>
                </a:gridCol>
                <a:gridCol w="511247">
                  <a:extLst>
                    <a:ext uri="{9D8B030D-6E8A-4147-A177-3AD203B41FA5}">
                      <a16:colId xmlns:a16="http://schemas.microsoft.com/office/drawing/2014/main" val="3145045767"/>
                    </a:ext>
                  </a:extLst>
                </a:gridCol>
              </a:tblGrid>
              <a:tr h="283900">
                <a:tc>
                  <a:txBody>
                    <a:bodyPr/>
                    <a:lstStyle/>
                    <a:p>
                      <a:pPr algn="r" fontAlgn="ctr"/>
                      <a:br>
                        <a:rPr lang="en-US" sz="600" b="1">
                          <a:solidFill>
                            <a:srgbClr val="FFFFFF"/>
                          </a:solidFill>
                          <a:effectLst/>
                        </a:rPr>
                      </a:br>
                      <a:r>
                        <a:rPr lang="en-US" sz="600" b="1">
                          <a:solidFill>
                            <a:srgbClr val="FFFFFF"/>
                          </a:solidFill>
                          <a:effectLst/>
                        </a:rPr>
                        <a:t>name</a:t>
                      </a:r>
                    </a:p>
                  </a:txBody>
                  <a:tcPr marL="81269" marR="48761" marT="48761" marB="48761"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r" fontAlgn="ctr"/>
                      <a:r>
                        <a:rPr lang="en-US" sz="600" b="1">
                          <a:solidFill>
                            <a:srgbClr val="FFFFFF"/>
                          </a:solidFill>
                          <a:effectLst/>
                        </a:rPr>
                        <a:t>id</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r" fontAlgn="ctr"/>
                      <a:r>
                        <a:rPr lang="en-US" sz="600" b="1">
                          <a:solidFill>
                            <a:srgbClr val="FFFFFF"/>
                          </a:solidFill>
                          <a:effectLst/>
                        </a:rPr>
                        <a:t>categories</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r" fontAlgn="ctr"/>
                      <a:r>
                        <a:rPr lang="en-US" sz="600" b="1">
                          <a:solidFill>
                            <a:srgbClr val="FFFFFF"/>
                          </a:solidFill>
                          <a:effectLst/>
                        </a:rPr>
                        <a:t>lat</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r" fontAlgn="ctr"/>
                      <a:r>
                        <a:rPr lang="en-US" sz="600" b="1">
                          <a:solidFill>
                            <a:srgbClr val="FFFFFF"/>
                          </a:solidFill>
                          <a:effectLst/>
                        </a:rPr>
                        <a:t>lng</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r" fontAlgn="ctr"/>
                      <a:r>
                        <a:rPr lang="en-US" sz="600" b="1">
                          <a:solidFill>
                            <a:srgbClr val="FFFFFF"/>
                          </a:solidFill>
                          <a:effectLst/>
                        </a:rPr>
                        <a:t>total likes</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endParaRPr lang="en-US" sz="600" b="1">
                        <a:solidFill>
                          <a:srgbClr val="FFFFFF"/>
                        </a:solidFill>
                      </a:endParaRPr>
                    </a:p>
                  </a:txBody>
                  <a:tcPr marL="81269" marR="48761" marT="48761" marB="48761">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734000200"/>
                  </a:ext>
                </a:extLst>
              </a:tr>
              <a:tr h="197213">
                <a:tc>
                  <a:txBody>
                    <a:bodyPr/>
                    <a:lstStyle/>
                    <a:p>
                      <a:pPr algn="r" fontAlgn="ctr"/>
                      <a:r>
                        <a:rPr lang="en-US" sz="600" b="1">
                          <a:solidFill>
                            <a:schemeClr val="tx1">
                              <a:lumMod val="85000"/>
                              <a:lumOff val="15000"/>
                            </a:schemeClr>
                          </a:solidFill>
                          <a:effectLst/>
                        </a:rPr>
                        <a:t>0</a:t>
                      </a:r>
                    </a:p>
                  </a:txBody>
                  <a:tcPr marL="81269" marR="48761" marT="48761" marB="4876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fr-FR" sz="600">
                          <a:solidFill>
                            <a:schemeClr val="tx1">
                              <a:lumMod val="85000"/>
                              <a:lumOff val="15000"/>
                            </a:schemeClr>
                          </a:solidFill>
                          <a:effectLst/>
                        </a:rPr>
                        <a:t>Place de l'Hôtel de Ville – Esplanade de la Li...</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4bf41231e5eba59334341f90</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Plaza</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48.856925</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2.351412</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593</a:t>
                      </a:r>
                    </a:p>
                  </a:txBody>
                  <a:tcPr marL="81269" marR="48761" marT="48761" marB="4876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409923002"/>
                  </a:ext>
                </a:extLst>
              </a:tr>
              <a:tr h="197213">
                <a:tc>
                  <a:txBody>
                    <a:bodyPr/>
                    <a:lstStyle/>
                    <a:p>
                      <a:pPr algn="r" fontAlgn="ctr"/>
                      <a:r>
                        <a:rPr lang="en-US" sz="600" b="1">
                          <a:solidFill>
                            <a:schemeClr val="tx1">
                              <a:lumMod val="85000"/>
                              <a:lumOff val="15000"/>
                            </a:schemeClr>
                          </a:solidFill>
                          <a:effectLst/>
                        </a:rPr>
                        <a:t>2</a:t>
                      </a:r>
                    </a:p>
                  </a:txBody>
                  <a:tcPr marL="81269" marR="48761" marT="48761" marB="4876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fr-FR" sz="600">
                          <a:solidFill>
                            <a:schemeClr val="tx1">
                              <a:lumMod val="85000"/>
                              <a:lumOff val="15000"/>
                            </a:schemeClr>
                          </a:solidFill>
                          <a:effectLst/>
                        </a:rPr>
                        <a:t>Berges de Seine – Rive droite</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58d800df9435a979b8a645fa</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Pedestrian Plaza</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48.855131</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2.352289</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12</a:t>
                      </a:r>
                    </a:p>
                  </a:txBody>
                  <a:tcPr marL="81269" marR="48761" marT="48761" marB="4876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284355652"/>
                  </a:ext>
                </a:extLst>
              </a:tr>
              <a:tr h="197213">
                <a:tc>
                  <a:txBody>
                    <a:bodyPr/>
                    <a:lstStyle/>
                    <a:p>
                      <a:pPr algn="r" fontAlgn="ctr"/>
                      <a:r>
                        <a:rPr lang="en-US" sz="600" b="1">
                          <a:solidFill>
                            <a:schemeClr val="tx1">
                              <a:lumMod val="85000"/>
                              <a:lumOff val="15000"/>
                            </a:schemeClr>
                          </a:solidFill>
                          <a:effectLst/>
                        </a:rPr>
                        <a:t>3</a:t>
                      </a:r>
                    </a:p>
                  </a:txBody>
                  <a:tcPr marL="81269" marR="48761" marT="48761" marB="4876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L'Alsacien</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54351b59498e123ee4afc7ff</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Alsatian Restaurant</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48.858275</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2.350381</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46</a:t>
                      </a:r>
                    </a:p>
                  </a:txBody>
                  <a:tcPr marL="81269" marR="48761" marT="48761" marB="4876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962746921"/>
                  </a:ext>
                </a:extLst>
              </a:tr>
              <a:tr h="197213">
                <a:tc>
                  <a:txBody>
                    <a:bodyPr/>
                    <a:lstStyle/>
                    <a:p>
                      <a:pPr algn="r" fontAlgn="ctr"/>
                      <a:r>
                        <a:rPr lang="en-US" sz="600" b="1">
                          <a:solidFill>
                            <a:schemeClr val="tx1">
                              <a:lumMod val="85000"/>
                              <a:lumOff val="15000"/>
                            </a:schemeClr>
                          </a:solidFill>
                          <a:effectLst/>
                        </a:rPr>
                        <a:t>4</a:t>
                      </a:r>
                    </a:p>
                  </a:txBody>
                  <a:tcPr marL="81269" marR="48761" marT="48761" marB="4876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BHV Marais</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4b4b6a3df964a520b89a26e3</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Department Store</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48.857312</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2.353633</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1115</a:t>
                      </a:r>
                    </a:p>
                  </a:txBody>
                  <a:tcPr marL="81269" marR="48761" marT="48761" marB="4876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64139924"/>
                  </a:ext>
                </a:extLst>
              </a:tr>
              <a:tr h="197213">
                <a:tc>
                  <a:txBody>
                    <a:bodyPr/>
                    <a:lstStyle/>
                    <a:p>
                      <a:pPr algn="r" fontAlgn="ctr"/>
                      <a:r>
                        <a:rPr lang="en-US" sz="600" b="1">
                          <a:solidFill>
                            <a:schemeClr val="tx1">
                              <a:lumMod val="85000"/>
                              <a:lumOff val="15000"/>
                            </a:schemeClr>
                          </a:solidFill>
                          <a:effectLst/>
                        </a:rPr>
                        <a:t>5</a:t>
                      </a:r>
                    </a:p>
                  </a:txBody>
                  <a:tcPr marL="81269" marR="48761" marT="48761" marB="4876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Paris Rendez-Vous</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5361075a498ea34171cb06ca</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Souvenir Shop</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48.856951</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2.352914</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15</a:t>
                      </a:r>
                    </a:p>
                  </a:txBody>
                  <a:tcPr marL="81269" marR="48761" marT="48761" marB="4876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60355151"/>
                  </a:ext>
                </a:extLst>
              </a:tr>
              <a:tr h="197213">
                <a:tc>
                  <a:txBody>
                    <a:bodyPr/>
                    <a:lstStyle/>
                    <a:p>
                      <a:pPr algn="r" fontAlgn="ctr"/>
                      <a:r>
                        <a:rPr lang="en-US" sz="600" b="1">
                          <a:solidFill>
                            <a:schemeClr val="tx1">
                              <a:lumMod val="85000"/>
                              <a:lumOff val="15000"/>
                            </a:schemeClr>
                          </a:solidFill>
                          <a:effectLst/>
                        </a:rPr>
                        <a:t>6</a:t>
                      </a:r>
                    </a:p>
                  </a:txBody>
                  <a:tcPr marL="81269" marR="48761" marT="48761" marB="4876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Maison Aleph</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59247f4e0d2be70573edd834</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Pastry Shop</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48.857348</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2.354873</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21</a:t>
                      </a:r>
                    </a:p>
                  </a:txBody>
                  <a:tcPr marL="81269" marR="48761" marT="48761" marB="4876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743667602"/>
                  </a:ext>
                </a:extLst>
              </a:tr>
              <a:tr h="197213">
                <a:tc>
                  <a:txBody>
                    <a:bodyPr/>
                    <a:lstStyle/>
                    <a:p>
                      <a:pPr algn="r" fontAlgn="ctr"/>
                      <a:r>
                        <a:rPr lang="en-US" sz="600" b="1">
                          <a:solidFill>
                            <a:schemeClr val="tx1">
                              <a:lumMod val="85000"/>
                              <a:lumOff val="15000"/>
                            </a:schemeClr>
                          </a:solidFill>
                          <a:effectLst/>
                        </a:rPr>
                        <a:t>8</a:t>
                      </a:r>
                    </a:p>
                  </a:txBody>
                  <a:tcPr marL="81269" marR="48761" marT="48761" marB="4876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Häagen-Dazs</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4cb2fc20db32f04d6da9d34d</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Ice Cream Shop</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48.854879</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2.350233</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38</a:t>
                      </a:r>
                    </a:p>
                  </a:txBody>
                  <a:tcPr marL="81269" marR="48761" marT="48761" marB="4876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707907264"/>
                  </a:ext>
                </a:extLst>
              </a:tr>
              <a:tr h="197213">
                <a:tc>
                  <a:txBody>
                    <a:bodyPr/>
                    <a:lstStyle/>
                    <a:p>
                      <a:pPr algn="r" fontAlgn="ctr"/>
                      <a:r>
                        <a:rPr lang="en-US" sz="600" b="1">
                          <a:solidFill>
                            <a:schemeClr val="tx1">
                              <a:lumMod val="85000"/>
                              <a:lumOff val="15000"/>
                            </a:schemeClr>
                          </a:solidFill>
                          <a:effectLst/>
                        </a:rPr>
                        <a:t>9</a:t>
                      </a:r>
                    </a:p>
                  </a:txBody>
                  <a:tcPr marL="81269" marR="48761" marT="48761" marB="4876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Tour Saint-Jacques</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4b5c7d1ff964a5205f3229e3</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Historic Site</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48.858031</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2.348875</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278</a:t>
                      </a:r>
                    </a:p>
                  </a:txBody>
                  <a:tcPr marL="81269" marR="48761" marT="48761" marB="4876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55930057"/>
                  </a:ext>
                </a:extLst>
              </a:tr>
              <a:tr h="197213">
                <a:tc>
                  <a:txBody>
                    <a:bodyPr/>
                    <a:lstStyle/>
                    <a:p>
                      <a:pPr algn="r" fontAlgn="ctr"/>
                      <a:r>
                        <a:rPr lang="en-US" sz="600" b="1">
                          <a:solidFill>
                            <a:schemeClr val="tx1">
                              <a:lumMod val="85000"/>
                              <a:lumOff val="15000"/>
                            </a:schemeClr>
                          </a:solidFill>
                          <a:effectLst/>
                        </a:rPr>
                        <a:t>11</a:t>
                      </a:r>
                    </a:p>
                  </a:txBody>
                  <a:tcPr marL="81269" marR="48761" marT="48761" marB="4876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Galerie Azzedine Alaïa</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4c0bc2fdbbc676b018f64bd5</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Art Gallery</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48.857545</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2.355217</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26</a:t>
                      </a:r>
                    </a:p>
                  </a:txBody>
                  <a:tcPr marL="81269" marR="48761" marT="48761" marB="4876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33545335"/>
                  </a:ext>
                </a:extLst>
              </a:tr>
              <a:tr h="197213">
                <a:tc>
                  <a:txBody>
                    <a:bodyPr/>
                    <a:lstStyle/>
                    <a:p>
                      <a:pPr algn="r" fontAlgn="ctr"/>
                      <a:r>
                        <a:rPr lang="en-US" sz="600" b="1">
                          <a:solidFill>
                            <a:schemeClr val="tx1">
                              <a:lumMod val="85000"/>
                              <a:lumOff val="15000"/>
                            </a:schemeClr>
                          </a:solidFill>
                          <a:effectLst/>
                        </a:rPr>
                        <a:t>12</a:t>
                      </a:r>
                    </a:p>
                  </a:txBody>
                  <a:tcPr marL="81269" marR="48761" marT="48761" marB="4876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Fleux'</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4b533b45f964a520509327e3</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Furniture / Home Store</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48.858763</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2.354161</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375</a:t>
                      </a:r>
                    </a:p>
                  </a:txBody>
                  <a:tcPr marL="81269" marR="48761" marT="48761" marB="4876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07156630"/>
                  </a:ext>
                </a:extLst>
              </a:tr>
              <a:tr h="197213">
                <a:tc>
                  <a:txBody>
                    <a:bodyPr/>
                    <a:lstStyle/>
                    <a:p>
                      <a:pPr algn="r" fontAlgn="ctr"/>
                      <a:r>
                        <a:rPr lang="en-US" sz="600" b="1">
                          <a:solidFill>
                            <a:schemeClr val="tx1">
                              <a:lumMod val="85000"/>
                              <a:lumOff val="15000"/>
                            </a:schemeClr>
                          </a:solidFill>
                          <a:effectLst/>
                        </a:rPr>
                        <a:t>13</a:t>
                      </a:r>
                    </a:p>
                  </a:txBody>
                  <a:tcPr marL="81269" marR="48761" marT="48761" marB="4876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Yummy and Guiltfree</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5901dcce5d891b426af3e948</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Gluten-free Restaurant</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48.857516</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2.352605</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18</a:t>
                      </a:r>
                    </a:p>
                  </a:txBody>
                  <a:tcPr marL="81269" marR="48761" marT="48761" marB="4876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130849188"/>
                  </a:ext>
                </a:extLst>
              </a:tr>
              <a:tr h="197213">
                <a:tc>
                  <a:txBody>
                    <a:bodyPr/>
                    <a:lstStyle/>
                    <a:p>
                      <a:pPr algn="r" fontAlgn="ctr"/>
                      <a:r>
                        <a:rPr lang="en-US" sz="600" b="1">
                          <a:solidFill>
                            <a:schemeClr val="tx1">
                              <a:lumMod val="85000"/>
                              <a:lumOff val="15000"/>
                            </a:schemeClr>
                          </a:solidFill>
                          <a:effectLst/>
                        </a:rPr>
                        <a:t>14</a:t>
                      </a:r>
                    </a:p>
                  </a:txBody>
                  <a:tcPr marL="81269" marR="48761" marT="48761" marB="4876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Hotel Duo Paris</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4e84bdeb2fb6611bdfd704ea</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Hotel</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48.858065</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2.352937</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31</a:t>
                      </a:r>
                    </a:p>
                  </a:txBody>
                  <a:tcPr marL="81269" marR="48761" marT="48761" marB="4876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89567899"/>
                  </a:ext>
                </a:extLst>
              </a:tr>
              <a:tr h="197213">
                <a:tc>
                  <a:txBody>
                    <a:bodyPr/>
                    <a:lstStyle/>
                    <a:p>
                      <a:pPr algn="r" fontAlgn="ctr"/>
                      <a:r>
                        <a:rPr lang="en-US" sz="600" b="1">
                          <a:solidFill>
                            <a:schemeClr val="tx1">
                              <a:lumMod val="85000"/>
                              <a:lumOff val="15000"/>
                            </a:schemeClr>
                          </a:solidFill>
                          <a:effectLst/>
                        </a:rPr>
                        <a:t>15</a:t>
                      </a:r>
                    </a:p>
                  </a:txBody>
                  <a:tcPr marL="81269" marR="48761" marT="48761" marB="4876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Théâtre de la Ville</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4adcda15f964a520a13721e3</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Theater</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48.857239</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2.347911</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76</a:t>
                      </a:r>
                    </a:p>
                  </a:txBody>
                  <a:tcPr marL="81269" marR="48761" marT="48761" marB="4876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58678596"/>
                  </a:ext>
                </a:extLst>
              </a:tr>
              <a:tr h="197213">
                <a:tc>
                  <a:txBody>
                    <a:bodyPr/>
                    <a:lstStyle/>
                    <a:p>
                      <a:pPr algn="r" fontAlgn="ctr"/>
                      <a:r>
                        <a:rPr lang="en-US" sz="600" b="1">
                          <a:solidFill>
                            <a:schemeClr val="tx1">
                              <a:lumMod val="85000"/>
                              <a:lumOff val="15000"/>
                            </a:schemeClr>
                          </a:solidFill>
                          <a:effectLst/>
                        </a:rPr>
                        <a:t>16</a:t>
                      </a:r>
                    </a:p>
                  </a:txBody>
                  <a:tcPr marL="81269" marR="48761" marT="48761" marB="4876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BHV Marais – L'Homme</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4be150de0365c9b6bc4cb338</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Men's Store</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48.857752</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2.353908</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ctr"/>
                      <a:r>
                        <a:rPr lang="en-US" sz="600">
                          <a:solidFill>
                            <a:schemeClr val="tx1">
                              <a:lumMod val="85000"/>
                              <a:lumOff val="15000"/>
                            </a:schemeClr>
                          </a:solidFill>
                          <a:effectLst/>
                        </a:rPr>
                        <a:t>195</a:t>
                      </a:r>
                    </a:p>
                  </a:txBody>
                  <a:tcPr marL="81269" marR="48761" marT="48761" marB="4876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26852765"/>
                  </a:ext>
                </a:extLst>
              </a:tr>
              <a:tr h="197213">
                <a:tc>
                  <a:txBody>
                    <a:bodyPr/>
                    <a:lstStyle/>
                    <a:p>
                      <a:pPr algn="r" fontAlgn="ctr"/>
                      <a:r>
                        <a:rPr lang="en-US" sz="600" b="1">
                          <a:solidFill>
                            <a:schemeClr val="tx1">
                              <a:lumMod val="85000"/>
                              <a:lumOff val="15000"/>
                            </a:schemeClr>
                          </a:solidFill>
                          <a:effectLst/>
                        </a:rPr>
                        <a:t>17</a:t>
                      </a:r>
                    </a:p>
                  </a:txBody>
                  <a:tcPr marL="81269" marR="48761" marT="48761" marB="4876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Le Perchoir du Marais</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53aaac02498e602fdceec750</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Cocktail Bar</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48.857189</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2.353642</a:t>
                      </a:r>
                    </a:p>
                  </a:txBody>
                  <a:tcPr marL="81269" marR="48761" marT="48761" marB="4876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r" fontAlgn="ctr"/>
                      <a:r>
                        <a:rPr lang="en-US" sz="600">
                          <a:solidFill>
                            <a:schemeClr val="tx1">
                              <a:lumMod val="85000"/>
                              <a:lumOff val="15000"/>
                            </a:schemeClr>
                          </a:solidFill>
                          <a:effectLst/>
                        </a:rPr>
                        <a:t>147</a:t>
                      </a:r>
                    </a:p>
                  </a:txBody>
                  <a:tcPr marL="81269" marR="48761" marT="48761" marB="4876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364432605"/>
                  </a:ext>
                </a:extLst>
              </a:tr>
            </a:tbl>
          </a:graphicData>
        </a:graphic>
      </p:graphicFrame>
    </p:spTree>
    <p:extLst>
      <p:ext uri="{BB962C8B-B14F-4D97-AF65-F5344CB8AC3E}">
        <p14:creationId xmlns:p14="http://schemas.microsoft.com/office/powerpoint/2010/main" val="91017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1">
            <a:extLst>
              <a:ext uri="{FF2B5EF4-FFF2-40B4-BE49-F238E27FC236}">
                <a16:creationId xmlns:a16="http://schemas.microsoft.com/office/drawing/2014/main" id="{0C74EF68-BBB2-4E02-8BEC-B8903E06A668}"/>
              </a:ext>
            </a:extLst>
          </p:cNvPr>
          <p:cNvSpPr>
            <a:spLocks noGrp="1" noChangeArrowheads="1"/>
          </p:cNvSpPr>
          <p:nvPr>
            <p:ph type="title"/>
          </p:nvPr>
        </p:nvSpPr>
        <p:spPr bwMode="auto">
          <a:xfrm>
            <a:off x="804672" y="1412489"/>
            <a:ext cx="2871095" cy="215662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600" b="0" i="1" u="none" strike="noStrike" cap="none" normalizeH="0" baseline="0">
                <a:ln>
                  <a:noFill/>
                </a:ln>
                <a:solidFill>
                  <a:srgbClr val="FFFFFF"/>
                </a:solidFill>
                <a:effectLst/>
                <a:cs typeface="Courier New" panose="02070309020205020404" pitchFamily="49" charset="0"/>
              </a:rPr>
              <a:t># taking the stats of the likes</a:t>
            </a:r>
            <a:r>
              <a:rPr kumimoji="0" lang="en-US" altLang="en-US" sz="3600" b="0" i="0" u="none" strike="noStrike" cap="none" normalizeH="0" baseline="0">
                <a:ln>
                  <a:noFill/>
                </a:ln>
                <a:solidFill>
                  <a:srgbClr val="FFFFFF"/>
                </a:solidFill>
                <a:effectLst/>
              </a:rPr>
              <a:t> </a:t>
            </a:r>
          </a:p>
        </p:txBody>
      </p:sp>
      <p:sp>
        <p:nvSpPr>
          <p:cNvPr id="6" name="Rectangle 2">
            <a:extLst>
              <a:ext uri="{FF2B5EF4-FFF2-40B4-BE49-F238E27FC236}">
                <a16:creationId xmlns:a16="http://schemas.microsoft.com/office/drawing/2014/main" id="{2044808F-04FC-4FD5-8DC1-4DF7FBF71363}"/>
              </a:ext>
            </a:extLst>
          </p:cNvPr>
          <p:cNvSpPr>
            <a:spLocks noGrp="1" noChangeArrowheads="1"/>
          </p:cNvSpPr>
          <p:nvPr>
            <p:ph sz="half" idx="1"/>
          </p:nvPr>
        </p:nvSpPr>
        <p:spPr bwMode="auto">
          <a:xfrm>
            <a:off x="5198993" y="1412489"/>
            <a:ext cx="2926080" cy="436384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cs typeface="Courier New" panose="02070309020205020404" pitchFamily="49" charset="0"/>
              </a:rPr>
              <a:t>(</a:t>
            </a:r>
            <a:r>
              <a:rPr kumimoji="0" lang="en-US" altLang="en-US" sz="2000" b="0" i="0" u="none" strike="noStrike" cap="none" normalizeH="0" baseline="0">
                <a:ln>
                  <a:noFill/>
                </a:ln>
                <a:effectLst/>
                <a:latin typeface="+mn-lt"/>
              </a:rPr>
              <a:t>to_venues</a:t>
            </a:r>
            <a:r>
              <a:rPr kumimoji="0" lang="en-US" altLang="en-US" sz="2000" b="0" i="0" u="none" strike="noStrike" cap="none" normalizeH="0" baseline="0">
                <a:ln>
                  <a:noFill/>
                </a:ln>
                <a:effectLst/>
                <a:latin typeface="+mn-lt"/>
                <a:cs typeface="Courier New" panose="02070309020205020404" pitchFamily="49" charset="0"/>
              </a:rPr>
              <a:t>['total likes']</a:t>
            </a:r>
            <a:r>
              <a:rPr kumimoji="0" lang="en-US" altLang="en-US" sz="2000" b="0" i="0" u="none" strike="noStrike" cap="none" normalizeH="0" baseline="0">
                <a:ln>
                  <a:noFill/>
                </a:ln>
                <a:effectLst/>
                <a:latin typeface="+mn-lt"/>
              </a:rPr>
              <a:t>.max</a:t>
            </a:r>
            <a:r>
              <a:rPr kumimoji="0" lang="en-US" altLang="en-US" sz="2000" b="0" i="0" u="none" strike="noStrike" cap="none" normalizeH="0" baseline="0">
                <a:ln>
                  <a:noFill/>
                </a:ln>
                <a:effectLst/>
                <a:latin typeface="+mn-lt"/>
                <a:cs typeface="Courier New" panose="02070309020205020404" pitchFamily="49" charset="0"/>
              </a:rPr>
              <a:t>()) </a:t>
            </a:r>
            <a:endParaRPr kumimoji="0" lang="en-US" altLang="en-US" sz="2000" b="0" i="0" u="none" strike="noStrike" cap="none" normalizeH="0" baseline="0">
              <a:ln>
                <a:noFill/>
              </a:ln>
              <a:effectLst/>
              <a:latin typeface="+mn-lt"/>
            </a:endParaRP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cs typeface="Courier New" panose="02070309020205020404" pitchFamily="49" charset="0"/>
              </a:rPr>
              <a:t>(</a:t>
            </a:r>
            <a:r>
              <a:rPr kumimoji="0" lang="en-US" altLang="en-US" sz="2000" b="0" i="0" u="none" strike="noStrike" cap="none" normalizeH="0" baseline="0">
                <a:ln>
                  <a:noFill/>
                </a:ln>
                <a:effectLst/>
                <a:latin typeface="+mn-lt"/>
              </a:rPr>
              <a:t>to_venues</a:t>
            </a:r>
            <a:r>
              <a:rPr kumimoji="0" lang="en-US" altLang="en-US" sz="2000" b="0" i="0" u="none" strike="noStrike" cap="none" normalizeH="0" baseline="0">
                <a:ln>
                  <a:noFill/>
                </a:ln>
                <a:effectLst/>
                <a:latin typeface="+mn-lt"/>
                <a:cs typeface="Courier New" panose="02070309020205020404" pitchFamily="49" charset="0"/>
              </a:rPr>
              <a:t>['total likes']</a:t>
            </a:r>
            <a:r>
              <a:rPr kumimoji="0" lang="en-US" altLang="en-US" sz="2000" b="0" i="0" u="none" strike="noStrike" cap="none" normalizeH="0" baseline="0">
                <a:ln>
                  <a:noFill/>
                </a:ln>
                <a:effectLst/>
                <a:latin typeface="+mn-lt"/>
              </a:rPr>
              <a:t>.min</a:t>
            </a:r>
            <a:r>
              <a:rPr kumimoji="0" lang="en-US" altLang="en-US" sz="2000" b="0" i="0" u="none" strike="noStrike" cap="none" normalizeH="0" baseline="0">
                <a:ln>
                  <a:noFill/>
                </a:ln>
                <a:effectLst/>
                <a:latin typeface="+mn-lt"/>
                <a:cs typeface="Courier New" panose="02070309020205020404" pitchFamily="49" charset="0"/>
              </a:rPr>
              <a:t>()) </a:t>
            </a:r>
            <a:endParaRPr kumimoji="0" lang="en-US" altLang="en-US" sz="2000" b="0" i="0" u="none" strike="noStrike" cap="none" normalizeH="0" baseline="0">
              <a:ln>
                <a:noFill/>
              </a:ln>
              <a:effectLst/>
              <a:latin typeface="+mn-lt"/>
            </a:endParaRP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cs typeface="Courier New" panose="02070309020205020404" pitchFamily="49" charset="0"/>
              </a:rPr>
              <a:t>(</a:t>
            </a:r>
            <a:r>
              <a:rPr kumimoji="0" lang="en-US" altLang="en-US" sz="2000" b="0" i="0" u="none" strike="noStrike" cap="none" normalizeH="0" baseline="0">
                <a:ln>
                  <a:noFill/>
                </a:ln>
                <a:effectLst/>
                <a:latin typeface="+mn-lt"/>
              </a:rPr>
              <a:t>to_venues</a:t>
            </a:r>
            <a:r>
              <a:rPr kumimoji="0" lang="en-US" altLang="en-US" sz="2000" b="0" i="0" u="none" strike="noStrike" cap="none" normalizeH="0" baseline="0">
                <a:ln>
                  <a:noFill/>
                </a:ln>
                <a:effectLst/>
                <a:latin typeface="+mn-lt"/>
                <a:cs typeface="Courier New" panose="02070309020205020404" pitchFamily="49" charset="0"/>
              </a:rPr>
              <a:t>['total likes']</a:t>
            </a:r>
            <a:r>
              <a:rPr kumimoji="0" lang="en-US" altLang="en-US" sz="2000" b="0" i="0" u="none" strike="noStrike" cap="none" normalizeH="0" baseline="0">
                <a:ln>
                  <a:noFill/>
                </a:ln>
                <a:effectLst/>
                <a:latin typeface="+mn-lt"/>
              </a:rPr>
              <a:t>.median</a:t>
            </a:r>
            <a:r>
              <a:rPr kumimoji="0" lang="en-US" altLang="en-US" sz="2000" b="0" i="0" u="none" strike="noStrike" cap="none" normalizeH="0" baseline="0">
                <a:ln>
                  <a:noFill/>
                </a:ln>
                <a:effectLst/>
                <a:latin typeface="+mn-lt"/>
                <a:cs typeface="Courier New" panose="02070309020205020404" pitchFamily="49" charset="0"/>
              </a:rPr>
              <a:t>()) </a:t>
            </a:r>
            <a:endParaRPr kumimoji="0" lang="en-US" altLang="en-US" sz="2000" b="0" i="0" u="none" strike="noStrike" cap="none" normalizeH="0" baseline="0">
              <a:ln>
                <a:noFill/>
              </a:ln>
              <a:effectLst/>
              <a:latin typeface="+mn-lt"/>
            </a:endParaRP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cs typeface="Courier New" panose="02070309020205020404" pitchFamily="49" charset="0"/>
              </a:rPr>
              <a:t>(</a:t>
            </a:r>
            <a:r>
              <a:rPr kumimoji="0" lang="en-US" altLang="en-US" sz="2000" b="0" i="0" u="none" strike="noStrike" cap="none" normalizeH="0" baseline="0">
                <a:ln>
                  <a:noFill/>
                </a:ln>
                <a:effectLst/>
                <a:latin typeface="+mn-lt"/>
              </a:rPr>
              <a:t>to_venues</a:t>
            </a:r>
            <a:r>
              <a:rPr kumimoji="0" lang="en-US" altLang="en-US" sz="2000" b="0" i="0" u="none" strike="noStrike" cap="none" normalizeH="0" baseline="0">
                <a:ln>
                  <a:noFill/>
                </a:ln>
                <a:effectLst/>
                <a:latin typeface="+mn-lt"/>
                <a:cs typeface="Courier New" panose="02070309020205020404" pitchFamily="49" charset="0"/>
              </a:rPr>
              <a:t>['total likes']</a:t>
            </a:r>
            <a:r>
              <a:rPr kumimoji="0" lang="en-US" altLang="en-US" sz="2000" b="0" i="0" u="none" strike="noStrike" cap="none" normalizeH="0" baseline="0">
                <a:ln>
                  <a:noFill/>
                </a:ln>
                <a:effectLst/>
                <a:latin typeface="+mn-lt"/>
              </a:rPr>
              <a:t>.mean</a:t>
            </a:r>
            <a:r>
              <a:rPr kumimoji="0" lang="en-US" altLang="en-US" sz="2000" b="0" i="0" u="none" strike="noStrike" cap="none" normalizeH="0" baseline="0">
                <a:ln>
                  <a:noFill/>
                </a:ln>
                <a:effectLst/>
                <a:latin typeface="+mn-lt"/>
                <a:cs typeface="Courier New" panose="02070309020205020404" pitchFamily="49" charset="0"/>
              </a:rPr>
              <a:t>())</a:t>
            </a:r>
            <a:r>
              <a:rPr kumimoji="0" lang="en-US" altLang="en-US" sz="2000" b="0" i="0" u="none" strike="noStrike" cap="none" normalizeH="0" baseline="0">
                <a:ln>
                  <a:noFill/>
                </a:ln>
                <a:effectLst/>
                <a:latin typeface="+mn-lt"/>
              </a:rPr>
              <a:t> </a:t>
            </a:r>
          </a:p>
        </p:txBody>
      </p:sp>
      <p:sp>
        <p:nvSpPr>
          <p:cNvPr id="4" name="Content Placeholder 3">
            <a:extLst>
              <a:ext uri="{FF2B5EF4-FFF2-40B4-BE49-F238E27FC236}">
                <a16:creationId xmlns:a16="http://schemas.microsoft.com/office/drawing/2014/main" id="{B2F4CC78-6347-417E-BF60-649E531460CB}"/>
              </a:ext>
            </a:extLst>
          </p:cNvPr>
          <p:cNvSpPr>
            <a:spLocks noGrp="1"/>
          </p:cNvSpPr>
          <p:nvPr>
            <p:ph sz="half" idx="2"/>
          </p:nvPr>
        </p:nvSpPr>
        <p:spPr>
          <a:xfrm>
            <a:off x="8451604" y="1412489"/>
            <a:ext cx="2926080" cy="4363844"/>
          </a:xfrm>
        </p:spPr>
        <p:txBody>
          <a:bodyPr>
            <a:normAutofit/>
          </a:bodyPr>
          <a:lstStyle/>
          <a:p>
            <a:r>
              <a:rPr lang="en-US" sz="2000"/>
              <a:t>MAX = 8581</a:t>
            </a:r>
          </a:p>
          <a:p>
            <a:r>
              <a:rPr lang="en-US" sz="2000"/>
              <a:t>MIN = 5</a:t>
            </a:r>
          </a:p>
          <a:p>
            <a:r>
              <a:rPr lang="en-US" sz="2000"/>
              <a:t>MEDIAN = 54.60</a:t>
            </a:r>
          </a:p>
          <a:p>
            <a:r>
              <a:rPr lang="en-US" sz="2000"/>
              <a:t>MEAN = 269.79</a:t>
            </a:r>
          </a:p>
        </p:txBody>
      </p:sp>
    </p:spTree>
    <p:extLst>
      <p:ext uri="{BB962C8B-B14F-4D97-AF65-F5344CB8AC3E}">
        <p14:creationId xmlns:p14="http://schemas.microsoft.com/office/powerpoint/2010/main" val="76901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1">
            <a:extLst>
              <a:ext uri="{FF2B5EF4-FFF2-40B4-BE49-F238E27FC236}">
                <a16:creationId xmlns:a16="http://schemas.microsoft.com/office/drawing/2014/main" id="{6B86DA44-ADE3-4574-965D-453F1F5120AE}"/>
              </a:ext>
            </a:extLst>
          </p:cNvPr>
          <p:cNvSpPr>
            <a:spLocks noGrp="1" noChangeArrowheads="1"/>
          </p:cNvSpPr>
          <p:nvPr>
            <p:ph type="title"/>
          </p:nvPr>
        </p:nvSpPr>
        <p:spPr bwMode="auto">
          <a:xfrm>
            <a:off x="643468" y="623392"/>
            <a:ext cx="3363974" cy="1607060"/>
          </a:xfrm>
          <a:prstGeom prst="rect">
            <a:avLst/>
          </a:prstGeom>
          <a:noFill/>
          <a:ln w="19050">
            <a:solidFill>
              <a:schemeClr val="tx1"/>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en-US" sz="2800" b="0" i="1" u="none" strike="noStrike" kern="1200" cap="none" normalizeH="0" baseline="0">
                <a:ln>
                  <a:noFill/>
                </a:ln>
                <a:solidFill>
                  <a:schemeClr val="tx1"/>
                </a:solidFill>
                <a:effectLst/>
                <a:latin typeface="+mj-lt"/>
                <a:ea typeface="+mj-ea"/>
                <a:cs typeface="+mj-cs"/>
              </a:rPr>
              <a:t># visualizing the total likes on a histogram</a:t>
            </a:r>
            <a:r>
              <a:rPr kumimoji="0" lang="en-US" altLang="en-US" sz="2800" b="0" i="0" u="none" strike="noStrike" kern="1200" cap="none" normalizeH="0" baseline="0">
                <a:ln>
                  <a:noFill/>
                </a:ln>
                <a:solidFill>
                  <a:schemeClr val="tx1"/>
                </a:solidFill>
                <a:effectLst/>
                <a:latin typeface="+mj-lt"/>
                <a:ea typeface="+mj-ea"/>
                <a:cs typeface="+mj-cs"/>
              </a:rPr>
              <a:t> </a:t>
            </a:r>
          </a:p>
        </p:txBody>
      </p:sp>
      <p:sp>
        <p:nvSpPr>
          <p:cNvPr id="6" name="Rectangle 2">
            <a:extLst>
              <a:ext uri="{FF2B5EF4-FFF2-40B4-BE49-F238E27FC236}">
                <a16:creationId xmlns:a16="http://schemas.microsoft.com/office/drawing/2014/main" id="{E5CB7224-DF2A-41C9-936C-917CE210978E}"/>
              </a:ext>
            </a:extLst>
          </p:cNvPr>
          <p:cNvSpPr>
            <a:spLocks noGrp="1" noChangeArrowheads="1"/>
          </p:cNvSpPr>
          <p:nvPr>
            <p:ph sz="half" idx="1"/>
          </p:nvPr>
        </p:nvSpPr>
        <p:spPr bwMode="auto">
          <a:xfrm>
            <a:off x="643468" y="2638043"/>
            <a:ext cx="3363974" cy="341562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30000"/>
              </a:spcBef>
              <a:spcAft>
                <a:spcPct val="0"/>
              </a:spcAft>
              <a:buClrTx/>
              <a:buSzTx/>
              <a:tabLst/>
            </a:pPr>
            <a:r>
              <a:rPr kumimoji="0" lang="en-US" altLang="en-US" sz="2000" b="1" i="0" u="none" strike="noStrike" cap="none" normalizeH="0" baseline="0">
                <a:ln>
                  <a:noFill/>
                </a:ln>
                <a:effectLst/>
              </a:rPr>
              <a:t>import</a:t>
            </a:r>
            <a:r>
              <a:rPr kumimoji="0" lang="en-US" altLang="en-US" sz="2000" b="0" i="0" u="none" strike="noStrike" cap="none" normalizeH="0" baseline="0">
                <a:ln>
                  <a:noFill/>
                </a:ln>
                <a:effectLst/>
              </a:rPr>
              <a:t> </a:t>
            </a:r>
            <a:r>
              <a:rPr kumimoji="0" lang="en-US" altLang="en-US" sz="2000" b="1" i="0" u="none" strike="noStrike" cap="none" normalizeH="0" baseline="0">
                <a:ln>
                  <a:noFill/>
                </a:ln>
                <a:effectLst/>
              </a:rPr>
              <a:t>matplotlib.pyplot</a:t>
            </a:r>
            <a:r>
              <a:rPr kumimoji="0" lang="en-US" altLang="en-US" sz="2000" b="0" i="0" u="none" strike="noStrike" cap="none" normalizeH="0" baseline="0">
                <a:ln>
                  <a:noFill/>
                </a:ln>
                <a:effectLst/>
              </a:rPr>
              <a:t> </a:t>
            </a:r>
            <a:r>
              <a:rPr kumimoji="0" lang="en-US" altLang="en-US" sz="2000" b="1" i="0" u="none" strike="noStrike" cap="none" normalizeH="0" baseline="0">
                <a:ln>
                  <a:noFill/>
                </a:ln>
                <a:effectLst/>
              </a:rPr>
              <a:t>as</a:t>
            </a:r>
            <a:r>
              <a:rPr kumimoji="0" lang="en-US" altLang="en-US" sz="2000" b="0" i="0" u="none" strike="noStrike" cap="none" normalizeH="0" baseline="0">
                <a:ln>
                  <a:noFill/>
                </a:ln>
                <a:effectLst/>
              </a:rPr>
              <a:t> </a:t>
            </a:r>
            <a:r>
              <a:rPr kumimoji="0" lang="en-US" altLang="en-US" sz="2000" b="1" i="0" u="none" strike="noStrike" cap="none" normalizeH="0" baseline="0">
                <a:ln>
                  <a:noFill/>
                </a:ln>
                <a:effectLst/>
              </a:rPr>
              <a:t>plt</a:t>
            </a:r>
            <a:r>
              <a:rPr kumimoji="0" lang="en-US" altLang="en-US" sz="2000" b="0" i="0" u="none" strike="noStrike" cap="none" normalizeH="0" baseline="0">
                <a:ln>
                  <a:noFill/>
                </a:ln>
                <a:effectLst/>
              </a:rPr>
              <a:t> to_venues</a:t>
            </a:r>
          </a:p>
          <a:p>
            <a:pPr marL="0" marR="0" lvl="0" fontAlgn="base">
              <a:spcBef>
                <a:spcPct val="30000"/>
              </a:spcBef>
              <a:spcAft>
                <a:spcPct val="0"/>
              </a:spcAft>
              <a:buClrTx/>
              <a:buSzTx/>
              <a:tabLst/>
            </a:pPr>
            <a:r>
              <a:rPr kumimoji="0" lang="en-US" altLang="en-US" sz="2000" b="0" i="0" u="none" strike="noStrike" cap="none" normalizeH="0" baseline="0">
                <a:ln>
                  <a:noFill/>
                </a:ln>
                <a:effectLst/>
              </a:rPr>
              <a:t>['total likes'].hist(bins=6) plt.show() </a:t>
            </a:r>
          </a:p>
        </p:txBody>
      </p:sp>
      <p:pic>
        <p:nvPicPr>
          <p:cNvPr id="10244" name="Picture 4">
            <a:extLst>
              <a:ext uri="{FF2B5EF4-FFF2-40B4-BE49-F238E27FC236}">
                <a16:creationId xmlns:a16="http://schemas.microsoft.com/office/drawing/2014/main" id="{1FA21515-13A2-43E6-B8C3-57D03FA60F0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297763" y="1231371"/>
            <a:ext cx="6250769" cy="423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8930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083B1210-7DE3-49C7-B89F-0BDF2F71B5F9}"/>
              </a:ext>
            </a:extLst>
          </p:cNvPr>
          <p:cNvSpPr>
            <a:spLocks noGrp="1" noChangeArrowheads="1"/>
          </p:cNvSpPr>
          <p:nvPr>
            <p:ph type="title"/>
          </p:nvPr>
        </p:nvSpPr>
        <p:spPr bwMode="auto">
          <a:xfrm>
            <a:off x="838200" y="963507"/>
            <a:ext cx="3494362" cy="493098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r"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solidFill>
                  <a:schemeClr val="accent1"/>
                </a:solidFill>
                <a:effectLst/>
                <a:cs typeface="Courier New" panose="02070309020205020404" pitchFamily="49" charset="0"/>
              </a:rPr>
              <a:t># creating the percentals of the likes</a:t>
            </a:r>
            <a:r>
              <a:rPr kumimoji="0" lang="en-US" altLang="en-US" b="0" i="0" u="none" strike="noStrike" cap="none" normalizeH="0" baseline="0">
                <a:ln>
                  <a:noFill/>
                </a:ln>
                <a:solidFill>
                  <a:schemeClr val="accent1"/>
                </a:solidFill>
                <a:effectLst/>
              </a:rPr>
              <a:t> </a:t>
            </a:r>
          </a:p>
        </p:txBody>
      </p:sp>
      <p:cxnSp>
        <p:nvCxnSpPr>
          <p:cNvPr id="13"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Rectangle 2">
            <a:extLst>
              <a:ext uri="{FF2B5EF4-FFF2-40B4-BE49-F238E27FC236}">
                <a16:creationId xmlns:a16="http://schemas.microsoft.com/office/drawing/2014/main" id="{5B0C511E-06CF-447A-9D9D-83F80FFF6BBB}"/>
              </a:ext>
            </a:extLst>
          </p:cNvPr>
          <p:cNvSpPr>
            <a:spLocks noGrp="1" noChangeArrowheads="1"/>
          </p:cNvSpPr>
          <p:nvPr>
            <p:ph sz="half" idx="1"/>
          </p:nvPr>
        </p:nvSpPr>
        <p:spPr bwMode="auto">
          <a:xfrm>
            <a:off x="4976030" y="963507"/>
            <a:ext cx="6250940" cy="230462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b"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dirty="0">
                <a:ln>
                  <a:noFill/>
                </a:ln>
                <a:effectLst/>
                <a:latin typeface="+mn-lt"/>
                <a:cs typeface="Courier New" panose="02070309020205020404" pitchFamily="49" charset="0"/>
              </a:rPr>
              <a:t>print(</a:t>
            </a:r>
            <a:r>
              <a:rPr kumimoji="0" lang="en-US" altLang="en-US" sz="2000" b="0" i="0" u="none" strike="noStrike" cap="none" normalizeH="0" baseline="0" dirty="0" err="1">
                <a:ln>
                  <a:noFill/>
                </a:ln>
                <a:effectLst/>
                <a:latin typeface="+mn-lt"/>
              </a:rPr>
              <a:t>np.percentile</a:t>
            </a:r>
            <a:r>
              <a:rPr kumimoji="0" lang="en-US" altLang="en-US" sz="2000" b="0" i="0" u="none" strike="noStrike" cap="none" normalizeH="0" baseline="0" dirty="0">
                <a:ln>
                  <a:noFill/>
                </a:ln>
                <a:effectLst/>
                <a:latin typeface="+mn-lt"/>
                <a:cs typeface="Courier New" panose="02070309020205020404" pitchFamily="49" charset="0"/>
              </a:rPr>
              <a:t>(</a:t>
            </a:r>
            <a:r>
              <a:rPr kumimoji="0" lang="en-US" altLang="en-US" sz="2000" b="0" i="0" u="none" strike="noStrike" cap="none" normalizeH="0" baseline="0" dirty="0" err="1">
                <a:ln>
                  <a:noFill/>
                </a:ln>
                <a:effectLst/>
                <a:latin typeface="+mn-lt"/>
              </a:rPr>
              <a:t>to_venues</a:t>
            </a:r>
            <a:r>
              <a:rPr kumimoji="0" lang="en-US" altLang="en-US" sz="2000" b="0" i="0" u="none" strike="noStrike" cap="none" normalizeH="0" baseline="0" dirty="0">
                <a:ln>
                  <a:noFill/>
                </a:ln>
                <a:effectLst/>
                <a:latin typeface="+mn-lt"/>
                <a:cs typeface="Courier New" panose="02070309020205020404" pitchFamily="49" charset="0"/>
              </a:rPr>
              <a:t>['total likes'], 25)) </a:t>
            </a:r>
            <a:endParaRPr kumimoji="0" lang="en-US" altLang="en-US" sz="2000" b="0" i="0" u="none" strike="noStrike" cap="none" normalizeH="0" baseline="0" dirty="0">
              <a:ln>
                <a:noFill/>
              </a:ln>
              <a:effectLst/>
              <a:latin typeface="+mn-lt"/>
            </a:endParaRP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dirty="0">
                <a:ln>
                  <a:noFill/>
                </a:ln>
                <a:effectLst/>
                <a:latin typeface="+mn-lt"/>
                <a:cs typeface="Courier New" panose="02070309020205020404" pitchFamily="49" charset="0"/>
              </a:rPr>
              <a:t>print(</a:t>
            </a:r>
            <a:r>
              <a:rPr kumimoji="0" lang="en-US" altLang="en-US" sz="2000" b="0" i="0" u="none" strike="noStrike" cap="none" normalizeH="0" baseline="0" dirty="0" err="1">
                <a:ln>
                  <a:noFill/>
                </a:ln>
                <a:effectLst/>
                <a:latin typeface="+mn-lt"/>
              </a:rPr>
              <a:t>np.percentile</a:t>
            </a:r>
            <a:r>
              <a:rPr kumimoji="0" lang="en-US" altLang="en-US" sz="2000" b="0" i="0" u="none" strike="noStrike" cap="none" normalizeH="0" baseline="0" dirty="0">
                <a:ln>
                  <a:noFill/>
                </a:ln>
                <a:effectLst/>
                <a:latin typeface="+mn-lt"/>
                <a:cs typeface="Courier New" panose="02070309020205020404" pitchFamily="49" charset="0"/>
              </a:rPr>
              <a:t>(</a:t>
            </a:r>
            <a:r>
              <a:rPr kumimoji="0" lang="en-US" altLang="en-US" sz="2000" b="0" i="0" u="none" strike="noStrike" cap="none" normalizeH="0" baseline="0" dirty="0" err="1">
                <a:ln>
                  <a:noFill/>
                </a:ln>
                <a:effectLst/>
                <a:latin typeface="+mn-lt"/>
              </a:rPr>
              <a:t>to_venues</a:t>
            </a:r>
            <a:r>
              <a:rPr kumimoji="0" lang="en-US" altLang="en-US" sz="2000" b="0" i="0" u="none" strike="noStrike" cap="none" normalizeH="0" baseline="0" dirty="0">
                <a:ln>
                  <a:noFill/>
                </a:ln>
                <a:effectLst/>
                <a:latin typeface="+mn-lt"/>
                <a:cs typeface="Courier New" panose="02070309020205020404" pitchFamily="49" charset="0"/>
              </a:rPr>
              <a:t>['total likes'], 50)) </a:t>
            </a:r>
            <a:endParaRPr kumimoji="0" lang="en-US" altLang="en-US" sz="2000" b="0" i="0" u="none" strike="noStrike" cap="none" normalizeH="0" baseline="0" dirty="0">
              <a:ln>
                <a:noFill/>
              </a:ln>
              <a:effectLst/>
              <a:latin typeface="+mn-lt"/>
            </a:endParaRP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dirty="0">
                <a:ln>
                  <a:noFill/>
                </a:ln>
                <a:effectLst/>
                <a:latin typeface="+mn-lt"/>
                <a:cs typeface="Courier New" panose="02070309020205020404" pitchFamily="49" charset="0"/>
              </a:rPr>
              <a:t>print(</a:t>
            </a:r>
            <a:r>
              <a:rPr kumimoji="0" lang="en-US" altLang="en-US" sz="2000" b="0" i="0" u="none" strike="noStrike" cap="none" normalizeH="0" baseline="0" dirty="0" err="1">
                <a:ln>
                  <a:noFill/>
                </a:ln>
                <a:effectLst/>
                <a:latin typeface="+mn-lt"/>
              </a:rPr>
              <a:t>np.percentile</a:t>
            </a:r>
            <a:r>
              <a:rPr kumimoji="0" lang="en-US" altLang="en-US" sz="2000" b="0" i="0" u="none" strike="noStrike" cap="none" normalizeH="0" baseline="0" dirty="0">
                <a:ln>
                  <a:noFill/>
                </a:ln>
                <a:effectLst/>
                <a:latin typeface="+mn-lt"/>
                <a:cs typeface="Courier New" panose="02070309020205020404" pitchFamily="49" charset="0"/>
              </a:rPr>
              <a:t>(</a:t>
            </a:r>
            <a:r>
              <a:rPr kumimoji="0" lang="en-US" altLang="en-US" sz="2000" b="0" i="0" u="none" strike="noStrike" cap="none" normalizeH="0" baseline="0" dirty="0" err="1">
                <a:ln>
                  <a:noFill/>
                </a:ln>
                <a:effectLst/>
                <a:latin typeface="+mn-lt"/>
              </a:rPr>
              <a:t>to_venues</a:t>
            </a:r>
            <a:r>
              <a:rPr kumimoji="0" lang="en-US" altLang="en-US" sz="2000" b="0" i="0" u="none" strike="noStrike" cap="none" normalizeH="0" baseline="0" dirty="0">
                <a:ln>
                  <a:noFill/>
                </a:ln>
                <a:effectLst/>
                <a:latin typeface="+mn-lt"/>
                <a:cs typeface="Courier New" panose="02070309020205020404" pitchFamily="49" charset="0"/>
              </a:rPr>
              <a:t>['total likes'], 75))</a:t>
            </a:r>
            <a:r>
              <a:rPr kumimoji="0" lang="en-US" altLang="en-US" sz="2000" b="0" i="0" u="none" strike="noStrike" cap="none" normalizeH="0" baseline="0" dirty="0">
                <a:ln>
                  <a:noFill/>
                </a:ln>
                <a:effectLst/>
                <a:latin typeface="+mn-lt"/>
              </a:rPr>
              <a:t> </a:t>
            </a:r>
          </a:p>
        </p:txBody>
      </p:sp>
      <p:sp>
        <p:nvSpPr>
          <p:cNvPr id="4" name="Content Placeholder 3">
            <a:extLst>
              <a:ext uri="{FF2B5EF4-FFF2-40B4-BE49-F238E27FC236}">
                <a16:creationId xmlns:a16="http://schemas.microsoft.com/office/drawing/2014/main" id="{88F43B90-4FD8-4F5A-B84E-6E9DDD9FF502}"/>
              </a:ext>
            </a:extLst>
          </p:cNvPr>
          <p:cNvSpPr>
            <a:spLocks noGrp="1"/>
          </p:cNvSpPr>
          <p:nvPr>
            <p:ph sz="half" idx="2"/>
          </p:nvPr>
        </p:nvSpPr>
        <p:spPr>
          <a:xfrm>
            <a:off x="4976030" y="3589866"/>
            <a:ext cx="6250940" cy="2304628"/>
          </a:xfrm>
        </p:spPr>
        <p:txBody>
          <a:bodyPr>
            <a:normAutofit/>
          </a:bodyPr>
          <a:lstStyle/>
          <a:p>
            <a:r>
              <a:rPr lang="en-US" sz="2000"/>
              <a:t>25</a:t>
            </a:r>
            <a:r>
              <a:rPr lang="en-US" sz="2000" baseline="30000"/>
              <a:t>TH</a:t>
            </a:r>
            <a:r>
              <a:rPr lang="en-US" sz="2000"/>
              <a:t> PERCENTAL = 21.25</a:t>
            </a:r>
          </a:p>
          <a:p>
            <a:r>
              <a:rPr lang="en-US" sz="2000"/>
              <a:t>50</a:t>
            </a:r>
            <a:r>
              <a:rPr lang="en-US" sz="2000" baseline="30000"/>
              <a:t>TH</a:t>
            </a:r>
            <a:r>
              <a:rPr lang="en-US" sz="2000"/>
              <a:t> PERCENTAL = 54.0</a:t>
            </a:r>
          </a:p>
          <a:p>
            <a:r>
              <a:rPr lang="en-US" sz="2000"/>
              <a:t>75</a:t>
            </a:r>
            <a:r>
              <a:rPr lang="en-US" sz="2000" baseline="30000"/>
              <a:t>TH</a:t>
            </a:r>
            <a:r>
              <a:rPr lang="en-US" sz="2000"/>
              <a:t> PERCENTAL = 123.75</a:t>
            </a:r>
          </a:p>
          <a:p>
            <a:pPr marL="0" indent="0">
              <a:buNone/>
            </a:pPr>
            <a:endParaRPr lang="en-US" sz="2000"/>
          </a:p>
        </p:txBody>
      </p:sp>
    </p:spTree>
    <p:extLst>
      <p:ext uri="{BB962C8B-B14F-4D97-AF65-F5344CB8AC3E}">
        <p14:creationId xmlns:p14="http://schemas.microsoft.com/office/powerpoint/2010/main" val="54077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3D138-FD75-4F25-8F3A-0AD0B8F6A600}"/>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CREATING CLUSTER LABLES FOR THE DATAFRAME</a:t>
            </a:r>
          </a:p>
        </p:txBody>
      </p:sp>
      <p:cxnSp>
        <p:nvCxnSpPr>
          <p:cNvPr id="13"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6C8C582B-4545-4A9B-A274-E3B7FDBB48A9}"/>
              </a:ext>
            </a:extLst>
          </p:cNvPr>
          <p:cNvSpPr>
            <a:spLocks noGrp="1" noChangeArrowheads="1"/>
          </p:cNvSpPr>
          <p:nvPr>
            <p:ph sz="half" idx="1"/>
          </p:nvPr>
        </p:nvSpPr>
        <p:spPr bwMode="auto">
          <a:xfrm>
            <a:off x="4976030" y="963507"/>
            <a:ext cx="6250940" cy="230462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b" anchorCtr="0" compatLnSpc="1">
            <a:prstTxWarp prst="textNoShape">
              <a:avLst/>
            </a:prstTxWarp>
            <a:normAutofit/>
          </a:bodyPr>
          <a:lstStyle/>
          <a:p>
            <a:pPr marL="0" marR="0" lvl="0" indent="0" defTabSz="914400" rtl="0" eaLnBrk="0" fontAlgn="base" latinLnBrk="0" hangingPunct="0">
              <a:spcBef>
                <a:spcPct val="30000"/>
              </a:spcBef>
              <a:spcAft>
                <a:spcPct val="0"/>
              </a:spcAft>
              <a:buClrTx/>
              <a:buSzTx/>
              <a:buFontTx/>
              <a:buNone/>
              <a:tabLst/>
            </a:pPr>
            <a:r>
              <a:rPr kumimoji="0" lang="en-US" altLang="en-US" sz="1600" b="0" i="1" u="none" strike="noStrike" cap="none" normalizeH="0" baseline="0">
                <a:ln>
                  <a:noFill/>
                </a:ln>
                <a:effectLst/>
                <a:latin typeface="Courier New" panose="02070309020205020404" pitchFamily="49" charset="0"/>
                <a:cs typeface="Courier New" panose="02070309020205020404" pitchFamily="49" charset="0"/>
              </a:rPr>
              <a:t># creating clusters from the dataframe</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1600" b="0" i="0" u="none" strike="noStrike" cap="none" normalizeH="0" baseline="0">
                <a:ln>
                  <a:noFill/>
                </a:ln>
                <a:effectLst/>
                <a:latin typeface="Arial" panose="020B0604020202020204" pitchFamily="34" charset="0"/>
              </a:rPr>
              <a:t>cluster_df</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effectLst/>
                <a:latin typeface="Arial" panose="020B0604020202020204" pitchFamily="34" charset="0"/>
              </a:rPr>
              <a:t>=</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effectLst/>
                <a:latin typeface="Arial" panose="020B0604020202020204" pitchFamily="34" charset="0"/>
              </a:rPr>
              <a:t>to_onehot.drop</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('Name', </a:t>
            </a:r>
            <a:r>
              <a:rPr kumimoji="0" lang="en-US" altLang="en-US" sz="1600" b="0" i="0" u="none" strike="noStrike" cap="none" normalizeH="0" baseline="0">
                <a:ln>
                  <a:noFill/>
                </a:ln>
                <a:effectLst/>
                <a:latin typeface="Arial" panose="020B0604020202020204" pitchFamily="34" charset="0"/>
              </a:rPr>
              <a:t>axis=</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a:ln>
                  <a:noFill/>
                </a:ln>
                <a:effectLst/>
                <a:latin typeface="Arial" panose="020B0604020202020204" pitchFamily="34" charset="0"/>
              </a:rPr>
              <a:t>k_clusters</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effectLst/>
                <a:latin typeface="Arial" panose="020B0604020202020204" pitchFamily="34" charset="0"/>
              </a:rPr>
              <a:t>=</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4 </a:t>
            </a:r>
          </a:p>
          <a:p>
            <a:pPr marL="0" marR="0" lvl="0" indent="0" defTabSz="914400" rtl="0" eaLnBrk="0" fontAlgn="base" latinLnBrk="0" hangingPunct="0">
              <a:spcBef>
                <a:spcPct val="30000"/>
              </a:spcBef>
              <a:spcAft>
                <a:spcPct val="0"/>
              </a:spcAft>
              <a:buClrTx/>
              <a:buSzTx/>
              <a:buFontTx/>
              <a:buNone/>
              <a:tabLst/>
            </a:pPr>
            <a:r>
              <a:rPr kumimoji="0" lang="en-US" altLang="en-US" sz="1600" b="0" i="1" u="none" strike="noStrike" cap="none" normalizeH="0" baseline="0">
                <a:ln>
                  <a:noFill/>
                </a:ln>
                <a:effectLst/>
                <a:latin typeface="Courier New" panose="02070309020205020404" pitchFamily="49" charset="0"/>
                <a:cs typeface="Courier New" panose="02070309020205020404" pitchFamily="49" charset="0"/>
              </a:rPr>
              <a:t># run k-means clustering</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1600" b="0" i="0" u="none" strike="noStrike" cap="none" normalizeH="0" baseline="0">
                <a:ln>
                  <a:noFill/>
                </a:ln>
                <a:effectLst/>
                <a:latin typeface="Arial" panose="020B0604020202020204" pitchFamily="34" charset="0"/>
              </a:rPr>
              <a:t>kmeans</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effectLst/>
                <a:latin typeface="Arial" panose="020B0604020202020204" pitchFamily="34" charset="0"/>
              </a:rPr>
              <a:t>=</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effectLst/>
                <a:latin typeface="Arial" panose="020B0604020202020204" pitchFamily="34" charset="0"/>
              </a:rPr>
              <a:t>KMeans</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a:t>
            </a:r>
            <a:r>
              <a:rPr kumimoji="0" lang="en-US" altLang="en-US" sz="1600" b="0" i="0" u="none" strike="noStrike" cap="none" normalizeH="0" baseline="0">
                <a:ln>
                  <a:noFill/>
                </a:ln>
                <a:effectLst/>
                <a:latin typeface="Arial" panose="020B0604020202020204" pitchFamily="34" charset="0"/>
              </a:rPr>
              <a:t>n_clusters=k_clusters</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effectLst/>
                <a:latin typeface="Arial" panose="020B0604020202020204" pitchFamily="34" charset="0"/>
              </a:rPr>
              <a:t>random_state=</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a:ln>
                  <a:noFill/>
                </a:ln>
                <a:effectLst/>
                <a:latin typeface="Arial" panose="020B0604020202020204" pitchFamily="34" charset="0"/>
              </a:rPr>
              <a:t>.fit</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a:t>
            </a:r>
            <a:r>
              <a:rPr kumimoji="0" lang="en-US" altLang="en-US" sz="1600" b="0" i="0" u="none" strike="noStrike" cap="none" normalizeH="0" baseline="0">
                <a:ln>
                  <a:noFill/>
                </a:ln>
                <a:effectLst/>
                <a:latin typeface="Arial" panose="020B0604020202020204" pitchFamily="34" charset="0"/>
              </a:rPr>
              <a:t>cluster_df</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1600" b="0" i="1" u="none" strike="noStrike" cap="none" normalizeH="0" baseline="0">
                <a:ln>
                  <a:noFill/>
                </a:ln>
                <a:effectLst/>
                <a:latin typeface="Courier New" panose="02070309020205020404" pitchFamily="49" charset="0"/>
                <a:cs typeface="Courier New" panose="02070309020205020404" pitchFamily="49" charset="0"/>
              </a:rPr>
              <a:t># check cluster labels generated for each row in the dataframe</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1600" b="0" i="0" u="none" strike="noStrike" cap="none" normalizeH="0" baseline="0">
                <a:ln>
                  <a:noFill/>
                </a:ln>
                <a:effectLst/>
                <a:latin typeface="Arial" panose="020B0604020202020204" pitchFamily="34" charset="0"/>
              </a:rPr>
              <a:t>kmeans.labels_</a:t>
            </a:r>
            <a:r>
              <a:rPr kumimoji="0" lang="en-US" altLang="en-US" sz="1600" b="0" i="0" u="none" strike="noStrike" cap="none" normalizeH="0" baseline="0">
                <a:ln>
                  <a:noFill/>
                </a:ln>
                <a:effectLst/>
                <a:latin typeface="Courier New" panose="02070309020205020404" pitchFamily="49" charset="0"/>
                <a:cs typeface="Courier New" panose="02070309020205020404" pitchFamily="49" charset="0"/>
              </a:rPr>
              <a:t>[0:15]</a:t>
            </a:r>
            <a:r>
              <a:rPr kumimoji="0" lang="en-US" altLang="en-US" sz="1600" b="0" i="0" u="none" strike="noStrike" cap="none" normalizeH="0" baseline="0">
                <a:ln>
                  <a:noFill/>
                </a:ln>
                <a:effectLst/>
              </a:rPr>
              <a:t> </a:t>
            </a:r>
            <a:endParaRPr kumimoji="0" lang="en-US" altLang="en-US" sz="1600" b="0" i="0" u="none" strike="noStrike" cap="none" normalizeH="0" baseline="0">
              <a:ln>
                <a:noFill/>
              </a:ln>
              <a:effectLst/>
              <a:latin typeface="Arial" panose="020B0604020202020204" pitchFamily="34" charset="0"/>
            </a:endParaRPr>
          </a:p>
        </p:txBody>
      </p:sp>
      <p:sp>
        <p:nvSpPr>
          <p:cNvPr id="6" name="Rectangle 2">
            <a:extLst>
              <a:ext uri="{FF2B5EF4-FFF2-40B4-BE49-F238E27FC236}">
                <a16:creationId xmlns:a16="http://schemas.microsoft.com/office/drawing/2014/main" id="{69346FA4-F7C8-437B-B112-59E935B1D2A1}"/>
              </a:ext>
            </a:extLst>
          </p:cNvPr>
          <p:cNvSpPr>
            <a:spLocks noGrp="1" noChangeArrowheads="1"/>
          </p:cNvSpPr>
          <p:nvPr>
            <p:ph sz="half" idx="2"/>
          </p:nvPr>
        </p:nvSpPr>
        <p:spPr bwMode="auto">
          <a:xfrm>
            <a:off x="4976030" y="3589866"/>
            <a:ext cx="6250940" cy="230462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Courier New" panose="02070309020205020404" pitchFamily="49" charset="0"/>
                <a:cs typeface="Courier New" panose="02070309020205020404" pitchFamily="49" charset="0"/>
              </a:rPr>
              <a:t>array([2, 1, 3, 2, 1, 1, 0, 2, 0, 2, 1, 0, 3, 2, 2])</a:t>
            </a:r>
            <a:r>
              <a:rPr kumimoji="0" lang="en-US" altLang="en-US" sz="2000" b="0" i="0" u="none" strike="noStrike" cap="none" normalizeH="0" baseline="0">
                <a:ln>
                  <a:noFill/>
                </a:ln>
                <a:effectLst/>
              </a:rPr>
              <a:t> </a:t>
            </a: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0078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9836F-6806-4A07-9A5C-3B873B1AE44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First Cluster label 0 from the dataframe</a:t>
            </a:r>
          </a:p>
        </p:txBody>
      </p:sp>
      <p:sp>
        <p:nvSpPr>
          <p:cNvPr id="5" name="Rectangle 1">
            <a:extLst>
              <a:ext uri="{FF2B5EF4-FFF2-40B4-BE49-F238E27FC236}">
                <a16:creationId xmlns:a16="http://schemas.microsoft.com/office/drawing/2014/main" id="{A9151E4D-E8FE-4864-BEC5-BF027E2754E9}"/>
              </a:ext>
            </a:extLst>
          </p:cNvPr>
          <p:cNvSpPr>
            <a:spLocks noGrp="1" noChangeArrowheads="1"/>
          </p:cNvSpPr>
          <p:nvPr>
            <p:ph sz="half" idx="1"/>
          </p:nvPr>
        </p:nvSpPr>
        <p:spPr bwMode="auto">
          <a:xfrm>
            <a:off x="674237" y="4170501"/>
            <a:ext cx="3657600" cy="152559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ctr" eaLnBrk="1" fontAlgn="base" hangingPunct="1">
              <a:spcBef>
                <a:spcPts val="1000"/>
              </a:spcBef>
              <a:spcAft>
                <a:spcPct val="0"/>
              </a:spcAft>
              <a:buClrTx/>
              <a:buSzTx/>
              <a:buNone/>
              <a:tabLst/>
            </a:pPr>
            <a:r>
              <a:rPr kumimoji="0" lang="en-US" altLang="en-US" sz="2000" b="0" i="0" u="none" strike="noStrike" kern="1200" cap="none" normalizeH="0" baseline="0">
                <a:ln>
                  <a:noFill/>
                </a:ln>
                <a:solidFill>
                  <a:srgbClr val="FFFFFF"/>
                </a:solidFill>
                <a:effectLst/>
                <a:latin typeface="+mn-lt"/>
                <a:ea typeface="+mn-ea"/>
                <a:cs typeface="+mn-cs"/>
              </a:rPr>
              <a:t>to_venues.loc[to_venues['label']==0] </a:t>
            </a:r>
          </a:p>
        </p:txBody>
      </p:sp>
      <p:cxnSp>
        <p:nvCxnSpPr>
          <p:cNvPr id="16"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5FCD2A47-37AE-49F2-90C2-2628A44186A0}"/>
              </a:ext>
            </a:extLst>
          </p:cNvPr>
          <p:cNvGraphicFramePr>
            <a:graphicFrameLocks noGrp="1"/>
          </p:cNvGraphicFramePr>
          <p:nvPr>
            <p:ph sz="half" idx="2"/>
            <p:extLst>
              <p:ext uri="{D42A27DB-BD31-4B8C-83A1-F6EECF244321}">
                <p14:modId xmlns:p14="http://schemas.microsoft.com/office/powerpoint/2010/main" val="2334398527"/>
              </p:ext>
            </p:extLst>
          </p:nvPr>
        </p:nvGraphicFramePr>
        <p:xfrm>
          <a:off x="5153822" y="1562162"/>
          <a:ext cx="6553549" cy="3850985"/>
        </p:xfrm>
        <a:graphic>
          <a:graphicData uri="http://schemas.openxmlformats.org/drawingml/2006/table">
            <a:tbl>
              <a:tblPr/>
              <a:tblGrid>
                <a:gridCol w="246102">
                  <a:extLst>
                    <a:ext uri="{9D8B030D-6E8A-4147-A177-3AD203B41FA5}">
                      <a16:colId xmlns:a16="http://schemas.microsoft.com/office/drawing/2014/main" val="2363285983"/>
                    </a:ext>
                  </a:extLst>
                </a:gridCol>
                <a:gridCol w="795435">
                  <a:extLst>
                    <a:ext uri="{9D8B030D-6E8A-4147-A177-3AD203B41FA5}">
                      <a16:colId xmlns:a16="http://schemas.microsoft.com/office/drawing/2014/main" val="2856635981"/>
                    </a:ext>
                  </a:extLst>
                </a:gridCol>
                <a:gridCol w="1449141">
                  <a:extLst>
                    <a:ext uri="{9D8B030D-6E8A-4147-A177-3AD203B41FA5}">
                      <a16:colId xmlns:a16="http://schemas.microsoft.com/office/drawing/2014/main" val="2048067042"/>
                    </a:ext>
                  </a:extLst>
                </a:gridCol>
                <a:gridCol w="762475">
                  <a:extLst>
                    <a:ext uri="{9D8B030D-6E8A-4147-A177-3AD203B41FA5}">
                      <a16:colId xmlns:a16="http://schemas.microsoft.com/office/drawing/2014/main" val="3865805080"/>
                    </a:ext>
                  </a:extLst>
                </a:gridCol>
                <a:gridCol w="603168">
                  <a:extLst>
                    <a:ext uri="{9D8B030D-6E8A-4147-A177-3AD203B41FA5}">
                      <a16:colId xmlns:a16="http://schemas.microsoft.com/office/drawing/2014/main" val="3989530777"/>
                    </a:ext>
                  </a:extLst>
                </a:gridCol>
                <a:gridCol w="548235">
                  <a:extLst>
                    <a:ext uri="{9D8B030D-6E8A-4147-A177-3AD203B41FA5}">
                      <a16:colId xmlns:a16="http://schemas.microsoft.com/office/drawing/2014/main" val="1406052753"/>
                    </a:ext>
                  </a:extLst>
                </a:gridCol>
                <a:gridCol w="355968">
                  <a:extLst>
                    <a:ext uri="{9D8B030D-6E8A-4147-A177-3AD203B41FA5}">
                      <a16:colId xmlns:a16="http://schemas.microsoft.com/office/drawing/2014/main" val="3732613622"/>
                    </a:ext>
                  </a:extLst>
                </a:gridCol>
                <a:gridCol w="553728">
                  <a:extLst>
                    <a:ext uri="{9D8B030D-6E8A-4147-A177-3AD203B41FA5}">
                      <a16:colId xmlns:a16="http://schemas.microsoft.com/office/drawing/2014/main" val="3390919695"/>
                    </a:ext>
                  </a:extLst>
                </a:gridCol>
                <a:gridCol w="877835">
                  <a:extLst>
                    <a:ext uri="{9D8B030D-6E8A-4147-A177-3AD203B41FA5}">
                      <a16:colId xmlns:a16="http://schemas.microsoft.com/office/drawing/2014/main" val="997574596"/>
                    </a:ext>
                  </a:extLst>
                </a:gridCol>
                <a:gridCol w="361462">
                  <a:extLst>
                    <a:ext uri="{9D8B030D-6E8A-4147-A177-3AD203B41FA5}">
                      <a16:colId xmlns:a16="http://schemas.microsoft.com/office/drawing/2014/main" val="2277953315"/>
                    </a:ext>
                  </a:extLst>
                </a:gridCol>
              </a:tblGrid>
              <a:tr h="292685">
                <a:tc>
                  <a:txBody>
                    <a:bodyPr/>
                    <a:lstStyle/>
                    <a:p>
                      <a:pPr algn="r" fontAlgn="ctr">
                        <a:spcBef>
                          <a:spcPts val="0"/>
                        </a:spcBef>
                        <a:spcAft>
                          <a:spcPts val="0"/>
                        </a:spcAft>
                      </a:pP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name</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id</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categories</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lat</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lng</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total likes</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total likes_cat</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categories_new</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1" i="0" u="none" strike="noStrike">
                          <a:effectLst/>
                          <a:latin typeface="Arial" panose="020B0604020202020204" pitchFamily="34" charset="0"/>
                        </a:rPr>
                        <a:t>label</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extLst>
                  <a:ext uri="{0D108BD9-81ED-4DB2-BD59-A6C34878D82A}">
                    <a16:rowId xmlns:a16="http://schemas.microsoft.com/office/drawing/2014/main" val="781728857"/>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8</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Häagen-Dazs</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4cb2fc20db32f04d6da9d34d</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Ice Cream Shop</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48.854879</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2.350233</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38</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other</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solidFill>
                      <a:srgbClr val="F5F5F5"/>
                    </a:solidFill>
                  </a:tcPr>
                </a:tc>
                <a:extLst>
                  <a:ext uri="{0D108BD9-81ED-4DB2-BD59-A6C34878D82A}">
                    <a16:rowId xmlns:a16="http://schemas.microsoft.com/office/drawing/2014/main" val="3140367869"/>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11</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Galerie Azzedine Alaïa</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4c0bc2fdbbc676b018f64bd5</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Art Gallery</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48.857545</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2.355217</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26</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tcPr>
                </a:tc>
                <a:extLst>
                  <a:ext uri="{0D108BD9-81ED-4DB2-BD59-A6C34878D82A}">
                    <a16:rowId xmlns:a16="http://schemas.microsoft.com/office/drawing/2014/main" val="2658132273"/>
                  </a:ext>
                </a:extLst>
              </a:tr>
              <a:tr h="174029">
                <a:tc>
                  <a:txBody>
                    <a:bodyPr/>
                    <a:lstStyle/>
                    <a:p>
                      <a:pPr algn="r" fontAlgn="ctr">
                        <a:spcBef>
                          <a:spcPts val="0"/>
                        </a:spcBef>
                        <a:spcAft>
                          <a:spcPts val="0"/>
                        </a:spcAft>
                      </a:pPr>
                      <a:r>
                        <a:rPr lang="en-US" sz="800" b="1" i="0" u="none" strike="noStrike">
                          <a:effectLst/>
                          <a:latin typeface="Arial" panose="020B0604020202020204" pitchFamily="34" charset="0"/>
                        </a:rPr>
                        <a:t>14</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Hotel Duo Paris</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4e84bdeb2fb6611bdfd704ea</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Hotel</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48.858065</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2.352937</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31</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solidFill>
                      <a:srgbClr val="F5F5F5"/>
                    </a:solidFill>
                  </a:tcPr>
                </a:tc>
                <a:extLst>
                  <a:ext uri="{0D108BD9-81ED-4DB2-BD59-A6C34878D82A}">
                    <a16:rowId xmlns:a16="http://schemas.microsoft.com/office/drawing/2014/main" val="993269380"/>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24</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Les Mauvais Garçons</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4bc9d039937ca5937f57a692</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Lyonese Bouchon</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48.856829</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2.355084</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36</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tcPr>
                </a:tc>
                <a:extLst>
                  <a:ext uri="{0D108BD9-81ED-4DB2-BD59-A6C34878D82A}">
                    <a16:rowId xmlns:a16="http://schemas.microsoft.com/office/drawing/2014/main" val="1042059317"/>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27</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Bel Canto</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4adcda12f964a520513621e3</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French Restaurant</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48.854632</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2.354493</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25</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solidFill>
                      <a:srgbClr val="F5F5F5"/>
                    </a:solidFill>
                  </a:tcPr>
                </a:tc>
                <a:extLst>
                  <a:ext uri="{0D108BD9-81ED-4DB2-BD59-A6C34878D82A}">
                    <a16:rowId xmlns:a16="http://schemas.microsoft.com/office/drawing/2014/main" val="3570621178"/>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30</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Au Verre Luisant</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4b6c67bef964a52059372ce3</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Gastropub</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48.858512</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2.351637</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35</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tcPr>
                </a:tc>
                <a:extLst>
                  <a:ext uri="{0D108BD9-81ED-4DB2-BD59-A6C34878D82A}">
                    <a16:rowId xmlns:a16="http://schemas.microsoft.com/office/drawing/2014/main" val="1293679874"/>
                  </a:ext>
                </a:extLst>
              </a:tr>
              <a:tr h="174029">
                <a:tc>
                  <a:txBody>
                    <a:bodyPr/>
                    <a:lstStyle/>
                    <a:p>
                      <a:pPr algn="r" fontAlgn="ctr">
                        <a:spcBef>
                          <a:spcPts val="0"/>
                        </a:spcBef>
                        <a:spcAft>
                          <a:spcPts val="0"/>
                        </a:spcAft>
                      </a:pPr>
                      <a:r>
                        <a:rPr lang="en-US" sz="800" b="1" i="0" u="none" strike="noStrike">
                          <a:effectLst/>
                          <a:latin typeface="Arial" panose="020B0604020202020204" pitchFamily="34" charset="0"/>
                        </a:rPr>
                        <a:t>39</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Galerie Sakura</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536e2e04498e18340911a3c7</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Art Gallery</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48.857264</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2.356032</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39</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solidFill>
                      <a:srgbClr val="F5F5F5"/>
                    </a:solidFill>
                  </a:tcPr>
                </a:tc>
                <a:extLst>
                  <a:ext uri="{0D108BD9-81ED-4DB2-BD59-A6C34878D82A}">
                    <a16:rowId xmlns:a16="http://schemas.microsoft.com/office/drawing/2014/main" val="1501434948"/>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44</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Grizzli Café</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4b0c29bff964a520203823e3</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French Restaurant</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48.858598</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2.350000</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36</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tcPr>
                </a:tc>
                <a:extLst>
                  <a:ext uri="{0D108BD9-81ED-4DB2-BD59-A6C34878D82A}">
                    <a16:rowId xmlns:a16="http://schemas.microsoft.com/office/drawing/2014/main" val="3590171286"/>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63</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Nature &amp; Découvertes</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5655b34d498e3696027cc6e8</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Miscellaneous Shop</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48.858249</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2.356163</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33</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solidFill>
                      <a:srgbClr val="F5F5F5"/>
                    </a:solidFill>
                  </a:tcPr>
                </a:tc>
                <a:extLst>
                  <a:ext uri="{0D108BD9-81ED-4DB2-BD59-A6C34878D82A}">
                    <a16:rowId xmlns:a16="http://schemas.microsoft.com/office/drawing/2014/main" val="875449852"/>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73</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Le Mistral</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4bea9cef62c0c928fbfee0d4</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French Restaurant</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48.857134</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2.347638</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43</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tcPr>
                </a:tc>
                <a:extLst>
                  <a:ext uri="{0D108BD9-81ED-4DB2-BD59-A6C34878D82A}">
                    <a16:rowId xmlns:a16="http://schemas.microsoft.com/office/drawing/2014/main" val="4292786462"/>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87</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Pozzetto</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5264a08c11d2134d3e546b2c</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Italian Restaurant</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48.856774</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2.356964</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38</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italian food</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solidFill>
                      <a:srgbClr val="F5F5F5"/>
                    </a:solidFill>
                  </a:tcPr>
                </a:tc>
                <a:extLst>
                  <a:ext uri="{0D108BD9-81ED-4DB2-BD59-A6C34878D82A}">
                    <a16:rowId xmlns:a16="http://schemas.microsoft.com/office/drawing/2014/main" val="623120711"/>
                  </a:ext>
                </a:extLst>
              </a:tr>
              <a:tr h="292685">
                <a:tc>
                  <a:txBody>
                    <a:bodyPr/>
                    <a:lstStyle/>
                    <a:p>
                      <a:pPr algn="r" fontAlgn="ctr">
                        <a:spcBef>
                          <a:spcPts val="0"/>
                        </a:spcBef>
                        <a:spcAft>
                          <a:spcPts val="0"/>
                        </a:spcAft>
                      </a:pPr>
                      <a:r>
                        <a:rPr lang="en-US" sz="800" b="1" i="0" u="none" strike="noStrike">
                          <a:effectLst/>
                          <a:latin typeface="Arial" panose="020B0604020202020204" pitchFamily="34" charset="0"/>
                        </a:rPr>
                        <a:t>88</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Place Igor Stravinsky</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4e84316de5fab91d1ab4de68</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Plaza</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48.859754</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2.351608</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33</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tcPr>
                </a:tc>
                <a:tc>
                  <a:txBody>
                    <a:bodyPr/>
                    <a:lstStyle/>
                    <a:p>
                      <a:pPr algn="r" fontAlgn="ctr">
                        <a:spcBef>
                          <a:spcPts val="0"/>
                        </a:spcBef>
                        <a:spcAft>
                          <a:spcPts val="0"/>
                        </a:spcAft>
                      </a:pPr>
                      <a:r>
                        <a:rPr lang="en-US" sz="800" b="0" i="0" u="none" strike="noStrike">
                          <a:effectLst/>
                          <a:latin typeface="Arial" panose="020B0604020202020204" pitchFamily="34" charset="0"/>
                        </a:rPr>
                        <a:t>0</a:t>
                      </a:r>
                    </a:p>
                  </a:txBody>
                  <a:tcPr marL="39552" marR="39552" marT="19776" marB="19776" anchor="ctr">
                    <a:lnL>
                      <a:noFill/>
                    </a:lnL>
                    <a:lnR>
                      <a:noFill/>
                    </a:lnR>
                    <a:lnT>
                      <a:noFill/>
                    </a:lnT>
                    <a:lnB>
                      <a:noFill/>
                    </a:lnB>
                  </a:tcPr>
                </a:tc>
                <a:extLst>
                  <a:ext uri="{0D108BD9-81ED-4DB2-BD59-A6C34878D82A}">
                    <a16:rowId xmlns:a16="http://schemas.microsoft.com/office/drawing/2014/main" val="3228363113"/>
                  </a:ext>
                </a:extLst>
              </a:tr>
              <a:tr h="174029">
                <a:tc>
                  <a:txBody>
                    <a:bodyPr/>
                    <a:lstStyle/>
                    <a:p>
                      <a:pPr algn="r" fontAlgn="ctr">
                        <a:spcBef>
                          <a:spcPts val="0"/>
                        </a:spcBef>
                        <a:spcAft>
                          <a:spcPts val="0"/>
                        </a:spcAft>
                      </a:pPr>
                      <a:r>
                        <a:rPr lang="en-US" sz="800" b="1" i="0" u="none" strike="noStrike">
                          <a:effectLst/>
                          <a:latin typeface="Arial" panose="020B0604020202020204" pitchFamily="34" charset="0"/>
                        </a:rPr>
                        <a:t>91</a:t>
                      </a:r>
                      <a:endParaRPr lang="en-US" sz="800" b="0" i="0" u="none" strike="noStrike">
                        <a:effectLst/>
                        <a:latin typeface="Arial" panose="020B0604020202020204" pitchFamily="34" charset="0"/>
                      </a:endParaRP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Sergeant Paper</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4d79108e0ddba35dfac24a76</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Art Gallery</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48.860665</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2.350435</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31</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below avg</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a:effectLst/>
                          <a:latin typeface="Arial" panose="020B0604020202020204" pitchFamily="34" charset="0"/>
                        </a:rPr>
                        <a:t>None</a:t>
                      </a:r>
                    </a:p>
                  </a:txBody>
                  <a:tcPr marL="39552" marR="39552" marT="19776" marB="19776" anchor="ctr">
                    <a:lnL>
                      <a:noFill/>
                    </a:lnL>
                    <a:lnR>
                      <a:noFill/>
                    </a:lnR>
                    <a:lnT>
                      <a:noFill/>
                    </a:lnT>
                    <a:lnB>
                      <a:noFill/>
                    </a:lnB>
                    <a:solidFill>
                      <a:srgbClr val="F5F5F5"/>
                    </a:solidFill>
                  </a:tcPr>
                </a:tc>
                <a:tc>
                  <a:txBody>
                    <a:bodyPr/>
                    <a:lstStyle/>
                    <a:p>
                      <a:pPr algn="r" fontAlgn="ctr">
                        <a:spcBef>
                          <a:spcPts val="0"/>
                        </a:spcBef>
                        <a:spcAft>
                          <a:spcPts val="0"/>
                        </a:spcAft>
                      </a:pPr>
                      <a:r>
                        <a:rPr lang="en-US" sz="800" b="0" i="0" u="none" strike="noStrike" dirty="0">
                          <a:effectLst/>
                          <a:latin typeface="Arial" panose="020B0604020202020204" pitchFamily="34" charset="0"/>
                        </a:rPr>
                        <a:t>0</a:t>
                      </a:r>
                    </a:p>
                  </a:txBody>
                  <a:tcPr marL="39552" marR="39552" marT="19776" marB="19776" anchor="ctr">
                    <a:lnL>
                      <a:noFill/>
                    </a:lnL>
                    <a:lnR>
                      <a:noFill/>
                    </a:lnR>
                    <a:lnT>
                      <a:noFill/>
                    </a:lnT>
                    <a:lnB>
                      <a:noFill/>
                    </a:lnB>
                    <a:solidFill>
                      <a:srgbClr val="F5F5F5"/>
                    </a:solidFill>
                  </a:tcPr>
                </a:tc>
                <a:extLst>
                  <a:ext uri="{0D108BD9-81ED-4DB2-BD59-A6C34878D82A}">
                    <a16:rowId xmlns:a16="http://schemas.microsoft.com/office/drawing/2014/main" val="3540989639"/>
                  </a:ext>
                </a:extLst>
              </a:tr>
            </a:tbl>
          </a:graphicData>
        </a:graphic>
      </p:graphicFrame>
    </p:spTree>
    <p:extLst>
      <p:ext uri="{BB962C8B-B14F-4D97-AF65-F5344CB8AC3E}">
        <p14:creationId xmlns:p14="http://schemas.microsoft.com/office/powerpoint/2010/main" val="81411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3D2B2-35D2-4D29-96D1-A78091D03ACA}"/>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second cluster label 1 from the dataframe</a:t>
            </a:r>
          </a:p>
        </p:txBody>
      </p:sp>
      <p:sp>
        <p:nvSpPr>
          <p:cNvPr id="5" name="Rectangle 1">
            <a:extLst>
              <a:ext uri="{FF2B5EF4-FFF2-40B4-BE49-F238E27FC236}">
                <a16:creationId xmlns:a16="http://schemas.microsoft.com/office/drawing/2014/main" id="{EDDEDA2B-4879-4A0D-8F2B-F1C284B838D1}"/>
              </a:ext>
            </a:extLst>
          </p:cNvPr>
          <p:cNvSpPr>
            <a:spLocks noGrp="1" noChangeArrowheads="1"/>
          </p:cNvSpPr>
          <p:nvPr>
            <p:ph sz="half" idx="1"/>
          </p:nvPr>
        </p:nvSpPr>
        <p:spPr bwMode="auto">
          <a:xfrm>
            <a:off x="7760837" y="4170501"/>
            <a:ext cx="3657600" cy="152559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ctr" eaLnBrk="1" fontAlgn="base" hangingPunct="1">
              <a:spcBef>
                <a:spcPts val="1000"/>
              </a:spcBef>
              <a:spcAft>
                <a:spcPct val="0"/>
              </a:spcAft>
              <a:buClrTx/>
              <a:buSzTx/>
              <a:buNone/>
              <a:tabLst/>
            </a:pPr>
            <a:r>
              <a:rPr kumimoji="0" lang="en-US" altLang="en-US" sz="2000" b="0" i="0" u="none" strike="noStrike" kern="1200" cap="none" normalizeH="0" baseline="0">
                <a:ln>
                  <a:noFill/>
                </a:ln>
                <a:solidFill>
                  <a:srgbClr val="FFFFFF"/>
                </a:solidFill>
                <a:effectLst/>
                <a:latin typeface="+mn-lt"/>
                <a:ea typeface="+mn-ea"/>
                <a:cs typeface="+mn-cs"/>
              </a:rPr>
              <a:t>to_venues.loc[to_venues['label']==1] </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E6193E8C-E0D2-4FB3-8AC5-44795E42F4F0}"/>
              </a:ext>
            </a:extLst>
          </p:cNvPr>
          <p:cNvGraphicFramePr>
            <a:graphicFrameLocks noGrp="1"/>
          </p:cNvGraphicFramePr>
          <p:nvPr>
            <p:ph sz="half" idx="2"/>
          </p:nvPr>
        </p:nvGraphicFramePr>
        <p:xfrm>
          <a:off x="444662" y="919338"/>
          <a:ext cx="6553549" cy="5027279"/>
        </p:xfrm>
        <a:graphic>
          <a:graphicData uri="http://schemas.openxmlformats.org/drawingml/2006/table">
            <a:tbl>
              <a:tblPr firstRow="1" bandRow="1">
                <a:tableStyleId>{69012ECD-51FC-41F1-AA8D-1B2483CD663E}</a:tableStyleId>
              </a:tblPr>
              <a:tblGrid>
                <a:gridCol w="183915">
                  <a:extLst>
                    <a:ext uri="{9D8B030D-6E8A-4147-A177-3AD203B41FA5}">
                      <a16:colId xmlns:a16="http://schemas.microsoft.com/office/drawing/2014/main" val="2300687866"/>
                    </a:ext>
                  </a:extLst>
                </a:gridCol>
                <a:gridCol w="1198421">
                  <a:extLst>
                    <a:ext uri="{9D8B030D-6E8A-4147-A177-3AD203B41FA5}">
                      <a16:colId xmlns:a16="http://schemas.microsoft.com/office/drawing/2014/main" val="2414708863"/>
                    </a:ext>
                  </a:extLst>
                </a:gridCol>
                <a:gridCol w="1214542">
                  <a:extLst>
                    <a:ext uri="{9D8B030D-6E8A-4147-A177-3AD203B41FA5}">
                      <a16:colId xmlns:a16="http://schemas.microsoft.com/office/drawing/2014/main" val="2932779481"/>
                    </a:ext>
                  </a:extLst>
                </a:gridCol>
                <a:gridCol w="963507">
                  <a:extLst>
                    <a:ext uri="{9D8B030D-6E8A-4147-A177-3AD203B41FA5}">
                      <a16:colId xmlns:a16="http://schemas.microsoft.com/office/drawing/2014/main" val="4095125413"/>
                    </a:ext>
                  </a:extLst>
                </a:gridCol>
                <a:gridCol w="490224">
                  <a:extLst>
                    <a:ext uri="{9D8B030D-6E8A-4147-A177-3AD203B41FA5}">
                      <a16:colId xmlns:a16="http://schemas.microsoft.com/office/drawing/2014/main" val="1337894270"/>
                    </a:ext>
                  </a:extLst>
                </a:gridCol>
                <a:gridCol w="443011">
                  <a:extLst>
                    <a:ext uri="{9D8B030D-6E8A-4147-A177-3AD203B41FA5}">
                      <a16:colId xmlns:a16="http://schemas.microsoft.com/office/drawing/2014/main" val="643203225"/>
                    </a:ext>
                  </a:extLst>
                </a:gridCol>
                <a:gridCol w="464890">
                  <a:extLst>
                    <a:ext uri="{9D8B030D-6E8A-4147-A177-3AD203B41FA5}">
                      <a16:colId xmlns:a16="http://schemas.microsoft.com/office/drawing/2014/main" val="4224454068"/>
                    </a:ext>
                  </a:extLst>
                </a:gridCol>
                <a:gridCol w="626106">
                  <a:extLst>
                    <a:ext uri="{9D8B030D-6E8A-4147-A177-3AD203B41FA5}">
                      <a16:colId xmlns:a16="http://schemas.microsoft.com/office/drawing/2014/main" val="3325519258"/>
                    </a:ext>
                  </a:extLst>
                </a:gridCol>
                <a:gridCol w="692895">
                  <a:extLst>
                    <a:ext uri="{9D8B030D-6E8A-4147-A177-3AD203B41FA5}">
                      <a16:colId xmlns:a16="http://schemas.microsoft.com/office/drawing/2014/main" val="1784798976"/>
                    </a:ext>
                  </a:extLst>
                </a:gridCol>
                <a:gridCol w="276038">
                  <a:extLst>
                    <a:ext uri="{9D8B030D-6E8A-4147-A177-3AD203B41FA5}">
                      <a16:colId xmlns:a16="http://schemas.microsoft.com/office/drawing/2014/main" val="1221656545"/>
                    </a:ext>
                  </a:extLst>
                </a:gridCol>
              </a:tblGrid>
              <a:tr h="257134">
                <a:tc>
                  <a:txBody>
                    <a:bodyPr/>
                    <a:lstStyle/>
                    <a:p>
                      <a:pPr algn="r" fontAlgn="ctr"/>
                      <a:endParaRPr lang="en-US" sz="700" b="1">
                        <a:effectLst/>
                      </a:endParaRPr>
                    </a:p>
                  </a:txBody>
                  <a:tcPr marL="9507" marR="9507" marT="4753" marB="4753" anchor="ctr"/>
                </a:tc>
                <a:tc>
                  <a:txBody>
                    <a:bodyPr/>
                    <a:lstStyle/>
                    <a:p>
                      <a:pPr algn="r" fontAlgn="ctr"/>
                      <a:r>
                        <a:rPr lang="en-US" sz="700">
                          <a:effectLst/>
                        </a:rPr>
                        <a:t>name</a:t>
                      </a:r>
                      <a:endParaRPr lang="en-US" sz="700" b="1">
                        <a:effectLst/>
                      </a:endParaRPr>
                    </a:p>
                  </a:txBody>
                  <a:tcPr marL="9507" marR="9507" marT="4753" marB="4753" anchor="ctr"/>
                </a:tc>
                <a:tc>
                  <a:txBody>
                    <a:bodyPr/>
                    <a:lstStyle/>
                    <a:p>
                      <a:pPr algn="r" fontAlgn="ctr"/>
                      <a:r>
                        <a:rPr lang="en-US" sz="700">
                          <a:effectLst/>
                        </a:rPr>
                        <a:t>id</a:t>
                      </a:r>
                      <a:endParaRPr lang="en-US" sz="700" b="1">
                        <a:effectLst/>
                      </a:endParaRPr>
                    </a:p>
                  </a:txBody>
                  <a:tcPr marL="9507" marR="9507" marT="4753" marB="4753" anchor="ctr"/>
                </a:tc>
                <a:tc>
                  <a:txBody>
                    <a:bodyPr/>
                    <a:lstStyle/>
                    <a:p>
                      <a:pPr algn="r" fontAlgn="ctr"/>
                      <a:r>
                        <a:rPr lang="en-US" sz="700">
                          <a:effectLst/>
                        </a:rPr>
                        <a:t>categories</a:t>
                      </a:r>
                      <a:endParaRPr lang="en-US" sz="700" b="1">
                        <a:effectLst/>
                      </a:endParaRPr>
                    </a:p>
                  </a:txBody>
                  <a:tcPr marL="9507" marR="9507" marT="4753" marB="4753" anchor="ctr"/>
                </a:tc>
                <a:tc>
                  <a:txBody>
                    <a:bodyPr/>
                    <a:lstStyle/>
                    <a:p>
                      <a:pPr algn="r" fontAlgn="ctr"/>
                      <a:r>
                        <a:rPr lang="en-US" sz="700">
                          <a:effectLst/>
                        </a:rPr>
                        <a:t>lat</a:t>
                      </a:r>
                      <a:endParaRPr lang="en-US" sz="700" b="1">
                        <a:effectLst/>
                      </a:endParaRPr>
                    </a:p>
                  </a:txBody>
                  <a:tcPr marL="9507" marR="9507" marT="4753" marB="4753" anchor="ctr"/>
                </a:tc>
                <a:tc>
                  <a:txBody>
                    <a:bodyPr/>
                    <a:lstStyle/>
                    <a:p>
                      <a:pPr algn="r" fontAlgn="ctr"/>
                      <a:r>
                        <a:rPr lang="en-US" sz="700">
                          <a:effectLst/>
                        </a:rPr>
                        <a:t>lng</a:t>
                      </a:r>
                      <a:endParaRPr lang="en-US" sz="700" b="1">
                        <a:effectLst/>
                      </a:endParaRPr>
                    </a:p>
                  </a:txBody>
                  <a:tcPr marL="9507" marR="9507" marT="4753" marB="4753" anchor="ctr"/>
                </a:tc>
                <a:tc>
                  <a:txBody>
                    <a:bodyPr/>
                    <a:lstStyle/>
                    <a:p>
                      <a:pPr algn="r" fontAlgn="ctr"/>
                      <a:r>
                        <a:rPr lang="en-US" sz="700">
                          <a:effectLst/>
                        </a:rPr>
                        <a:t>total likes</a:t>
                      </a:r>
                      <a:endParaRPr lang="en-US" sz="700" b="1">
                        <a:effectLst/>
                      </a:endParaRPr>
                    </a:p>
                  </a:txBody>
                  <a:tcPr marL="9507" marR="9507" marT="4753" marB="4753" anchor="ctr"/>
                </a:tc>
                <a:tc>
                  <a:txBody>
                    <a:bodyPr/>
                    <a:lstStyle/>
                    <a:p>
                      <a:pPr algn="r" fontAlgn="ctr"/>
                      <a:r>
                        <a:rPr lang="en-US" sz="700">
                          <a:effectLst/>
                        </a:rPr>
                        <a:t>total likes_cat</a:t>
                      </a:r>
                      <a:endParaRPr lang="en-US" sz="700" b="1">
                        <a:effectLst/>
                      </a:endParaRPr>
                    </a:p>
                  </a:txBody>
                  <a:tcPr marL="9507" marR="9507" marT="4753" marB="4753" anchor="ctr"/>
                </a:tc>
                <a:tc>
                  <a:txBody>
                    <a:bodyPr/>
                    <a:lstStyle/>
                    <a:p>
                      <a:pPr algn="r" fontAlgn="ctr"/>
                      <a:r>
                        <a:rPr lang="en-US" sz="700">
                          <a:effectLst/>
                        </a:rPr>
                        <a:t>categories_new</a:t>
                      </a:r>
                      <a:endParaRPr lang="en-US" sz="700" b="1">
                        <a:effectLst/>
                      </a:endParaRPr>
                    </a:p>
                  </a:txBody>
                  <a:tcPr marL="9507" marR="9507" marT="4753" marB="4753" anchor="ctr"/>
                </a:tc>
                <a:tc>
                  <a:txBody>
                    <a:bodyPr/>
                    <a:lstStyle/>
                    <a:p>
                      <a:pPr algn="r" fontAlgn="ctr"/>
                      <a:r>
                        <a:rPr lang="en-US" sz="700">
                          <a:effectLst/>
                        </a:rPr>
                        <a:t>label</a:t>
                      </a:r>
                      <a:endParaRPr lang="en-US" sz="700" b="1">
                        <a:effectLst/>
                      </a:endParaRPr>
                    </a:p>
                  </a:txBody>
                  <a:tcPr marL="9507" marR="9507" marT="4753" marB="4753" anchor="ctr"/>
                </a:tc>
                <a:extLst>
                  <a:ext uri="{0D108BD9-81ED-4DB2-BD59-A6C34878D82A}">
                    <a16:rowId xmlns:a16="http://schemas.microsoft.com/office/drawing/2014/main" val="1617240177"/>
                  </a:ext>
                </a:extLst>
              </a:tr>
              <a:tr h="257134">
                <a:tc>
                  <a:txBody>
                    <a:bodyPr/>
                    <a:lstStyle/>
                    <a:p>
                      <a:pPr algn="r" fontAlgn="ctr"/>
                      <a:r>
                        <a:rPr lang="en-US" sz="700">
                          <a:effectLst/>
                        </a:rPr>
                        <a:t>2</a:t>
                      </a:r>
                      <a:endParaRPr lang="en-US" sz="700" b="1">
                        <a:effectLst/>
                      </a:endParaRPr>
                    </a:p>
                  </a:txBody>
                  <a:tcPr marL="9507" marR="9507" marT="4753" marB="4753" anchor="ctr"/>
                </a:tc>
                <a:tc>
                  <a:txBody>
                    <a:bodyPr/>
                    <a:lstStyle/>
                    <a:p>
                      <a:pPr algn="r" fontAlgn="ctr"/>
                      <a:r>
                        <a:rPr lang="fr-FR" sz="700">
                          <a:effectLst/>
                        </a:rPr>
                        <a:t>Berges de Seine – Rive droite</a:t>
                      </a:r>
                    </a:p>
                  </a:txBody>
                  <a:tcPr marL="9507" marR="9507" marT="4753" marB="4753" anchor="ctr"/>
                </a:tc>
                <a:tc>
                  <a:txBody>
                    <a:bodyPr/>
                    <a:lstStyle/>
                    <a:p>
                      <a:pPr algn="r" fontAlgn="ctr"/>
                      <a:r>
                        <a:rPr lang="en-US" sz="700">
                          <a:effectLst/>
                        </a:rPr>
                        <a:t>58d800df9435a979b8a645fa</a:t>
                      </a:r>
                    </a:p>
                  </a:txBody>
                  <a:tcPr marL="9507" marR="9507" marT="4753" marB="4753" anchor="ctr"/>
                </a:tc>
                <a:tc>
                  <a:txBody>
                    <a:bodyPr/>
                    <a:lstStyle/>
                    <a:p>
                      <a:pPr algn="r" fontAlgn="ctr"/>
                      <a:r>
                        <a:rPr lang="en-US" sz="700">
                          <a:effectLst/>
                        </a:rPr>
                        <a:t>Pedestrian Plaza</a:t>
                      </a:r>
                    </a:p>
                  </a:txBody>
                  <a:tcPr marL="9507" marR="9507" marT="4753" marB="4753" anchor="ctr"/>
                </a:tc>
                <a:tc>
                  <a:txBody>
                    <a:bodyPr/>
                    <a:lstStyle/>
                    <a:p>
                      <a:pPr algn="r" fontAlgn="ctr"/>
                      <a:r>
                        <a:rPr lang="en-US" sz="700">
                          <a:effectLst/>
                        </a:rPr>
                        <a:t>48.855131</a:t>
                      </a:r>
                    </a:p>
                  </a:txBody>
                  <a:tcPr marL="9507" marR="9507" marT="4753" marB="4753" anchor="ctr"/>
                </a:tc>
                <a:tc>
                  <a:txBody>
                    <a:bodyPr/>
                    <a:lstStyle/>
                    <a:p>
                      <a:pPr algn="r" fontAlgn="ctr"/>
                      <a:r>
                        <a:rPr lang="en-US" sz="700">
                          <a:effectLst/>
                        </a:rPr>
                        <a:t>2.352289</a:t>
                      </a:r>
                    </a:p>
                  </a:txBody>
                  <a:tcPr marL="9507" marR="9507" marT="4753" marB="4753" anchor="ctr"/>
                </a:tc>
                <a:tc>
                  <a:txBody>
                    <a:bodyPr/>
                    <a:lstStyle/>
                    <a:p>
                      <a:pPr algn="r" fontAlgn="ctr"/>
                      <a:r>
                        <a:rPr lang="en-US" sz="700">
                          <a:effectLst/>
                        </a:rPr>
                        <a:t>12</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3000054235"/>
                  </a:ext>
                </a:extLst>
              </a:tr>
              <a:tr h="257134">
                <a:tc>
                  <a:txBody>
                    <a:bodyPr/>
                    <a:lstStyle/>
                    <a:p>
                      <a:pPr algn="r" fontAlgn="ctr"/>
                      <a:r>
                        <a:rPr lang="en-US" sz="700">
                          <a:effectLst/>
                        </a:rPr>
                        <a:t>5</a:t>
                      </a:r>
                      <a:endParaRPr lang="en-US" sz="700" b="1">
                        <a:effectLst/>
                      </a:endParaRPr>
                    </a:p>
                  </a:txBody>
                  <a:tcPr marL="9507" marR="9507" marT="4753" marB="4753" anchor="ctr"/>
                </a:tc>
                <a:tc>
                  <a:txBody>
                    <a:bodyPr/>
                    <a:lstStyle/>
                    <a:p>
                      <a:pPr algn="r" fontAlgn="ctr"/>
                      <a:r>
                        <a:rPr lang="en-US" sz="700">
                          <a:effectLst/>
                        </a:rPr>
                        <a:t>Paris Rendez-Vous</a:t>
                      </a:r>
                    </a:p>
                  </a:txBody>
                  <a:tcPr marL="9507" marR="9507" marT="4753" marB="4753" anchor="ctr"/>
                </a:tc>
                <a:tc>
                  <a:txBody>
                    <a:bodyPr/>
                    <a:lstStyle/>
                    <a:p>
                      <a:pPr algn="r" fontAlgn="ctr"/>
                      <a:r>
                        <a:rPr lang="en-US" sz="700">
                          <a:effectLst/>
                        </a:rPr>
                        <a:t>5361075a498ea34171cb06ca</a:t>
                      </a:r>
                    </a:p>
                  </a:txBody>
                  <a:tcPr marL="9507" marR="9507" marT="4753" marB="4753" anchor="ctr"/>
                </a:tc>
                <a:tc>
                  <a:txBody>
                    <a:bodyPr/>
                    <a:lstStyle/>
                    <a:p>
                      <a:pPr algn="r" fontAlgn="ctr"/>
                      <a:r>
                        <a:rPr lang="en-US" sz="700">
                          <a:effectLst/>
                        </a:rPr>
                        <a:t>Souvenir Shop</a:t>
                      </a:r>
                    </a:p>
                  </a:txBody>
                  <a:tcPr marL="9507" marR="9507" marT="4753" marB="4753" anchor="ctr"/>
                </a:tc>
                <a:tc>
                  <a:txBody>
                    <a:bodyPr/>
                    <a:lstStyle/>
                    <a:p>
                      <a:pPr algn="r" fontAlgn="ctr"/>
                      <a:r>
                        <a:rPr lang="en-US" sz="700">
                          <a:effectLst/>
                        </a:rPr>
                        <a:t>48.856951</a:t>
                      </a:r>
                    </a:p>
                  </a:txBody>
                  <a:tcPr marL="9507" marR="9507" marT="4753" marB="4753" anchor="ctr"/>
                </a:tc>
                <a:tc>
                  <a:txBody>
                    <a:bodyPr/>
                    <a:lstStyle/>
                    <a:p>
                      <a:pPr algn="r" fontAlgn="ctr"/>
                      <a:r>
                        <a:rPr lang="en-US" sz="700">
                          <a:effectLst/>
                        </a:rPr>
                        <a:t>2.352914</a:t>
                      </a:r>
                    </a:p>
                  </a:txBody>
                  <a:tcPr marL="9507" marR="9507" marT="4753" marB="4753" anchor="ctr"/>
                </a:tc>
                <a:tc>
                  <a:txBody>
                    <a:bodyPr/>
                    <a:lstStyle/>
                    <a:p>
                      <a:pPr algn="r" fontAlgn="ctr"/>
                      <a:r>
                        <a:rPr lang="en-US" sz="700">
                          <a:effectLst/>
                        </a:rPr>
                        <a:t>15</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46287724"/>
                  </a:ext>
                </a:extLst>
              </a:tr>
              <a:tr h="146587">
                <a:tc>
                  <a:txBody>
                    <a:bodyPr/>
                    <a:lstStyle/>
                    <a:p>
                      <a:pPr algn="r" fontAlgn="ctr"/>
                      <a:r>
                        <a:rPr lang="en-US" sz="700">
                          <a:effectLst/>
                        </a:rPr>
                        <a:t>6</a:t>
                      </a:r>
                      <a:endParaRPr lang="en-US" sz="700" b="1">
                        <a:effectLst/>
                      </a:endParaRPr>
                    </a:p>
                  </a:txBody>
                  <a:tcPr marL="9507" marR="9507" marT="4753" marB="4753" anchor="ctr"/>
                </a:tc>
                <a:tc>
                  <a:txBody>
                    <a:bodyPr/>
                    <a:lstStyle/>
                    <a:p>
                      <a:pPr algn="r" fontAlgn="ctr"/>
                      <a:r>
                        <a:rPr lang="en-US" sz="700">
                          <a:effectLst/>
                        </a:rPr>
                        <a:t>Maison Aleph</a:t>
                      </a:r>
                    </a:p>
                  </a:txBody>
                  <a:tcPr marL="9507" marR="9507" marT="4753" marB="4753" anchor="ctr"/>
                </a:tc>
                <a:tc>
                  <a:txBody>
                    <a:bodyPr/>
                    <a:lstStyle/>
                    <a:p>
                      <a:pPr algn="r" fontAlgn="ctr"/>
                      <a:r>
                        <a:rPr lang="en-US" sz="700">
                          <a:effectLst/>
                        </a:rPr>
                        <a:t>59247f4e0d2be70573edd834</a:t>
                      </a:r>
                    </a:p>
                  </a:txBody>
                  <a:tcPr marL="9507" marR="9507" marT="4753" marB="4753" anchor="ctr"/>
                </a:tc>
                <a:tc>
                  <a:txBody>
                    <a:bodyPr/>
                    <a:lstStyle/>
                    <a:p>
                      <a:pPr algn="r" fontAlgn="ctr"/>
                      <a:r>
                        <a:rPr lang="en-US" sz="700">
                          <a:effectLst/>
                        </a:rPr>
                        <a:t>Pastry Shop</a:t>
                      </a:r>
                    </a:p>
                  </a:txBody>
                  <a:tcPr marL="9507" marR="9507" marT="4753" marB="4753" anchor="ctr"/>
                </a:tc>
                <a:tc>
                  <a:txBody>
                    <a:bodyPr/>
                    <a:lstStyle/>
                    <a:p>
                      <a:pPr algn="r" fontAlgn="ctr"/>
                      <a:r>
                        <a:rPr lang="en-US" sz="700">
                          <a:effectLst/>
                        </a:rPr>
                        <a:t>48.857348</a:t>
                      </a:r>
                    </a:p>
                  </a:txBody>
                  <a:tcPr marL="9507" marR="9507" marT="4753" marB="4753" anchor="ctr"/>
                </a:tc>
                <a:tc>
                  <a:txBody>
                    <a:bodyPr/>
                    <a:lstStyle/>
                    <a:p>
                      <a:pPr algn="r" fontAlgn="ctr"/>
                      <a:r>
                        <a:rPr lang="en-US" sz="700">
                          <a:effectLst/>
                        </a:rPr>
                        <a:t>2.354873</a:t>
                      </a:r>
                    </a:p>
                  </a:txBody>
                  <a:tcPr marL="9507" marR="9507" marT="4753" marB="4753" anchor="ctr"/>
                </a:tc>
                <a:tc>
                  <a:txBody>
                    <a:bodyPr/>
                    <a:lstStyle/>
                    <a:p>
                      <a:pPr algn="r" fontAlgn="ctr"/>
                      <a:r>
                        <a:rPr lang="en-US" sz="700">
                          <a:effectLst/>
                        </a:rPr>
                        <a:t>21</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3372801755"/>
                  </a:ext>
                </a:extLst>
              </a:tr>
              <a:tr h="146587">
                <a:tc>
                  <a:txBody>
                    <a:bodyPr/>
                    <a:lstStyle/>
                    <a:p>
                      <a:pPr algn="r" fontAlgn="ctr"/>
                      <a:r>
                        <a:rPr lang="en-US" sz="700">
                          <a:effectLst/>
                        </a:rPr>
                        <a:t>13</a:t>
                      </a:r>
                      <a:endParaRPr lang="en-US" sz="700" b="1">
                        <a:effectLst/>
                      </a:endParaRPr>
                    </a:p>
                  </a:txBody>
                  <a:tcPr marL="9507" marR="9507" marT="4753" marB="4753" anchor="ctr"/>
                </a:tc>
                <a:tc>
                  <a:txBody>
                    <a:bodyPr/>
                    <a:lstStyle/>
                    <a:p>
                      <a:pPr algn="r" fontAlgn="ctr"/>
                      <a:r>
                        <a:rPr lang="en-US" sz="700">
                          <a:effectLst/>
                        </a:rPr>
                        <a:t>Yummy and Guiltfree</a:t>
                      </a:r>
                    </a:p>
                  </a:txBody>
                  <a:tcPr marL="9507" marR="9507" marT="4753" marB="4753" anchor="ctr"/>
                </a:tc>
                <a:tc>
                  <a:txBody>
                    <a:bodyPr/>
                    <a:lstStyle/>
                    <a:p>
                      <a:pPr algn="r" fontAlgn="ctr"/>
                      <a:r>
                        <a:rPr lang="en-US" sz="700">
                          <a:effectLst/>
                        </a:rPr>
                        <a:t>5901dcce5d891b426af3e948</a:t>
                      </a:r>
                    </a:p>
                  </a:txBody>
                  <a:tcPr marL="9507" marR="9507" marT="4753" marB="4753" anchor="ctr"/>
                </a:tc>
                <a:tc>
                  <a:txBody>
                    <a:bodyPr/>
                    <a:lstStyle/>
                    <a:p>
                      <a:pPr algn="r" fontAlgn="ctr"/>
                      <a:r>
                        <a:rPr lang="en-US" sz="700">
                          <a:effectLst/>
                        </a:rPr>
                        <a:t>Gluten-free Restaurant</a:t>
                      </a:r>
                    </a:p>
                  </a:txBody>
                  <a:tcPr marL="9507" marR="9507" marT="4753" marB="4753" anchor="ctr"/>
                </a:tc>
                <a:tc>
                  <a:txBody>
                    <a:bodyPr/>
                    <a:lstStyle/>
                    <a:p>
                      <a:pPr algn="r" fontAlgn="ctr"/>
                      <a:r>
                        <a:rPr lang="en-US" sz="700">
                          <a:effectLst/>
                        </a:rPr>
                        <a:t>48.857516</a:t>
                      </a:r>
                    </a:p>
                  </a:txBody>
                  <a:tcPr marL="9507" marR="9507" marT="4753" marB="4753" anchor="ctr"/>
                </a:tc>
                <a:tc>
                  <a:txBody>
                    <a:bodyPr/>
                    <a:lstStyle/>
                    <a:p>
                      <a:pPr algn="r" fontAlgn="ctr"/>
                      <a:r>
                        <a:rPr lang="en-US" sz="700">
                          <a:effectLst/>
                        </a:rPr>
                        <a:t>2.352605</a:t>
                      </a:r>
                    </a:p>
                  </a:txBody>
                  <a:tcPr marL="9507" marR="9507" marT="4753" marB="4753" anchor="ctr"/>
                </a:tc>
                <a:tc>
                  <a:txBody>
                    <a:bodyPr/>
                    <a:lstStyle/>
                    <a:p>
                      <a:pPr algn="r" fontAlgn="ctr"/>
                      <a:r>
                        <a:rPr lang="en-US" sz="700">
                          <a:effectLst/>
                        </a:rPr>
                        <a:t>18</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2020022298"/>
                  </a:ext>
                </a:extLst>
              </a:tr>
              <a:tr h="146587">
                <a:tc>
                  <a:txBody>
                    <a:bodyPr/>
                    <a:lstStyle/>
                    <a:p>
                      <a:pPr algn="r" fontAlgn="ctr"/>
                      <a:r>
                        <a:rPr lang="en-US" sz="700">
                          <a:effectLst/>
                        </a:rPr>
                        <a:t>22</a:t>
                      </a:r>
                      <a:endParaRPr lang="en-US" sz="700" b="1">
                        <a:effectLst/>
                      </a:endParaRPr>
                    </a:p>
                  </a:txBody>
                  <a:tcPr marL="9507" marR="9507" marT="4753" marB="4753" anchor="ctr"/>
                </a:tc>
                <a:tc>
                  <a:txBody>
                    <a:bodyPr/>
                    <a:lstStyle/>
                    <a:p>
                      <a:pPr algn="r" fontAlgn="ctr"/>
                      <a:r>
                        <a:rPr lang="en-US" sz="700">
                          <a:effectLst/>
                        </a:rPr>
                        <a:t>Galerie Art Génération</a:t>
                      </a:r>
                    </a:p>
                  </a:txBody>
                  <a:tcPr marL="9507" marR="9507" marT="4753" marB="4753" anchor="ctr"/>
                </a:tc>
                <a:tc>
                  <a:txBody>
                    <a:bodyPr/>
                    <a:lstStyle/>
                    <a:p>
                      <a:pPr algn="r" fontAlgn="ctr"/>
                      <a:r>
                        <a:rPr lang="en-US" sz="700">
                          <a:effectLst/>
                        </a:rPr>
                        <a:t>4b7e7eabf964a52079ef2fe3</a:t>
                      </a:r>
                    </a:p>
                  </a:txBody>
                  <a:tcPr marL="9507" marR="9507" marT="4753" marB="4753" anchor="ctr"/>
                </a:tc>
                <a:tc>
                  <a:txBody>
                    <a:bodyPr/>
                    <a:lstStyle/>
                    <a:p>
                      <a:pPr algn="r" fontAlgn="ctr"/>
                      <a:r>
                        <a:rPr lang="en-US" sz="700">
                          <a:effectLst/>
                        </a:rPr>
                        <a:t>Art Gallery</a:t>
                      </a:r>
                    </a:p>
                  </a:txBody>
                  <a:tcPr marL="9507" marR="9507" marT="4753" marB="4753" anchor="ctr"/>
                </a:tc>
                <a:tc>
                  <a:txBody>
                    <a:bodyPr/>
                    <a:lstStyle/>
                    <a:p>
                      <a:pPr algn="r" fontAlgn="ctr"/>
                      <a:r>
                        <a:rPr lang="en-US" sz="700">
                          <a:effectLst/>
                        </a:rPr>
                        <a:t>48.858333</a:t>
                      </a:r>
                    </a:p>
                  </a:txBody>
                  <a:tcPr marL="9507" marR="9507" marT="4753" marB="4753" anchor="ctr"/>
                </a:tc>
                <a:tc>
                  <a:txBody>
                    <a:bodyPr/>
                    <a:lstStyle/>
                    <a:p>
                      <a:pPr algn="r" fontAlgn="ctr"/>
                      <a:r>
                        <a:rPr lang="en-US" sz="700">
                          <a:effectLst/>
                        </a:rPr>
                        <a:t>2.352194</a:t>
                      </a:r>
                    </a:p>
                  </a:txBody>
                  <a:tcPr marL="9507" marR="9507" marT="4753" marB="4753" anchor="ctr"/>
                </a:tc>
                <a:tc>
                  <a:txBody>
                    <a:bodyPr/>
                    <a:lstStyle/>
                    <a:p>
                      <a:pPr algn="r" fontAlgn="ctr"/>
                      <a:r>
                        <a:rPr lang="en-US" sz="700">
                          <a:effectLst/>
                        </a:rPr>
                        <a:t>9</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4207984618"/>
                  </a:ext>
                </a:extLst>
              </a:tr>
              <a:tr h="146587">
                <a:tc>
                  <a:txBody>
                    <a:bodyPr/>
                    <a:lstStyle/>
                    <a:p>
                      <a:pPr algn="r" fontAlgn="ctr"/>
                      <a:r>
                        <a:rPr lang="en-US" sz="700">
                          <a:effectLst/>
                        </a:rPr>
                        <a:t>26</a:t>
                      </a:r>
                      <a:endParaRPr lang="en-US" sz="700" b="1">
                        <a:effectLst/>
                      </a:endParaRPr>
                    </a:p>
                  </a:txBody>
                  <a:tcPr marL="9507" marR="9507" marT="4753" marB="4753" anchor="ctr"/>
                </a:tc>
                <a:tc>
                  <a:txBody>
                    <a:bodyPr/>
                    <a:lstStyle/>
                    <a:p>
                      <a:pPr algn="r" fontAlgn="ctr"/>
                      <a:r>
                        <a:rPr lang="en-US" sz="700">
                          <a:effectLst/>
                        </a:rPr>
                        <a:t>Sephora Flash</a:t>
                      </a:r>
                    </a:p>
                  </a:txBody>
                  <a:tcPr marL="9507" marR="9507" marT="4753" marB="4753" anchor="ctr"/>
                </a:tc>
                <a:tc>
                  <a:txBody>
                    <a:bodyPr/>
                    <a:lstStyle/>
                    <a:p>
                      <a:pPr algn="r" fontAlgn="ctr"/>
                      <a:r>
                        <a:rPr lang="en-US" sz="700">
                          <a:effectLst/>
                        </a:rPr>
                        <a:t>5624f608498e8ec2bac61cce</a:t>
                      </a:r>
                    </a:p>
                  </a:txBody>
                  <a:tcPr marL="9507" marR="9507" marT="4753" marB="4753" anchor="ctr"/>
                </a:tc>
                <a:tc>
                  <a:txBody>
                    <a:bodyPr/>
                    <a:lstStyle/>
                    <a:p>
                      <a:pPr algn="r" fontAlgn="ctr"/>
                      <a:r>
                        <a:rPr lang="en-US" sz="700">
                          <a:effectLst/>
                        </a:rPr>
                        <a:t>Perfume Shop</a:t>
                      </a:r>
                    </a:p>
                  </a:txBody>
                  <a:tcPr marL="9507" marR="9507" marT="4753" marB="4753" anchor="ctr"/>
                </a:tc>
                <a:tc>
                  <a:txBody>
                    <a:bodyPr/>
                    <a:lstStyle/>
                    <a:p>
                      <a:pPr algn="r" fontAlgn="ctr"/>
                      <a:r>
                        <a:rPr lang="en-US" sz="700">
                          <a:effectLst/>
                        </a:rPr>
                        <a:t>48.857499</a:t>
                      </a:r>
                    </a:p>
                  </a:txBody>
                  <a:tcPr marL="9507" marR="9507" marT="4753" marB="4753" anchor="ctr"/>
                </a:tc>
                <a:tc>
                  <a:txBody>
                    <a:bodyPr/>
                    <a:lstStyle/>
                    <a:p>
                      <a:pPr algn="r" fontAlgn="ctr"/>
                      <a:r>
                        <a:rPr lang="en-US" sz="700">
                          <a:effectLst/>
                        </a:rPr>
                        <a:t>2.352096</a:t>
                      </a:r>
                    </a:p>
                  </a:txBody>
                  <a:tcPr marL="9507" marR="9507" marT="4753" marB="4753" anchor="ctr"/>
                </a:tc>
                <a:tc>
                  <a:txBody>
                    <a:bodyPr/>
                    <a:lstStyle/>
                    <a:p>
                      <a:pPr algn="r" fontAlgn="ctr"/>
                      <a:r>
                        <a:rPr lang="en-US" sz="700">
                          <a:effectLst/>
                        </a:rPr>
                        <a:t>8</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732896945"/>
                  </a:ext>
                </a:extLst>
              </a:tr>
              <a:tr h="146587">
                <a:tc>
                  <a:txBody>
                    <a:bodyPr/>
                    <a:lstStyle/>
                    <a:p>
                      <a:pPr algn="r" fontAlgn="ctr"/>
                      <a:r>
                        <a:rPr lang="en-US" sz="700">
                          <a:effectLst/>
                        </a:rPr>
                        <a:t>41</a:t>
                      </a:r>
                      <a:endParaRPr lang="en-US" sz="700" b="1">
                        <a:effectLst/>
                      </a:endParaRPr>
                    </a:p>
                  </a:txBody>
                  <a:tcPr marL="9507" marR="9507" marT="4753" marB="4753" anchor="ctr"/>
                </a:tc>
                <a:tc>
                  <a:txBody>
                    <a:bodyPr/>
                    <a:lstStyle/>
                    <a:p>
                      <a:pPr algn="r" fontAlgn="ctr"/>
                      <a:r>
                        <a:rPr lang="en-US" sz="700">
                          <a:effectLst/>
                        </a:rPr>
                        <a:t>La Glacerie</a:t>
                      </a:r>
                    </a:p>
                  </a:txBody>
                  <a:tcPr marL="9507" marR="9507" marT="4753" marB="4753" anchor="ctr"/>
                </a:tc>
                <a:tc>
                  <a:txBody>
                    <a:bodyPr/>
                    <a:lstStyle/>
                    <a:p>
                      <a:pPr algn="r" fontAlgn="ctr"/>
                      <a:r>
                        <a:rPr lang="en-US" sz="700">
                          <a:effectLst/>
                        </a:rPr>
                        <a:t>5b2e4d6df79faa002cccc2a5</a:t>
                      </a:r>
                    </a:p>
                  </a:txBody>
                  <a:tcPr marL="9507" marR="9507" marT="4753" marB="4753" anchor="ctr"/>
                </a:tc>
                <a:tc>
                  <a:txBody>
                    <a:bodyPr/>
                    <a:lstStyle/>
                    <a:p>
                      <a:pPr algn="r" fontAlgn="ctr"/>
                      <a:r>
                        <a:rPr lang="en-US" sz="700">
                          <a:effectLst/>
                        </a:rPr>
                        <a:t>Ice Cream Shop</a:t>
                      </a:r>
                    </a:p>
                  </a:txBody>
                  <a:tcPr marL="9507" marR="9507" marT="4753" marB="4753" anchor="ctr"/>
                </a:tc>
                <a:tc>
                  <a:txBody>
                    <a:bodyPr/>
                    <a:lstStyle/>
                    <a:p>
                      <a:pPr algn="r" fontAlgn="ctr"/>
                      <a:r>
                        <a:rPr lang="en-US" sz="700">
                          <a:effectLst/>
                        </a:rPr>
                        <a:t>48.858266</a:t>
                      </a:r>
                    </a:p>
                  </a:txBody>
                  <a:tcPr marL="9507" marR="9507" marT="4753" marB="4753" anchor="ctr"/>
                </a:tc>
                <a:tc>
                  <a:txBody>
                    <a:bodyPr/>
                    <a:lstStyle/>
                    <a:p>
                      <a:pPr algn="r" fontAlgn="ctr"/>
                      <a:r>
                        <a:rPr lang="en-US" sz="700">
                          <a:effectLst/>
                        </a:rPr>
                        <a:t>2.353173</a:t>
                      </a:r>
                    </a:p>
                  </a:txBody>
                  <a:tcPr marL="9507" marR="9507" marT="4753" marB="4753" anchor="ctr"/>
                </a:tc>
                <a:tc>
                  <a:txBody>
                    <a:bodyPr/>
                    <a:lstStyle/>
                    <a:p>
                      <a:pPr algn="r" fontAlgn="ctr"/>
                      <a:r>
                        <a:rPr lang="en-US" sz="700">
                          <a:effectLst/>
                        </a:rPr>
                        <a:t>10</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other</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213419925"/>
                  </a:ext>
                </a:extLst>
              </a:tr>
              <a:tr h="257134">
                <a:tc>
                  <a:txBody>
                    <a:bodyPr/>
                    <a:lstStyle/>
                    <a:p>
                      <a:pPr algn="r" fontAlgn="ctr"/>
                      <a:r>
                        <a:rPr lang="en-US" sz="700">
                          <a:effectLst/>
                        </a:rPr>
                        <a:t>43</a:t>
                      </a:r>
                      <a:endParaRPr lang="en-US" sz="700" b="1">
                        <a:effectLst/>
                      </a:endParaRPr>
                    </a:p>
                  </a:txBody>
                  <a:tcPr marL="9507" marR="9507" marT="4753" marB="4753" anchor="ctr"/>
                </a:tc>
                <a:tc>
                  <a:txBody>
                    <a:bodyPr/>
                    <a:lstStyle/>
                    <a:p>
                      <a:pPr algn="r" fontAlgn="ctr"/>
                      <a:r>
                        <a:rPr lang="en-US" sz="700">
                          <a:effectLst/>
                        </a:rPr>
                        <a:t>Amorino</a:t>
                      </a:r>
                    </a:p>
                  </a:txBody>
                  <a:tcPr marL="9507" marR="9507" marT="4753" marB="4753" anchor="ctr"/>
                </a:tc>
                <a:tc>
                  <a:txBody>
                    <a:bodyPr/>
                    <a:lstStyle/>
                    <a:p>
                      <a:pPr algn="r" fontAlgn="ctr"/>
                      <a:r>
                        <a:rPr lang="en-US" sz="700">
                          <a:effectLst/>
                        </a:rPr>
                        <a:t>5b81a899249623002cbde2b3</a:t>
                      </a:r>
                    </a:p>
                  </a:txBody>
                  <a:tcPr marL="9507" marR="9507" marT="4753" marB="4753" anchor="ctr"/>
                </a:tc>
                <a:tc>
                  <a:txBody>
                    <a:bodyPr/>
                    <a:lstStyle/>
                    <a:p>
                      <a:pPr algn="r" fontAlgn="ctr"/>
                      <a:r>
                        <a:rPr lang="en-US" sz="700">
                          <a:effectLst/>
                        </a:rPr>
                        <a:t>Ice Cream Shop</a:t>
                      </a:r>
                    </a:p>
                  </a:txBody>
                  <a:tcPr marL="9507" marR="9507" marT="4753" marB="4753" anchor="ctr"/>
                </a:tc>
                <a:tc>
                  <a:txBody>
                    <a:bodyPr/>
                    <a:lstStyle/>
                    <a:p>
                      <a:pPr algn="r" fontAlgn="ctr"/>
                      <a:r>
                        <a:rPr lang="en-US" sz="700">
                          <a:effectLst/>
                        </a:rPr>
                        <a:t>48.854110</a:t>
                      </a:r>
                    </a:p>
                  </a:txBody>
                  <a:tcPr marL="9507" marR="9507" marT="4753" marB="4753" anchor="ctr"/>
                </a:tc>
                <a:tc>
                  <a:txBody>
                    <a:bodyPr/>
                    <a:lstStyle/>
                    <a:p>
                      <a:pPr algn="r" fontAlgn="ctr"/>
                      <a:r>
                        <a:rPr lang="en-US" sz="700">
                          <a:effectLst/>
                        </a:rPr>
                        <a:t>2.349764</a:t>
                      </a:r>
                    </a:p>
                  </a:txBody>
                  <a:tcPr marL="9507" marR="9507" marT="4753" marB="4753" anchor="ctr"/>
                </a:tc>
                <a:tc>
                  <a:txBody>
                    <a:bodyPr/>
                    <a:lstStyle/>
                    <a:p>
                      <a:pPr algn="r" fontAlgn="ctr"/>
                      <a:r>
                        <a:rPr lang="en-US" sz="700">
                          <a:effectLst/>
                        </a:rPr>
                        <a:t>5</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other</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667693994"/>
                  </a:ext>
                </a:extLst>
              </a:tr>
              <a:tr h="257134">
                <a:tc>
                  <a:txBody>
                    <a:bodyPr/>
                    <a:lstStyle/>
                    <a:p>
                      <a:pPr algn="r" fontAlgn="ctr"/>
                      <a:r>
                        <a:rPr lang="en-US" sz="700">
                          <a:effectLst/>
                        </a:rPr>
                        <a:t>47</a:t>
                      </a:r>
                      <a:endParaRPr lang="en-US" sz="700" b="1">
                        <a:effectLst/>
                      </a:endParaRPr>
                    </a:p>
                  </a:txBody>
                  <a:tcPr marL="9507" marR="9507" marT="4753" marB="4753" anchor="ctr"/>
                </a:tc>
                <a:tc>
                  <a:txBody>
                    <a:bodyPr/>
                    <a:lstStyle/>
                    <a:p>
                      <a:pPr algn="r" fontAlgn="ctr"/>
                      <a:r>
                        <a:rPr lang="en-US" sz="700">
                          <a:effectLst/>
                        </a:rPr>
                        <a:t>Tasca</a:t>
                      </a:r>
                    </a:p>
                  </a:txBody>
                  <a:tcPr marL="9507" marR="9507" marT="4753" marB="4753" anchor="ctr"/>
                </a:tc>
                <a:tc>
                  <a:txBody>
                    <a:bodyPr/>
                    <a:lstStyle/>
                    <a:p>
                      <a:pPr algn="r" fontAlgn="ctr"/>
                      <a:r>
                        <a:rPr lang="en-US" sz="700">
                          <a:effectLst/>
                        </a:rPr>
                        <a:t>5325cbc8498e56006d2a8a77</a:t>
                      </a:r>
                    </a:p>
                  </a:txBody>
                  <a:tcPr marL="9507" marR="9507" marT="4753" marB="4753" anchor="ctr"/>
                </a:tc>
                <a:tc>
                  <a:txBody>
                    <a:bodyPr/>
                    <a:lstStyle/>
                    <a:p>
                      <a:pPr algn="r" fontAlgn="ctr"/>
                      <a:r>
                        <a:rPr lang="en-US" sz="700">
                          <a:effectLst/>
                        </a:rPr>
                        <a:t>Portuguese Restaurant</a:t>
                      </a:r>
                    </a:p>
                  </a:txBody>
                  <a:tcPr marL="9507" marR="9507" marT="4753" marB="4753" anchor="ctr"/>
                </a:tc>
                <a:tc>
                  <a:txBody>
                    <a:bodyPr/>
                    <a:lstStyle/>
                    <a:p>
                      <a:pPr algn="r" fontAlgn="ctr"/>
                      <a:r>
                        <a:rPr lang="en-US" sz="700">
                          <a:effectLst/>
                        </a:rPr>
                        <a:t>48.856686</a:t>
                      </a:r>
                    </a:p>
                  </a:txBody>
                  <a:tcPr marL="9507" marR="9507" marT="4753" marB="4753" anchor="ctr"/>
                </a:tc>
                <a:tc>
                  <a:txBody>
                    <a:bodyPr/>
                    <a:lstStyle/>
                    <a:p>
                      <a:pPr algn="r" fontAlgn="ctr"/>
                      <a:r>
                        <a:rPr lang="en-US" sz="700">
                          <a:effectLst/>
                        </a:rPr>
                        <a:t>2.356374</a:t>
                      </a:r>
                    </a:p>
                  </a:txBody>
                  <a:tcPr marL="9507" marR="9507" marT="4753" marB="4753" anchor="ctr"/>
                </a:tc>
                <a:tc>
                  <a:txBody>
                    <a:bodyPr/>
                    <a:lstStyle/>
                    <a:p>
                      <a:pPr algn="r" fontAlgn="ctr"/>
                      <a:r>
                        <a:rPr lang="en-US" sz="700">
                          <a:effectLst/>
                        </a:rPr>
                        <a:t>19</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2302770666"/>
                  </a:ext>
                </a:extLst>
              </a:tr>
              <a:tr h="146587">
                <a:tc>
                  <a:txBody>
                    <a:bodyPr/>
                    <a:lstStyle/>
                    <a:p>
                      <a:pPr algn="r" fontAlgn="ctr"/>
                      <a:r>
                        <a:rPr lang="en-US" sz="700">
                          <a:effectLst/>
                        </a:rPr>
                        <a:t>49</a:t>
                      </a:r>
                      <a:endParaRPr lang="en-US" sz="700" b="1">
                        <a:effectLst/>
                      </a:endParaRPr>
                    </a:p>
                  </a:txBody>
                  <a:tcPr marL="9507" marR="9507" marT="4753" marB="4753" anchor="ctr"/>
                </a:tc>
                <a:tc>
                  <a:txBody>
                    <a:bodyPr/>
                    <a:lstStyle/>
                    <a:p>
                      <a:pPr algn="r" fontAlgn="ctr"/>
                      <a:r>
                        <a:rPr lang="en-US" sz="700">
                          <a:effectLst/>
                        </a:rPr>
                        <a:t>Galerie 88</a:t>
                      </a:r>
                    </a:p>
                  </a:txBody>
                  <a:tcPr marL="9507" marR="9507" marT="4753" marB="4753" anchor="ctr"/>
                </a:tc>
                <a:tc>
                  <a:txBody>
                    <a:bodyPr/>
                    <a:lstStyle/>
                    <a:p>
                      <a:pPr algn="r" fontAlgn="ctr"/>
                      <a:r>
                        <a:rPr lang="en-US" sz="700">
                          <a:effectLst/>
                        </a:rPr>
                        <a:t>4adcda04f964a520403221e3</a:t>
                      </a:r>
                    </a:p>
                  </a:txBody>
                  <a:tcPr marL="9507" marR="9507" marT="4753" marB="4753" anchor="ctr"/>
                </a:tc>
                <a:tc>
                  <a:txBody>
                    <a:bodyPr/>
                    <a:lstStyle/>
                    <a:p>
                      <a:pPr algn="r" fontAlgn="ctr"/>
                      <a:r>
                        <a:rPr lang="en-US" sz="700">
                          <a:effectLst/>
                        </a:rPr>
                        <a:t>Tea Room</a:t>
                      </a:r>
                    </a:p>
                  </a:txBody>
                  <a:tcPr marL="9507" marR="9507" marT="4753" marB="4753" anchor="ctr"/>
                </a:tc>
                <a:tc>
                  <a:txBody>
                    <a:bodyPr/>
                    <a:lstStyle/>
                    <a:p>
                      <a:pPr algn="r" fontAlgn="ctr"/>
                      <a:r>
                        <a:rPr lang="en-US" sz="700">
                          <a:effectLst/>
                        </a:rPr>
                        <a:t>48.854930</a:t>
                      </a:r>
                    </a:p>
                  </a:txBody>
                  <a:tcPr marL="9507" marR="9507" marT="4753" marB="4753" anchor="ctr"/>
                </a:tc>
                <a:tc>
                  <a:txBody>
                    <a:bodyPr/>
                    <a:lstStyle/>
                    <a:p>
                      <a:pPr algn="r" fontAlgn="ctr"/>
                      <a:r>
                        <a:rPr lang="en-US" sz="700">
                          <a:effectLst/>
                        </a:rPr>
                        <a:t>2.353650</a:t>
                      </a:r>
                    </a:p>
                  </a:txBody>
                  <a:tcPr marL="9507" marR="9507" marT="4753" marB="4753" anchor="ctr"/>
                </a:tc>
                <a:tc>
                  <a:txBody>
                    <a:bodyPr/>
                    <a:lstStyle/>
                    <a:p>
                      <a:pPr algn="r" fontAlgn="ctr"/>
                      <a:r>
                        <a:rPr lang="en-US" sz="700">
                          <a:effectLst/>
                        </a:rPr>
                        <a:t>11</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other</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540038923"/>
                  </a:ext>
                </a:extLst>
              </a:tr>
              <a:tr h="146587">
                <a:tc>
                  <a:txBody>
                    <a:bodyPr/>
                    <a:lstStyle/>
                    <a:p>
                      <a:pPr algn="r" fontAlgn="ctr"/>
                      <a:r>
                        <a:rPr lang="en-US" sz="700">
                          <a:effectLst/>
                        </a:rPr>
                        <a:t>59</a:t>
                      </a:r>
                      <a:endParaRPr lang="en-US" sz="700" b="1">
                        <a:effectLst/>
                      </a:endParaRPr>
                    </a:p>
                  </a:txBody>
                  <a:tcPr marL="9507" marR="9507" marT="4753" marB="4753" anchor="ctr"/>
                </a:tc>
                <a:tc>
                  <a:txBody>
                    <a:bodyPr/>
                    <a:lstStyle/>
                    <a:p>
                      <a:pPr algn="r" fontAlgn="ctr"/>
                      <a:r>
                        <a:rPr lang="en-US" sz="700">
                          <a:effectLst/>
                        </a:rPr>
                        <a:t>Lot Of Wine</a:t>
                      </a:r>
                    </a:p>
                  </a:txBody>
                  <a:tcPr marL="9507" marR="9507" marT="4753" marB="4753" anchor="ctr"/>
                </a:tc>
                <a:tc>
                  <a:txBody>
                    <a:bodyPr/>
                    <a:lstStyle/>
                    <a:p>
                      <a:pPr algn="r" fontAlgn="ctr"/>
                      <a:r>
                        <a:rPr lang="en-US" sz="700">
                          <a:effectLst/>
                        </a:rPr>
                        <a:t>510d12a8e4b03bf82f0cf202</a:t>
                      </a:r>
                    </a:p>
                  </a:txBody>
                  <a:tcPr marL="9507" marR="9507" marT="4753" marB="4753" anchor="ctr"/>
                </a:tc>
                <a:tc>
                  <a:txBody>
                    <a:bodyPr/>
                    <a:lstStyle/>
                    <a:p>
                      <a:pPr algn="r" fontAlgn="ctr"/>
                      <a:r>
                        <a:rPr lang="en-US" sz="700">
                          <a:effectLst/>
                        </a:rPr>
                        <a:t>Wine Bar</a:t>
                      </a:r>
                    </a:p>
                  </a:txBody>
                  <a:tcPr marL="9507" marR="9507" marT="4753" marB="4753" anchor="ctr"/>
                </a:tc>
                <a:tc>
                  <a:txBody>
                    <a:bodyPr/>
                    <a:lstStyle/>
                    <a:p>
                      <a:pPr algn="r" fontAlgn="ctr"/>
                      <a:r>
                        <a:rPr lang="en-US" sz="700">
                          <a:effectLst/>
                        </a:rPr>
                        <a:t>48.854299</a:t>
                      </a:r>
                    </a:p>
                  </a:txBody>
                  <a:tcPr marL="9507" marR="9507" marT="4753" marB="4753" anchor="ctr"/>
                </a:tc>
                <a:tc>
                  <a:txBody>
                    <a:bodyPr/>
                    <a:lstStyle/>
                    <a:p>
                      <a:pPr algn="r" fontAlgn="ctr"/>
                      <a:r>
                        <a:rPr lang="en-US" sz="700">
                          <a:effectLst/>
                        </a:rPr>
                        <a:t>2.355268</a:t>
                      </a:r>
                    </a:p>
                  </a:txBody>
                  <a:tcPr marL="9507" marR="9507" marT="4753" marB="4753" anchor="ctr"/>
                </a:tc>
                <a:tc>
                  <a:txBody>
                    <a:bodyPr/>
                    <a:lstStyle/>
                    <a:p>
                      <a:pPr algn="r" fontAlgn="ctr"/>
                      <a:r>
                        <a:rPr lang="en-US" sz="700">
                          <a:effectLst/>
                        </a:rPr>
                        <a:t>22</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248026892"/>
                  </a:ext>
                </a:extLst>
              </a:tr>
              <a:tr h="146587">
                <a:tc>
                  <a:txBody>
                    <a:bodyPr/>
                    <a:lstStyle/>
                    <a:p>
                      <a:pPr algn="r" fontAlgn="ctr"/>
                      <a:r>
                        <a:rPr lang="en-US" sz="700">
                          <a:effectLst/>
                        </a:rPr>
                        <a:t>62</a:t>
                      </a:r>
                      <a:endParaRPr lang="en-US" sz="700" b="1">
                        <a:effectLst/>
                      </a:endParaRPr>
                    </a:p>
                  </a:txBody>
                  <a:tcPr marL="9507" marR="9507" marT="4753" marB="4753" anchor="ctr"/>
                </a:tc>
                <a:tc>
                  <a:txBody>
                    <a:bodyPr/>
                    <a:lstStyle/>
                    <a:p>
                      <a:pPr algn="r" fontAlgn="ctr"/>
                      <a:r>
                        <a:rPr lang="en-US" sz="700">
                          <a:effectLst/>
                        </a:rPr>
                        <a:t>Les Dessous d'Apollon</a:t>
                      </a:r>
                    </a:p>
                  </a:txBody>
                  <a:tcPr marL="9507" marR="9507" marT="4753" marB="4753" anchor="ctr"/>
                </a:tc>
                <a:tc>
                  <a:txBody>
                    <a:bodyPr/>
                    <a:lstStyle/>
                    <a:p>
                      <a:pPr algn="r" fontAlgn="ctr"/>
                      <a:r>
                        <a:rPr lang="en-US" sz="700">
                          <a:effectLst/>
                        </a:rPr>
                        <a:t>4c499f609e3e2d7f26800449</a:t>
                      </a:r>
                    </a:p>
                  </a:txBody>
                  <a:tcPr marL="9507" marR="9507" marT="4753" marB="4753" anchor="ctr"/>
                </a:tc>
                <a:tc>
                  <a:txBody>
                    <a:bodyPr/>
                    <a:lstStyle/>
                    <a:p>
                      <a:pPr algn="r" fontAlgn="ctr"/>
                      <a:r>
                        <a:rPr lang="en-US" sz="700">
                          <a:effectLst/>
                        </a:rPr>
                        <a:t>Lingerie Store</a:t>
                      </a:r>
                    </a:p>
                  </a:txBody>
                  <a:tcPr marL="9507" marR="9507" marT="4753" marB="4753" anchor="ctr"/>
                </a:tc>
                <a:tc>
                  <a:txBody>
                    <a:bodyPr/>
                    <a:lstStyle/>
                    <a:p>
                      <a:pPr algn="r" fontAlgn="ctr"/>
                      <a:r>
                        <a:rPr lang="en-US" sz="700">
                          <a:effectLst/>
                        </a:rPr>
                        <a:t>48.857477</a:t>
                      </a:r>
                    </a:p>
                  </a:txBody>
                  <a:tcPr marL="9507" marR="9507" marT="4753" marB="4753" anchor="ctr"/>
                </a:tc>
                <a:tc>
                  <a:txBody>
                    <a:bodyPr/>
                    <a:lstStyle/>
                    <a:p>
                      <a:pPr algn="r" fontAlgn="ctr"/>
                      <a:r>
                        <a:rPr lang="en-US" sz="700">
                          <a:effectLst/>
                        </a:rPr>
                        <a:t>2.355545</a:t>
                      </a:r>
                    </a:p>
                  </a:txBody>
                  <a:tcPr marL="9507" marR="9507" marT="4753" marB="4753" anchor="ctr"/>
                </a:tc>
                <a:tc>
                  <a:txBody>
                    <a:bodyPr/>
                    <a:lstStyle/>
                    <a:p>
                      <a:pPr algn="r" fontAlgn="ctr"/>
                      <a:r>
                        <a:rPr lang="en-US" sz="700">
                          <a:effectLst/>
                        </a:rPr>
                        <a:t>19</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692200885"/>
                  </a:ext>
                </a:extLst>
              </a:tr>
              <a:tr h="146587">
                <a:tc>
                  <a:txBody>
                    <a:bodyPr/>
                    <a:lstStyle/>
                    <a:p>
                      <a:pPr algn="r" fontAlgn="ctr"/>
                      <a:r>
                        <a:rPr lang="en-US" sz="700">
                          <a:effectLst/>
                        </a:rPr>
                        <a:t>64</a:t>
                      </a:r>
                      <a:endParaRPr lang="en-US" sz="700" b="1">
                        <a:effectLst/>
                      </a:endParaRPr>
                    </a:p>
                  </a:txBody>
                  <a:tcPr marL="9507" marR="9507" marT="4753" marB="4753" anchor="ctr"/>
                </a:tc>
                <a:tc>
                  <a:txBody>
                    <a:bodyPr/>
                    <a:lstStyle/>
                    <a:p>
                      <a:pPr algn="r" fontAlgn="ctr"/>
                      <a:r>
                        <a:rPr lang="en-US" sz="700">
                          <a:effectLst/>
                        </a:rPr>
                        <a:t>Archive 18-20</a:t>
                      </a:r>
                    </a:p>
                  </a:txBody>
                  <a:tcPr marL="9507" marR="9507" marT="4753" marB="4753" anchor="ctr"/>
                </a:tc>
                <a:tc>
                  <a:txBody>
                    <a:bodyPr/>
                    <a:lstStyle/>
                    <a:p>
                      <a:pPr algn="r" fontAlgn="ctr"/>
                      <a:r>
                        <a:rPr lang="en-US" sz="700">
                          <a:effectLst/>
                        </a:rPr>
                        <a:t>563635e4498efa9960dc2ee7</a:t>
                      </a:r>
                    </a:p>
                  </a:txBody>
                  <a:tcPr marL="9507" marR="9507" marT="4753" marB="4753" anchor="ctr"/>
                </a:tc>
                <a:tc>
                  <a:txBody>
                    <a:bodyPr/>
                    <a:lstStyle/>
                    <a:p>
                      <a:pPr algn="r" fontAlgn="ctr"/>
                      <a:r>
                        <a:rPr lang="en-US" sz="700">
                          <a:effectLst/>
                        </a:rPr>
                        <a:t>Furniture / Home Store</a:t>
                      </a:r>
                    </a:p>
                  </a:txBody>
                  <a:tcPr marL="9507" marR="9507" marT="4753" marB="4753" anchor="ctr"/>
                </a:tc>
                <a:tc>
                  <a:txBody>
                    <a:bodyPr/>
                    <a:lstStyle/>
                    <a:p>
                      <a:pPr algn="r" fontAlgn="ctr"/>
                      <a:r>
                        <a:rPr lang="en-US" sz="700">
                          <a:effectLst/>
                        </a:rPr>
                        <a:t>48.857794</a:t>
                      </a:r>
                    </a:p>
                  </a:txBody>
                  <a:tcPr marL="9507" marR="9507" marT="4753" marB="4753" anchor="ctr"/>
                </a:tc>
                <a:tc>
                  <a:txBody>
                    <a:bodyPr/>
                    <a:lstStyle/>
                    <a:p>
                      <a:pPr algn="r" fontAlgn="ctr"/>
                      <a:r>
                        <a:rPr lang="en-US" sz="700">
                          <a:effectLst/>
                        </a:rPr>
                        <a:t>2.355162</a:t>
                      </a:r>
                    </a:p>
                  </a:txBody>
                  <a:tcPr marL="9507" marR="9507" marT="4753" marB="4753" anchor="ctr"/>
                </a:tc>
                <a:tc>
                  <a:txBody>
                    <a:bodyPr/>
                    <a:lstStyle/>
                    <a:p>
                      <a:pPr algn="r" fontAlgn="ctr"/>
                      <a:r>
                        <a:rPr lang="en-US" sz="700">
                          <a:effectLst/>
                        </a:rPr>
                        <a:t>22</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915992907"/>
                  </a:ext>
                </a:extLst>
              </a:tr>
              <a:tr h="146587">
                <a:tc>
                  <a:txBody>
                    <a:bodyPr/>
                    <a:lstStyle/>
                    <a:p>
                      <a:pPr algn="r" fontAlgn="ctr"/>
                      <a:r>
                        <a:rPr lang="en-US" sz="700">
                          <a:effectLst/>
                        </a:rPr>
                        <a:t>66</a:t>
                      </a:r>
                      <a:endParaRPr lang="en-US" sz="700" b="1">
                        <a:effectLst/>
                      </a:endParaRPr>
                    </a:p>
                  </a:txBody>
                  <a:tcPr marL="9507" marR="9507" marT="4753" marB="4753" anchor="ctr"/>
                </a:tc>
                <a:tc>
                  <a:txBody>
                    <a:bodyPr/>
                    <a:lstStyle/>
                    <a:p>
                      <a:pPr algn="r" fontAlgn="ctr"/>
                      <a:r>
                        <a:rPr lang="en-US" sz="700">
                          <a:effectLst/>
                        </a:rPr>
                        <a:t>Le Céleste Gourmand</a:t>
                      </a:r>
                    </a:p>
                  </a:txBody>
                  <a:tcPr marL="9507" marR="9507" marT="4753" marB="4753" anchor="ctr"/>
                </a:tc>
                <a:tc>
                  <a:txBody>
                    <a:bodyPr/>
                    <a:lstStyle/>
                    <a:p>
                      <a:pPr algn="r" fontAlgn="ctr"/>
                      <a:r>
                        <a:rPr lang="en-US" sz="700">
                          <a:effectLst/>
                        </a:rPr>
                        <a:t>4bae719df964a5202cb33be3</a:t>
                      </a:r>
                    </a:p>
                  </a:txBody>
                  <a:tcPr marL="9507" marR="9507" marT="4753" marB="4753" anchor="ctr"/>
                </a:tc>
                <a:tc>
                  <a:txBody>
                    <a:bodyPr/>
                    <a:lstStyle/>
                    <a:p>
                      <a:pPr algn="r" fontAlgn="ctr"/>
                      <a:r>
                        <a:rPr lang="en-US" sz="700">
                          <a:effectLst/>
                        </a:rPr>
                        <a:t>Chinese Restaurant</a:t>
                      </a:r>
                    </a:p>
                  </a:txBody>
                  <a:tcPr marL="9507" marR="9507" marT="4753" marB="4753" anchor="ctr"/>
                </a:tc>
                <a:tc>
                  <a:txBody>
                    <a:bodyPr/>
                    <a:lstStyle/>
                    <a:p>
                      <a:pPr algn="r" fontAlgn="ctr"/>
                      <a:r>
                        <a:rPr lang="en-US" sz="700">
                          <a:effectLst/>
                        </a:rPr>
                        <a:t>48.857566</a:t>
                      </a:r>
                    </a:p>
                  </a:txBody>
                  <a:tcPr marL="9507" marR="9507" marT="4753" marB="4753" anchor="ctr"/>
                </a:tc>
                <a:tc>
                  <a:txBody>
                    <a:bodyPr/>
                    <a:lstStyle/>
                    <a:p>
                      <a:pPr algn="r" fontAlgn="ctr"/>
                      <a:r>
                        <a:rPr lang="en-US" sz="700">
                          <a:effectLst/>
                        </a:rPr>
                        <a:t>2.350047</a:t>
                      </a:r>
                    </a:p>
                  </a:txBody>
                  <a:tcPr marL="9507" marR="9507" marT="4753" marB="4753" anchor="ctr"/>
                </a:tc>
                <a:tc>
                  <a:txBody>
                    <a:bodyPr/>
                    <a:lstStyle/>
                    <a:p>
                      <a:pPr algn="r" fontAlgn="ctr"/>
                      <a:r>
                        <a:rPr lang="en-US" sz="700">
                          <a:effectLst/>
                        </a:rPr>
                        <a:t>19</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3710886300"/>
                  </a:ext>
                </a:extLst>
              </a:tr>
              <a:tr h="257134">
                <a:tc>
                  <a:txBody>
                    <a:bodyPr/>
                    <a:lstStyle/>
                    <a:p>
                      <a:pPr algn="r" fontAlgn="ctr"/>
                      <a:r>
                        <a:rPr lang="en-US" sz="700">
                          <a:effectLst/>
                        </a:rPr>
                        <a:t>69</a:t>
                      </a:r>
                      <a:endParaRPr lang="en-US" sz="700" b="1">
                        <a:effectLst/>
                      </a:endParaRPr>
                    </a:p>
                  </a:txBody>
                  <a:tcPr marL="9507" marR="9507" marT="4753" marB="4753" anchor="ctr"/>
                </a:tc>
                <a:tc>
                  <a:txBody>
                    <a:bodyPr/>
                    <a:lstStyle/>
                    <a:p>
                      <a:pPr algn="r" fontAlgn="ctr"/>
                      <a:r>
                        <a:rPr lang="en-US" sz="700">
                          <a:effectLst/>
                        </a:rPr>
                        <a:t>She's Cake</a:t>
                      </a:r>
                    </a:p>
                  </a:txBody>
                  <a:tcPr marL="9507" marR="9507" marT="4753" marB="4753" anchor="ctr"/>
                </a:tc>
                <a:tc>
                  <a:txBody>
                    <a:bodyPr/>
                    <a:lstStyle/>
                    <a:p>
                      <a:pPr algn="r" fontAlgn="ctr"/>
                      <a:r>
                        <a:rPr lang="en-US" sz="700">
                          <a:effectLst/>
                        </a:rPr>
                        <a:t>562ba4a4498e640cb2b15e14</a:t>
                      </a:r>
                    </a:p>
                  </a:txBody>
                  <a:tcPr marL="9507" marR="9507" marT="4753" marB="4753" anchor="ctr"/>
                </a:tc>
                <a:tc>
                  <a:txBody>
                    <a:bodyPr/>
                    <a:lstStyle/>
                    <a:p>
                      <a:pPr algn="r" fontAlgn="ctr"/>
                      <a:r>
                        <a:rPr lang="en-US" sz="700">
                          <a:effectLst/>
                        </a:rPr>
                        <a:t>Cupcake Shop</a:t>
                      </a:r>
                    </a:p>
                  </a:txBody>
                  <a:tcPr marL="9507" marR="9507" marT="4753" marB="4753" anchor="ctr"/>
                </a:tc>
                <a:tc>
                  <a:txBody>
                    <a:bodyPr/>
                    <a:lstStyle/>
                    <a:p>
                      <a:pPr algn="r" fontAlgn="ctr"/>
                      <a:r>
                        <a:rPr lang="en-US" sz="700">
                          <a:effectLst/>
                        </a:rPr>
                        <a:t>48.856791</a:t>
                      </a:r>
                    </a:p>
                  </a:txBody>
                  <a:tcPr marL="9507" marR="9507" marT="4753" marB="4753" anchor="ctr"/>
                </a:tc>
                <a:tc>
                  <a:txBody>
                    <a:bodyPr/>
                    <a:lstStyle/>
                    <a:p>
                      <a:pPr algn="r" fontAlgn="ctr"/>
                      <a:r>
                        <a:rPr lang="en-US" sz="700">
                          <a:effectLst/>
                        </a:rPr>
                        <a:t>2.356526</a:t>
                      </a:r>
                    </a:p>
                  </a:txBody>
                  <a:tcPr marL="9507" marR="9507" marT="4753" marB="4753" anchor="ctr"/>
                </a:tc>
                <a:tc>
                  <a:txBody>
                    <a:bodyPr/>
                    <a:lstStyle/>
                    <a:p>
                      <a:pPr algn="r" fontAlgn="ctr"/>
                      <a:r>
                        <a:rPr lang="en-US" sz="700">
                          <a:effectLst/>
                        </a:rPr>
                        <a:t>14</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2425146992"/>
                  </a:ext>
                </a:extLst>
              </a:tr>
              <a:tr h="146587">
                <a:tc>
                  <a:txBody>
                    <a:bodyPr/>
                    <a:lstStyle/>
                    <a:p>
                      <a:pPr algn="r" fontAlgn="ctr"/>
                      <a:r>
                        <a:rPr lang="en-US" sz="700">
                          <a:effectLst/>
                        </a:rPr>
                        <a:t>72</a:t>
                      </a:r>
                      <a:endParaRPr lang="en-US" sz="700" b="1">
                        <a:effectLst/>
                      </a:endParaRPr>
                    </a:p>
                  </a:txBody>
                  <a:tcPr marL="9507" marR="9507" marT="4753" marB="4753" anchor="ctr"/>
                </a:tc>
                <a:tc>
                  <a:txBody>
                    <a:bodyPr/>
                    <a:lstStyle/>
                    <a:p>
                      <a:pPr algn="r" fontAlgn="ctr"/>
                      <a:r>
                        <a:rPr lang="en-US" sz="700">
                          <a:effectLst/>
                        </a:rPr>
                        <a:t>Place Baudoyer</a:t>
                      </a:r>
                    </a:p>
                  </a:txBody>
                  <a:tcPr marL="9507" marR="9507" marT="4753" marB="4753" anchor="ctr"/>
                </a:tc>
                <a:tc>
                  <a:txBody>
                    <a:bodyPr/>
                    <a:lstStyle/>
                    <a:p>
                      <a:pPr algn="r" fontAlgn="ctr"/>
                      <a:r>
                        <a:rPr lang="en-US" sz="700">
                          <a:effectLst/>
                        </a:rPr>
                        <a:t>4adcda0ef964a5203c3521e3</a:t>
                      </a:r>
                    </a:p>
                  </a:txBody>
                  <a:tcPr marL="9507" marR="9507" marT="4753" marB="4753" anchor="ctr"/>
                </a:tc>
                <a:tc>
                  <a:txBody>
                    <a:bodyPr/>
                    <a:lstStyle/>
                    <a:p>
                      <a:pPr algn="r" fontAlgn="ctr"/>
                      <a:r>
                        <a:rPr lang="en-US" sz="700">
                          <a:effectLst/>
                        </a:rPr>
                        <a:t>Plaza</a:t>
                      </a:r>
                    </a:p>
                  </a:txBody>
                  <a:tcPr marL="9507" marR="9507" marT="4753" marB="4753" anchor="ctr"/>
                </a:tc>
                <a:tc>
                  <a:txBody>
                    <a:bodyPr/>
                    <a:lstStyle/>
                    <a:p>
                      <a:pPr algn="r" fontAlgn="ctr"/>
                      <a:r>
                        <a:rPr lang="en-US" sz="700">
                          <a:effectLst/>
                        </a:rPr>
                        <a:t>48.856264</a:t>
                      </a:r>
                    </a:p>
                  </a:txBody>
                  <a:tcPr marL="9507" marR="9507" marT="4753" marB="4753" anchor="ctr"/>
                </a:tc>
                <a:tc>
                  <a:txBody>
                    <a:bodyPr/>
                    <a:lstStyle/>
                    <a:p>
                      <a:pPr algn="r" fontAlgn="ctr"/>
                      <a:r>
                        <a:rPr lang="en-US" sz="700">
                          <a:effectLst/>
                        </a:rPr>
                        <a:t>2.355422</a:t>
                      </a:r>
                    </a:p>
                  </a:txBody>
                  <a:tcPr marL="9507" marR="9507" marT="4753" marB="4753" anchor="ctr"/>
                </a:tc>
                <a:tc>
                  <a:txBody>
                    <a:bodyPr/>
                    <a:lstStyle/>
                    <a:p>
                      <a:pPr algn="r" fontAlgn="ctr"/>
                      <a:r>
                        <a:rPr lang="en-US" sz="700">
                          <a:effectLst/>
                        </a:rPr>
                        <a:t>15</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792709892"/>
                  </a:ext>
                </a:extLst>
              </a:tr>
              <a:tr h="146587">
                <a:tc>
                  <a:txBody>
                    <a:bodyPr/>
                    <a:lstStyle/>
                    <a:p>
                      <a:pPr algn="r" fontAlgn="ctr"/>
                      <a:r>
                        <a:rPr lang="en-US" sz="700">
                          <a:effectLst/>
                        </a:rPr>
                        <a:t>76</a:t>
                      </a:r>
                      <a:endParaRPr lang="en-US" sz="700" b="1">
                        <a:effectLst/>
                      </a:endParaRPr>
                    </a:p>
                  </a:txBody>
                  <a:tcPr marL="9507" marR="9507" marT="4753" marB="4753" anchor="ctr"/>
                </a:tc>
                <a:tc>
                  <a:txBody>
                    <a:bodyPr/>
                    <a:lstStyle/>
                    <a:p>
                      <a:pPr algn="r" fontAlgn="ctr"/>
                      <a:r>
                        <a:rPr lang="en-US" sz="700">
                          <a:effectLst/>
                        </a:rPr>
                        <a:t>Luminor Hôtel de Ville</a:t>
                      </a:r>
                    </a:p>
                  </a:txBody>
                  <a:tcPr marL="9507" marR="9507" marT="4753" marB="4753" anchor="ctr"/>
                </a:tc>
                <a:tc>
                  <a:txBody>
                    <a:bodyPr/>
                    <a:lstStyle/>
                    <a:p>
                      <a:pPr algn="r" fontAlgn="ctr"/>
                      <a:r>
                        <a:rPr lang="en-US" sz="700">
                          <a:effectLst/>
                        </a:rPr>
                        <a:t>547b457b498e8d78ee354feb</a:t>
                      </a:r>
                    </a:p>
                  </a:txBody>
                  <a:tcPr marL="9507" marR="9507" marT="4753" marB="4753" anchor="ctr"/>
                </a:tc>
                <a:tc>
                  <a:txBody>
                    <a:bodyPr/>
                    <a:lstStyle/>
                    <a:p>
                      <a:pPr algn="r" fontAlgn="ctr"/>
                      <a:r>
                        <a:rPr lang="en-US" sz="700">
                          <a:effectLst/>
                        </a:rPr>
                        <a:t>Indie Movie Theater</a:t>
                      </a:r>
                    </a:p>
                  </a:txBody>
                  <a:tcPr marL="9507" marR="9507" marT="4753" marB="4753" anchor="ctr"/>
                </a:tc>
                <a:tc>
                  <a:txBody>
                    <a:bodyPr/>
                    <a:lstStyle/>
                    <a:p>
                      <a:pPr algn="r" fontAlgn="ctr"/>
                      <a:r>
                        <a:rPr lang="en-US" sz="700">
                          <a:effectLst/>
                        </a:rPr>
                        <a:t>48.858654</a:t>
                      </a:r>
                    </a:p>
                  </a:txBody>
                  <a:tcPr marL="9507" marR="9507" marT="4753" marB="4753" anchor="ctr"/>
                </a:tc>
                <a:tc>
                  <a:txBody>
                    <a:bodyPr/>
                    <a:lstStyle/>
                    <a:p>
                      <a:pPr algn="r" fontAlgn="ctr"/>
                      <a:r>
                        <a:rPr lang="en-US" sz="700">
                          <a:effectLst/>
                        </a:rPr>
                        <a:t>2.353498</a:t>
                      </a:r>
                    </a:p>
                  </a:txBody>
                  <a:tcPr marL="9507" marR="9507" marT="4753" marB="4753" anchor="ctr"/>
                </a:tc>
                <a:tc>
                  <a:txBody>
                    <a:bodyPr/>
                    <a:lstStyle/>
                    <a:p>
                      <a:pPr algn="r" fontAlgn="ctr"/>
                      <a:r>
                        <a:rPr lang="en-US" sz="700">
                          <a:effectLst/>
                        </a:rPr>
                        <a:t>13</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87028418"/>
                  </a:ext>
                </a:extLst>
              </a:tr>
              <a:tr h="257134">
                <a:tc>
                  <a:txBody>
                    <a:bodyPr/>
                    <a:lstStyle/>
                    <a:p>
                      <a:pPr algn="r" fontAlgn="ctr"/>
                      <a:r>
                        <a:rPr lang="en-US" sz="700">
                          <a:effectLst/>
                        </a:rPr>
                        <a:t>78</a:t>
                      </a:r>
                      <a:endParaRPr lang="en-US" sz="700" b="1">
                        <a:effectLst/>
                      </a:endParaRPr>
                    </a:p>
                  </a:txBody>
                  <a:tcPr marL="9507" marR="9507" marT="4753" marB="4753" anchor="ctr"/>
                </a:tc>
                <a:tc>
                  <a:txBody>
                    <a:bodyPr/>
                    <a:lstStyle/>
                    <a:p>
                      <a:pPr algn="r" fontAlgn="ctr"/>
                      <a:r>
                        <a:rPr lang="en-US" sz="700">
                          <a:effectLst/>
                        </a:rPr>
                        <a:t>Les Foodies</a:t>
                      </a:r>
                    </a:p>
                  </a:txBody>
                  <a:tcPr marL="9507" marR="9507" marT="4753" marB="4753" anchor="ctr"/>
                </a:tc>
                <a:tc>
                  <a:txBody>
                    <a:bodyPr/>
                    <a:lstStyle/>
                    <a:p>
                      <a:pPr algn="r" fontAlgn="ctr"/>
                      <a:r>
                        <a:rPr lang="en-US" sz="700">
                          <a:effectLst/>
                        </a:rPr>
                        <a:t>57726d6a498e0bc923087c7d</a:t>
                      </a:r>
                    </a:p>
                  </a:txBody>
                  <a:tcPr marL="9507" marR="9507" marT="4753" marB="4753" anchor="ctr"/>
                </a:tc>
                <a:tc>
                  <a:txBody>
                    <a:bodyPr/>
                    <a:lstStyle/>
                    <a:p>
                      <a:pPr algn="r" fontAlgn="ctr"/>
                      <a:r>
                        <a:rPr lang="en-US" sz="700">
                          <a:effectLst/>
                        </a:rPr>
                        <a:t>Bistro</a:t>
                      </a:r>
                    </a:p>
                  </a:txBody>
                  <a:tcPr marL="9507" marR="9507" marT="4753" marB="4753" anchor="ctr"/>
                </a:tc>
                <a:tc>
                  <a:txBody>
                    <a:bodyPr/>
                    <a:lstStyle/>
                    <a:p>
                      <a:pPr algn="r" fontAlgn="ctr"/>
                      <a:r>
                        <a:rPr lang="en-US" sz="700">
                          <a:effectLst/>
                        </a:rPr>
                        <a:t>48.858308</a:t>
                      </a:r>
                    </a:p>
                  </a:txBody>
                  <a:tcPr marL="9507" marR="9507" marT="4753" marB="4753" anchor="ctr"/>
                </a:tc>
                <a:tc>
                  <a:txBody>
                    <a:bodyPr/>
                    <a:lstStyle/>
                    <a:p>
                      <a:pPr algn="r" fontAlgn="ctr"/>
                      <a:r>
                        <a:rPr lang="en-US" sz="700">
                          <a:effectLst/>
                        </a:rPr>
                        <a:t>2.354662</a:t>
                      </a:r>
                    </a:p>
                  </a:txBody>
                  <a:tcPr marL="9507" marR="9507" marT="4753" marB="4753" anchor="ctr"/>
                </a:tc>
                <a:tc>
                  <a:txBody>
                    <a:bodyPr/>
                    <a:lstStyle/>
                    <a:p>
                      <a:pPr algn="r" fontAlgn="ctr"/>
                      <a:r>
                        <a:rPr lang="en-US" sz="700">
                          <a:effectLst/>
                        </a:rPr>
                        <a:t>10</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2977727789"/>
                  </a:ext>
                </a:extLst>
              </a:tr>
              <a:tr h="146587">
                <a:tc>
                  <a:txBody>
                    <a:bodyPr/>
                    <a:lstStyle/>
                    <a:p>
                      <a:pPr algn="r" fontAlgn="ctr"/>
                      <a:r>
                        <a:rPr lang="en-US" sz="700">
                          <a:effectLst/>
                        </a:rPr>
                        <a:t>81</a:t>
                      </a:r>
                      <a:endParaRPr lang="en-US" sz="700" b="1">
                        <a:effectLst/>
                      </a:endParaRPr>
                    </a:p>
                  </a:txBody>
                  <a:tcPr marL="9507" marR="9507" marT="4753" marB="4753" anchor="ctr"/>
                </a:tc>
                <a:tc>
                  <a:txBody>
                    <a:bodyPr/>
                    <a:lstStyle/>
                    <a:p>
                      <a:pPr algn="r" fontAlgn="ctr"/>
                      <a:r>
                        <a:rPr lang="en-US" sz="700">
                          <a:effectLst/>
                        </a:rPr>
                        <a:t>Melodies graphiques</a:t>
                      </a:r>
                    </a:p>
                  </a:txBody>
                  <a:tcPr marL="9507" marR="9507" marT="4753" marB="4753" anchor="ctr"/>
                </a:tc>
                <a:tc>
                  <a:txBody>
                    <a:bodyPr/>
                    <a:lstStyle/>
                    <a:p>
                      <a:pPr algn="r" fontAlgn="ctr"/>
                      <a:r>
                        <a:rPr lang="en-US" sz="700">
                          <a:effectLst/>
                        </a:rPr>
                        <a:t>4e413b1f2271a89dd08ad91e</a:t>
                      </a:r>
                    </a:p>
                  </a:txBody>
                  <a:tcPr marL="9507" marR="9507" marT="4753" marB="4753" anchor="ctr"/>
                </a:tc>
                <a:tc>
                  <a:txBody>
                    <a:bodyPr/>
                    <a:lstStyle/>
                    <a:p>
                      <a:pPr algn="r" fontAlgn="ctr"/>
                      <a:r>
                        <a:rPr lang="en-US" sz="700">
                          <a:effectLst/>
                        </a:rPr>
                        <a:t>Arts &amp; Crafts Store</a:t>
                      </a:r>
                    </a:p>
                  </a:txBody>
                  <a:tcPr marL="9507" marR="9507" marT="4753" marB="4753" anchor="ctr"/>
                </a:tc>
                <a:tc>
                  <a:txBody>
                    <a:bodyPr/>
                    <a:lstStyle/>
                    <a:p>
                      <a:pPr algn="r" fontAlgn="ctr"/>
                      <a:r>
                        <a:rPr lang="en-US" sz="700">
                          <a:effectLst/>
                        </a:rPr>
                        <a:t>48.855054</a:t>
                      </a:r>
                    </a:p>
                  </a:txBody>
                  <a:tcPr marL="9507" marR="9507" marT="4753" marB="4753" anchor="ctr"/>
                </a:tc>
                <a:tc>
                  <a:txBody>
                    <a:bodyPr/>
                    <a:lstStyle/>
                    <a:p>
                      <a:pPr algn="r" fontAlgn="ctr"/>
                      <a:r>
                        <a:rPr lang="en-US" sz="700">
                          <a:effectLst/>
                        </a:rPr>
                        <a:t>2.355579</a:t>
                      </a:r>
                    </a:p>
                  </a:txBody>
                  <a:tcPr marL="9507" marR="9507" marT="4753" marB="4753" anchor="ctr"/>
                </a:tc>
                <a:tc>
                  <a:txBody>
                    <a:bodyPr/>
                    <a:lstStyle/>
                    <a:p>
                      <a:pPr algn="r" fontAlgn="ctr"/>
                      <a:r>
                        <a:rPr lang="en-US" sz="700">
                          <a:effectLst/>
                        </a:rPr>
                        <a:t>6</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3942789619"/>
                  </a:ext>
                </a:extLst>
              </a:tr>
              <a:tr h="146587">
                <a:tc>
                  <a:txBody>
                    <a:bodyPr/>
                    <a:lstStyle/>
                    <a:p>
                      <a:pPr algn="r" fontAlgn="ctr"/>
                      <a:r>
                        <a:rPr lang="en-US" sz="700">
                          <a:effectLst/>
                        </a:rPr>
                        <a:t>82</a:t>
                      </a:r>
                      <a:endParaRPr lang="en-US" sz="700" b="1">
                        <a:effectLst/>
                      </a:endParaRPr>
                    </a:p>
                  </a:txBody>
                  <a:tcPr marL="9507" marR="9507" marT="4753" marB="4753" anchor="ctr"/>
                </a:tc>
                <a:tc>
                  <a:txBody>
                    <a:bodyPr/>
                    <a:lstStyle/>
                    <a:p>
                      <a:pPr algn="r" fontAlgn="ctr"/>
                      <a:r>
                        <a:rPr lang="en-US" sz="700">
                          <a:effectLst/>
                        </a:rPr>
                        <a:t>Edwart Chocolatier</a:t>
                      </a:r>
                    </a:p>
                  </a:txBody>
                  <a:tcPr marL="9507" marR="9507" marT="4753" marB="4753" anchor="ctr"/>
                </a:tc>
                <a:tc>
                  <a:txBody>
                    <a:bodyPr/>
                    <a:lstStyle/>
                    <a:p>
                      <a:pPr algn="r" fontAlgn="ctr"/>
                      <a:r>
                        <a:rPr lang="en-US" sz="700">
                          <a:effectLst/>
                        </a:rPr>
                        <a:t>543aa57b498e6f51e6bfff25</a:t>
                      </a:r>
                    </a:p>
                  </a:txBody>
                  <a:tcPr marL="9507" marR="9507" marT="4753" marB="4753" anchor="ctr"/>
                </a:tc>
                <a:tc>
                  <a:txBody>
                    <a:bodyPr/>
                    <a:lstStyle/>
                    <a:p>
                      <a:pPr algn="r" fontAlgn="ctr"/>
                      <a:r>
                        <a:rPr lang="en-US" sz="700">
                          <a:effectLst/>
                        </a:rPr>
                        <a:t>Chocolate Shop</a:t>
                      </a:r>
                    </a:p>
                  </a:txBody>
                  <a:tcPr marL="9507" marR="9507" marT="4753" marB="4753" anchor="ctr"/>
                </a:tc>
                <a:tc>
                  <a:txBody>
                    <a:bodyPr/>
                    <a:lstStyle/>
                    <a:p>
                      <a:pPr algn="r" fontAlgn="ctr"/>
                      <a:r>
                        <a:rPr lang="en-US" sz="700">
                          <a:effectLst/>
                        </a:rPr>
                        <a:t>48.856846</a:t>
                      </a:r>
                    </a:p>
                  </a:txBody>
                  <a:tcPr marL="9507" marR="9507" marT="4753" marB="4753" anchor="ctr"/>
                </a:tc>
                <a:tc>
                  <a:txBody>
                    <a:bodyPr/>
                    <a:lstStyle/>
                    <a:p>
                      <a:pPr algn="r" fontAlgn="ctr"/>
                      <a:r>
                        <a:rPr lang="en-US" sz="700">
                          <a:effectLst/>
                        </a:rPr>
                        <a:t>2.356593</a:t>
                      </a:r>
                    </a:p>
                  </a:txBody>
                  <a:tcPr marL="9507" marR="9507" marT="4753" marB="4753" anchor="ctr"/>
                </a:tc>
                <a:tc>
                  <a:txBody>
                    <a:bodyPr/>
                    <a:lstStyle/>
                    <a:p>
                      <a:pPr algn="r" fontAlgn="ctr"/>
                      <a:r>
                        <a:rPr lang="en-US" sz="700">
                          <a:effectLst/>
                        </a:rPr>
                        <a:t>16</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594306451"/>
                  </a:ext>
                </a:extLst>
              </a:tr>
              <a:tr h="257134">
                <a:tc>
                  <a:txBody>
                    <a:bodyPr/>
                    <a:lstStyle/>
                    <a:p>
                      <a:pPr algn="r" fontAlgn="ctr"/>
                      <a:r>
                        <a:rPr lang="en-US" sz="700">
                          <a:effectLst/>
                        </a:rPr>
                        <a:t>86</a:t>
                      </a:r>
                      <a:endParaRPr lang="en-US" sz="700" b="1">
                        <a:effectLst/>
                      </a:endParaRPr>
                    </a:p>
                  </a:txBody>
                  <a:tcPr marL="9507" marR="9507" marT="4753" marB="4753" anchor="ctr"/>
                </a:tc>
                <a:tc>
                  <a:txBody>
                    <a:bodyPr/>
                    <a:lstStyle/>
                    <a:p>
                      <a:pPr algn="r" fontAlgn="ctr"/>
                      <a:r>
                        <a:rPr lang="en-US" sz="700">
                          <a:effectLst/>
                        </a:rPr>
                        <a:t>Crêperie Beaubourg</a:t>
                      </a:r>
                    </a:p>
                  </a:txBody>
                  <a:tcPr marL="9507" marR="9507" marT="4753" marB="4753" anchor="ctr"/>
                </a:tc>
                <a:tc>
                  <a:txBody>
                    <a:bodyPr/>
                    <a:lstStyle/>
                    <a:p>
                      <a:pPr algn="r" fontAlgn="ctr"/>
                      <a:r>
                        <a:rPr lang="en-US" sz="700">
                          <a:effectLst/>
                        </a:rPr>
                        <a:t>581cec3e4ed61041c1816763</a:t>
                      </a:r>
                    </a:p>
                  </a:txBody>
                  <a:tcPr marL="9507" marR="9507" marT="4753" marB="4753" anchor="ctr"/>
                </a:tc>
                <a:tc>
                  <a:txBody>
                    <a:bodyPr/>
                    <a:lstStyle/>
                    <a:p>
                      <a:pPr algn="r" fontAlgn="ctr"/>
                      <a:r>
                        <a:rPr lang="en-US" sz="700">
                          <a:effectLst/>
                        </a:rPr>
                        <a:t>Creperie</a:t>
                      </a:r>
                    </a:p>
                  </a:txBody>
                  <a:tcPr marL="9507" marR="9507" marT="4753" marB="4753" anchor="ctr"/>
                </a:tc>
                <a:tc>
                  <a:txBody>
                    <a:bodyPr/>
                    <a:lstStyle/>
                    <a:p>
                      <a:pPr algn="r" fontAlgn="ctr"/>
                      <a:r>
                        <a:rPr lang="en-US" sz="700">
                          <a:effectLst/>
                        </a:rPr>
                        <a:t>48.859348</a:t>
                      </a:r>
                    </a:p>
                  </a:txBody>
                  <a:tcPr marL="9507" marR="9507" marT="4753" marB="4753" anchor="ctr"/>
                </a:tc>
                <a:tc>
                  <a:txBody>
                    <a:bodyPr/>
                    <a:lstStyle/>
                    <a:p>
                      <a:pPr algn="r" fontAlgn="ctr"/>
                      <a:r>
                        <a:rPr lang="en-US" sz="700">
                          <a:effectLst/>
                        </a:rPr>
                        <a:t>2.351439</a:t>
                      </a:r>
                    </a:p>
                  </a:txBody>
                  <a:tcPr marL="9507" marR="9507" marT="4753" marB="4753" anchor="ctr"/>
                </a:tc>
                <a:tc>
                  <a:txBody>
                    <a:bodyPr/>
                    <a:lstStyle/>
                    <a:p>
                      <a:pPr algn="r" fontAlgn="ctr"/>
                      <a:r>
                        <a:rPr lang="en-US" sz="700">
                          <a:effectLst/>
                        </a:rPr>
                        <a:t>23</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3303245606"/>
                  </a:ext>
                </a:extLst>
              </a:tr>
              <a:tr h="257134">
                <a:tc>
                  <a:txBody>
                    <a:bodyPr/>
                    <a:lstStyle/>
                    <a:p>
                      <a:pPr algn="r" fontAlgn="ctr"/>
                      <a:r>
                        <a:rPr lang="en-US" sz="700">
                          <a:effectLst/>
                        </a:rPr>
                        <a:t>90</a:t>
                      </a:r>
                      <a:endParaRPr lang="en-US" sz="700" b="1">
                        <a:effectLst/>
                      </a:endParaRPr>
                    </a:p>
                  </a:txBody>
                  <a:tcPr marL="9507" marR="9507" marT="4753" marB="4753" anchor="ctr"/>
                </a:tc>
                <a:tc>
                  <a:txBody>
                    <a:bodyPr/>
                    <a:lstStyle/>
                    <a:p>
                      <a:pPr algn="r" fontAlgn="ctr"/>
                      <a:r>
                        <a:rPr lang="en-US" sz="700">
                          <a:effectLst/>
                        </a:rPr>
                        <a:t>Hôtel Caron de Beaumarchais</a:t>
                      </a:r>
                    </a:p>
                  </a:txBody>
                  <a:tcPr marL="9507" marR="9507" marT="4753" marB="4753" anchor="ctr"/>
                </a:tc>
                <a:tc>
                  <a:txBody>
                    <a:bodyPr/>
                    <a:lstStyle/>
                    <a:p>
                      <a:pPr algn="r" fontAlgn="ctr"/>
                      <a:r>
                        <a:rPr lang="en-US" sz="700">
                          <a:effectLst/>
                        </a:rPr>
                        <a:t>4adcd9fff964a520993021e3</a:t>
                      </a:r>
                    </a:p>
                  </a:txBody>
                  <a:tcPr marL="9507" marR="9507" marT="4753" marB="4753" anchor="ctr"/>
                </a:tc>
                <a:tc>
                  <a:txBody>
                    <a:bodyPr/>
                    <a:lstStyle/>
                    <a:p>
                      <a:pPr algn="r" fontAlgn="ctr"/>
                      <a:r>
                        <a:rPr lang="en-US" sz="700">
                          <a:effectLst/>
                        </a:rPr>
                        <a:t>Hotel</a:t>
                      </a:r>
                    </a:p>
                  </a:txBody>
                  <a:tcPr marL="9507" marR="9507" marT="4753" marB="4753" anchor="ctr"/>
                </a:tc>
                <a:tc>
                  <a:txBody>
                    <a:bodyPr/>
                    <a:lstStyle/>
                    <a:p>
                      <a:pPr algn="r" fontAlgn="ctr"/>
                      <a:r>
                        <a:rPr lang="en-US" sz="700">
                          <a:effectLst/>
                        </a:rPr>
                        <a:t>48.856448</a:t>
                      </a:r>
                    </a:p>
                  </a:txBody>
                  <a:tcPr marL="9507" marR="9507" marT="4753" marB="4753" anchor="ctr"/>
                </a:tc>
                <a:tc>
                  <a:txBody>
                    <a:bodyPr/>
                    <a:lstStyle/>
                    <a:p>
                      <a:pPr algn="r" fontAlgn="ctr"/>
                      <a:r>
                        <a:rPr lang="en-US" sz="700">
                          <a:effectLst/>
                        </a:rPr>
                        <a:t>2.356729</a:t>
                      </a:r>
                    </a:p>
                  </a:txBody>
                  <a:tcPr marL="9507" marR="9507" marT="4753" marB="4753" anchor="ctr"/>
                </a:tc>
                <a:tc>
                  <a:txBody>
                    <a:bodyPr/>
                    <a:lstStyle/>
                    <a:p>
                      <a:pPr algn="r" fontAlgn="ctr"/>
                      <a:r>
                        <a:rPr lang="en-US" sz="700">
                          <a:effectLst/>
                        </a:rPr>
                        <a:t>20</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3108647020"/>
                  </a:ext>
                </a:extLst>
              </a:tr>
              <a:tr h="257134">
                <a:tc>
                  <a:txBody>
                    <a:bodyPr/>
                    <a:lstStyle/>
                    <a:p>
                      <a:pPr algn="r" fontAlgn="ctr"/>
                      <a:r>
                        <a:rPr lang="en-US" sz="700">
                          <a:effectLst/>
                        </a:rPr>
                        <a:t>95</a:t>
                      </a:r>
                      <a:endParaRPr lang="en-US" sz="700" b="1">
                        <a:effectLst/>
                      </a:endParaRPr>
                    </a:p>
                  </a:txBody>
                  <a:tcPr marL="9507" marR="9507" marT="4753" marB="4753" anchor="ctr"/>
                </a:tc>
                <a:tc>
                  <a:txBody>
                    <a:bodyPr/>
                    <a:lstStyle/>
                    <a:p>
                      <a:pPr algn="r" fontAlgn="ctr"/>
                      <a:r>
                        <a:rPr lang="en-US" sz="700">
                          <a:effectLst/>
                        </a:rPr>
                        <a:t>Meating Corner</a:t>
                      </a:r>
                    </a:p>
                  </a:txBody>
                  <a:tcPr marL="9507" marR="9507" marT="4753" marB="4753" anchor="ctr"/>
                </a:tc>
                <a:tc>
                  <a:txBody>
                    <a:bodyPr/>
                    <a:lstStyle/>
                    <a:p>
                      <a:pPr algn="r" fontAlgn="ctr"/>
                      <a:r>
                        <a:rPr lang="en-US" sz="700">
                          <a:effectLst/>
                        </a:rPr>
                        <a:t>5a1ea646b9ac382318bd8654</a:t>
                      </a:r>
                    </a:p>
                  </a:txBody>
                  <a:tcPr marL="9507" marR="9507" marT="4753" marB="4753" anchor="ctr"/>
                </a:tc>
                <a:tc>
                  <a:txBody>
                    <a:bodyPr/>
                    <a:lstStyle/>
                    <a:p>
                      <a:pPr algn="r" fontAlgn="ctr"/>
                      <a:r>
                        <a:rPr lang="en-US" sz="700">
                          <a:effectLst/>
                        </a:rPr>
                        <a:t>Burger Joint</a:t>
                      </a:r>
                    </a:p>
                  </a:txBody>
                  <a:tcPr marL="9507" marR="9507" marT="4753" marB="4753" anchor="ctr"/>
                </a:tc>
                <a:tc>
                  <a:txBody>
                    <a:bodyPr/>
                    <a:lstStyle/>
                    <a:p>
                      <a:pPr algn="r" fontAlgn="ctr"/>
                      <a:r>
                        <a:rPr lang="en-US" sz="700">
                          <a:effectLst/>
                        </a:rPr>
                        <a:t>48.859205</a:t>
                      </a:r>
                    </a:p>
                  </a:txBody>
                  <a:tcPr marL="9507" marR="9507" marT="4753" marB="4753" anchor="ctr"/>
                </a:tc>
                <a:tc>
                  <a:txBody>
                    <a:bodyPr/>
                    <a:lstStyle/>
                    <a:p>
                      <a:pPr algn="r" fontAlgn="ctr"/>
                      <a:r>
                        <a:rPr lang="en-US" sz="700">
                          <a:effectLst/>
                        </a:rPr>
                        <a:t>2.349764</a:t>
                      </a:r>
                    </a:p>
                  </a:txBody>
                  <a:tcPr marL="9507" marR="9507" marT="4753" marB="4753" anchor="ctr"/>
                </a:tc>
                <a:tc>
                  <a:txBody>
                    <a:bodyPr/>
                    <a:lstStyle/>
                    <a:p>
                      <a:pPr algn="r" fontAlgn="ctr"/>
                      <a:r>
                        <a:rPr lang="en-US" sz="700">
                          <a:effectLst/>
                        </a:rPr>
                        <a:t>7</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american food</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376269204"/>
                  </a:ext>
                </a:extLst>
              </a:tr>
              <a:tr h="257134">
                <a:tc>
                  <a:txBody>
                    <a:bodyPr/>
                    <a:lstStyle/>
                    <a:p>
                      <a:pPr algn="r" fontAlgn="ctr"/>
                      <a:r>
                        <a:rPr lang="en-US" sz="700">
                          <a:effectLst/>
                        </a:rPr>
                        <a:t>96</a:t>
                      </a:r>
                      <a:endParaRPr lang="en-US" sz="700" b="1">
                        <a:effectLst/>
                      </a:endParaRPr>
                    </a:p>
                  </a:txBody>
                  <a:tcPr marL="9507" marR="9507" marT="4753" marB="4753" anchor="ctr"/>
                </a:tc>
                <a:tc>
                  <a:txBody>
                    <a:bodyPr/>
                    <a:lstStyle/>
                    <a:p>
                      <a:pPr algn="r" fontAlgn="ctr"/>
                      <a:r>
                        <a:rPr lang="fr-FR" sz="700">
                          <a:effectLst/>
                        </a:rPr>
                        <a:t>L'Horloge du Palais de la Cité</a:t>
                      </a:r>
                    </a:p>
                  </a:txBody>
                  <a:tcPr marL="9507" marR="9507" marT="4753" marB="4753" anchor="ctr"/>
                </a:tc>
                <a:tc>
                  <a:txBody>
                    <a:bodyPr/>
                    <a:lstStyle/>
                    <a:p>
                      <a:pPr algn="r" fontAlgn="ctr"/>
                      <a:r>
                        <a:rPr lang="en-US" sz="700">
                          <a:effectLst/>
                        </a:rPr>
                        <a:t>519a24a8498e55ea1824b30a</a:t>
                      </a:r>
                    </a:p>
                  </a:txBody>
                  <a:tcPr marL="9507" marR="9507" marT="4753" marB="4753" anchor="ctr"/>
                </a:tc>
                <a:tc>
                  <a:txBody>
                    <a:bodyPr/>
                    <a:lstStyle/>
                    <a:p>
                      <a:pPr algn="r" fontAlgn="ctr"/>
                      <a:r>
                        <a:rPr lang="en-US" sz="700">
                          <a:effectLst/>
                        </a:rPr>
                        <a:t>Historic Site</a:t>
                      </a:r>
                    </a:p>
                  </a:txBody>
                  <a:tcPr marL="9507" marR="9507" marT="4753" marB="4753" anchor="ctr"/>
                </a:tc>
                <a:tc>
                  <a:txBody>
                    <a:bodyPr/>
                    <a:lstStyle/>
                    <a:p>
                      <a:pPr algn="r" fontAlgn="ctr"/>
                      <a:r>
                        <a:rPr lang="en-US" sz="700">
                          <a:effectLst/>
                        </a:rPr>
                        <a:t>48.856139</a:t>
                      </a:r>
                    </a:p>
                  </a:txBody>
                  <a:tcPr marL="9507" marR="9507" marT="4753" marB="4753" anchor="ctr"/>
                </a:tc>
                <a:tc>
                  <a:txBody>
                    <a:bodyPr/>
                    <a:lstStyle/>
                    <a:p>
                      <a:pPr algn="r" fontAlgn="ctr"/>
                      <a:r>
                        <a:rPr lang="en-US" sz="700">
                          <a:effectLst/>
                        </a:rPr>
                        <a:t>2.346155</a:t>
                      </a:r>
                    </a:p>
                  </a:txBody>
                  <a:tcPr marL="9507" marR="9507" marT="4753" marB="4753" anchor="ctr"/>
                </a:tc>
                <a:tc>
                  <a:txBody>
                    <a:bodyPr/>
                    <a:lstStyle/>
                    <a:p>
                      <a:pPr algn="r" fontAlgn="ctr"/>
                      <a:r>
                        <a:rPr lang="en-US" sz="700">
                          <a:effectLst/>
                        </a:rPr>
                        <a:t>8</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None</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051467808"/>
                  </a:ext>
                </a:extLst>
              </a:tr>
              <a:tr h="146587">
                <a:tc>
                  <a:txBody>
                    <a:bodyPr/>
                    <a:lstStyle/>
                    <a:p>
                      <a:pPr algn="r" fontAlgn="ctr"/>
                      <a:r>
                        <a:rPr lang="en-US" sz="700">
                          <a:effectLst/>
                        </a:rPr>
                        <a:t>98</a:t>
                      </a:r>
                      <a:endParaRPr lang="en-US" sz="700" b="1">
                        <a:effectLst/>
                      </a:endParaRPr>
                    </a:p>
                  </a:txBody>
                  <a:tcPr marL="9507" marR="9507" marT="4753" marB="4753" anchor="ctr"/>
                </a:tc>
                <a:tc>
                  <a:txBody>
                    <a:bodyPr/>
                    <a:lstStyle/>
                    <a:p>
                      <a:pPr algn="r" fontAlgn="ctr"/>
                      <a:r>
                        <a:rPr lang="en-US" sz="700">
                          <a:effectLst/>
                        </a:rPr>
                        <a:t>Les Agités</a:t>
                      </a:r>
                    </a:p>
                  </a:txBody>
                  <a:tcPr marL="9507" marR="9507" marT="4753" marB="4753" anchor="ctr"/>
                </a:tc>
                <a:tc>
                  <a:txBody>
                    <a:bodyPr/>
                    <a:lstStyle/>
                    <a:p>
                      <a:pPr algn="r" fontAlgn="ctr"/>
                      <a:r>
                        <a:rPr lang="en-US" sz="700">
                          <a:effectLst/>
                        </a:rPr>
                        <a:t>4f1086d0e4b0aabf16bdfc5c</a:t>
                      </a:r>
                    </a:p>
                  </a:txBody>
                  <a:tcPr marL="9507" marR="9507" marT="4753" marB="4753" anchor="ctr"/>
                </a:tc>
                <a:tc>
                  <a:txBody>
                    <a:bodyPr/>
                    <a:lstStyle/>
                    <a:p>
                      <a:pPr algn="r" fontAlgn="ctr"/>
                      <a:r>
                        <a:rPr lang="en-US" sz="700">
                          <a:effectLst/>
                        </a:rPr>
                        <a:t>Bar</a:t>
                      </a:r>
                    </a:p>
                  </a:txBody>
                  <a:tcPr marL="9507" marR="9507" marT="4753" marB="4753" anchor="ctr"/>
                </a:tc>
                <a:tc>
                  <a:txBody>
                    <a:bodyPr/>
                    <a:lstStyle/>
                    <a:p>
                      <a:pPr algn="r" fontAlgn="ctr"/>
                      <a:r>
                        <a:rPr lang="en-US" sz="700">
                          <a:effectLst/>
                        </a:rPr>
                        <a:t>48.860007</a:t>
                      </a:r>
                    </a:p>
                  </a:txBody>
                  <a:tcPr marL="9507" marR="9507" marT="4753" marB="4753" anchor="ctr"/>
                </a:tc>
                <a:tc>
                  <a:txBody>
                    <a:bodyPr/>
                    <a:lstStyle/>
                    <a:p>
                      <a:pPr algn="r" fontAlgn="ctr"/>
                      <a:r>
                        <a:rPr lang="en-US" sz="700">
                          <a:effectLst/>
                        </a:rPr>
                        <a:t>2.349531</a:t>
                      </a:r>
                    </a:p>
                  </a:txBody>
                  <a:tcPr marL="9507" marR="9507" marT="4753" marB="4753" anchor="ctr"/>
                </a:tc>
                <a:tc>
                  <a:txBody>
                    <a:bodyPr/>
                    <a:lstStyle/>
                    <a:p>
                      <a:pPr algn="r" fontAlgn="ctr"/>
                      <a:r>
                        <a:rPr lang="en-US" sz="700">
                          <a:effectLst/>
                        </a:rPr>
                        <a:t>17</a:t>
                      </a:r>
                    </a:p>
                  </a:txBody>
                  <a:tcPr marL="9507" marR="9507" marT="4753" marB="4753" anchor="ctr"/>
                </a:tc>
                <a:tc>
                  <a:txBody>
                    <a:bodyPr/>
                    <a:lstStyle/>
                    <a:p>
                      <a:pPr algn="r" fontAlgn="ctr"/>
                      <a:r>
                        <a:rPr lang="en-US" sz="700">
                          <a:effectLst/>
                        </a:rPr>
                        <a:t>poor</a:t>
                      </a:r>
                    </a:p>
                  </a:txBody>
                  <a:tcPr marL="9507" marR="9507" marT="4753" marB="4753" anchor="ctr"/>
                </a:tc>
                <a:tc>
                  <a:txBody>
                    <a:bodyPr/>
                    <a:lstStyle/>
                    <a:p>
                      <a:pPr algn="r" fontAlgn="ctr"/>
                      <a:r>
                        <a:rPr lang="en-US" sz="700">
                          <a:effectLst/>
                        </a:rPr>
                        <a:t>bars</a:t>
                      </a:r>
                    </a:p>
                  </a:txBody>
                  <a:tcPr marL="9507" marR="9507" marT="4753" marB="4753" anchor="ctr"/>
                </a:tc>
                <a:tc>
                  <a:txBody>
                    <a:bodyPr/>
                    <a:lstStyle/>
                    <a:p>
                      <a:pPr algn="r" fontAlgn="ctr"/>
                      <a:r>
                        <a:rPr lang="en-US" sz="700">
                          <a:effectLst/>
                        </a:rPr>
                        <a:t>1</a:t>
                      </a:r>
                    </a:p>
                  </a:txBody>
                  <a:tcPr marL="9507" marR="9507" marT="4753" marB="4753" anchor="ctr"/>
                </a:tc>
                <a:extLst>
                  <a:ext uri="{0D108BD9-81ED-4DB2-BD59-A6C34878D82A}">
                    <a16:rowId xmlns:a16="http://schemas.microsoft.com/office/drawing/2014/main" val="1841378051"/>
                  </a:ext>
                </a:extLst>
              </a:tr>
            </a:tbl>
          </a:graphicData>
        </a:graphic>
      </p:graphicFrame>
      <p:sp>
        <p:nvSpPr>
          <p:cNvPr id="7" name="Rectangle 2">
            <a:extLst>
              <a:ext uri="{FF2B5EF4-FFF2-40B4-BE49-F238E27FC236}">
                <a16:creationId xmlns:a16="http://schemas.microsoft.com/office/drawing/2014/main" id="{6EC5AE2B-7B5A-4A0C-937E-153768CDC7B3}"/>
              </a:ext>
            </a:extLst>
          </p:cNvPr>
          <p:cNvSpPr>
            <a:spLocks noChangeArrowheads="1"/>
          </p:cNvSpPr>
          <p:nvPr/>
        </p:nvSpPr>
        <p:spPr bwMode="auto">
          <a:xfrm>
            <a:off x="0" y="-2616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7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BFDC7-F6D3-4076-AC06-D70CCD52C173}"/>
              </a:ext>
            </a:extLst>
          </p:cNvPr>
          <p:cNvSpPr>
            <a:spLocks noGrp="1"/>
          </p:cNvSpPr>
          <p:nvPr>
            <p:ph type="title"/>
          </p:nvPr>
        </p:nvSpPr>
        <p:spPr>
          <a:xfrm>
            <a:off x="436106" y="1378633"/>
            <a:ext cx="3124080" cy="3910819"/>
          </a:xfrm>
        </p:spPr>
        <p:txBody>
          <a:bodyPr>
            <a:normAutofit/>
          </a:bodyPr>
          <a:lstStyle/>
          <a:p>
            <a:pPr algn="r"/>
            <a:r>
              <a:rPr lang="en-US" sz="4800" b="1" dirty="0"/>
              <a:t>Third cluster label 2 form the </a:t>
            </a:r>
            <a:r>
              <a:rPr lang="en-US" sz="4800" b="1" dirty="0" err="1"/>
              <a:t>dataframe</a:t>
            </a:r>
            <a:endParaRPr lang="en-US" sz="4800" b="1" dirty="0">
              <a:solidFill>
                <a:schemeClr val="accent1"/>
              </a:solidFill>
            </a:endParaRP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C6FE5C16-E093-41B3-9DA2-EF4BB3619A45}"/>
              </a:ext>
            </a:extLst>
          </p:cNvPr>
          <p:cNvGraphicFramePr>
            <a:graphicFrameLocks noGrp="1"/>
          </p:cNvGraphicFramePr>
          <p:nvPr>
            <p:ph sz="half" idx="2"/>
            <p:extLst>
              <p:ext uri="{D42A27DB-BD31-4B8C-83A1-F6EECF244321}">
                <p14:modId xmlns:p14="http://schemas.microsoft.com/office/powerpoint/2010/main" val="3106463659"/>
              </p:ext>
            </p:extLst>
          </p:nvPr>
        </p:nvGraphicFramePr>
        <p:xfrm>
          <a:off x="4976028" y="2574388"/>
          <a:ext cx="6377760" cy="3833115"/>
        </p:xfrm>
        <a:graphic>
          <a:graphicData uri="http://schemas.openxmlformats.org/drawingml/2006/table">
            <a:tbl>
              <a:tblPr/>
              <a:tblGrid>
                <a:gridCol w="637776">
                  <a:extLst>
                    <a:ext uri="{9D8B030D-6E8A-4147-A177-3AD203B41FA5}">
                      <a16:colId xmlns:a16="http://schemas.microsoft.com/office/drawing/2014/main" val="4207165513"/>
                    </a:ext>
                  </a:extLst>
                </a:gridCol>
                <a:gridCol w="637776">
                  <a:extLst>
                    <a:ext uri="{9D8B030D-6E8A-4147-A177-3AD203B41FA5}">
                      <a16:colId xmlns:a16="http://schemas.microsoft.com/office/drawing/2014/main" val="2818535567"/>
                    </a:ext>
                  </a:extLst>
                </a:gridCol>
                <a:gridCol w="637776">
                  <a:extLst>
                    <a:ext uri="{9D8B030D-6E8A-4147-A177-3AD203B41FA5}">
                      <a16:colId xmlns:a16="http://schemas.microsoft.com/office/drawing/2014/main" val="1995873055"/>
                    </a:ext>
                  </a:extLst>
                </a:gridCol>
                <a:gridCol w="637776">
                  <a:extLst>
                    <a:ext uri="{9D8B030D-6E8A-4147-A177-3AD203B41FA5}">
                      <a16:colId xmlns:a16="http://schemas.microsoft.com/office/drawing/2014/main" val="196996300"/>
                    </a:ext>
                  </a:extLst>
                </a:gridCol>
                <a:gridCol w="637776">
                  <a:extLst>
                    <a:ext uri="{9D8B030D-6E8A-4147-A177-3AD203B41FA5}">
                      <a16:colId xmlns:a16="http://schemas.microsoft.com/office/drawing/2014/main" val="1788844870"/>
                    </a:ext>
                  </a:extLst>
                </a:gridCol>
                <a:gridCol w="637776">
                  <a:extLst>
                    <a:ext uri="{9D8B030D-6E8A-4147-A177-3AD203B41FA5}">
                      <a16:colId xmlns:a16="http://schemas.microsoft.com/office/drawing/2014/main" val="1985365820"/>
                    </a:ext>
                  </a:extLst>
                </a:gridCol>
                <a:gridCol w="637776">
                  <a:extLst>
                    <a:ext uri="{9D8B030D-6E8A-4147-A177-3AD203B41FA5}">
                      <a16:colId xmlns:a16="http://schemas.microsoft.com/office/drawing/2014/main" val="392061037"/>
                    </a:ext>
                  </a:extLst>
                </a:gridCol>
                <a:gridCol w="637776">
                  <a:extLst>
                    <a:ext uri="{9D8B030D-6E8A-4147-A177-3AD203B41FA5}">
                      <a16:colId xmlns:a16="http://schemas.microsoft.com/office/drawing/2014/main" val="3772344311"/>
                    </a:ext>
                  </a:extLst>
                </a:gridCol>
                <a:gridCol w="637776">
                  <a:extLst>
                    <a:ext uri="{9D8B030D-6E8A-4147-A177-3AD203B41FA5}">
                      <a16:colId xmlns:a16="http://schemas.microsoft.com/office/drawing/2014/main" val="874093339"/>
                    </a:ext>
                  </a:extLst>
                </a:gridCol>
                <a:gridCol w="637776">
                  <a:extLst>
                    <a:ext uri="{9D8B030D-6E8A-4147-A177-3AD203B41FA5}">
                      <a16:colId xmlns:a16="http://schemas.microsoft.com/office/drawing/2014/main" val="658153372"/>
                    </a:ext>
                  </a:extLst>
                </a:gridCol>
              </a:tblGrid>
              <a:tr h="55163">
                <a:tc>
                  <a:txBody>
                    <a:bodyPr/>
                    <a:lstStyle/>
                    <a:p>
                      <a:pPr algn="r" fontAlgn="ctr"/>
                      <a:endParaRPr lang="en-US" sz="400" b="1">
                        <a:effectLst/>
                      </a:endParaRPr>
                    </a:p>
                  </a:txBody>
                  <a:tcPr marL="4782" marR="4782" marT="2391" marB="2391" anchor="ctr">
                    <a:lnL>
                      <a:noFill/>
                    </a:lnL>
                    <a:lnR>
                      <a:noFill/>
                    </a:lnR>
                    <a:lnT>
                      <a:noFill/>
                    </a:lnT>
                    <a:lnB>
                      <a:noFill/>
                    </a:lnB>
                  </a:tcPr>
                </a:tc>
                <a:tc>
                  <a:txBody>
                    <a:bodyPr/>
                    <a:lstStyle/>
                    <a:p>
                      <a:pPr algn="r" fontAlgn="ctr"/>
                      <a:r>
                        <a:rPr lang="en-US" sz="400" b="1">
                          <a:effectLst/>
                        </a:rPr>
                        <a:t>name</a:t>
                      </a:r>
                    </a:p>
                  </a:txBody>
                  <a:tcPr marL="4782" marR="4782" marT="2391" marB="2391" anchor="ctr">
                    <a:lnL>
                      <a:noFill/>
                    </a:lnL>
                    <a:lnR>
                      <a:noFill/>
                    </a:lnR>
                    <a:lnT>
                      <a:noFill/>
                    </a:lnT>
                    <a:lnB>
                      <a:noFill/>
                    </a:lnB>
                  </a:tcPr>
                </a:tc>
                <a:tc>
                  <a:txBody>
                    <a:bodyPr/>
                    <a:lstStyle/>
                    <a:p>
                      <a:pPr algn="r" fontAlgn="ctr"/>
                      <a:r>
                        <a:rPr lang="en-US" sz="400" b="1">
                          <a:effectLst/>
                        </a:rPr>
                        <a:t>id</a:t>
                      </a:r>
                    </a:p>
                  </a:txBody>
                  <a:tcPr marL="4782" marR="4782" marT="2391" marB="2391" anchor="ctr">
                    <a:lnL>
                      <a:noFill/>
                    </a:lnL>
                    <a:lnR>
                      <a:noFill/>
                    </a:lnR>
                    <a:lnT>
                      <a:noFill/>
                    </a:lnT>
                    <a:lnB>
                      <a:noFill/>
                    </a:lnB>
                  </a:tcPr>
                </a:tc>
                <a:tc>
                  <a:txBody>
                    <a:bodyPr/>
                    <a:lstStyle/>
                    <a:p>
                      <a:pPr algn="r" fontAlgn="ctr"/>
                      <a:r>
                        <a:rPr lang="en-US" sz="400" b="1">
                          <a:effectLst/>
                        </a:rPr>
                        <a:t>categories</a:t>
                      </a:r>
                    </a:p>
                  </a:txBody>
                  <a:tcPr marL="4782" marR="4782" marT="2391" marB="2391" anchor="ctr">
                    <a:lnL>
                      <a:noFill/>
                    </a:lnL>
                    <a:lnR>
                      <a:noFill/>
                    </a:lnR>
                    <a:lnT>
                      <a:noFill/>
                    </a:lnT>
                    <a:lnB>
                      <a:noFill/>
                    </a:lnB>
                  </a:tcPr>
                </a:tc>
                <a:tc>
                  <a:txBody>
                    <a:bodyPr/>
                    <a:lstStyle/>
                    <a:p>
                      <a:pPr algn="r" fontAlgn="ctr"/>
                      <a:r>
                        <a:rPr lang="en-US" sz="400" b="1">
                          <a:effectLst/>
                        </a:rPr>
                        <a:t>lat</a:t>
                      </a:r>
                    </a:p>
                  </a:txBody>
                  <a:tcPr marL="4782" marR="4782" marT="2391" marB="2391" anchor="ctr">
                    <a:lnL>
                      <a:noFill/>
                    </a:lnL>
                    <a:lnR>
                      <a:noFill/>
                    </a:lnR>
                    <a:lnT>
                      <a:noFill/>
                    </a:lnT>
                    <a:lnB>
                      <a:noFill/>
                    </a:lnB>
                  </a:tcPr>
                </a:tc>
                <a:tc>
                  <a:txBody>
                    <a:bodyPr/>
                    <a:lstStyle/>
                    <a:p>
                      <a:pPr algn="r" fontAlgn="ctr"/>
                      <a:r>
                        <a:rPr lang="en-US" sz="400" b="1">
                          <a:effectLst/>
                        </a:rPr>
                        <a:t>lng</a:t>
                      </a:r>
                    </a:p>
                  </a:txBody>
                  <a:tcPr marL="4782" marR="4782" marT="2391" marB="2391" anchor="ctr">
                    <a:lnL>
                      <a:noFill/>
                    </a:lnL>
                    <a:lnR>
                      <a:noFill/>
                    </a:lnR>
                    <a:lnT>
                      <a:noFill/>
                    </a:lnT>
                    <a:lnB>
                      <a:noFill/>
                    </a:lnB>
                  </a:tcPr>
                </a:tc>
                <a:tc>
                  <a:txBody>
                    <a:bodyPr/>
                    <a:lstStyle/>
                    <a:p>
                      <a:pPr algn="r" fontAlgn="ctr"/>
                      <a:r>
                        <a:rPr lang="en-US" sz="400" b="1">
                          <a:effectLst/>
                        </a:rPr>
                        <a:t>total likes</a:t>
                      </a:r>
                    </a:p>
                  </a:txBody>
                  <a:tcPr marL="4782" marR="4782" marT="2391" marB="2391" anchor="ctr">
                    <a:lnL>
                      <a:noFill/>
                    </a:lnL>
                    <a:lnR>
                      <a:noFill/>
                    </a:lnR>
                    <a:lnT>
                      <a:noFill/>
                    </a:lnT>
                    <a:lnB>
                      <a:noFill/>
                    </a:lnB>
                  </a:tcPr>
                </a:tc>
                <a:tc>
                  <a:txBody>
                    <a:bodyPr/>
                    <a:lstStyle/>
                    <a:p>
                      <a:pPr algn="r" fontAlgn="ctr"/>
                      <a:r>
                        <a:rPr lang="en-US" sz="400" b="1">
                          <a:effectLst/>
                        </a:rPr>
                        <a:t>total likes_cat</a:t>
                      </a:r>
                    </a:p>
                  </a:txBody>
                  <a:tcPr marL="4782" marR="4782" marT="2391" marB="2391" anchor="ctr">
                    <a:lnL>
                      <a:noFill/>
                    </a:lnL>
                    <a:lnR>
                      <a:noFill/>
                    </a:lnR>
                    <a:lnT>
                      <a:noFill/>
                    </a:lnT>
                    <a:lnB>
                      <a:noFill/>
                    </a:lnB>
                  </a:tcPr>
                </a:tc>
                <a:tc>
                  <a:txBody>
                    <a:bodyPr/>
                    <a:lstStyle/>
                    <a:p>
                      <a:pPr algn="r" fontAlgn="ctr"/>
                      <a:r>
                        <a:rPr lang="en-US" sz="400" b="1">
                          <a:effectLst/>
                        </a:rPr>
                        <a:t>categories_new</a:t>
                      </a:r>
                    </a:p>
                  </a:txBody>
                  <a:tcPr marL="4782" marR="4782" marT="2391" marB="2391" anchor="ctr">
                    <a:lnL>
                      <a:noFill/>
                    </a:lnL>
                    <a:lnR>
                      <a:noFill/>
                    </a:lnR>
                    <a:lnT>
                      <a:noFill/>
                    </a:lnT>
                    <a:lnB>
                      <a:noFill/>
                    </a:lnB>
                  </a:tcPr>
                </a:tc>
                <a:tc>
                  <a:txBody>
                    <a:bodyPr/>
                    <a:lstStyle/>
                    <a:p>
                      <a:pPr algn="r" fontAlgn="ctr"/>
                      <a:r>
                        <a:rPr lang="en-US" sz="400" b="1">
                          <a:effectLst/>
                        </a:rPr>
                        <a:t>label</a:t>
                      </a:r>
                    </a:p>
                  </a:txBody>
                  <a:tcPr marL="4782" marR="4782" marT="2391" marB="2391" anchor="ctr">
                    <a:lnL>
                      <a:noFill/>
                    </a:lnL>
                    <a:lnR>
                      <a:noFill/>
                    </a:lnR>
                    <a:lnT>
                      <a:noFill/>
                    </a:lnT>
                    <a:lnB>
                      <a:noFill/>
                    </a:lnB>
                  </a:tcPr>
                </a:tc>
                <a:extLst>
                  <a:ext uri="{0D108BD9-81ED-4DB2-BD59-A6C34878D82A}">
                    <a16:rowId xmlns:a16="http://schemas.microsoft.com/office/drawing/2014/main" val="3844179781"/>
                  </a:ext>
                </a:extLst>
              </a:tr>
              <a:tr h="149725">
                <a:tc>
                  <a:txBody>
                    <a:bodyPr/>
                    <a:lstStyle/>
                    <a:p>
                      <a:pPr algn="r" fontAlgn="ctr"/>
                      <a:r>
                        <a:rPr lang="en-US" sz="400" b="1">
                          <a:effectLst/>
                        </a:rPr>
                        <a:t>0</a:t>
                      </a:r>
                    </a:p>
                  </a:txBody>
                  <a:tcPr marL="4782" marR="4782" marT="2391" marB="2391" anchor="ctr">
                    <a:lnL>
                      <a:noFill/>
                    </a:lnL>
                    <a:lnR>
                      <a:noFill/>
                    </a:lnR>
                    <a:lnT>
                      <a:noFill/>
                    </a:lnT>
                    <a:lnB>
                      <a:noFill/>
                    </a:lnB>
                    <a:solidFill>
                      <a:srgbClr val="F5F5F5"/>
                    </a:solidFill>
                  </a:tcPr>
                </a:tc>
                <a:tc>
                  <a:txBody>
                    <a:bodyPr/>
                    <a:lstStyle/>
                    <a:p>
                      <a:pPr algn="r" fontAlgn="ctr"/>
                      <a:r>
                        <a:rPr lang="fr-FR" sz="400">
                          <a:effectLst/>
                        </a:rPr>
                        <a:t>Place de l'Hôtel de Ville – Esplanade de la Li...</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4bf41231e5eba59334341f90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Plaza</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48.856925</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2.351412</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593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419557408"/>
                  </a:ext>
                </a:extLst>
              </a:tr>
              <a:tr h="102443">
                <a:tc>
                  <a:txBody>
                    <a:bodyPr/>
                    <a:lstStyle/>
                    <a:p>
                      <a:pPr algn="r" fontAlgn="ctr"/>
                      <a:r>
                        <a:rPr lang="en-US" sz="400" b="1">
                          <a:effectLst/>
                        </a:rPr>
                        <a:t>4</a:t>
                      </a:r>
                    </a:p>
                  </a:txBody>
                  <a:tcPr marL="4782" marR="4782" marT="2391" marB="2391" anchor="ctr">
                    <a:lnL>
                      <a:noFill/>
                    </a:lnL>
                    <a:lnR>
                      <a:noFill/>
                    </a:lnR>
                    <a:lnT>
                      <a:noFill/>
                    </a:lnT>
                    <a:lnB>
                      <a:noFill/>
                    </a:lnB>
                  </a:tcPr>
                </a:tc>
                <a:tc>
                  <a:txBody>
                    <a:bodyPr/>
                    <a:lstStyle/>
                    <a:p>
                      <a:pPr algn="r" fontAlgn="ctr"/>
                      <a:r>
                        <a:rPr lang="en-US" sz="400">
                          <a:effectLst/>
                        </a:rPr>
                        <a:t>BHV Marais</a:t>
                      </a:r>
                    </a:p>
                  </a:txBody>
                  <a:tcPr marL="4782" marR="4782" marT="2391" marB="2391" anchor="ctr">
                    <a:lnL>
                      <a:noFill/>
                    </a:lnL>
                    <a:lnR>
                      <a:noFill/>
                    </a:lnR>
                    <a:lnT>
                      <a:noFill/>
                    </a:lnT>
                    <a:lnB>
                      <a:noFill/>
                    </a:lnB>
                  </a:tcPr>
                </a:tc>
                <a:tc>
                  <a:txBody>
                    <a:bodyPr/>
                    <a:lstStyle/>
                    <a:p>
                      <a:pPr algn="r" fontAlgn="ctr"/>
                      <a:r>
                        <a:rPr lang="en-US" sz="400">
                          <a:effectLst/>
                        </a:rPr>
                        <a:t>4b4b6a3df964a520b89a26e3</a:t>
                      </a:r>
                    </a:p>
                  </a:txBody>
                  <a:tcPr marL="4782" marR="4782" marT="2391" marB="2391" anchor="ctr">
                    <a:lnL>
                      <a:noFill/>
                    </a:lnL>
                    <a:lnR>
                      <a:noFill/>
                    </a:lnR>
                    <a:lnT>
                      <a:noFill/>
                    </a:lnT>
                    <a:lnB>
                      <a:noFill/>
                    </a:lnB>
                  </a:tcPr>
                </a:tc>
                <a:tc>
                  <a:txBody>
                    <a:bodyPr/>
                    <a:lstStyle/>
                    <a:p>
                      <a:pPr algn="r" fontAlgn="ctr"/>
                      <a:r>
                        <a:rPr lang="en-US" sz="400">
                          <a:effectLst/>
                        </a:rPr>
                        <a:t>Department Store</a:t>
                      </a:r>
                    </a:p>
                  </a:txBody>
                  <a:tcPr marL="4782" marR="4782" marT="2391" marB="2391" anchor="ctr">
                    <a:lnL>
                      <a:noFill/>
                    </a:lnL>
                    <a:lnR>
                      <a:noFill/>
                    </a:lnR>
                    <a:lnT>
                      <a:noFill/>
                    </a:lnT>
                    <a:lnB>
                      <a:noFill/>
                    </a:lnB>
                  </a:tcPr>
                </a:tc>
                <a:tc>
                  <a:txBody>
                    <a:bodyPr/>
                    <a:lstStyle/>
                    <a:p>
                      <a:pPr algn="r" fontAlgn="ctr"/>
                      <a:r>
                        <a:rPr lang="en-US" sz="400">
                          <a:effectLst/>
                        </a:rPr>
                        <a:t>48.857312</a:t>
                      </a:r>
                    </a:p>
                  </a:txBody>
                  <a:tcPr marL="4782" marR="4782" marT="2391" marB="2391" anchor="ctr">
                    <a:lnL>
                      <a:noFill/>
                    </a:lnL>
                    <a:lnR>
                      <a:noFill/>
                    </a:lnR>
                    <a:lnT>
                      <a:noFill/>
                    </a:lnT>
                    <a:lnB>
                      <a:noFill/>
                    </a:lnB>
                  </a:tcPr>
                </a:tc>
                <a:tc>
                  <a:txBody>
                    <a:bodyPr/>
                    <a:lstStyle/>
                    <a:p>
                      <a:pPr algn="r" fontAlgn="ctr"/>
                      <a:r>
                        <a:rPr lang="en-US" sz="400">
                          <a:effectLst/>
                        </a:rPr>
                        <a:t>2.353633</a:t>
                      </a:r>
                    </a:p>
                  </a:txBody>
                  <a:tcPr marL="4782" marR="4782" marT="2391" marB="2391" anchor="ctr">
                    <a:lnL>
                      <a:noFill/>
                    </a:lnL>
                    <a:lnR>
                      <a:noFill/>
                    </a:lnR>
                    <a:lnT>
                      <a:noFill/>
                    </a:lnT>
                    <a:lnB>
                      <a:noFill/>
                    </a:lnB>
                  </a:tcPr>
                </a:tc>
                <a:tc>
                  <a:txBody>
                    <a:bodyPr/>
                    <a:lstStyle/>
                    <a:p>
                      <a:pPr algn="r" fontAlgn="ctr"/>
                      <a:r>
                        <a:rPr lang="en-US" sz="400">
                          <a:effectLst/>
                        </a:rPr>
                        <a:t>1115</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1421667065"/>
                  </a:ext>
                </a:extLst>
              </a:tr>
              <a:tr h="102443">
                <a:tc>
                  <a:txBody>
                    <a:bodyPr/>
                    <a:lstStyle/>
                    <a:p>
                      <a:pPr algn="r" fontAlgn="ctr"/>
                      <a:r>
                        <a:rPr lang="en-US" sz="400" b="1">
                          <a:effectLst/>
                        </a:rPr>
                        <a:t>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Tour Saint-Jacques</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4b5c7d1ff964a5205f3229e3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Historic Site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48.858031</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2.348875</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278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1329757890"/>
                  </a:ext>
                </a:extLst>
              </a:tr>
              <a:tr h="102443">
                <a:tc>
                  <a:txBody>
                    <a:bodyPr/>
                    <a:lstStyle/>
                    <a:p>
                      <a:pPr algn="r" fontAlgn="ctr"/>
                      <a:r>
                        <a:rPr lang="en-US" sz="400" b="1">
                          <a:effectLst/>
                        </a:rPr>
                        <a:t>12</a:t>
                      </a:r>
                    </a:p>
                  </a:txBody>
                  <a:tcPr marL="4782" marR="4782" marT="2391" marB="2391" anchor="ctr">
                    <a:lnL>
                      <a:noFill/>
                    </a:lnL>
                    <a:lnR>
                      <a:noFill/>
                    </a:lnR>
                    <a:lnT>
                      <a:noFill/>
                    </a:lnT>
                    <a:lnB>
                      <a:noFill/>
                    </a:lnB>
                  </a:tcPr>
                </a:tc>
                <a:tc>
                  <a:txBody>
                    <a:bodyPr/>
                    <a:lstStyle/>
                    <a:p>
                      <a:pPr algn="r" fontAlgn="ctr"/>
                      <a:r>
                        <a:rPr lang="en-US" sz="400">
                          <a:effectLst/>
                        </a:rPr>
                        <a:t>Fleux'</a:t>
                      </a:r>
                    </a:p>
                  </a:txBody>
                  <a:tcPr marL="4782" marR="4782" marT="2391" marB="2391" anchor="ctr">
                    <a:lnL>
                      <a:noFill/>
                    </a:lnL>
                    <a:lnR>
                      <a:noFill/>
                    </a:lnR>
                    <a:lnT>
                      <a:noFill/>
                    </a:lnT>
                    <a:lnB>
                      <a:noFill/>
                    </a:lnB>
                  </a:tcPr>
                </a:tc>
                <a:tc>
                  <a:txBody>
                    <a:bodyPr/>
                    <a:lstStyle/>
                    <a:p>
                      <a:pPr algn="r" fontAlgn="ctr"/>
                      <a:r>
                        <a:rPr lang="en-US" sz="400">
                          <a:effectLst/>
                        </a:rPr>
                        <a:t>4b533b45f964a520509327e3</a:t>
                      </a:r>
                    </a:p>
                  </a:txBody>
                  <a:tcPr marL="4782" marR="4782" marT="2391" marB="2391" anchor="ctr">
                    <a:lnL>
                      <a:noFill/>
                    </a:lnL>
                    <a:lnR>
                      <a:noFill/>
                    </a:lnR>
                    <a:lnT>
                      <a:noFill/>
                    </a:lnT>
                    <a:lnB>
                      <a:noFill/>
                    </a:lnB>
                  </a:tcPr>
                </a:tc>
                <a:tc>
                  <a:txBody>
                    <a:bodyPr/>
                    <a:lstStyle/>
                    <a:p>
                      <a:pPr algn="r" fontAlgn="ctr"/>
                      <a:r>
                        <a:rPr lang="en-US" sz="400">
                          <a:effectLst/>
                        </a:rPr>
                        <a:t>Furniture / Home Store</a:t>
                      </a:r>
                    </a:p>
                  </a:txBody>
                  <a:tcPr marL="4782" marR="4782" marT="2391" marB="2391" anchor="ctr">
                    <a:lnL>
                      <a:noFill/>
                    </a:lnL>
                    <a:lnR>
                      <a:noFill/>
                    </a:lnR>
                    <a:lnT>
                      <a:noFill/>
                    </a:lnT>
                    <a:lnB>
                      <a:noFill/>
                    </a:lnB>
                  </a:tcPr>
                </a:tc>
                <a:tc>
                  <a:txBody>
                    <a:bodyPr/>
                    <a:lstStyle/>
                    <a:p>
                      <a:pPr algn="r" fontAlgn="ctr"/>
                      <a:r>
                        <a:rPr lang="en-US" sz="400">
                          <a:effectLst/>
                        </a:rPr>
                        <a:t>48.858763</a:t>
                      </a:r>
                    </a:p>
                  </a:txBody>
                  <a:tcPr marL="4782" marR="4782" marT="2391" marB="2391" anchor="ctr">
                    <a:lnL>
                      <a:noFill/>
                    </a:lnL>
                    <a:lnR>
                      <a:noFill/>
                    </a:lnR>
                    <a:lnT>
                      <a:noFill/>
                    </a:lnT>
                    <a:lnB>
                      <a:noFill/>
                    </a:lnB>
                  </a:tcPr>
                </a:tc>
                <a:tc>
                  <a:txBody>
                    <a:bodyPr/>
                    <a:lstStyle/>
                    <a:p>
                      <a:pPr algn="r" fontAlgn="ctr"/>
                      <a:r>
                        <a:rPr lang="en-US" sz="400">
                          <a:effectLst/>
                        </a:rPr>
                        <a:t>2.354161</a:t>
                      </a:r>
                    </a:p>
                  </a:txBody>
                  <a:tcPr marL="4782" marR="4782" marT="2391" marB="2391" anchor="ctr">
                    <a:lnL>
                      <a:noFill/>
                    </a:lnL>
                    <a:lnR>
                      <a:noFill/>
                    </a:lnR>
                    <a:lnT>
                      <a:noFill/>
                    </a:lnT>
                    <a:lnB>
                      <a:noFill/>
                    </a:lnB>
                  </a:tcPr>
                </a:tc>
                <a:tc>
                  <a:txBody>
                    <a:bodyPr/>
                    <a:lstStyle/>
                    <a:p>
                      <a:pPr algn="r" fontAlgn="ctr"/>
                      <a:r>
                        <a:rPr lang="en-US" sz="400">
                          <a:effectLst/>
                        </a:rPr>
                        <a:t>375</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3055767340"/>
                  </a:ext>
                </a:extLst>
              </a:tr>
              <a:tr h="102443">
                <a:tc>
                  <a:txBody>
                    <a:bodyPr/>
                    <a:lstStyle/>
                    <a:p>
                      <a:pPr algn="r" fontAlgn="ctr"/>
                      <a:r>
                        <a:rPr lang="en-US" sz="400" b="1">
                          <a:effectLst/>
                        </a:rPr>
                        <a:t>16</a:t>
                      </a:r>
                    </a:p>
                  </a:txBody>
                  <a:tcPr marL="4782" marR="4782" marT="2391" marB="2391" anchor="ctr">
                    <a:lnL>
                      <a:noFill/>
                    </a:lnL>
                    <a:lnR>
                      <a:noFill/>
                    </a:lnR>
                    <a:lnT>
                      <a:noFill/>
                    </a:lnT>
                    <a:lnB>
                      <a:noFill/>
                    </a:lnB>
                  </a:tcPr>
                </a:tc>
                <a:tc>
                  <a:txBody>
                    <a:bodyPr/>
                    <a:lstStyle/>
                    <a:p>
                      <a:pPr algn="r" fontAlgn="ctr"/>
                      <a:r>
                        <a:rPr lang="en-US" sz="400">
                          <a:effectLst/>
                        </a:rPr>
                        <a:t>BHV Marais – L'Homme</a:t>
                      </a:r>
                    </a:p>
                  </a:txBody>
                  <a:tcPr marL="4782" marR="4782" marT="2391" marB="2391" anchor="ctr">
                    <a:lnL>
                      <a:noFill/>
                    </a:lnL>
                    <a:lnR>
                      <a:noFill/>
                    </a:lnR>
                    <a:lnT>
                      <a:noFill/>
                    </a:lnT>
                    <a:lnB>
                      <a:noFill/>
                    </a:lnB>
                  </a:tcPr>
                </a:tc>
                <a:tc>
                  <a:txBody>
                    <a:bodyPr/>
                    <a:lstStyle/>
                    <a:p>
                      <a:pPr algn="r" fontAlgn="ctr"/>
                      <a:r>
                        <a:rPr lang="en-US" sz="400">
                          <a:effectLst/>
                        </a:rPr>
                        <a:t>4be150de0365c9b6bc4cb338</a:t>
                      </a:r>
                    </a:p>
                  </a:txBody>
                  <a:tcPr marL="4782" marR="4782" marT="2391" marB="2391" anchor="ctr">
                    <a:lnL>
                      <a:noFill/>
                    </a:lnL>
                    <a:lnR>
                      <a:noFill/>
                    </a:lnR>
                    <a:lnT>
                      <a:noFill/>
                    </a:lnT>
                    <a:lnB>
                      <a:noFill/>
                    </a:lnB>
                  </a:tcPr>
                </a:tc>
                <a:tc>
                  <a:txBody>
                    <a:bodyPr/>
                    <a:lstStyle/>
                    <a:p>
                      <a:pPr algn="r" fontAlgn="ctr"/>
                      <a:r>
                        <a:rPr lang="en-US" sz="400">
                          <a:effectLst/>
                        </a:rPr>
                        <a:t>Men's Store</a:t>
                      </a:r>
                    </a:p>
                  </a:txBody>
                  <a:tcPr marL="4782" marR="4782" marT="2391" marB="2391" anchor="ctr">
                    <a:lnL>
                      <a:noFill/>
                    </a:lnL>
                    <a:lnR>
                      <a:noFill/>
                    </a:lnR>
                    <a:lnT>
                      <a:noFill/>
                    </a:lnT>
                    <a:lnB>
                      <a:noFill/>
                    </a:lnB>
                  </a:tcPr>
                </a:tc>
                <a:tc>
                  <a:txBody>
                    <a:bodyPr/>
                    <a:lstStyle/>
                    <a:p>
                      <a:pPr algn="r" fontAlgn="ctr"/>
                      <a:r>
                        <a:rPr lang="en-US" sz="400">
                          <a:effectLst/>
                        </a:rPr>
                        <a:t>48.857752</a:t>
                      </a:r>
                    </a:p>
                  </a:txBody>
                  <a:tcPr marL="4782" marR="4782" marT="2391" marB="2391" anchor="ctr">
                    <a:lnL>
                      <a:noFill/>
                    </a:lnL>
                    <a:lnR>
                      <a:noFill/>
                    </a:lnR>
                    <a:lnT>
                      <a:noFill/>
                    </a:lnT>
                    <a:lnB>
                      <a:noFill/>
                    </a:lnB>
                  </a:tcPr>
                </a:tc>
                <a:tc>
                  <a:txBody>
                    <a:bodyPr/>
                    <a:lstStyle/>
                    <a:p>
                      <a:pPr algn="r" fontAlgn="ctr"/>
                      <a:r>
                        <a:rPr lang="en-US" sz="400">
                          <a:effectLst/>
                        </a:rPr>
                        <a:t>2.353908</a:t>
                      </a:r>
                    </a:p>
                  </a:txBody>
                  <a:tcPr marL="4782" marR="4782" marT="2391" marB="2391" anchor="ctr">
                    <a:lnL>
                      <a:noFill/>
                    </a:lnL>
                    <a:lnR>
                      <a:noFill/>
                    </a:lnR>
                    <a:lnT>
                      <a:noFill/>
                    </a:lnT>
                    <a:lnB>
                      <a:noFill/>
                    </a:lnB>
                  </a:tcPr>
                </a:tc>
                <a:tc>
                  <a:txBody>
                    <a:bodyPr/>
                    <a:lstStyle/>
                    <a:p>
                      <a:pPr algn="r" fontAlgn="ctr"/>
                      <a:r>
                        <a:rPr lang="en-US" sz="400">
                          <a:effectLst/>
                        </a:rPr>
                        <a:t>195</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3787983364"/>
                  </a:ext>
                </a:extLst>
              </a:tr>
              <a:tr h="102443">
                <a:tc>
                  <a:txBody>
                    <a:bodyPr/>
                    <a:lstStyle/>
                    <a:p>
                      <a:pPr algn="r" fontAlgn="ctr"/>
                      <a:r>
                        <a:rPr lang="en-US" sz="400" b="1">
                          <a:effectLst/>
                        </a:rPr>
                        <a:t>17</a:t>
                      </a:r>
                    </a:p>
                  </a:txBody>
                  <a:tcPr marL="4782" marR="4782" marT="2391" marB="2391" anchor="ctr">
                    <a:lnL>
                      <a:noFill/>
                    </a:lnL>
                    <a:lnR>
                      <a:noFill/>
                    </a:lnR>
                    <a:lnT>
                      <a:noFill/>
                    </a:lnT>
                    <a:lnB>
                      <a:noFill/>
                    </a:lnB>
                  </a:tcPr>
                </a:tc>
                <a:tc>
                  <a:txBody>
                    <a:bodyPr/>
                    <a:lstStyle/>
                    <a:p>
                      <a:pPr algn="r" fontAlgn="ctr"/>
                      <a:r>
                        <a:rPr lang="en-US" sz="400">
                          <a:effectLst/>
                        </a:rPr>
                        <a:t>Le Perchoir du Marais</a:t>
                      </a:r>
                    </a:p>
                  </a:txBody>
                  <a:tcPr marL="4782" marR="4782" marT="2391" marB="2391" anchor="ctr">
                    <a:lnL>
                      <a:noFill/>
                    </a:lnL>
                    <a:lnR>
                      <a:noFill/>
                    </a:lnR>
                    <a:lnT>
                      <a:noFill/>
                    </a:lnT>
                    <a:lnB>
                      <a:noFill/>
                    </a:lnB>
                  </a:tcPr>
                </a:tc>
                <a:tc>
                  <a:txBody>
                    <a:bodyPr/>
                    <a:lstStyle/>
                    <a:p>
                      <a:pPr algn="r" fontAlgn="ctr"/>
                      <a:r>
                        <a:rPr lang="en-US" sz="400">
                          <a:effectLst/>
                        </a:rPr>
                        <a:t>53aaac02498e602fdceec750</a:t>
                      </a:r>
                    </a:p>
                  </a:txBody>
                  <a:tcPr marL="4782" marR="4782" marT="2391" marB="2391" anchor="ctr">
                    <a:lnL>
                      <a:noFill/>
                    </a:lnL>
                    <a:lnR>
                      <a:noFill/>
                    </a:lnR>
                    <a:lnT>
                      <a:noFill/>
                    </a:lnT>
                    <a:lnB>
                      <a:noFill/>
                    </a:lnB>
                  </a:tcPr>
                </a:tc>
                <a:tc>
                  <a:txBody>
                    <a:bodyPr/>
                    <a:lstStyle/>
                    <a:p>
                      <a:pPr algn="r" fontAlgn="ctr"/>
                      <a:r>
                        <a:rPr lang="en-US" sz="400">
                          <a:effectLst/>
                        </a:rPr>
                        <a:t>Cocktail Bar</a:t>
                      </a:r>
                    </a:p>
                  </a:txBody>
                  <a:tcPr marL="4782" marR="4782" marT="2391" marB="2391" anchor="ctr">
                    <a:lnL>
                      <a:noFill/>
                    </a:lnL>
                    <a:lnR>
                      <a:noFill/>
                    </a:lnR>
                    <a:lnT>
                      <a:noFill/>
                    </a:lnT>
                    <a:lnB>
                      <a:noFill/>
                    </a:lnB>
                  </a:tcPr>
                </a:tc>
                <a:tc>
                  <a:txBody>
                    <a:bodyPr/>
                    <a:lstStyle/>
                    <a:p>
                      <a:pPr algn="r" fontAlgn="ctr"/>
                      <a:r>
                        <a:rPr lang="en-US" sz="400">
                          <a:effectLst/>
                        </a:rPr>
                        <a:t>48.857189</a:t>
                      </a:r>
                    </a:p>
                  </a:txBody>
                  <a:tcPr marL="4782" marR="4782" marT="2391" marB="2391" anchor="ctr">
                    <a:lnL>
                      <a:noFill/>
                    </a:lnL>
                    <a:lnR>
                      <a:noFill/>
                    </a:lnR>
                    <a:lnT>
                      <a:noFill/>
                    </a:lnT>
                    <a:lnB>
                      <a:noFill/>
                    </a:lnB>
                  </a:tcPr>
                </a:tc>
                <a:tc>
                  <a:txBody>
                    <a:bodyPr/>
                    <a:lstStyle/>
                    <a:p>
                      <a:pPr algn="r" fontAlgn="ctr"/>
                      <a:r>
                        <a:rPr lang="en-US" sz="400">
                          <a:effectLst/>
                        </a:rPr>
                        <a:t>2.353642</a:t>
                      </a:r>
                    </a:p>
                  </a:txBody>
                  <a:tcPr marL="4782" marR="4782" marT="2391" marB="2391" anchor="ctr">
                    <a:lnL>
                      <a:noFill/>
                    </a:lnL>
                    <a:lnR>
                      <a:noFill/>
                    </a:lnR>
                    <a:lnT>
                      <a:noFill/>
                    </a:lnT>
                    <a:lnB>
                      <a:noFill/>
                    </a:lnB>
                  </a:tcPr>
                </a:tc>
                <a:tc>
                  <a:txBody>
                    <a:bodyPr/>
                    <a:lstStyle/>
                    <a:p>
                      <a:pPr algn="r" fontAlgn="ctr"/>
                      <a:r>
                        <a:rPr lang="en-US" sz="400">
                          <a:effectLst/>
                        </a:rPr>
                        <a:t>147</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bars</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1529941875"/>
                  </a:ext>
                </a:extLst>
              </a:tr>
              <a:tr h="102443">
                <a:tc>
                  <a:txBody>
                    <a:bodyPr/>
                    <a:lstStyle/>
                    <a:p>
                      <a:pPr algn="r" fontAlgn="ctr"/>
                      <a:r>
                        <a:rPr lang="en-US" sz="400" b="1">
                          <a:effectLst/>
                        </a:rPr>
                        <a:t>28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Fontaine Stravinsky</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4cca7e73c4d06dcbb72d6303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Fountain</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48.859578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2.351555</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109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4273597059"/>
                  </a:ext>
                </a:extLst>
              </a:tr>
              <a:tr h="102443">
                <a:tc>
                  <a:txBody>
                    <a:bodyPr/>
                    <a:lstStyle/>
                    <a:p>
                      <a:pPr algn="r" fontAlgn="ctr"/>
                      <a:r>
                        <a:rPr lang="en-US" sz="400" b="1">
                          <a:effectLst/>
                        </a:rPr>
                        <a:t>29</a:t>
                      </a:r>
                    </a:p>
                  </a:txBody>
                  <a:tcPr marL="4782" marR="4782" marT="2391" marB="2391" anchor="ctr">
                    <a:lnL>
                      <a:noFill/>
                    </a:lnL>
                    <a:lnR>
                      <a:noFill/>
                    </a:lnR>
                    <a:lnT>
                      <a:noFill/>
                    </a:lnT>
                    <a:lnB>
                      <a:noFill/>
                    </a:lnB>
                  </a:tcPr>
                </a:tc>
                <a:tc>
                  <a:txBody>
                    <a:bodyPr/>
                    <a:lstStyle/>
                    <a:p>
                      <a:pPr algn="r" fontAlgn="ctr"/>
                      <a:r>
                        <a:rPr lang="en-US" sz="400">
                          <a:effectLst/>
                        </a:rPr>
                        <a:t>Le Peloton Café</a:t>
                      </a:r>
                    </a:p>
                  </a:txBody>
                  <a:tcPr marL="4782" marR="4782" marT="2391" marB="2391" anchor="ctr">
                    <a:lnL>
                      <a:noFill/>
                    </a:lnL>
                    <a:lnR>
                      <a:noFill/>
                    </a:lnR>
                    <a:lnT>
                      <a:noFill/>
                    </a:lnT>
                    <a:lnB>
                      <a:noFill/>
                    </a:lnB>
                  </a:tcPr>
                </a:tc>
                <a:tc>
                  <a:txBody>
                    <a:bodyPr/>
                    <a:lstStyle/>
                    <a:p>
                      <a:pPr algn="r" fontAlgn="ctr"/>
                      <a:r>
                        <a:rPr lang="en-US" sz="400">
                          <a:effectLst/>
                        </a:rPr>
                        <a:t>5618ca93498e8d9df7d0b582</a:t>
                      </a:r>
                    </a:p>
                  </a:txBody>
                  <a:tcPr marL="4782" marR="4782" marT="2391" marB="2391" anchor="ctr">
                    <a:lnL>
                      <a:noFill/>
                    </a:lnL>
                    <a:lnR>
                      <a:noFill/>
                    </a:lnR>
                    <a:lnT>
                      <a:noFill/>
                    </a:lnT>
                    <a:lnB>
                      <a:noFill/>
                    </a:lnB>
                  </a:tcPr>
                </a:tc>
                <a:tc>
                  <a:txBody>
                    <a:bodyPr/>
                    <a:lstStyle/>
                    <a:p>
                      <a:pPr algn="r" fontAlgn="ctr"/>
                      <a:r>
                        <a:rPr lang="en-US" sz="400">
                          <a:effectLst/>
                        </a:rPr>
                        <a:t>Coffee Shop</a:t>
                      </a:r>
                    </a:p>
                  </a:txBody>
                  <a:tcPr marL="4782" marR="4782" marT="2391" marB="2391" anchor="ctr">
                    <a:lnL>
                      <a:noFill/>
                    </a:lnL>
                    <a:lnR>
                      <a:noFill/>
                    </a:lnR>
                    <a:lnT>
                      <a:noFill/>
                    </a:lnT>
                    <a:lnB>
                      <a:noFill/>
                    </a:lnB>
                  </a:tcPr>
                </a:tc>
                <a:tc>
                  <a:txBody>
                    <a:bodyPr/>
                    <a:lstStyle/>
                    <a:p>
                      <a:pPr algn="r" fontAlgn="ctr"/>
                      <a:r>
                        <a:rPr lang="en-US" sz="400">
                          <a:effectLst/>
                        </a:rPr>
                        <a:t>48.855505</a:t>
                      </a:r>
                    </a:p>
                  </a:txBody>
                  <a:tcPr marL="4782" marR="4782" marT="2391" marB="2391" anchor="ctr">
                    <a:lnL>
                      <a:noFill/>
                    </a:lnL>
                    <a:lnR>
                      <a:noFill/>
                    </a:lnR>
                    <a:lnT>
                      <a:noFill/>
                    </a:lnT>
                    <a:lnB>
                      <a:noFill/>
                    </a:lnB>
                  </a:tcPr>
                </a:tc>
                <a:tc>
                  <a:txBody>
                    <a:bodyPr/>
                    <a:lstStyle/>
                    <a:p>
                      <a:pPr algn="r" fontAlgn="ctr"/>
                      <a:r>
                        <a:rPr lang="en-US" sz="400">
                          <a:effectLst/>
                        </a:rPr>
                        <a:t>2.356034</a:t>
                      </a:r>
                    </a:p>
                  </a:txBody>
                  <a:tcPr marL="4782" marR="4782" marT="2391" marB="2391" anchor="ctr">
                    <a:lnL>
                      <a:noFill/>
                    </a:lnL>
                    <a:lnR>
                      <a:noFill/>
                    </a:lnR>
                    <a:lnT>
                      <a:noFill/>
                    </a:lnT>
                    <a:lnB>
                      <a:noFill/>
                    </a:lnB>
                  </a:tcPr>
                </a:tc>
                <a:tc>
                  <a:txBody>
                    <a:bodyPr/>
                    <a:lstStyle/>
                    <a:p>
                      <a:pPr algn="r" fontAlgn="ctr"/>
                      <a:r>
                        <a:rPr lang="en-US" sz="400">
                          <a:effectLst/>
                        </a:rPr>
                        <a:t>123</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other</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2985984826"/>
                  </a:ext>
                </a:extLst>
              </a:tr>
              <a:tr h="102443">
                <a:tc>
                  <a:txBody>
                    <a:bodyPr/>
                    <a:lstStyle/>
                    <a:p>
                      <a:pPr algn="r" fontAlgn="ctr"/>
                      <a:r>
                        <a:rPr lang="en-US" sz="400" b="1">
                          <a:effectLst/>
                        </a:rPr>
                        <a:t>31</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Le Cox</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4b23dd27f964a5207c5b24e3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Gay Bar</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48.858148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2.354887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108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1188373989"/>
                  </a:ext>
                </a:extLst>
              </a:tr>
              <a:tr h="149725">
                <a:tc>
                  <a:txBody>
                    <a:bodyPr/>
                    <a:lstStyle/>
                    <a:p>
                      <a:pPr algn="r" fontAlgn="ctr"/>
                      <a:r>
                        <a:rPr lang="en-US" sz="400" b="1">
                          <a:effectLst/>
                        </a:rPr>
                        <a:t>33</a:t>
                      </a:r>
                    </a:p>
                  </a:txBody>
                  <a:tcPr marL="4782" marR="4782" marT="2391" marB="2391" anchor="ctr">
                    <a:lnL>
                      <a:noFill/>
                    </a:lnL>
                    <a:lnR>
                      <a:noFill/>
                    </a:lnR>
                    <a:lnT>
                      <a:noFill/>
                    </a:lnT>
                    <a:lnB>
                      <a:noFill/>
                    </a:lnB>
                  </a:tcPr>
                </a:tc>
                <a:tc>
                  <a:txBody>
                    <a:bodyPr/>
                    <a:lstStyle/>
                    <a:p>
                      <a:pPr algn="r" fontAlgn="ctr"/>
                      <a:r>
                        <a:rPr lang="fr-FR" sz="400">
                          <a:effectLst/>
                        </a:rPr>
                        <a:t>Marché aux fleurs Reine Elizabeth II</a:t>
                      </a:r>
                    </a:p>
                  </a:txBody>
                  <a:tcPr marL="4782" marR="4782" marT="2391" marB="2391" anchor="ctr">
                    <a:lnL>
                      <a:noFill/>
                    </a:lnL>
                    <a:lnR>
                      <a:noFill/>
                    </a:lnR>
                    <a:lnT>
                      <a:noFill/>
                    </a:lnT>
                    <a:lnB>
                      <a:noFill/>
                    </a:lnB>
                  </a:tcPr>
                </a:tc>
                <a:tc>
                  <a:txBody>
                    <a:bodyPr/>
                    <a:lstStyle/>
                    <a:p>
                      <a:pPr algn="r" fontAlgn="ctr"/>
                      <a:r>
                        <a:rPr lang="en-US" sz="400">
                          <a:effectLst/>
                        </a:rPr>
                        <a:t>4bc836e514d7952121a868e9</a:t>
                      </a:r>
                    </a:p>
                  </a:txBody>
                  <a:tcPr marL="4782" marR="4782" marT="2391" marB="2391" anchor="ctr">
                    <a:lnL>
                      <a:noFill/>
                    </a:lnL>
                    <a:lnR>
                      <a:noFill/>
                    </a:lnR>
                    <a:lnT>
                      <a:noFill/>
                    </a:lnT>
                    <a:lnB>
                      <a:noFill/>
                    </a:lnB>
                  </a:tcPr>
                </a:tc>
                <a:tc>
                  <a:txBody>
                    <a:bodyPr/>
                    <a:lstStyle/>
                    <a:p>
                      <a:pPr algn="r" fontAlgn="ctr"/>
                      <a:r>
                        <a:rPr lang="en-US" sz="400">
                          <a:effectLst/>
                        </a:rPr>
                        <a:t>Flower Shop</a:t>
                      </a:r>
                    </a:p>
                  </a:txBody>
                  <a:tcPr marL="4782" marR="4782" marT="2391" marB="2391" anchor="ctr">
                    <a:lnL>
                      <a:noFill/>
                    </a:lnL>
                    <a:lnR>
                      <a:noFill/>
                    </a:lnR>
                    <a:lnT>
                      <a:noFill/>
                    </a:lnT>
                    <a:lnB>
                      <a:noFill/>
                    </a:lnB>
                  </a:tcPr>
                </a:tc>
                <a:tc>
                  <a:txBody>
                    <a:bodyPr/>
                    <a:lstStyle/>
                    <a:p>
                      <a:pPr algn="r" fontAlgn="ctr"/>
                      <a:r>
                        <a:rPr lang="en-US" sz="400">
                          <a:effectLst/>
                        </a:rPr>
                        <a:t>48.855326</a:t>
                      </a:r>
                    </a:p>
                  </a:txBody>
                  <a:tcPr marL="4782" marR="4782" marT="2391" marB="2391" anchor="ctr">
                    <a:lnL>
                      <a:noFill/>
                    </a:lnL>
                    <a:lnR>
                      <a:noFill/>
                    </a:lnR>
                    <a:lnT>
                      <a:noFill/>
                    </a:lnT>
                    <a:lnB>
                      <a:noFill/>
                    </a:lnB>
                  </a:tcPr>
                </a:tc>
                <a:tc>
                  <a:txBody>
                    <a:bodyPr/>
                    <a:lstStyle/>
                    <a:p>
                      <a:pPr algn="r" fontAlgn="ctr"/>
                      <a:r>
                        <a:rPr lang="en-US" sz="400">
                          <a:effectLst/>
                        </a:rPr>
                        <a:t>2.347407</a:t>
                      </a:r>
                    </a:p>
                  </a:txBody>
                  <a:tcPr marL="4782" marR="4782" marT="2391" marB="2391" anchor="ctr">
                    <a:lnL>
                      <a:noFill/>
                    </a:lnL>
                    <a:lnR>
                      <a:noFill/>
                    </a:lnR>
                    <a:lnT>
                      <a:noFill/>
                    </a:lnT>
                    <a:lnB>
                      <a:noFill/>
                    </a:lnB>
                  </a:tcPr>
                </a:tc>
                <a:tc>
                  <a:txBody>
                    <a:bodyPr/>
                    <a:lstStyle/>
                    <a:p>
                      <a:pPr algn="r" fontAlgn="ctr"/>
                      <a:r>
                        <a:rPr lang="en-US" sz="400">
                          <a:effectLst/>
                        </a:rPr>
                        <a:t>136</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942575391"/>
                  </a:ext>
                </a:extLst>
              </a:tr>
              <a:tr h="102443">
                <a:tc>
                  <a:txBody>
                    <a:bodyPr/>
                    <a:lstStyle/>
                    <a:p>
                      <a:pPr algn="r" fontAlgn="ctr"/>
                      <a:r>
                        <a:rPr lang="en-US" sz="400" b="1">
                          <a:effectLst/>
                        </a:rPr>
                        <a:t>36</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Pozzetto</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4bc9bde0b6c49c74fada8e91</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Ice Cream Shop</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48.856827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2.356269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179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other</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2526929630"/>
                  </a:ext>
                </a:extLst>
              </a:tr>
              <a:tr h="102443">
                <a:tc>
                  <a:txBody>
                    <a:bodyPr/>
                    <a:lstStyle/>
                    <a:p>
                      <a:pPr algn="r" fontAlgn="ctr"/>
                      <a:r>
                        <a:rPr lang="en-US" sz="400" b="1">
                          <a:effectLst/>
                        </a:rPr>
                        <a:t>37</a:t>
                      </a:r>
                    </a:p>
                  </a:txBody>
                  <a:tcPr marL="4782" marR="4782" marT="2391" marB="2391" anchor="ctr">
                    <a:lnL>
                      <a:noFill/>
                    </a:lnL>
                    <a:lnR>
                      <a:noFill/>
                    </a:lnR>
                    <a:lnT>
                      <a:noFill/>
                    </a:lnT>
                    <a:lnB>
                      <a:noFill/>
                    </a:lnB>
                  </a:tcPr>
                </a:tc>
                <a:tc>
                  <a:txBody>
                    <a:bodyPr/>
                    <a:lstStyle/>
                    <a:p>
                      <a:pPr algn="r" fontAlgn="ctr"/>
                      <a:r>
                        <a:rPr lang="en-US" sz="400">
                          <a:effectLst/>
                        </a:rPr>
                        <a:t>Place du Châtelet</a:t>
                      </a:r>
                    </a:p>
                  </a:txBody>
                  <a:tcPr marL="4782" marR="4782" marT="2391" marB="2391" anchor="ctr">
                    <a:lnL>
                      <a:noFill/>
                    </a:lnL>
                    <a:lnR>
                      <a:noFill/>
                    </a:lnR>
                    <a:lnT>
                      <a:noFill/>
                    </a:lnT>
                    <a:lnB>
                      <a:noFill/>
                    </a:lnB>
                  </a:tcPr>
                </a:tc>
                <a:tc>
                  <a:txBody>
                    <a:bodyPr/>
                    <a:lstStyle/>
                    <a:p>
                      <a:pPr algn="r" fontAlgn="ctr"/>
                      <a:r>
                        <a:rPr lang="en-US" sz="400">
                          <a:effectLst/>
                        </a:rPr>
                        <a:t>4b7d977ef964a5209fc82fe3</a:t>
                      </a:r>
                    </a:p>
                  </a:txBody>
                  <a:tcPr marL="4782" marR="4782" marT="2391" marB="2391" anchor="ctr">
                    <a:lnL>
                      <a:noFill/>
                    </a:lnL>
                    <a:lnR>
                      <a:noFill/>
                    </a:lnR>
                    <a:lnT>
                      <a:noFill/>
                    </a:lnT>
                    <a:lnB>
                      <a:noFill/>
                    </a:lnB>
                  </a:tcPr>
                </a:tc>
                <a:tc>
                  <a:txBody>
                    <a:bodyPr/>
                    <a:lstStyle/>
                    <a:p>
                      <a:pPr algn="r" fontAlgn="ctr"/>
                      <a:r>
                        <a:rPr lang="en-US" sz="400">
                          <a:effectLst/>
                        </a:rPr>
                        <a:t>Plaza</a:t>
                      </a:r>
                    </a:p>
                  </a:txBody>
                  <a:tcPr marL="4782" marR="4782" marT="2391" marB="2391" anchor="ctr">
                    <a:lnL>
                      <a:noFill/>
                    </a:lnL>
                    <a:lnR>
                      <a:noFill/>
                    </a:lnR>
                    <a:lnT>
                      <a:noFill/>
                    </a:lnT>
                    <a:lnB>
                      <a:noFill/>
                    </a:lnB>
                  </a:tcPr>
                </a:tc>
                <a:tc>
                  <a:txBody>
                    <a:bodyPr/>
                    <a:lstStyle/>
                    <a:p>
                      <a:pPr algn="r" fontAlgn="ctr"/>
                      <a:r>
                        <a:rPr lang="en-US" sz="400">
                          <a:effectLst/>
                        </a:rPr>
                        <a:t>48.857714</a:t>
                      </a:r>
                    </a:p>
                  </a:txBody>
                  <a:tcPr marL="4782" marR="4782" marT="2391" marB="2391" anchor="ctr">
                    <a:lnL>
                      <a:noFill/>
                    </a:lnL>
                    <a:lnR>
                      <a:noFill/>
                    </a:lnR>
                    <a:lnT>
                      <a:noFill/>
                    </a:lnT>
                    <a:lnB>
                      <a:noFill/>
                    </a:lnB>
                  </a:tcPr>
                </a:tc>
                <a:tc>
                  <a:txBody>
                    <a:bodyPr/>
                    <a:lstStyle/>
                    <a:p>
                      <a:pPr algn="r" fontAlgn="ctr"/>
                      <a:r>
                        <a:rPr lang="en-US" sz="400">
                          <a:effectLst/>
                        </a:rPr>
                        <a:t>2.347504</a:t>
                      </a:r>
                    </a:p>
                  </a:txBody>
                  <a:tcPr marL="4782" marR="4782" marT="2391" marB="2391" anchor="ctr">
                    <a:lnL>
                      <a:noFill/>
                    </a:lnL>
                    <a:lnR>
                      <a:noFill/>
                    </a:lnR>
                    <a:lnT>
                      <a:noFill/>
                    </a:lnT>
                    <a:lnB>
                      <a:noFill/>
                    </a:lnB>
                  </a:tcPr>
                </a:tc>
                <a:tc>
                  <a:txBody>
                    <a:bodyPr/>
                    <a:lstStyle/>
                    <a:p>
                      <a:pPr algn="r" fontAlgn="ctr"/>
                      <a:r>
                        <a:rPr lang="en-US" sz="400">
                          <a:effectLst/>
                        </a:rPr>
                        <a:t>244</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3738887410"/>
                  </a:ext>
                </a:extLst>
              </a:tr>
              <a:tr h="102443">
                <a:tc>
                  <a:txBody>
                    <a:bodyPr/>
                    <a:lstStyle/>
                    <a:p>
                      <a:pPr algn="r" fontAlgn="ctr"/>
                      <a:r>
                        <a:rPr lang="en-US" sz="400" b="1">
                          <a:effectLst/>
                        </a:rPr>
                        <a:t>38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Comme à Lisbonne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4e0757e96284d9ee92d4b1ca</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Café</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48.856767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2.356462</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191</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1399619059"/>
                  </a:ext>
                </a:extLst>
              </a:tr>
              <a:tr h="102443">
                <a:tc>
                  <a:txBody>
                    <a:bodyPr/>
                    <a:lstStyle/>
                    <a:p>
                      <a:pPr algn="r" fontAlgn="ctr"/>
                      <a:r>
                        <a:rPr lang="en-US" sz="400" b="1">
                          <a:effectLst/>
                        </a:rPr>
                        <a:t>42</a:t>
                      </a:r>
                    </a:p>
                  </a:txBody>
                  <a:tcPr marL="4782" marR="4782" marT="2391" marB="2391" anchor="ctr">
                    <a:lnL>
                      <a:noFill/>
                    </a:lnL>
                    <a:lnR>
                      <a:noFill/>
                    </a:lnR>
                    <a:lnT>
                      <a:noFill/>
                    </a:lnT>
                    <a:lnB>
                      <a:noFill/>
                    </a:lnB>
                  </a:tcPr>
                </a:tc>
                <a:tc>
                  <a:txBody>
                    <a:bodyPr/>
                    <a:lstStyle/>
                    <a:p>
                      <a:pPr algn="r" fontAlgn="ctr"/>
                      <a:r>
                        <a:rPr lang="en-US" sz="400">
                          <a:effectLst/>
                        </a:rPr>
                        <a:t>Benedict</a:t>
                      </a:r>
                    </a:p>
                  </a:txBody>
                  <a:tcPr marL="4782" marR="4782" marT="2391" marB="2391" anchor="ctr">
                    <a:lnL>
                      <a:noFill/>
                    </a:lnL>
                    <a:lnR>
                      <a:noFill/>
                    </a:lnR>
                    <a:lnT>
                      <a:noFill/>
                    </a:lnT>
                    <a:lnB>
                      <a:noFill/>
                    </a:lnB>
                  </a:tcPr>
                </a:tc>
                <a:tc>
                  <a:txBody>
                    <a:bodyPr/>
                    <a:lstStyle/>
                    <a:p>
                      <a:pPr algn="r" fontAlgn="ctr"/>
                      <a:r>
                        <a:rPr lang="en-US" sz="400">
                          <a:effectLst/>
                        </a:rPr>
                        <a:t>5293ae7d11d2fba382d9f652</a:t>
                      </a:r>
                    </a:p>
                  </a:txBody>
                  <a:tcPr marL="4782" marR="4782" marT="2391" marB="2391" anchor="ctr">
                    <a:lnL>
                      <a:noFill/>
                    </a:lnL>
                    <a:lnR>
                      <a:noFill/>
                    </a:lnR>
                    <a:lnT>
                      <a:noFill/>
                    </a:lnT>
                    <a:lnB>
                      <a:noFill/>
                    </a:lnB>
                  </a:tcPr>
                </a:tc>
                <a:tc>
                  <a:txBody>
                    <a:bodyPr/>
                    <a:lstStyle/>
                    <a:p>
                      <a:pPr algn="r" fontAlgn="ctr"/>
                      <a:r>
                        <a:rPr lang="en-US" sz="400">
                          <a:effectLst/>
                        </a:rPr>
                        <a:t>French Restaurant</a:t>
                      </a:r>
                    </a:p>
                  </a:txBody>
                  <a:tcPr marL="4782" marR="4782" marT="2391" marB="2391" anchor="ctr">
                    <a:lnL>
                      <a:noFill/>
                    </a:lnL>
                    <a:lnR>
                      <a:noFill/>
                    </a:lnR>
                    <a:lnT>
                      <a:noFill/>
                    </a:lnT>
                    <a:lnB>
                      <a:noFill/>
                    </a:lnB>
                  </a:tcPr>
                </a:tc>
                <a:tc>
                  <a:txBody>
                    <a:bodyPr/>
                    <a:lstStyle/>
                    <a:p>
                      <a:pPr algn="r" fontAlgn="ctr"/>
                      <a:r>
                        <a:rPr lang="en-US" sz="400">
                          <a:effectLst/>
                        </a:rPr>
                        <a:t>48.858208</a:t>
                      </a:r>
                    </a:p>
                  </a:txBody>
                  <a:tcPr marL="4782" marR="4782" marT="2391" marB="2391" anchor="ctr">
                    <a:lnL>
                      <a:noFill/>
                    </a:lnL>
                    <a:lnR>
                      <a:noFill/>
                    </a:lnR>
                    <a:lnT>
                      <a:noFill/>
                    </a:lnT>
                    <a:lnB>
                      <a:noFill/>
                    </a:lnB>
                  </a:tcPr>
                </a:tc>
                <a:tc>
                  <a:txBody>
                    <a:bodyPr/>
                    <a:lstStyle/>
                    <a:p>
                      <a:pPr algn="r" fontAlgn="ctr"/>
                      <a:r>
                        <a:rPr lang="en-US" sz="400">
                          <a:effectLst/>
                        </a:rPr>
                        <a:t>2.356081</a:t>
                      </a:r>
                    </a:p>
                  </a:txBody>
                  <a:tcPr marL="4782" marR="4782" marT="2391" marB="2391" anchor="ctr">
                    <a:lnL>
                      <a:noFill/>
                    </a:lnL>
                    <a:lnR>
                      <a:noFill/>
                    </a:lnR>
                    <a:lnT>
                      <a:noFill/>
                    </a:lnT>
                    <a:lnB>
                      <a:noFill/>
                    </a:lnB>
                  </a:tcPr>
                </a:tc>
                <a:tc>
                  <a:txBody>
                    <a:bodyPr/>
                    <a:lstStyle/>
                    <a:p>
                      <a:pPr algn="r" fontAlgn="ctr"/>
                      <a:r>
                        <a:rPr lang="en-US" sz="400">
                          <a:effectLst/>
                        </a:rPr>
                        <a:t>505</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3054834451"/>
                  </a:ext>
                </a:extLst>
              </a:tr>
              <a:tr h="102443">
                <a:tc>
                  <a:txBody>
                    <a:bodyPr/>
                    <a:lstStyle/>
                    <a:p>
                      <a:pPr algn="r" fontAlgn="ctr"/>
                      <a:r>
                        <a:rPr lang="en-US" sz="400" b="1">
                          <a:effectLst/>
                        </a:rPr>
                        <a:t>48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Cathédrale Notre-Dame de Paris</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4adcda09f964a520e83321e3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Church</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48.853124</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2.349561</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8581</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218929449"/>
                  </a:ext>
                </a:extLst>
              </a:tr>
              <a:tr h="102443">
                <a:tc>
                  <a:txBody>
                    <a:bodyPr/>
                    <a:lstStyle/>
                    <a:p>
                      <a:pPr algn="r" fontAlgn="ctr"/>
                      <a:r>
                        <a:rPr lang="en-US" sz="400" b="1">
                          <a:effectLst/>
                        </a:rPr>
                        <a:t>50</a:t>
                      </a:r>
                    </a:p>
                  </a:txBody>
                  <a:tcPr marL="4782" marR="4782" marT="2391" marB="2391" anchor="ctr">
                    <a:lnL>
                      <a:noFill/>
                    </a:lnL>
                    <a:lnR>
                      <a:noFill/>
                    </a:lnR>
                    <a:lnT>
                      <a:noFill/>
                    </a:lnT>
                    <a:lnB>
                      <a:noFill/>
                    </a:lnB>
                  </a:tcPr>
                </a:tc>
                <a:tc>
                  <a:txBody>
                    <a:bodyPr/>
                    <a:lstStyle/>
                    <a:p>
                      <a:pPr algn="r" fontAlgn="ctr"/>
                      <a:r>
                        <a:rPr lang="en-US" sz="400">
                          <a:effectLst/>
                        </a:rPr>
                        <a:t>Who's</a:t>
                      </a:r>
                    </a:p>
                  </a:txBody>
                  <a:tcPr marL="4782" marR="4782" marT="2391" marB="2391" anchor="ctr">
                    <a:lnL>
                      <a:noFill/>
                    </a:lnL>
                    <a:lnR>
                      <a:noFill/>
                    </a:lnR>
                    <a:lnT>
                      <a:noFill/>
                    </a:lnT>
                    <a:lnB>
                      <a:noFill/>
                    </a:lnB>
                  </a:tcPr>
                </a:tc>
                <a:tc>
                  <a:txBody>
                    <a:bodyPr/>
                    <a:lstStyle/>
                    <a:p>
                      <a:pPr algn="r" fontAlgn="ctr"/>
                      <a:r>
                        <a:rPr lang="en-US" sz="400">
                          <a:effectLst/>
                        </a:rPr>
                        <a:t>4e6bb58cd4c01ce0181d014f</a:t>
                      </a:r>
                    </a:p>
                  </a:txBody>
                  <a:tcPr marL="4782" marR="4782" marT="2391" marB="2391" anchor="ctr">
                    <a:lnL>
                      <a:noFill/>
                    </a:lnL>
                    <a:lnR>
                      <a:noFill/>
                    </a:lnR>
                    <a:lnT>
                      <a:noFill/>
                    </a:lnT>
                    <a:lnB>
                      <a:noFill/>
                    </a:lnB>
                  </a:tcPr>
                </a:tc>
                <a:tc>
                  <a:txBody>
                    <a:bodyPr/>
                    <a:lstStyle/>
                    <a:p>
                      <a:pPr algn="r" fontAlgn="ctr"/>
                      <a:r>
                        <a:rPr lang="en-US" sz="400">
                          <a:effectLst/>
                        </a:rPr>
                        <a:t>Cocktail Bar</a:t>
                      </a:r>
                    </a:p>
                  </a:txBody>
                  <a:tcPr marL="4782" marR="4782" marT="2391" marB="2391" anchor="ctr">
                    <a:lnL>
                      <a:noFill/>
                    </a:lnL>
                    <a:lnR>
                      <a:noFill/>
                    </a:lnR>
                    <a:lnT>
                      <a:noFill/>
                    </a:lnT>
                    <a:lnB>
                      <a:noFill/>
                    </a:lnB>
                  </a:tcPr>
                </a:tc>
                <a:tc>
                  <a:txBody>
                    <a:bodyPr/>
                    <a:lstStyle/>
                    <a:p>
                      <a:pPr algn="r" fontAlgn="ctr"/>
                      <a:r>
                        <a:rPr lang="en-US" sz="400">
                          <a:effectLst/>
                        </a:rPr>
                        <a:t>48.859490</a:t>
                      </a:r>
                    </a:p>
                  </a:txBody>
                  <a:tcPr marL="4782" marR="4782" marT="2391" marB="2391" anchor="ctr">
                    <a:lnL>
                      <a:noFill/>
                    </a:lnL>
                    <a:lnR>
                      <a:noFill/>
                    </a:lnR>
                    <a:lnT>
                      <a:noFill/>
                    </a:lnT>
                    <a:lnB>
                      <a:noFill/>
                    </a:lnB>
                  </a:tcPr>
                </a:tc>
                <a:tc>
                  <a:txBody>
                    <a:bodyPr/>
                    <a:lstStyle/>
                    <a:p>
                      <a:pPr algn="r" fontAlgn="ctr"/>
                      <a:r>
                        <a:rPr lang="en-US" sz="400">
                          <a:effectLst/>
                        </a:rPr>
                        <a:t>2.352669</a:t>
                      </a:r>
                    </a:p>
                  </a:txBody>
                  <a:tcPr marL="4782" marR="4782" marT="2391" marB="2391" anchor="ctr">
                    <a:lnL>
                      <a:noFill/>
                    </a:lnL>
                    <a:lnR>
                      <a:noFill/>
                    </a:lnR>
                    <a:lnT>
                      <a:noFill/>
                    </a:lnT>
                    <a:lnB>
                      <a:noFill/>
                    </a:lnB>
                  </a:tcPr>
                </a:tc>
                <a:tc>
                  <a:txBody>
                    <a:bodyPr/>
                    <a:lstStyle/>
                    <a:p>
                      <a:pPr algn="r" fontAlgn="ctr"/>
                      <a:r>
                        <a:rPr lang="en-US" sz="400">
                          <a:effectLst/>
                        </a:rPr>
                        <a:t>120</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bars</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3050516547"/>
                  </a:ext>
                </a:extLst>
              </a:tr>
              <a:tr h="102443">
                <a:tc>
                  <a:txBody>
                    <a:bodyPr/>
                    <a:lstStyle/>
                    <a:p>
                      <a:pPr algn="r" fontAlgn="ctr"/>
                      <a:r>
                        <a:rPr lang="en-US" sz="400" b="1">
                          <a:effectLst/>
                        </a:rPr>
                        <a:t>51</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Les Pinces</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5471c7d5498e7ddb1b9178ff</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Seafood Restaurant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48.857552</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2.356318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119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italian food</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3846712961"/>
                  </a:ext>
                </a:extLst>
              </a:tr>
              <a:tr h="102443">
                <a:tc>
                  <a:txBody>
                    <a:bodyPr/>
                    <a:lstStyle/>
                    <a:p>
                      <a:pPr algn="r" fontAlgn="ctr"/>
                      <a:r>
                        <a:rPr lang="en-US" sz="400" b="1">
                          <a:effectLst/>
                        </a:rPr>
                        <a:t>52</a:t>
                      </a:r>
                    </a:p>
                  </a:txBody>
                  <a:tcPr marL="4782" marR="4782" marT="2391" marB="2391" anchor="ctr">
                    <a:lnL>
                      <a:noFill/>
                    </a:lnL>
                    <a:lnR>
                      <a:noFill/>
                    </a:lnR>
                    <a:lnT>
                      <a:noFill/>
                    </a:lnT>
                    <a:lnB>
                      <a:noFill/>
                    </a:lnB>
                  </a:tcPr>
                </a:tc>
                <a:tc>
                  <a:txBody>
                    <a:bodyPr/>
                    <a:lstStyle/>
                    <a:p>
                      <a:pPr algn="r" fontAlgn="ctr"/>
                      <a:r>
                        <a:rPr lang="en-US" sz="400">
                          <a:effectLst/>
                        </a:rPr>
                        <a:t>Mariage Frères</a:t>
                      </a:r>
                    </a:p>
                  </a:txBody>
                  <a:tcPr marL="4782" marR="4782" marT="2391" marB="2391" anchor="ctr">
                    <a:lnL>
                      <a:noFill/>
                    </a:lnL>
                    <a:lnR>
                      <a:noFill/>
                    </a:lnR>
                    <a:lnT>
                      <a:noFill/>
                    </a:lnT>
                    <a:lnB>
                      <a:noFill/>
                    </a:lnB>
                  </a:tcPr>
                </a:tc>
                <a:tc>
                  <a:txBody>
                    <a:bodyPr/>
                    <a:lstStyle/>
                    <a:p>
                      <a:pPr algn="r" fontAlgn="ctr"/>
                      <a:r>
                        <a:rPr lang="en-US" sz="400">
                          <a:effectLst/>
                        </a:rPr>
                        <a:t>4adcda04f964a520373221e3</a:t>
                      </a:r>
                    </a:p>
                  </a:txBody>
                  <a:tcPr marL="4782" marR="4782" marT="2391" marB="2391" anchor="ctr">
                    <a:lnL>
                      <a:noFill/>
                    </a:lnL>
                    <a:lnR>
                      <a:noFill/>
                    </a:lnR>
                    <a:lnT>
                      <a:noFill/>
                    </a:lnT>
                    <a:lnB>
                      <a:noFill/>
                    </a:lnB>
                  </a:tcPr>
                </a:tc>
                <a:tc>
                  <a:txBody>
                    <a:bodyPr/>
                    <a:lstStyle/>
                    <a:p>
                      <a:pPr algn="r" fontAlgn="ctr"/>
                      <a:r>
                        <a:rPr lang="en-US" sz="400">
                          <a:effectLst/>
                        </a:rPr>
                        <a:t>Tea Room</a:t>
                      </a:r>
                    </a:p>
                  </a:txBody>
                  <a:tcPr marL="4782" marR="4782" marT="2391" marB="2391" anchor="ctr">
                    <a:lnL>
                      <a:noFill/>
                    </a:lnL>
                    <a:lnR>
                      <a:noFill/>
                    </a:lnR>
                    <a:lnT>
                      <a:noFill/>
                    </a:lnT>
                    <a:lnB>
                      <a:noFill/>
                    </a:lnB>
                  </a:tcPr>
                </a:tc>
                <a:tc>
                  <a:txBody>
                    <a:bodyPr/>
                    <a:lstStyle/>
                    <a:p>
                      <a:pPr algn="r" fontAlgn="ctr"/>
                      <a:r>
                        <a:rPr lang="en-US" sz="400">
                          <a:effectLst/>
                        </a:rPr>
                        <a:t>48.857769</a:t>
                      </a:r>
                    </a:p>
                  </a:txBody>
                  <a:tcPr marL="4782" marR="4782" marT="2391" marB="2391" anchor="ctr">
                    <a:lnL>
                      <a:noFill/>
                    </a:lnL>
                    <a:lnR>
                      <a:noFill/>
                    </a:lnR>
                    <a:lnT>
                      <a:noFill/>
                    </a:lnT>
                    <a:lnB>
                      <a:noFill/>
                    </a:lnB>
                  </a:tcPr>
                </a:tc>
                <a:tc>
                  <a:txBody>
                    <a:bodyPr/>
                    <a:lstStyle/>
                    <a:p>
                      <a:pPr algn="r" fontAlgn="ctr"/>
                      <a:r>
                        <a:rPr lang="en-US" sz="400">
                          <a:effectLst/>
                        </a:rPr>
                        <a:t>2.356618</a:t>
                      </a:r>
                    </a:p>
                  </a:txBody>
                  <a:tcPr marL="4782" marR="4782" marT="2391" marB="2391" anchor="ctr">
                    <a:lnL>
                      <a:noFill/>
                    </a:lnL>
                    <a:lnR>
                      <a:noFill/>
                    </a:lnR>
                    <a:lnT>
                      <a:noFill/>
                    </a:lnT>
                    <a:lnB>
                      <a:noFill/>
                    </a:lnB>
                  </a:tcPr>
                </a:tc>
                <a:tc>
                  <a:txBody>
                    <a:bodyPr/>
                    <a:lstStyle/>
                    <a:p>
                      <a:pPr algn="r" fontAlgn="ctr"/>
                      <a:r>
                        <a:rPr lang="en-US" sz="400">
                          <a:effectLst/>
                        </a:rPr>
                        <a:t>210</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other</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1650910836"/>
                  </a:ext>
                </a:extLst>
              </a:tr>
              <a:tr h="102443">
                <a:tc>
                  <a:txBody>
                    <a:bodyPr/>
                    <a:lstStyle/>
                    <a:p>
                      <a:pPr algn="r" fontAlgn="ctr"/>
                      <a:r>
                        <a:rPr lang="en-US" sz="400" b="1">
                          <a:effectLst/>
                        </a:rPr>
                        <a:t>54</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Pierre Hermé</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51dbf0ce498e1372cbaf23ed</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Pastry Shop</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48.858127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2.356442</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160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1170554641"/>
                  </a:ext>
                </a:extLst>
              </a:tr>
              <a:tr h="102443">
                <a:tc>
                  <a:txBody>
                    <a:bodyPr/>
                    <a:lstStyle/>
                    <a:p>
                      <a:pPr algn="r" fontAlgn="ctr"/>
                      <a:r>
                        <a:rPr lang="en-US" sz="400" b="1">
                          <a:effectLst/>
                        </a:rPr>
                        <a:t>55</a:t>
                      </a:r>
                    </a:p>
                  </a:txBody>
                  <a:tcPr marL="4782" marR="4782" marT="2391" marB="2391" anchor="ctr">
                    <a:lnL>
                      <a:noFill/>
                    </a:lnL>
                    <a:lnR>
                      <a:noFill/>
                    </a:lnR>
                    <a:lnT>
                      <a:noFill/>
                    </a:lnT>
                    <a:lnB>
                      <a:noFill/>
                    </a:lnB>
                  </a:tcPr>
                </a:tc>
                <a:tc>
                  <a:txBody>
                    <a:bodyPr/>
                    <a:lstStyle/>
                    <a:p>
                      <a:pPr algn="r" fontAlgn="ctr"/>
                      <a:r>
                        <a:rPr lang="en-US" sz="400">
                          <a:effectLst/>
                        </a:rPr>
                        <a:t>Duc des Lombards</a:t>
                      </a:r>
                    </a:p>
                  </a:txBody>
                  <a:tcPr marL="4782" marR="4782" marT="2391" marB="2391" anchor="ctr">
                    <a:lnL>
                      <a:noFill/>
                    </a:lnL>
                    <a:lnR>
                      <a:noFill/>
                    </a:lnR>
                    <a:lnT>
                      <a:noFill/>
                    </a:lnT>
                    <a:lnB>
                      <a:noFill/>
                    </a:lnB>
                  </a:tcPr>
                </a:tc>
                <a:tc>
                  <a:txBody>
                    <a:bodyPr/>
                    <a:lstStyle/>
                    <a:p>
                      <a:pPr algn="r" fontAlgn="ctr"/>
                      <a:r>
                        <a:rPr lang="en-US" sz="400">
                          <a:effectLst/>
                        </a:rPr>
                        <a:t>4adcda08f964a520ab3321e3</a:t>
                      </a:r>
                    </a:p>
                  </a:txBody>
                  <a:tcPr marL="4782" marR="4782" marT="2391" marB="2391" anchor="ctr">
                    <a:lnL>
                      <a:noFill/>
                    </a:lnL>
                    <a:lnR>
                      <a:noFill/>
                    </a:lnR>
                    <a:lnT>
                      <a:noFill/>
                    </a:lnT>
                    <a:lnB>
                      <a:noFill/>
                    </a:lnB>
                  </a:tcPr>
                </a:tc>
                <a:tc>
                  <a:txBody>
                    <a:bodyPr/>
                    <a:lstStyle/>
                    <a:p>
                      <a:pPr algn="r" fontAlgn="ctr"/>
                      <a:r>
                        <a:rPr lang="en-US" sz="400">
                          <a:effectLst/>
                        </a:rPr>
                        <a:t>Jazz Club</a:t>
                      </a:r>
                    </a:p>
                  </a:txBody>
                  <a:tcPr marL="4782" marR="4782" marT="2391" marB="2391" anchor="ctr">
                    <a:lnL>
                      <a:noFill/>
                    </a:lnL>
                    <a:lnR>
                      <a:noFill/>
                    </a:lnR>
                    <a:lnT>
                      <a:noFill/>
                    </a:lnT>
                    <a:lnB>
                      <a:noFill/>
                    </a:lnB>
                  </a:tcPr>
                </a:tc>
                <a:tc>
                  <a:txBody>
                    <a:bodyPr/>
                    <a:lstStyle/>
                    <a:p>
                      <a:pPr algn="r" fontAlgn="ctr"/>
                      <a:r>
                        <a:rPr lang="en-US" sz="400">
                          <a:effectLst/>
                        </a:rPr>
                        <a:t>48.859617</a:t>
                      </a:r>
                    </a:p>
                  </a:txBody>
                  <a:tcPr marL="4782" marR="4782" marT="2391" marB="2391" anchor="ctr">
                    <a:lnL>
                      <a:noFill/>
                    </a:lnL>
                    <a:lnR>
                      <a:noFill/>
                    </a:lnR>
                    <a:lnT>
                      <a:noFill/>
                    </a:lnT>
                    <a:lnB>
                      <a:noFill/>
                    </a:lnB>
                  </a:tcPr>
                </a:tc>
                <a:tc>
                  <a:txBody>
                    <a:bodyPr/>
                    <a:lstStyle/>
                    <a:p>
                      <a:pPr algn="r" fontAlgn="ctr"/>
                      <a:r>
                        <a:rPr lang="en-US" sz="400">
                          <a:effectLst/>
                        </a:rPr>
                        <a:t>2.348627</a:t>
                      </a:r>
                    </a:p>
                  </a:txBody>
                  <a:tcPr marL="4782" marR="4782" marT="2391" marB="2391" anchor="ctr">
                    <a:lnL>
                      <a:noFill/>
                    </a:lnL>
                    <a:lnR>
                      <a:noFill/>
                    </a:lnR>
                    <a:lnT>
                      <a:noFill/>
                    </a:lnT>
                    <a:lnB>
                      <a:noFill/>
                    </a:lnB>
                  </a:tcPr>
                </a:tc>
                <a:tc>
                  <a:txBody>
                    <a:bodyPr/>
                    <a:lstStyle/>
                    <a:p>
                      <a:pPr algn="r" fontAlgn="ctr"/>
                      <a:r>
                        <a:rPr lang="en-US" sz="400">
                          <a:effectLst/>
                        </a:rPr>
                        <a:t>108</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1185876610"/>
                  </a:ext>
                </a:extLst>
              </a:tr>
              <a:tr h="102443">
                <a:tc>
                  <a:txBody>
                    <a:bodyPr/>
                    <a:lstStyle/>
                    <a:p>
                      <a:pPr algn="r" fontAlgn="ctr"/>
                      <a:r>
                        <a:rPr lang="en-US" sz="400" b="1">
                          <a:effectLst/>
                        </a:rPr>
                        <a:t>56</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Une Glace à Paris</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557f15bb498ea14854ab0f79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Ice Cream Shop</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48.858162</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2.356351</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109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other</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2799479237"/>
                  </a:ext>
                </a:extLst>
              </a:tr>
              <a:tr h="102443">
                <a:tc>
                  <a:txBody>
                    <a:bodyPr/>
                    <a:lstStyle/>
                    <a:p>
                      <a:pPr algn="r" fontAlgn="ctr"/>
                      <a:r>
                        <a:rPr lang="en-US" sz="400" b="1">
                          <a:effectLst/>
                        </a:rPr>
                        <a:t>58</a:t>
                      </a:r>
                    </a:p>
                  </a:txBody>
                  <a:tcPr marL="4782" marR="4782" marT="2391" marB="2391" anchor="ctr">
                    <a:lnL>
                      <a:noFill/>
                    </a:lnL>
                    <a:lnR>
                      <a:noFill/>
                    </a:lnR>
                    <a:lnT>
                      <a:noFill/>
                    </a:lnT>
                    <a:lnB>
                      <a:noFill/>
                    </a:lnB>
                  </a:tcPr>
                </a:tc>
                <a:tc>
                  <a:txBody>
                    <a:bodyPr/>
                    <a:lstStyle/>
                    <a:p>
                      <a:pPr algn="r" fontAlgn="ctr"/>
                      <a:r>
                        <a:rPr lang="en-US" sz="400">
                          <a:effectLst/>
                        </a:rPr>
                        <a:t>L'Ébouillanté</a:t>
                      </a:r>
                    </a:p>
                  </a:txBody>
                  <a:tcPr marL="4782" marR="4782" marT="2391" marB="2391" anchor="ctr">
                    <a:lnL>
                      <a:noFill/>
                    </a:lnL>
                    <a:lnR>
                      <a:noFill/>
                    </a:lnR>
                    <a:lnT>
                      <a:noFill/>
                    </a:lnT>
                    <a:lnB>
                      <a:noFill/>
                    </a:lnB>
                  </a:tcPr>
                </a:tc>
                <a:tc>
                  <a:txBody>
                    <a:bodyPr/>
                    <a:lstStyle/>
                    <a:p>
                      <a:pPr algn="r" fontAlgn="ctr"/>
                      <a:r>
                        <a:rPr lang="en-US" sz="400">
                          <a:effectLst/>
                        </a:rPr>
                        <a:t>4b6eab67f964a52002c62ce3</a:t>
                      </a:r>
                    </a:p>
                  </a:txBody>
                  <a:tcPr marL="4782" marR="4782" marT="2391" marB="2391" anchor="ctr">
                    <a:lnL>
                      <a:noFill/>
                    </a:lnL>
                    <a:lnR>
                      <a:noFill/>
                    </a:lnR>
                    <a:lnT>
                      <a:noFill/>
                    </a:lnT>
                    <a:lnB>
                      <a:noFill/>
                    </a:lnB>
                  </a:tcPr>
                </a:tc>
                <a:tc>
                  <a:txBody>
                    <a:bodyPr/>
                    <a:lstStyle/>
                    <a:p>
                      <a:pPr algn="r" fontAlgn="ctr"/>
                      <a:r>
                        <a:rPr lang="en-US" sz="400">
                          <a:effectLst/>
                        </a:rPr>
                        <a:t>French Restaurant</a:t>
                      </a:r>
                    </a:p>
                  </a:txBody>
                  <a:tcPr marL="4782" marR="4782" marT="2391" marB="2391" anchor="ctr">
                    <a:lnL>
                      <a:noFill/>
                    </a:lnL>
                    <a:lnR>
                      <a:noFill/>
                    </a:lnR>
                    <a:lnT>
                      <a:noFill/>
                    </a:lnT>
                    <a:lnB>
                      <a:noFill/>
                    </a:lnB>
                  </a:tcPr>
                </a:tc>
                <a:tc>
                  <a:txBody>
                    <a:bodyPr/>
                    <a:lstStyle/>
                    <a:p>
                      <a:pPr algn="r" fontAlgn="ctr"/>
                      <a:r>
                        <a:rPr lang="en-US" sz="400">
                          <a:effectLst/>
                        </a:rPr>
                        <a:t>48.854861</a:t>
                      </a:r>
                    </a:p>
                  </a:txBody>
                  <a:tcPr marL="4782" marR="4782" marT="2391" marB="2391" anchor="ctr">
                    <a:lnL>
                      <a:noFill/>
                    </a:lnL>
                    <a:lnR>
                      <a:noFill/>
                    </a:lnR>
                    <a:lnT>
                      <a:noFill/>
                    </a:lnT>
                    <a:lnB>
                      <a:noFill/>
                    </a:lnB>
                  </a:tcPr>
                </a:tc>
                <a:tc>
                  <a:txBody>
                    <a:bodyPr/>
                    <a:lstStyle/>
                    <a:p>
                      <a:pPr algn="r" fontAlgn="ctr"/>
                      <a:r>
                        <a:rPr lang="en-US" sz="400">
                          <a:effectLst/>
                        </a:rPr>
                        <a:t>2.355162</a:t>
                      </a:r>
                    </a:p>
                  </a:txBody>
                  <a:tcPr marL="4782" marR="4782" marT="2391" marB="2391" anchor="ctr">
                    <a:lnL>
                      <a:noFill/>
                    </a:lnL>
                    <a:lnR>
                      <a:noFill/>
                    </a:lnR>
                    <a:lnT>
                      <a:noFill/>
                    </a:lnT>
                    <a:lnB>
                      <a:noFill/>
                    </a:lnB>
                  </a:tcPr>
                </a:tc>
                <a:tc>
                  <a:txBody>
                    <a:bodyPr/>
                    <a:lstStyle/>
                    <a:p>
                      <a:pPr algn="r" fontAlgn="ctr"/>
                      <a:r>
                        <a:rPr lang="en-US" sz="400">
                          <a:effectLst/>
                        </a:rPr>
                        <a:t>83</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820516827"/>
                  </a:ext>
                </a:extLst>
              </a:tr>
              <a:tr h="102443">
                <a:tc>
                  <a:txBody>
                    <a:bodyPr/>
                    <a:lstStyle/>
                    <a:p>
                      <a:pPr algn="r" fontAlgn="ctr"/>
                      <a:r>
                        <a:rPr lang="en-US" sz="400" b="1">
                          <a:effectLst/>
                        </a:rPr>
                        <a:t>60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Lizard Lounge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4adcda05f964a520603221e3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Pub</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48.857367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2.356160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124</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bars</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3824426585"/>
                  </a:ext>
                </a:extLst>
              </a:tr>
              <a:tr h="102443">
                <a:tc>
                  <a:txBody>
                    <a:bodyPr/>
                    <a:lstStyle/>
                    <a:p>
                      <a:pPr algn="r" fontAlgn="ctr"/>
                      <a:r>
                        <a:rPr lang="en-US" sz="400" b="1">
                          <a:effectLst/>
                        </a:rPr>
                        <a:t>61</a:t>
                      </a:r>
                    </a:p>
                  </a:txBody>
                  <a:tcPr marL="4782" marR="4782" marT="2391" marB="2391" anchor="ctr">
                    <a:lnL>
                      <a:noFill/>
                    </a:lnL>
                    <a:lnR>
                      <a:noFill/>
                    </a:lnR>
                    <a:lnT>
                      <a:noFill/>
                    </a:lnT>
                    <a:lnB>
                      <a:noFill/>
                    </a:lnB>
                  </a:tcPr>
                </a:tc>
                <a:tc>
                  <a:txBody>
                    <a:bodyPr/>
                    <a:lstStyle/>
                    <a:p>
                      <a:pPr algn="r" fontAlgn="ctr"/>
                      <a:r>
                        <a:rPr lang="en-US" sz="400">
                          <a:effectLst/>
                        </a:rPr>
                        <a:t>Pamela Popo</a:t>
                      </a:r>
                    </a:p>
                  </a:txBody>
                  <a:tcPr marL="4782" marR="4782" marT="2391" marB="2391" anchor="ctr">
                    <a:lnL>
                      <a:noFill/>
                    </a:lnL>
                    <a:lnR>
                      <a:noFill/>
                    </a:lnR>
                    <a:lnT>
                      <a:noFill/>
                    </a:lnT>
                    <a:lnB>
                      <a:noFill/>
                    </a:lnB>
                  </a:tcPr>
                </a:tc>
                <a:tc>
                  <a:txBody>
                    <a:bodyPr/>
                    <a:lstStyle/>
                    <a:p>
                      <a:pPr algn="r" fontAlgn="ctr"/>
                      <a:r>
                        <a:rPr lang="en-US" sz="400">
                          <a:effectLst/>
                        </a:rPr>
                        <a:t>4db07d97fa8ca4b3e9e2caca</a:t>
                      </a:r>
                    </a:p>
                  </a:txBody>
                  <a:tcPr marL="4782" marR="4782" marT="2391" marB="2391" anchor="ctr">
                    <a:lnL>
                      <a:noFill/>
                    </a:lnL>
                    <a:lnR>
                      <a:noFill/>
                    </a:lnR>
                    <a:lnT>
                      <a:noFill/>
                    </a:lnT>
                    <a:lnB>
                      <a:noFill/>
                    </a:lnB>
                  </a:tcPr>
                </a:tc>
                <a:tc>
                  <a:txBody>
                    <a:bodyPr/>
                    <a:lstStyle/>
                    <a:p>
                      <a:pPr algn="r" fontAlgn="ctr"/>
                      <a:r>
                        <a:rPr lang="en-US" sz="400">
                          <a:effectLst/>
                        </a:rPr>
                        <a:t>French Restaurant</a:t>
                      </a:r>
                    </a:p>
                  </a:txBody>
                  <a:tcPr marL="4782" marR="4782" marT="2391" marB="2391" anchor="ctr">
                    <a:lnL>
                      <a:noFill/>
                    </a:lnL>
                    <a:lnR>
                      <a:noFill/>
                    </a:lnR>
                    <a:lnT>
                      <a:noFill/>
                    </a:lnT>
                    <a:lnB>
                      <a:noFill/>
                    </a:lnB>
                  </a:tcPr>
                </a:tc>
                <a:tc>
                  <a:txBody>
                    <a:bodyPr/>
                    <a:lstStyle/>
                    <a:p>
                      <a:pPr algn="r" fontAlgn="ctr"/>
                      <a:r>
                        <a:rPr lang="en-US" sz="400">
                          <a:effectLst/>
                        </a:rPr>
                        <a:t>48.855749</a:t>
                      </a:r>
                    </a:p>
                  </a:txBody>
                  <a:tcPr marL="4782" marR="4782" marT="2391" marB="2391" anchor="ctr">
                    <a:lnL>
                      <a:noFill/>
                    </a:lnL>
                    <a:lnR>
                      <a:noFill/>
                    </a:lnR>
                    <a:lnT>
                      <a:noFill/>
                    </a:lnT>
                    <a:lnB>
                      <a:noFill/>
                    </a:lnB>
                  </a:tcPr>
                </a:tc>
                <a:tc>
                  <a:txBody>
                    <a:bodyPr/>
                    <a:lstStyle/>
                    <a:p>
                      <a:pPr algn="r" fontAlgn="ctr"/>
                      <a:r>
                        <a:rPr lang="en-US" sz="400">
                          <a:effectLst/>
                        </a:rPr>
                        <a:t>2.356919</a:t>
                      </a:r>
                    </a:p>
                  </a:txBody>
                  <a:tcPr marL="4782" marR="4782" marT="2391" marB="2391" anchor="ctr">
                    <a:lnL>
                      <a:noFill/>
                    </a:lnL>
                    <a:lnR>
                      <a:noFill/>
                    </a:lnR>
                    <a:lnT>
                      <a:noFill/>
                    </a:lnT>
                    <a:lnB>
                      <a:noFill/>
                    </a:lnB>
                  </a:tcPr>
                </a:tc>
                <a:tc>
                  <a:txBody>
                    <a:bodyPr/>
                    <a:lstStyle/>
                    <a:p>
                      <a:pPr algn="r" fontAlgn="ctr"/>
                      <a:r>
                        <a:rPr lang="en-US" sz="400">
                          <a:effectLst/>
                        </a:rPr>
                        <a:t>100</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3944756078"/>
                  </a:ext>
                </a:extLst>
              </a:tr>
              <a:tr h="102443">
                <a:tc>
                  <a:txBody>
                    <a:bodyPr/>
                    <a:lstStyle/>
                    <a:p>
                      <a:pPr algn="r" fontAlgn="ctr"/>
                      <a:r>
                        <a:rPr lang="en-US" sz="400" b="1">
                          <a:effectLst/>
                        </a:rPr>
                        <a:t>65</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Comptoir Gourmet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512534ece4b03a94f9a50313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Restaurant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48.859958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2.354374</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128</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american food</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3443141759"/>
                  </a:ext>
                </a:extLst>
              </a:tr>
              <a:tr h="102443">
                <a:tc>
                  <a:txBody>
                    <a:bodyPr/>
                    <a:lstStyle/>
                    <a:p>
                      <a:pPr algn="r" fontAlgn="ctr"/>
                      <a:r>
                        <a:rPr lang="en-US" sz="400" b="1">
                          <a:effectLst/>
                        </a:rPr>
                        <a:t>71</a:t>
                      </a:r>
                    </a:p>
                  </a:txBody>
                  <a:tcPr marL="4782" marR="4782" marT="2391" marB="2391" anchor="ctr">
                    <a:lnL>
                      <a:noFill/>
                    </a:lnL>
                    <a:lnR>
                      <a:noFill/>
                    </a:lnR>
                    <a:lnT>
                      <a:noFill/>
                    </a:lnT>
                    <a:lnB>
                      <a:noFill/>
                    </a:lnB>
                  </a:tcPr>
                </a:tc>
                <a:tc>
                  <a:txBody>
                    <a:bodyPr/>
                    <a:lstStyle/>
                    <a:p>
                      <a:pPr algn="r" fontAlgn="ctr"/>
                      <a:r>
                        <a:rPr lang="en-US" sz="400">
                          <a:effectLst/>
                        </a:rPr>
                        <a:t>Théâtre du Châtelet</a:t>
                      </a:r>
                    </a:p>
                  </a:txBody>
                  <a:tcPr marL="4782" marR="4782" marT="2391" marB="2391" anchor="ctr">
                    <a:lnL>
                      <a:noFill/>
                    </a:lnL>
                    <a:lnR>
                      <a:noFill/>
                    </a:lnR>
                    <a:lnT>
                      <a:noFill/>
                    </a:lnT>
                    <a:lnB>
                      <a:noFill/>
                    </a:lnB>
                  </a:tcPr>
                </a:tc>
                <a:tc>
                  <a:txBody>
                    <a:bodyPr/>
                    <a:lstStyle/>
                    <a:p>
                      <a:pPr algn="r" fontAlgn="ctr"/>
                      <a:r>
                        <a:rPr lang="en-US" sz="400">
                          <a:effectLst/>
                        </a:rPr>
                        <a:t>4b8ebd9df964a5203c3433e3</a:t>
                      </a:r>
                    </a:p>
                  </a:txBody>
                  <a:tcPr marL="4782" marR="4782" marT="2391" marB="2391" anchor="ctr">
                    <a:lnL>
                      <a:noFill/>
                    </a:lnL>
                    <a:lnR>
                      <a:noFill/>
                    </a:lnR>
                    <a:lnT>
                      <a:noFill/>
                    </a:lnT>
                    <a:lnB>
                      <a:noFill/>
                    </a:lnB>
                  </a:tcPr>
                </a:tc>
                <a:tc>
                  <a:txBody>
                    <a:bodyPr/>
                    <a:lstStyle/>
                    <a:p>
                      <a:pPr algn="r" fontAlgn="ctr"/>
                      <a:r>
                        <a:rPr lang="en-US" sz="400">
                          <a:effectLst/>
                        </a:rPr>
                        <a:t>Theater</a:t>
                      </a:r>
                    </a:p>
                  </a:txBody>
                  <a:tcPr marL="4782" marR="4782" marT="2391" marB="2391" anchor="ctr">
                    <a:lnL>
                      <a:noFill/>
                    </a:lnL>
                    <a:lnR>
                      <a:noFill/>
                    </a:lnR>
                    <a:lnT>
                      <a:noFill/>
                    </a:lnT>
                    <a:lnB>
                      <a:noFill/>
                    </a:lnB>
                  </a:tcPr>
                </a:tc>
                <a:tc>
                  <a:txBody>
                    <a:bodyPr/>
                    <a:lstStyle/>
                    <a:p>
                      <a:pPr algn="r" fontAlgn="ctr"/>
                      <a:r>
                        <a:rPr lang="en-US" sz="400">
                          <a:effectLst/>
                        </a:rPr>
                        <a:t>48.857775</a:t>
                      </a:r>
                    </a:p>
                  </a:txBody>
                  <a:tcPr marL="4782" marR="4782" marT="2391" marB="2391" anchor="ctr">
                    <a:lnL>
                      <a:noFill/>
                    </a:lnL>
                    <a:lnR>
                      <a:noFill/>
                    </a:lnR>
                    <a:lnT>
                      <a:noFill/>
                    </a:lnT>
                    <a:lnB>
                      <a:noFill/>
                    </a:lnB>
                  </a:tcPr>
                </a:tc>
                <a:tc>
                  <a:txBody>
                    <a:bodyPr/>
                    <a:lstStyle/>
                    <a:p>
                      <a:pPr algn="r" fontAlgn="ctr"/>
                      <a:r>
                        <a:rPr lang="en-US" sz="400">
                          <a:effectLst/>
                        </a:rPr>
                        <a:t>2.346265</a:t>
                      </a:r>
                    </a:p>
                  </a:txBody>
                  <a:tcPr marL="4782" marR="4782" marT="2391" marB="2391" anchor="ctr">
                    <a:lnL>
                      <a:noFill/>
                    </a:lnL>
                    <a:lnR>
                      <a:noFill/>
                    </a:lnR>
                    <a:lnT>
                      <a:noFill/>
                    </a:lnT>
                    <a:lnB>
                      <a:noFill/>
                    </a:lnB>
                  </a:tcPr>
                </a:tc>
                <a:tc>
                  <a:txBody>
                    <a:bodyPr/>
                    <a:lstStyle/>
                    <a:p>
                      <a:pPr algn="r" fontAlgn="ctr"/>
                      <a:r>
                        <a:rPr lang="en-US" sz="400">
                          <a:effectLst/>
                        </a:rPr>
                        <a:t>228</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None</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764738799"/>
                  </a:ext>
                </a:extLst>
              </a:tr>
              <a:tr h="149725">
                <a:tc>
                  <a:txBody>
                    <a:bodyPr/>
                    <a:lstStyle/>
                    <a:p>
                      <a:pPr algn="r" fontAlgn="ctr"/>
                      <a:r>
                        <a:rPr lang="en-US" sz="400" b="1">
                          <a:effectLst/>
                        </a:rPr>
                        <a:t>75</a:t>
                      </a:r>
                    </a:p>
                  </a:txBody>
                  <a:tcPr marL="4782" marR="4782" marT="2391" marB="2391" anchor="ctr">
                    <a:lnL>
                      <a:noFill/>
                    </a:lnL>
                    <a:lnR>
                      <a:noFill/>
                    </a:lnR>
                    <a:lnT>
                      <a:noFill/>
                    </a:lnT>
                    <a:lnB>
                      <a:noFill/>
                    </a:lnB>
                    <a:solidFill>
                      <a:srgbClr val="F5F5F5"/>
                    </a:solidFill>
                  </a:tcPr>
                </a:tc>
                <a:tc>
                  <a:txBody>
                    <a:bodyPr/>
                    <a:lstStyle/>
                    <a:p>
                      <a:pPr algn="r" fontAlgn="ctr"/>
                      <a:r>
                        <a:rPr lang="fr-FR" sz="400">
                          <a:effectLst/>
                        </a:rPr>
                        <a:t>Tours de la Cathédrale Notre-Dame de Paris</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4e96e6a7f79068de88dd5eaf</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Scenic Lookout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48.853230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2.349207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89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3421648394"/>
                  </a:ext>
                </a:extLst>
              </a:tr>
              <a:tr h="102443">
                <a:tc>
                  <a:txBody>
                    <a:bodyPr/>
                    <a:lstStyle/>
                    <a:p>
                      <a:pPr algn="r" fontAlgn="ctr"/>
                      <a:r>
                        <a:rPr lang="en-US" sz="400" b="1">
                          <a:effectLst/>
                        </a:rPr>
                        <a:t>79</a:t>
                      </a:r>
                    </a:p>
                  </a:txBody>
                  <a:tcPr marL="4782" marR="4782" marT="2391" marB="2391" anchor="ctr">
                    <a:lnL>
                      <a:noFill/>
                    </a:lnL>
                    <a:lnR>
                      <a:noFill/>
                    </a:lnR>
                    <a:lnT>
                      <a:noFill/>
                    </a:lnT>
                    <a:lnB>
                      <a:noFill/>
                    </a:lnB>
                  </a:tcPr>
                </a:tc>
                <a:tc>
                  <a:txBody>
                    <a:bodyPr/>
                    <a:lstStyle/>
                    <a:p>
                      <a:pPr algn="r" fontAlgn="ctr"/>
                      <a:r>
                        <a:rPr lang="en-US" sz="400">
                          <a:effectLst/>
                        </a:rPr>
                        <a:t>La Caféothèque de Paris</a:t>
                      </a:r>
                    </a:p>
                  </a:txBody>
                  <a:tcPr marL="4782" marR="4782" marT="2391" marB="2391" anchor="ctr">
                    <a:lnL>
                      <a:noFill/>
                    </a:lnL>
                    <a:lnR>
                      <a:noFill/>
                    </a:lnR>
                    <a:lnT>
                      <a:noFill/>
                    </a:lnT>
                    <a:lnB>
                      <a:noFill/>
                    </a:lnB>
                  </a:tcPr>
                </a:tc>
                <a:tc>
                  <a:txBody>
                    <a:bodyPr/>
                    <a:lstStyle/>
                    <a:p>
                      <a:pPr algn="r" fontAlgn="ctr"/>
                      <a:r>
                        <a:rPr lang="en-US" sz="400">
                          <a:effectLst/>
                        </a:rPr>
                        <a:t>4bbb21a91261d13aa847eb98</a:t>
                      </a:r>
                    </a:p>
                  </a:txBody>
                  <a:tcPr marL="4782" marR="4782" marT="2391" marB="2391" anchor="ctr">
                    <a:lnL>
                      <a:noFill/>
                    </a:lnL>
                    <a:lnR>
                      <a:noFill/>
                    </a:lnR>
                    <a:lnT>
                      <a:noFill/>
                    </a:lnT>
                    <a:lnB>
                      <a:noFill/>
                    </a:lnB>
                  </a:tcPr>
                </a:tc>
                <a:tc>
                  <a:txBody>
                    <a:bodyPr/>
                    <a:lstStyle/>
                    <a:p>
                      <a:pPr algn="r" fontAlgn="ctr"/>
                      <a:r>
                        <a:rPr lang="en-US" sz="400">
                          <a:effectLst/>
                        </a:rPr>
                        <a:t>Coffee Shop</a:t>
                      </a:r>
                    </a:p>
                  </a:txBody>
                  <a:tcPr marL="4782" marR="4782" marT="2391" marB="2391" anchor="ctr">
                    <a:lnL>
                      <a:noFill/>
                    </a:lnL>
                    <a:lnR>
                      <a:noFill/>
                    </a:lnR>
                    <a:lnT>
                      <a:noFill/>
                    </a:lnT>
                    <a:lnB>
                      <a:noFill/>
                    </a:lnB>
                  </a:tcPr>
                </a:tc>
                <a:tc>
                  <a:txBody>
                    <a:bodyPr/>
                    <a:lstStyle/>
                    <a:p>
                      <a:pPr algn="r" fontAlgn="ctr"/>
                      <a:r>
                        <a:rPr lang="en-US" sz="400">
                          <a:effectLst/>
                        </a:rPr>
                        <a:t>48.854197</a:t>
                      </a:r>
                    </a:p>
                  </a:txBody>
                  <a:tcPr marL="4782" marR="4782" marT="2391" marB="2391" anchor="ctr">
                    <a:lnL>
                      <a:noFill/>
                    </a:lnL>
                    <a:lnR>
                      <a:noFill/>
                    </a:lnR>
                    <a:lnT>
                      <a:noFill/>
                    </a:lnT>
                    <a:lnB>
                      <a:noFill/>
                    </a:lnB>
                  </a:tcPr>
                </a:tc>
                <a:tc>
                  <a:txBody>
                    <a:bodyPr/>
                    <a:lstStyle/>
                    <a:p>
                      <a:pPr algn="r" fontAlgn="ctr"/>
                      <a:r>
                        <a:rPr lang="en-US" sz="400">
                          <a:effectLst/>
                        </a:rPr>
                        <a:t>2.355714</a:t>
                      </a:r>
                    </a:p>
                  </a:txBody>
                  <a:tcPr marL="4782" marR="4782" marT="2391" marB="2391" anchor="ctr">
                    <a:lnL>
                      <a:noFill/>
                    </a:lnL>
                    <a:lnR>
                      <a:noFill/>
                    </a:lnR>
                    <a:lnT>
                      <a:noFill/>
                    </a:lnT>
                    <a:lnB>
                      <a:noFill/>
                    </a:lnB>
                  </a:tcPr>
                </a:tc>
                <a:tc>
                  <a:txBody>
                    <a:bodyPr/>
                    <a:lstStyle/>
                    <a:p>
                      <a:pPr algn="r" fontAlgn="ctr"/>
                      <a:r>
                        <a:rPr lang="en-US" sz="400">
                          <a:effectLst/>
                        </a:rPr>
                        <a:t>453</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other</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4210025066"/>
                  </a:ext>
                </a:extLst>
              </a:tr>
              <a:tr h="173367">
                <a:tc>
                  <a:txBody>
                    <a:bodyPr/>
                    <a:lstStyle/>
                    <a:p>
                      <a:pPr algn="r" fontAlgn="ctr"/>
                      <a:r>
                        <a:rPr lang="en-US" sz="400" b="1">
                          <a:effectLst/>
                        </a:rPr>
                        <a:t>84</a:t>
                      </a:r>
                    </a:p>
                  </a:txBody>
                  <a:tcPr marL="4782" marR="4782" marT="2391" marB="2391" anchor="ctr">
                    <a:lnL>
                      <a:noFill/>
                    </a:lnL>
                    <a:lnR>
                      <a:noFill/>
                    </a:lnR>
                    <a:lnT>
                      <a:noFill/>
                    </a:lnT>
                    <a:lnB>
                      <a:noFill/>
                    </a:lnB>
                    <a:solidFill>
                      <a:srgbClr val="F5F5F5"/>
                    </a:solidFill>
                  </a:tcPr>
                </a:tc>
                <a:tc>
                  <a:txBody>
                    <a:bodyPr/>
                    <a:lstStyle/>
                    <a:p>
                      <a:pPr algn="r" fontAlgn="ctr"/>
                      <a:r>
                        <a:rPr lang="fr-FR" sz="400">
                          <a:effectLst/>
                        </a:rPr>
                        <a:t>Centre Pompidou – Musée National d'Art Moderne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4adcda0af964a520623421e3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Art Museum</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48.860730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2.351660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5360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3712894837"/>
                  </a:ext>
                </a:extLst>
              </a:tr>
              <a:tr h="102443">
                <a:tc>
                  <a:txBody>
                    <a:bodyPr/>
                    <a:lstStyle/>
                    <a:p>
                      <a:pPr algn="r" fontAlgn="ctr"/>
                      <a:r>
                        <a:rPr lang="en-US" sz="400" b="1">
                          <a:effectLst/>
                        </a:rPr>
                        <a:t>85</a:t>
                      </a:r>
                    </a:p>
                  </a:txBody>
                  <a:tcPr marL="4782" marR="4782" marT="2391" marB="2391" anchor="ctr">
                    <a:lnL>
                      <a:noFill/>
                    </a:lnL>
                    <a:lnR>
                      <a:noFill/>
                    </a:lnR>
                    <a:lnT>
                      <a:noFill/>
                    </a:lnT>
                    <a:lnB>
                      <a:noFill/>
                    </a:lnB>
                  </a:tcPr>
                </a:tc>
                <a:tc>
                  <a:txBody>
                    <a:bodyPr/>
                    <a:lstStyle/>
                    <a:p>
                      <a:pPr algn="r" fontAlgn="ctr"/>
                      <a:r>
                        <a:rPr lang="en-US" sz="400">
                          <a:effectLst/>
                        </a:rPr>
                        <a:t>Black Dog</a:t>
                      </a:r>
                    </a:p>
                  </a:txBody>
                  <a:tcPr marL="4782" marR="4782" marT="2391" marB="2391" anchor="ctr">
                    <a:lnL>
                      <a:noFill/>
                    </a:lnL>
                    <a:lnR>
                      <a:noFill/>
                    </a:lnR>
                    <a:lnT>
                      <a:noFill/>
                    </a:lnT>
                    <a:lnB>
                      <a:noFill/>
                    </a:lnB>
                  </a:tcPr>
                </a:tc>
                <a:tc>
                  <a:txBody>
                    <a:bodyPr/>
                    <a:lstStyle/>
                    <a:p>
                      <a:pPr algn="r" fontAlgn="ctr"/>
                      <a:r>
                        <a:rPr lang="en-US" sz="400">
                          <a:effectLst/>
                        </a:rPr>
                        <a:t>4b7d9398f964a520bcc72fe3</a:t>
                      </a:r>
                    </a:p>
                  </a:txBody>
                  <a:tcPr marL="4782" marR="4782" marT="2391" marB="2391" anchor="ctr">
                    <a:lnL>
                      <a:noFill/>
                    </a:lnL>
                    <a:lnR>
                      <a:noFill/>
                    </a:lnR>
                    <a:lnT>
                      <a:noFill/>
                    </a:lnT>
                    <a:lnB>
                      <a:noFill/>
                    </a:lnB>
                  </a:tcPr>
                </a:tc>
                <a:tc>
                  <a:txBody>
                    <a:bodyPr/>
                    <a:lstStyle/>
                    <a:p>
                      <a:pPr algn="r" fontAlgn="ctr"/>
                      <a:r>
                        <a:rPr lang="en-US" sz="400">
                          <a:effectLst/>
                        </a:rPr>
                        <a:t>Pub</a:t>
                      </a:r>
                    </a:p>
                  </a:txBody>
                  <a:tcPr marL="4782" marR="4782" marT="2391" marB="2391" anchor="ctr">
                    <a:lnL>
                      <a:noFill/>
                    </a:lnL>
                    <a:lnR>
                      <a:noFill/>
                    </a:lnR>
                    <a:lnT>
                      <a:noFill/>
                    </a:lnT>
                    <a:lnB>
                      <a:noFill/>
                    </a:lnB>
                  </a:tcPr>
                </a:tc>
                <a:tc>
                  <a:txBody>
                    <a:bodyPr/>
                    <a:lstStyle/>
                    <a:p>
                      <a:pPr algn="r" fontAlgn="ctr"/>
                      <a:r>
                        <a:rPr lang="en-US" sz="400">
                          <a:effectLst/>
                        </a:rPr>
                        <a:t>48.859408</a:t>
                      </a:r>
                    </a:p>
                  </a:txBody>
                  <a:tcPr marL="4782" marR="4782" marT="2391" marB="2391" anchor="ctr">
                    <a:lnL>
                      <a:noFill/>
                    </a:lnL>
                    <a:lnR>
                      <a:noFill/>
                    </a:lnR>
                    <a:lnT>
                      <a:noFill/>
                    </a:lnT>
                    <a:lnB>
                      <a:noFill/>
                    </a:lnB>
                  </a:tcPr>
                </a:tc>
                <a:tc>
                  <a:txBody>
                    <a:bodyPr/>
                    <a:lstStyle/>
                    <a:p>
                      <a:pPr algn="r" fontAlgn="ctr"/>
                      <a:r>
                        <a:rPr lang="en-US" sz="400">
                          <a:effectLst/>
                        </a:rPr>
                        <a:t>2.349143</a:t>
                      </a:r>
                    </a:p>
                  </a:txBody>
                  <a:tcPr marL="4782" marR="4782" marT="2391" marB="2391" anchor="ctr">
                    <a:lnL>
                      <a:noFill/>
                    </a:lnL>
                    <a:lnR>
                      <a:noFill/>
                    </a:lnR>
                    <a:lnT>
                      <a:noFill/>
                    </a:lnT>
                    <a:lnB>
                      <a:noFill/>
                    </a:lnB>
                  </a:tcPr>
                </a:tc>
                <a:tc>
                  <a:txBody>
                    <a:bodyPr/>
                    <a:lstStyle/>
                    <a:p>
                      <a:pPr algn="r" fontAlgn="ctr"/>
                      <a:r>
                        <a:rPr lang="en-US" sz="400">
                          <a:effectLst/>
                        </a:rPr>
                        <a:t>88</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bars</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80622839"/>
                  </a:ext>
                </a:extLst>
              </a:tr>
              <a:tr h="102443">
                <a:tc>
                  <a:txBody>
                    <a:bodyPr/>
                    <a:lstStyle/>
                    <a:p>
                      <a:pPr algn="r" fontAlgn="ctr"/>
                      <a:r>
                        <a:rPr lang="en-US" sz="400" b="1">
                          <a:effectLst/>
                        </a:rPr>
                        <a:t>92</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Les Piétons</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4bc9dd020687ef3b719cdacc</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Tapas Restaurant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48.859120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2.349917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139</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986978022"/>
                  </a:ext>
                </a:extLst>
              </a:tr>
              <a:tr h="149725">
                <a:tc>
                  <a:txBody>
                    <a:bodyPr/>
                    <a:lstStyle/>
                    <a:p>
                      <a:pPr algn="r" fontAlgn="ctr"/>
                      <a:r>
                        <a:rPr lang="en-US" sz="400" b="1">
                          <a:effectLst/>
                        </a:rPr>
                        <a:t>94</a:t>
                      </a:r>
                    </a:p>
                  </a:txBody>
                  <a:tcPr marL="4782" marR="4782" marT="2391" marB="2391" anchor="ctr">
                    <a:lnL>
                      <a:noFill/>
                    </a:lnL>
                    <a:lnR>
                      <a:noFill/>
                    </a:lnR>
                    <a:lnT>
                      <a:noFill/>
                    </a:lnT>
                    <a:lnB>
                      <a:noFill/>
                    </a:lnB>
                  </a:tcPr>
                </a:tc>
                <a:tc>
                  <a:txBody>
                    <a:bodyPr/>
                    <a:lstStyle/>
                    <a:p>
                      <a:pPr algn="r" fontAlgn="ctr"/>
                      <a:r>
                        <a:rPr lang="fr-FR" sz="400">
                          <a:effectLst/>
                        </a:rPr>
                        <a:t>Le Dernier Bar avant la Fin du Monde</a:t>
                      </a:r>
                    </a:p>
                  </a:txBody>
                  <a:tcPr marL="4782" marR="4782" marT="2391" marB="2391" anchor="ctr">
                    <a:lnL>
                      <a:noFill/>
                    </a:lnL>
                    <a:lnR>
                      <a:noFill/>
                    </a:lnR>
                    <a:lnT>
                      <a:noFill/>
                    </a:lnT>
                    <a:lnB>
                      <a:noFill/>
                    </a:lnB>
                  </a:tcPr>
                </a:tc>
                <a:tc>
                  <a:txBody>
                    <a:bodyPr/>
                    <a:lstStyle/>
                    <a:p>
                      <a:pPr algn="r" fontAlgn="ctr"/>
                      <a:r>
                        <a:rPr lang="en-US" sz="400">
                          <a:effectLst/>
                        </a:rPr>
                        <a:t>4fd21c85e4b08315f264bdd5</a:t>
                      </a:r>
                    </a:p>
                  </a:txBody>
                  <a:tcPr marL="4782" marR="4782" marT="2391" marB="2391" anchor="ctr">
                    <a:lnL>
                      <a:noFill/>
                    </a:lnL>
                    <a:lnR>
                      <a:noFill/>
                    </a:lnR>
                    <a:lnT>
                      <a:noFill/>
                    </a:lnT>
                    <a:lnB>
                      <a:noFill/>
                    </a:lnB>
                  </a:tcPr>
                </a:tc>
                <a:tc>
                  <a:txBody>
                    <a:bodyPr/>
                    <a:lstStyle/>
                    <a:p>
                      <a:pPr algn="r" fontAlgn="ctr"/>
                      <a:r>
                        <a:rPr lang="en-US" sz="400">
                          <a:effectLst/>
                        </a:rPr>
                        <a:t>Bar</a:t>
                      </a:r>
                    </a:p>
                  </a:txBody>
                  <a:tcPr marL="4782" marR="4782" marT="2391" marB="2391" anchor="ctr">
                    <a:lnL>
                      <a:noFill/>
                    </a:lnL>
                    <a:lnR>
                      <a:noFill/>
                    </a:lnR>
                    <a:lnT>
                      <a:noFill/>
                    </a:lnT>
                    <a:lnB>
                      <a:noFill/>
                    </a:lnB>
                  </a:tcPr>
                </a:tc>
                <a:tc>
                  <a:txBody>
                    <a:bodyPr/>
                    <a:lstStyle/>
                    <a:p>
                      <a:pPr algn="r" fontAlgn="ctr"/>
                      <a:r>
                        <a:rPr lang="en-US" sz="400">
                          <a:effectLst/>
                        </a:rPr>
                        <a:t>48.857971</a:t>
                      </a:r>
                    </a:p>
                  </a:txBody>
                  <a:tcPr marL="4782" marR="4782" marT="2391" marB="2391" anchor="ctr">
                    <a:lnL>
                      <a:noFill/>
                    </a:lnL>
                    <a:lnR>
                      <a:noFill/>
                    </a:lnR>
                    <a:lnT>
                      <a:noFill/>
                    </a:lnT>
                    <a:lnB>
                      <a:noFill/>
                    </a:lnB>
                  </a:tcPr>
                </a:tc>
                <a:tc>
                  <a:txBody>
                    <a:bodyPr/>
                    <a:lstStyle/>
                    <a:p>
                      <a:pPr algn="r" fontAlgn="ctr"/>
                      <a:r>
                        <a:rPr lang="en-US" sz="400">
                          <a:effectLst/>
                        </a:rPr>
                        <a:t>2.346152</a:t>
                      </a:r>
                    </a:p>
                  </a:txBody>
                  <a:tcPr marL="4782" marR="4782" marT="2391" marB="2391" anchor="ctr">
                    <a:lnL>
                      <a:noFill/>
                    </a:lnL>
                    <a:lnR>
                      <a:noFill/>
                    </a:lnR>
                    <a:lnT>
                      <a:noFill/>
                    </a:lnT>
                    <a:lnB>
                      <a:noFill/>
                    </a:lnB>
                  </a:tcPr>
                </a:tc>
                <a:tc>
                  <a:txBody>
                    <a:bodyPr/>
                    <a:lstStyle/>
                    <a:p>
                      <a:pPr algn="r" fontAlgn="ctr"/>
                      <a:r>
                        <a:rPr lang="en-US" sz="400">
                          <a:effectLst/>
                        </a:rPr>
                        <a:t>485</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bars</a:t>
                      </a:r>
                    </a:p>
                  </a:txBody>
                  <a:tcPr marL="4782" marR="4782" marT="2391" marB="2391" anchor="ctr">
                    <a:lnL>
                      <a:noFill/>
                    </a:lnL>
                    <a:lnR>
                      <a:noFill/>
                    </a:lnR>
                    <a:lnT>
                      <a:noFill/>
                    </a:lnT>
                    <a:lnB>
                      <a:noFill/>
                    </a:lnB>
                  </a:tcPr>
                </a:tc>
                <a:tc>
                  <a:txBody>
                    <a:bodyPr/>
                    <a:lstStyle/>
                    <a:p>
                      <a:pPr algn="r" fontAlgn="ctr"/>
                      <a:r>
                        <a:rPr lang="en-US" sz="40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2188978420"/>
                  </a:ext>
                </a:extLst>
              </a:tr>
              <a:tr h="102443">
                <a:tc>
                  <a:txBody>
                    <a:bodyPr/>
                    <a:lstStyle/>
                    <a:p>
                      <a:pPr algn="r" fontAlgn="ctr"/>
                      <a:r>
                        <a:rPr lang="en-US" sz="400" b="1">
                          <a:effectLst/>
                        </a:rPr>
                        <a:t>97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Le Saint-Régis</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4b1411c6f964a520c09c23e3</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Bistro</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48.852930</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2.353724</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487</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great</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None</a:t>
                      </a:r>
                    </a:p>
                  </a:txBody>
                  <a:tcPr marL="4782" marR="4782" marT="2391" marB="2391" anchor="ctr">
                    <a:lnL>
                      <a:noFill/>
                    </a:lnL>
                    <a:lnR>
                      <a:noFill/>
                    </a:lnR>
                    <a:lnT>
                      <a:noFill/>
                    </a:lnT>
                    <a:lnB>
                      <a:noFill/>
                    </a:lnB>
                    <a:solidFill>
                      <a:srgbClr val="F5F5F5"/>
                    </a:solidFill>
                  </a:tcPr>
                </a:tc>
                <a:tc>
                  <a:txBody>
                    <a:bodyPr/>
                    <a:lstStyle/>
                    <a:p>
                      <a:pPr algn="r" fontAlgn="ctr"/>
                      <a:r>
                        <a:rPr lang="en-US" sz="400">
                          <a:effectLst/>
                        </a:rPr>
                        <a:t>2</a:t>
                      </a:r>
                    </a:p>
                  </a:txBody>
                  <a:tcPr marL="4782" marR="4782" marT="2391" marB="2391" anchor="ctr">
                    <a:lnL>
                      <a:noFill/>
                    </a:lnL>
                    <a:lnR>
                      <a:noFill/>
                    </a:lnR>
                    <a:lnT>
                      <a:noFill/>
                    </a:lnT>
                    <a:lnB>
                      <a:noFill/>
                    </a:lnB>
                    <a:solidFill>
                      <a:srgbClr val="F5F5F5"/>
                    </a:solidFill>
                  </a:tcPr>
                </a:tc>
                <a:extLst>
                  <a:ext uri="{0D108BD9-81ED-4DB2-BD59-A6C34878D82A}">
                    <a16:rowId xmlns:a16="http://schemas.microsoft.com/office/drawing/2014/main" val="3572124021"/>
                  </a:ext>
                </a:extLst>
              </a:tr>
              <a:tr h="102443">
                <a:tc>
                  <a:txBody>
                    <a:bodyPr/>
                    <a:lstStyle/>
                    <a:p>
                      <a:pPr algn="r" fontAlgn="ctr"/>
                      <a:r>
                        <a:rPr lang="en-US" sz="400" b="1">
                          <a:effectLst/>
                        </a:rPr>
                        <a:t>99</a:t>
                      </a:r>
                    </a:p>
                  </a:txBody>
                  <a:tcPr marL="4782" marR="4782" marT="2391" marB="2391" anchor="ctr">
                    <a:lnL>
                      <a:noFill/>
                    </a:lnL>
                    <a:lnR>
                      <a:noFill/>
                    </a:lnR>
                    <a:lnT>
                      <a:noFill/>
                    </a:lnT>
                    <a:lnB>
                      <a:noFill/>
                    </a:lnB>
                  </a:tcPr>
                </a:tc>
                <a:tc>
                  <a:txBody>
                    <a:bodyPr/>
                    <a:lstStyle/>
                    <a:p>
                      <a:pPr algn="r" fontAlgn="ctr"/>
                      <a:r>
                        <a:rPr lang="en-US" sz="400">
                          <a:effectLst/>
                        </a:rPr>
                        <a:t>L'Imprévu Café</a:t>
                      </a:r>
                    </a:p>
                  </a:txBody>
                  <a:tcPr marL="4782" marR="4782" marT="2391" marB="2391" anchor="ctr">
                    <a:lnL>
                      <a:noFill/>
                    </a:lnL>
                    <a:lnR>
                      <a:noFill/>
                    </a:lnR>
                    <a:lnT>
                      <a:noFill/>
                    </a:lnT>
                    <a:lnB>
                      <a:noFill/>
                    </a:lnB>
                  </a:tcPr>
                </a:tc>
                <a:tc>
                  <a:txBody>
                    <a:bodyPr/>
                    <a:lstStyle/>
                    <a:p>
                      <a:pPr algn="r" fontAlgn="ctr"/>
                      <a:r>
                        <a:rPr lang="en-US" sz="400">
                          <a:effectLst/>
                        </a:rPr>
                        <a:t>4bb5f0beef159c74bc3075f7</a:t>
                      </a:r>
                    </a:p>
                  </a:txBody>
                  <a:tcPr marL="4782" marR="4782" marT="2391" marB="2391" anchor="ctr">
                    <a:lnL>
                      <a:noFill/>
                    </a:lnL>
                    <a:lnR>
                      <a:noFill/>
                    </a:lnR>
                    <a:lnT>
                      <a:noFill/>
                    </a:lnT>
                    <a:lnB>
                      <a:noFill/>
                    </a:lnB>
                  </a:tcPr>
                </a:tc>
                <a:tc>
                  <a:txBody>
                    <a:bodyPr/>
                    <a:lstStyle/>
                    <a:p>
                      <a:pPr algn="r" fontAlgn="ctr"/>
                      <a:r>
                        <a:rPr lang="en-US" sz="400">
                          <a:effectLst/>
                        </a:rPr>
                        <a:t>Bar</a:t>
                      </a:r>
                    </a:p>
                  </a:txBody>
                  <a:tcPr marL="4782" marR="4782" marT="2391" marB="2391" anchor="ctr">
                    <a:lnL>
                      <a:noFill/>
                    </a:lnL>
                    <a:lnR>
                      <a:noFill/>
                    </a:lnR>
                    <a:lnT>
                      <a:noFill/>
                    </a:lnT>
                    <a:lnB>
                      <a:noFill/>
                    </a:lnB>
                  </a:tcPr>
                </a:tc>
                <a:tc>
                  <a:txBody>
                    <a:bodyPr/>
                    <a:lstStyle/>
                    <a:p>
                      <a:pPr algn="r" fontAlgn="ctr"/>
                      <a:r>
                        <a:rPr lang="en-US" sz="400">
                          <a:effectLst/>
                        </a:rPr>
                        <a:t>48.859468</a:t>
                      </a:r>
                    </a:p>
                  </a:txBody>
                  <a:tcPr marL="4782" marR="4782" marT="2391" marB="2391" anchor="ctr">
                    <a:lnL>
                      <a:noFill/>
                    </a:lnL>
                    <a:lnR>
                      <a:noFill/>
                    </a:lnR>
                    <a:lnT>
                      <a:noFill/>
                    </a:lnT>
                    <a:lnB>
                      <a:noFill/>
                    </a:lnB>
                  </a:tcPr>
                </a:tc>
                <a:tc>
                  <a:txBody>
                    <a:bodyPr/>
                    <a:lstStyle/>
                    <a:p>
                      <a:pPr algn="r" fontAlgn="ctr"/>
                      <a:r>
                        <a:rPr lang="en-US" sz="400">
                          <a:effectLst/>
                        </a:rPr>
                        <a:t>2.349593</a:t>
                      </a:r>
                    </a:p>
                  </a:txBody>
                  <a:tcPr marL="4782" marR="4782" marT="2391" marB="2391" anchor="ctr">
                    <a:lnL>
                      <a:noFill/>
                    </a:lnL>
                    <a:lnR>
                      <a:noFill/>
                    </a:lnR>
                    <a:lnT>
                      <a:noFill/>
                    </a:lnT>
                    <a:lnB>
                      <a:noFill/>
                    </a:lnB>
                  </a:tcPr>
                </a:tc>
                <a:tc>
                  <a:txBody>
                    <a:bodyPr/>
                    <a:lstStyle/>
                    <a:p>
                      <a:pPr algn="r" fontAlgn="ctr"/>
                      <a:r>
                        <a:rPr lang="en-US" sz="400">
                          <a:effectLst/>
                        </a:rPr>
                        <a:t>92</a:t>
                      </a:r>
                    </a:p>
                  </a:txBody>
                  <a:tcPr marL="4782" marR="4782" marT="2391" marB="2391" anchor="ctr">
                    <a:lnL>
                      <a:noFill/>
                    </a:lnL>
                    <a:lnR>
                      <a:noFill/>
                    </a:lnR>
                    <a:lnT>
                      <a:noFill/>
                    </a:lnT>
                    <a:lnB>
                      <a:noFill/>
                    </a:lnB>
                  </a:tcPr>
                </a:tc>
                <a:tc>
                  <a:txBody>
                    <a:bodyPr/>
                    <a:lstStyle/>
                    <a:p>
                      <a:pPr algn="r" fontAlgn="ctr"/>
                      <a:r>
                        <a:rPr lang="en-US" sz="400">
                          <a:effectLst/>
                        </a:rPr>
                        <a:t>great</a:t>
                      </a:r>
                    </a:p>
                  </a:txBody>
                  <a:tcPr marL="4782" marR="4782" marT="2391" marB="2391" anchor="ctr">
                    <a:lnL>
                      <a:noFill/>
                    </a:lnL>
                    <a:lnR>
                      <a:noFill/>
                    </a:lnR>
                    <a:lnT>
                      <a:noFill/>
                    </a:lnT>
                    <a:lnB>
                      <a:noFill/>
                    </a:lnB>
                  </a:tcPr>
                </a:tc>
                <a:tc>
                  <a:txBody>
                    <a:bodyPr/>
                    <a:lstStyle/>
                    <a:p>
                      <a:pPr algn="r" fontAlgn="ctr"/>
                      <a:r>
                        <a:rPr lang="en-US" sz="400">
                          <a:effectLst/>
                        </a:rPr>
                        <a:t>bars</a:t>
                      </a:r>
                    </a:p>
                  </a:txBody>
                  <a:tcPr marL="4782" marR="4782" marT="2391" marB="2391" anchor="ctr">
                    <a:lnL>
                      <a:noFill/>
                    </a:lnL>
                    <a:lnR>
                      <a:noFill/>
                    </a:lnR>
                    <a:lnT>
                      <a:noFill/>
                    </a:lnT>
                    <a:lnB>
                      <a:noFill/>
                    </a:lnB>
                  </a:tcPr>
                </a:tc>
                <a:tc>
                  <a:txBody>
                    <a:bodyPr/>
                    <a:lstStyle/>
                    <a:p>
                      <a:pPr algn="r" fontAlgn="ctr"/>
                      <a:r>
                        <a:rPr lang="en-US" sz="400" dirty="0">
                          <a:effectLst/>
                        </a:rPr>
                        <a:t>2</a:t>
                      </a:r>
                    </a:p>
                  </a:txBody>
                  <a:tcPr marL="4782" marR="4782" marT="2391" marB="2391" anchor="ctr">
                    <a:lnL>
                      <a:noFill/>
                    </a:lnL>
                    <a:lnR>
                      <a:noFill/>
                    </a:lnR>
                    <a:lnT>
                      <a:noFill/>
                    </a:lnT>
                    <a:lnB>
                      <a:noFill/>
                    </a:lnB>
                  </a:tcPr>
                </a:tc>
                <a:extLst>
                  <a:ext uri="{0D108BD9-81ED-4DB2-BD59-A6C34878D82A}">
                    <a16:rowId xmlns:a16="http://schemas.microsoft.com/office/drawing/2014/main" val="2018387964"/>
                  </a:ext>
                </a:extLst>
              </a:tr>
            </a:tbl>
          </a:graphicData>
        </a:graphic>
      </p:graphicFrame>
      <p:sp>
        <p:nvSpPr>
          <p:cNvPr id="6" name="Rectangle 1">
            <a:extLst>
              <a:ext uri="{FF2B5EF4-FFF2-40B4-BE49-F238E27FC236}">
                <a16:creationId xmlns:a16="http://schemas.microsoft.com/office/drawing/2014/main" id="{B5716ED4-314D-43CC-ADAE-1D6B96C54362}"/>
              </a:ext>
            </a:extLst>
          </p:cNvPr>
          <p:cNvSpPr>
            <a:spLocks noChangeArrowheads="1"/>
          </p:cNvSpPr>
          <p:nvPr/>
        </p:nvSpPr>
        <p:spPr bwMode="auto">
          <a:xfrm>
            <a:off x="-51357473" y="-261610"/>
            <a:ext cx="11489608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9DDBF95-496D-4805-A780-E989D13253FD}"/>
              </a:ext>
            </a:extLst>
          </p:cNvPr>
          <p:cNvSpPr>
            <a:spLocks noGrp="1" noChangeArrowheads="1"/>
          </p:cNvSpPr>
          <p:nvPr>
            <p:ph sz="half" idx="1"/>
          </p:nvPr>
        </p:nvSpPr>
        <p:spPr bwMode="auto">
          <a:xfrm>
            <a:off x="4976813" y="1900694"/>
            <a:ext cx="5477782" cy="4308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mn-lt"/>
              </a:rPr>
              <a:t>to_venues</a:t>
            </a:r>
            <a:r>
              <a:rPr kumimoji="0" lang="en-US" altLang="en-US" sz="2800" b="0" i="0" u="none" strike="noStrike" cap="none" normalizeH="0" baseline="0" dirty="0" err="1">
                <a:ln>
                  <a:noFill/>
                </a:ln>
                <a:solidFill>
                  <a:srgbClr val="666666"/>
                </a:solidFill>
                <a:effectLst/>
                <a:latin typeface="+mn-lt"/>
              </a:rPr>
              <a:t>.</a:t>
            </a:r>
            <a:r>
              <a:rPr kumimoji="0" lang="en-US" altLang="en-US" sz="2800" b="0" i="0" u="none" strike="noStrike" cap="none" normalizeH="0" baseline="0" dirty="0" err="1">
                <a:ln>
                  <a:noFill/>
                </a:ln>
                <a:solidFill>
                  <a:schemeClr val="tx1"/>
                </a:solidFill>
                <a:effectLst/>
                <a:latin typeface="+mn-lt"/>
              </a:rPr>
              <a:t>loc</a:t>
            </a:r>
            <a:r>
              <a:rPr kumimoji="0" lang="en-US" altLang="en-US" sz="2800" b="0" i="0" u="none" strike="noStrike" cap="none" normalizeH="0" baseline="0" dirty="0">
                <a:ln>
                  <a:noFill/>
                </a:ln>
                <a:solidFill>
                  <a:srgbClr val="333333"/>
                </a:solidFill>
                <a:effectLst/>
                <a:latin typeface="+mn-lt"/>
                <a:cs typeface="Courier New" panose="02070309020205020404" pitchFamily="49" charset="0"/>
              </a:rPr>
              <a:t>[</a:t>
            </a:r>
            <a:r>
              <a:rPr kumimoji="0" lang="en-US" altLang="en-US" sz="2800" b="0" i="0" u="none" strike="noStrike" cap="none" normalizeH="0" baseline="0" dirty="0" err="1">
                <a:ln>
                  <a:noFill/>
                </a:ln>
                <a:solidFill>
                  <a:schemeClr val="tx1"/>
                </a:solidFill>
                <a:effectLst/>
                <a:latin typeface="+mn-lt"/>
              </a:rPr>
              <a:t>to_venues</a:t>
            </a:r>
            <a:r>
              <a:rPr kumimoji="0" lang="en-US" altLang="en-US" sz="2800" b="0" i="0" u="none" strike="noStrike" cap="none" normalizeH="0" baseline="0" dirty="0">
                <a:ln>
                  <a:noFill/>
                </a:ln>
                <a:solidFill>
                  <a:srgbClr val="333333"/>
                </a:solidFill>
                <a:effectLst/>
                <a:latin typeface="+mn-lt"/>
                <a:cs typeface="Courier New" panose="02070309020205020404" pitchFamily="49" charset="0"/>
              </a:rPr>
              <a:t>[</a:t>
            </a:r>
            <a:r>
              <a:rPr kumimoji="0" lang="en-US" altLang="en-US" sz="2800" b="0" i="0" u="none" strike="noStrike" cap="none" normalizeH="0" baseline="0" dirty="0">
                <a:ln>
                  <a:noFill/>
                </a:ln>
                <a:solidFill>
                  <a:srgbClr val="BA2121"/>
                </a:solidFill>
                <a:effectLst/>
                <a:latin typeface="+mn-lt"/>
                <a:cs typeface="Courier New" panose="02070309020205020404" pitchFamily="49" charset="0"/>
              </a:rPr>
              <a:t>'label'</a:t>
            </a:r>
            <a:r>
              <a:rPr kumimoji="0" lang="en-US" altLang="en-US" sz="2800" b="0" i="0" u="none" strike="noStrike" cap="none" normalizeH="0" baseline="0" dirty="0">
                <a:ln>
                  <a:noFill/>
                </a:ln>
                <a:solidFill>
                  <a:srgbClr val="333333"/>
                </a:solidFill>
                <a:effectLst/>
                <a:latin typeface="+mn-lt"/>
                <a:cs typeface="Courier New" panose="02070309020205020404" pitchFamily="49" charset="0"/>
              </a:rPr>
              <a:t>]</a:t>
            </a:r>
            <a:r>
              <a:rPr kumimoji="0" lang="en-US" altLang="en-US" sz="2800" b="0" i="0" u="none" strike="noStrike" cap="none" normalizeH="0" baseline="0" dirty="0">
                <a:ln>
                  <a:noFill/>
                </a:ln>
                <a:solidFill>
                  <a:srgbClr val="666666"/>
                </a:solidFill>
                <a:effectLst/>
                <a:latin typeface="+mn-lt"/>
              </a:rPr>
              <a:t>==</a:t>
            </a:r>
            <a:r>
              <a:rPr kumimoji="0" lang="en-US" altLang="en-US" sz="2800" b="0" i="0" u="none" strike="noStrike" cap="none" normalizeH="0" baseline="0" dirty="0">
                <a:ln>
                  <a:noFill/>
                </a:ln>
                <a:solidFill>
                  <a:srgbClr val="666666"/>
                </a:solidFill>
                <a:effectLst/>
                <a:latin typeface="+mn-lt"/>
                <a:cs typeface="Courier New" panose="02070309020205020404" pitchFamily="49" charset="0"/>
              </a:rPr>
              <a:t>2</a:t>
            </a:r>
            <a:r>
              <a:rPr kumimoji="0" lang="en-US" altLang="en-US" sz="2800" b="0" i="0" u="none" strike="noStrike" cap="none" normalizeH="0" baseline="0" dirty="0">
                <a:ln>
                  <a:noFill/>
                </a:ln>
                <a:solidFill>
                  <a:srgbClr val="333333"/>
                </a:solidFill>
                <a:effectLst/>
                <a:latin typeface="+mn-lt"/>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201771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E5BB63-EA69-4E7B-AAB8-96AC420B018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000" b="1" kern="1200">
                <a:solidFill>
                  <a:srgbClr val="FFFFFF"/>
                </a:solidFill>
                <a:latin typeface="+mj-lt"/>
                <a:ea typeface="+mj-ea"/>
                <a:cs typeface="+mj-cs"/>
              </a:rPr>
              <a:t>Fourth cluster label 3 from the dataframe</a:t>
            </a:r>
          </a:p>
        </p:txBody>
      </p:sp>
      <p:sp>
        <p:nvSpPr>
          <p:cNvPr id="5" name="Rectangle 1">
            <a:extLst>
              <a:ext uri="{FF2B5EF4-FFF2-40B4-BE49-F238E27FC236}">
                <a16:creationId xmlns:a16="http://schemas.microsoft.com/office/drawing/2014/main" id="{B05C26F6-F117-4C64-A421-BB25CB9DEC24}"/>
              </a:ext>
            </a:extLst>
          </p:cNvPr>
          <p:cNvSpPr>
            <a:spLocks noGrp="1" noChangeArrowheads="1"/>
          </p:cNvSpPr>
          <p:nvPr>
            <p:ph sz="half" idx="1"/>
          </p:nvPr>
        </p:nvSpPr>
        <p:spPr bwMode="auto">
          <a:xfrm>
            <a:off x="1524000" y="1525638"/>
            <a:ext cx="9144000" cy="42000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ctr" eaLnBrk="1" fontAlgn="base" hangingPunct="1">
              <a:spcBef>
                <a:spcPts val="1000"/>
              </a:spcBef>
              <a:spcAft>
                <a:spcPct val="0"/>
              </a:spcAft>
              <a:buClrTx/>
              <a:buSzTx/>
              <a:buNone/>
              <a:tabLst/>
            </a:pPr>
            <a:r>
              <a:rPr kumimoji="0" lang="en-US" altLang="en-US" sz="2000" b="0" i="0" u="none" strike="noStrike" kern="1200" cap="none" normalizeH="0" baseline="0">
                <a:ln>
                  <a:noFill/>
                </a:ln>
                <a:solidFill>
                  <a:srgbClr val="E7E6E6"/>
                </a:solidFill>
                <a:effectLst/>
                <a:latin typeface="+mn-lt"/>
                <a:ea typeface="+mn-ea"/>
                <a:cs typeface="+mn-cs"/>
              </a:rPr>
              <a:t>to_venues.loc[to_venues['label']==3] </a:t>
            </a:r>
          </a:p>
        </p:txBody>
      </p:sp>
      <p:cxnSp>
        <p:nvCxnSpPr>
          <p:cNvPr id="16"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8D8C3D28-DCB7-4E0A-91A6-2C5ECDC11416}"/>
              </a:ext>
            </a:extLst>
          </p:cNvPr>
          <p:cNvGraphicFramePr>
            <a:graphicFrameLocks noGrp="1"/>
          </p:cNvGraphicFramePr>
          <p:nvPr>
            <p:ph sz="half" idx="2"/>
          </p:nvPr>
        </p:nvGraphicFramePr>
        <p:xfrm>
          <a:off x="320040" y="2949757"/>
          <a:ext cx="11496825" cy="3117954"/>
        </p:xfrm>
        <a:graphic>
          <a:graphicData uri="http://schemas.openxmlformats.org/drawingml/2006/table">
            <a:tbl>
              <a:tblPr firstRow="1" bandRow="1"/>
              <a:tblGrid>
                <a:gridCol w="559214">
                  <a:extLst>
                    <a:ext uri="{9D8B030D-6E8A-4147-A177-3AD203B41FA5}">
                      <a16:colId xmlns:a16="http://schemas.microsoft.com/office/drawing/2014/main" val="3821524666"/>
                    </a:ext>
                  </a:extLst>
                </a:gridCol>
                <a:gridCol w="2054794">
                  <a:extLst>
                    <a:ext uri="{9D8B030D-6E8A-4147-A177-3AD203B41FA5}">
                      <a16:colId xmlns:a16="http://schemas.microsoft.com/office/drawing/2014/main" val="2465869783"/>
                    </a:ext>
                  </a:extLst>
                </a:gridCol>
                <a:gridCol w="2008115">
                  <a:extLst>
                    <a:ext uri="{9D8B030D-6E8A-4147-A177-3AD203B41FA5}">
                      <a16:colId xmlns:a16="http://schemas.microsoft.com/office/drawing/2014/main" val="2211735865"/>
                    </a:ext>
                  </a:extLst>
                </a:gridCol>
                <a:gridCol w="1490917">
                  <a:extLst>
                    <a:ext uri="{9D8B030D-6E8A-4147-A177-3AD203B41FA5}">
                      <a16:colId xmlns:a16="http://schemas.microsoft.com/office/drawing/2014/main" val="2709961984"/>
                    </a:ext>
                  </a:extLst>
                </a:gridCol>
                <a:gridCol w="859823">
                  <a:extLst>
                    <a:ext uri="{9D8B030D-6E8A-4147-A177-3AD203B41FA5}">
                      <a16:colId xmlns:a16="http://schemas.microsoft.com/office/drawing/2014/main" val="1851894944"/>
                    </a:ext>
                  </a:extLst>
                </a:gridCol>
                <a:gridCol w="818746">
                  <a:extLst>
                    <a:ext uri="{9D8B030D-6E8A-4147-A177-3AD203B41FA5}">
                      <a16:colId xmlns:a16="http://schemas.microsoft.com/office/drawing/2014/main" val="790982479"/>
                    </a:ext>
                  </a:extLst>
                </a:gridCol>
                <a:gridCol w="1080146">
                  <a:extLst>
                    <a:ext uri="{9D8B030D-6E8A-4147-A177-3AD203B41FA5}">
                      <a16:colId xmlns:a16="http://schemas.microsoft.com/office/drawing/2014/main" val="3510046126"/>
                    </a:ext>
                  </a:extLst>
                </a:gridCol>
                <a:gridCol w="1188440">
                  <a:extLst>
                    <a:ext uri="{9D8B030D-6E8A-4147-A177-3AD203B41FA5}">
                      <a16:colId xmlns:a16="http://schemas.microsoft.com/office/drawing/2014/main" val="1693954525"/>
                    </a:ext>
                  </a:extLst>
                </a:gridCol>
                <a:gridCol w="1087615">
                  <a:extLst>
                    <a:ext uri="{9D8B030D-6E8A-4147-A177-3AD203B41FA5}">
                      <a16:colId xmlns:a16="http://schemas.microsoft.com/office/drawing/2014/main" val="3812634482"/>
                    </a:ext>
                  </a:extLst>
                </a:gridCol>
                <a:gridCol w="349015">
                  <a:extLst>
                    <a:ext uri="{9D8B030D-6E8A-4147-A177-3AD203B41FA5}">
                      <a16:colId xmlns:a16="http://schemas.microsoft.com/office/drawing/2014/main" val="461689783"/>
                    </a:ext>
                  </a:extLst>
                </a:gridCol>
              </a:tblGrid>
              <a:tr h="341166">
                <a:tc>
                  <a:txBody>
                    <a:bodyPr/>
                    <a:lstStyle/>
                    <a:p>
                      <a:pPr algn="r" fontAlgn="ctr"/>
                      <a:br>
                        <a:rPr lang="en-US" sz="900" b="1">
                          <a:effectLst/>
                        </a:rPr>
                      </a:br>
                      <a:r>
                        <a:rPr lang="en-US" sz="900" b="1">
                          <a:effectLst/>
                        </a:rPr>
                        <a:t>name</a:t>
                      </a:r>
                    </a:p>
                  </a:txBody>
                  <a:tcPr marL="21239" marR="21239" marT="10620" marB="10620" anchor="ctr">
                    <a:lnL>
                      <a:noFill/>
                    </a:lnL>
                    <a:lnR>
                      <a:noFill/>
                    </a:lnR>
                    <a:lnT>
                      <a:noFill/>
                    </a:lnT>
                    <a:lnB>
                      <a:noFill/>
                    </a:lnB>
                  </a:tcPr>
                </a:tc>
                <a:tc>
                  <a:txBody>
                    <a:bodyPr/>
                    <a:lstStyle/>
                    <a:p>
                      <a:pPr algn="r" fontAlgn="ctr"/>
                      <a:r>
                        <a:rPr lang="en-US" sz="900" b="1">
                          <a:effectLst/>
                        </a:rPr>
                        <a:t>id</a:t>
                      </a:r>
                    </a:p>
                  </a:txBody>
                  <a:tcPr marL="21239" marR="21239" marT="10620" marB="10620" anchor="ctr">
                    <a:lnL>
                      <a:noFill/>
                    </a:lnL>
                    <a:lnR>
                      <a:noFill/>
                    </a:lnR>
                    <a:lnT>
                      <a:noFill/>
                    </a:lnT>
                    <a:lnB>
                      <a:noFill/>
                    </a:lnB>
                  </a:tcPr>
                </a:tc>
                <a:tc>
                  <a:txBody>
                    <a:bodyPr/>
                    <a:lstStyle/>
                    <a:p>
                      <a:pPr algn="r" fontAlgn="ctr"/>
                      <a:r>
                        <a:rPr lang="en-US" sz="900" b="1">
                          <a:effectLst/>
                        </a:rPr>
                        <a:t>categories</a:t>
                      </a:r>
                    </a:p>
                  </a:txBody>
                  <a:tcPr marL="21239" marR="21239" marT="10620" marB="10620" anchor="ctr">
                    <a:lnL>
                      <a:noFill/>
                    </a:lnL>
                    <a:lnR>
                      <a:noFill/>
                    </a:lnR>
                    <a:lnT>
                      <a:noFill/>
                    </a:lnT>
                    <a:lnB>
                      <a:noFill/>
                    </a:lnB>
                  </a:tcPr>
                </a:tc>
                <a:tc>
                  <a:txBody>
                    <a:bodyPr/>
                    <a:lstStyle/>
                    <a:p>
                      <a:pPr algn="r" fontAlgn="ctr"/>
                      <a:r>
                        <a:rPr lang="en-US" sz="900" b="1">
                          <a:effectLst/>
                        </a:rPr>
                        <a:t>lat</a:t>
                      </a:r>
                    </a:p>
                  </a:txBody>
                  <a:tcPr marL="21239" marR="21239" marT="10620" marB="10620" anchor="ctr">
                    <a:lnL>
                      <a:noFill/>
                    </a:lnL>
                    <a:lnR>
                      <a:noFill/>
                    </a:lnR>
                    <a:lnT>
                      <a:noFill/>
                    </a:lnT>
                    <a:lnB>
                      <a:noFill/>
                    </a:lnB>
                  </a:tcPr>
                </a:tc>
                <a:tc>
                  <a:txBody>
                    <a:bodyPr/>
                    <a:lstStyle/>
                    <a:p>
                      <a:pPr algn="r" fontAlgn="ctr"/>
                      <a:r>
                        <a:rPr lang="en-US" sz="900" b="1">
                          <a:effectLst/>
                        </a:rPr>
                        <a:t>lng</a:t>
                      </a:r>
                    </a:p>
                  </a:txBody>
                  <a:tcPr marL="21239" marR="21239" marT="10620" marB="10620" anchor="ctr">
                    <a:lnL>
                      <a:noFill/>
                    </a:lnL>
                    <a:lnR>
                      <a:noFill/>
                    </a:lnR>
                    <a:lnT>
                      <a:noFill/>
                    </a:lnT>
                    <a:lnB>
                      <a:noFill/>
                    </a:lnB>
                  </a:tcPr>
                </a:tc>
                <a:tc>
                  <a:txBody>
                    <a:bodyPr/>
                    <a:lstStyle/>
                    <a:p>
                      <a:pPr algn="r" fontAlgn="ctr"/>
                      <a:r>
                        <a:rPr lang="en-US" sz="900" b="1">
                          <a:effectLst/>
                        </a:rPr>
                        <a:t>total likes</a:t>
                      </a:r>
                    </a:p>
                  </a:txBody>
                  <a:tcPr marL="21239" marR="21239" marT="10620" marB="10620" anchor="ctr">
                    <a:lnL>
                      <a:noFill/>
                    </a:lnL>
                    <a:lnR>
                      <a:noFill/>
                    </a:lnR>
                    <a:lnT>
                      <a:noFill/>
                    </a:lnT>
                    <a:lnB>
                      <a:noFill/>
                    </a:lnB>
                  </a:tcPr>
                </a:tc>
                <a:tc>
                  <a:txBody>
                    <a:bodyPr/>
                    <a:lstStyle/>
                    <a:p>
                      <a:pPr algn="r" fontAlgn="ctr"/>
                      <a:r>
                        <a:rPr lang="en-US" sz="900" b="1">
                          <a:effectLst/>
                        </a:rPr>
                        <a:t>total likes_cat</a:t>
                      </a:r>
                    </a:p>
                  </a:txBody>
                  <a:tcPr marL="21239" marR="21239" marT="10620" marB="10620" anchor="ctr">
                    <a:lnL>
                      <a:noFill/>
                    </a:lnL>
                    <a:lnR>
                      <a:noFill/>
                    </a:lnR>
                    <a:lnT>
                      <a:noFill/>
                    </a:lnT>
                    <a:lnB>
                      <a:noFill/>
                    </a:lnB>
                  </a:tcPr>
                </a:tc>
                <a:tc>
                  <a:txBody>
                    <a:bodyPr/>
                    <a:lstStyle/>
                    <a:p>
                      <a:pPr algn="r" fontAlgn="ctr"/>
                      <a:r>
                        <a:rPr lang="en-US" sz="900" b="1">
                          <a:effectLst/>
                        </a:rPr>
                        <a:t>categories_new</a:t>
                      </a:r>
                    </a:p>
                  </a:txBody>
                  <a:tcPr marL="21239" marR="21239" marT="10620" marB="10620" anchor="ctr">
                    <a:lnL>
                      <a:noFill/>
                    </a:lnL>
                    <a:lnR>
                      <a:noFill/>
                    </a:lnR>
                    <a:lnT>
                      <a:noFill/>
                    </a:lnT>
                    <a:lnB>
                      <a:noFill/>
                    </a:lnB>
                  </a:tcPr>
                </a:tc>
                <a:tc>
                  <a:txBody>
                    <a:bodyPr/>
                    <a:lstStyle/>
                    <a:p>
                      <a:pPr algn="r" fontAlgn="ctr"/>
                      <a:r>
                        <a:rPr lang="en-US" sz="900" b="1">
                          <a:effectLst/>
                        </a:rPr>
                        <a:t>label</a:t>
                      </a:r>
                    </a:p>
                  </a:txBody>
                  <a:tcPr marL="21239" marR="21239" marT="10620" marB="10620" anchor="ctr">
                    <a:lnL>
                      <a:noFill/>
                    </a:lnL>
                    <a:lnR>
                      <a:noFill/>
                    </a:lnR>
                    <a:lnT>
                      <a:noFill/>
                    </a:lnT>
                    <a:lnB>
                      <a:noFill/>
                    </a:lnB>
                  </a:tcPr>
                </a:tc>
                <a:tc>
                  <a:txBody>
                    <a:bodyPr/>
                    <a:lstStyle/>
                    <a:p>
                      <a:endParaRPr lang="en-US" sz="900"/>
                    </a:p>
                  </a:txBody>
                  <a:tcPr marL="21239" marR="21239" marT="10620" marB="10620">
                    <a:lnL>
                      <a:noFill/>
                    </a:lnL>
                  </a:tcPr>
                </a:tc>
                <a:extLst>
                  <a:ext uri="{0D108BD9-81ED-4DB2-BD59-A6C34878D82A}">
                    <a16:rowId xmlns:a16="http://schemas.microsoft.com/office/drawing/2014/main" val="3770254670"/>
                  </a:ext>
                </a:extLst>
              </a:tr>
              <a:tr h="198342">
                <a:tc>
                  <a:txBody>
                    <a:bodyPr/>
                    <a:lstStyle/>
                    <a:p>
                      <a:pPr algn="r" fontAlgn="ctr"/>
                      <a:r>
                        <a:rPr lang="en-US" sz="900" b="1">
                          <a:effectLst/>
                        </a:rPr>
                        <a:t>3</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L'Alsacien</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54351b59498e123ee4afc7ff</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Alsatian Restaurant</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48.858275</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2.350381</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46</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avg avg</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None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3</a:t>
                      </a:r>
                    </a:p>
                  </a:txBody>
                  <a:tcPr marL="21239" marR="21239" marT="10620" marB="10620" anchor="ctr">
                    <a:lnL>
                      <a:noFill/>
                    </a:lnL>
                    <a:lnR>
                      <a:noFill/>
                    </a:lnR>
                    <a:lnB>
                      <a:noFill/>
                    </a:lnB>
                    <a:solidFill>
                      <a:srgbClr val="F5F5F5"/>
                    </a:solidFill>
                  </a:tcPr>
                </a:tc>
                <a:extLst>
                  <a:ext uri="{0D108BD9-81ED-4DB2-BD59-A6C34878D82A}">
                    <a16:rowId xmlns:a16="http://schemas.microsoft.com/office/drawing/2014/main" val="560085139"/>
                  </a:ext>
                </a:extLst>
              </a:tr>
              <a:tr h="198342">
                <a:tc>
                  <a:txBody>
                    <a:bodyPr/>
                    <a:lstStyle/>
                    <a:p>
                      <a:pPr algn="r" fontAlgn="ctr"/>
                      <a:r>
                        <a:rPr lang="en-US" sz="900" b="1">
                          <a:effectLst/>
                        </a:rPr>
                        <a:t>15</a:t>
                      </a:r>
                    </a:p>
                  </a:txBody>
                  <a:tcPr marL="21239" marR="21239" marT="10620" marB="10620" anchor="ctr">
                    <a:lnL>
                      <a:noFill/>
                    </a:lnL>
                    <a:lnR>
                      <a:noFill/>
                    </a:lnR>
                    <a:lnT>
                      <a:noFill/>
                    </a:lnT>
                    <a:lnB>
                      <a:noFill/>
                    </a:lnB>
                  </a:tcPr>
                </a:tc>
                <a:tc>
                  <a:txBody>
                    <a:bodyPr/>
                    <a:lstStyle/>
                    <a:p>
                      <a:pPr algn="r" fontAlgn="ctr"/>
                      <a:r>
                        <a:rPr lang="en-US" sz="900">
                          <a:effectLst/>
                        </a:rPr>
                        <a:t>Théâtre de la Ville</a:t>
                      </a:r>
                    </a:p>
                  </a:txBody>
                  <a:tcPr marL="21239" marR="21239" marT="10620" marB="10620" anchor="ctr">
                    <a:lnL>
                      <a:noFill/>
                    </a:lnL>
                    <a:lnR>
                      <a:noFill/>
                    </a:lnR>
                    <a:lnT>
                      <a:noFill/>
                    </a:lnT>
                    <a:lnB>
                      <a:noFill/>
                    </a:lnB>
                  </a:tcPr>
                </a:tc>
                <a:tc>
                  <a:txBody>
                    <a:bodyPr/>
                    <a:lstStyle/>
                    <a:p>
                      <a:pPr algn="r" fontAlgn="ctr"/>
                      <a:r>
                        <a:rPr lang="en-US" sz="900">
                          <a:effectLst/>
                        </a:rPr>
                        <a:t>4adcda15f964a520a13721e3</a:t>
                      </a:r>
                    </a:p>
                  </a:txBody>
                  <a:tcPr marL="21239" marR="21239" marT="10620" marB="10620" anchor="ctr">
                    <a:lnL>
                      <a:noFill/>
                    </a:lnL>
                    <a:lnR>
                      <a:noFill/>
                    </a:lnR>
                    <a:lnT>
                      <a:noFill/>
                    </a:lnT>
                    <a:lnB>
                      <a:noFill/>
                    </a:lnB>
                  </a:tcPr>
                </a:tc>
                <a:tc>
                  <a:txBody>
                    <a:bodyPr/>
                    <a:lstStyle/>
                    <a:p>
                      <a:pPr algn="r" fontAlgn="ctr"/>
                      <a:r>
                        <a:rPr lang="en-US" sz="900">
                          <a:effectLst/>
                        </a:rPr>
                        <a:t>Theater</a:t>
                      </a:r>
                    </a:p>
                  </a:txBody>
                  <a:tcPr marL="21239" marR="21239" marT="10620" marB="10620" anchor="ctr">
                    <a:lnL>
                      <a:noFill/>
                    </a:lnL>
                    <a:lnR>
                      <a:noFill/>
                    </a:lnR>
                    <a:lnT>
                      <a:noFill/>
                    </a:lnT>
                    <a:lnB>
                      <a:noFill/>
                    </a:lnB>
                  </a:tcPr>
                </a:tc>
                <a:tc>
                  <a:txBody>
                    <a:bodyPr/>
                    <a:lstStyle/>
                    <a:p>
                      <a:pPr algn="r" fontAlgn="ctr"/>
                      <a:r>
                        <a:rPr lang="en-US" sz="900">
                          <a:effectLst/>
                        </a:rPr>
                        <a:t>48.857239</a:t>
                      </a:r>
                    </a:p>
                  </a:txBody>
                  <a:tcPr marL="21239" marR="21239" marT="10620" marB="10620" anchor="ctr">
                    <a:lnL>
                      <a:noFill/>
                    </a:lnL>
                    <a:lnR>
                      <a:noFill/>
                    </a:lnR>
                    <a:lnT>
                      <a:noFill/>
                    </a:lnT>
                    <a:lnB>
                      <a:noFill/>
                    </a:lnB>
                  </a:tcPr>
                </a:tc>
                <a:tc>
                  <a:txBody>
                    <a:bodyPr/>
                    <a:lstStyle/>
                    <a:p>
                      <a:pPr algn="r" fontAlgn="ctr"/>
                      <a:r>
                        <a:rPr lang="en-US" sz="900">
                          <a:effectLst/>
                        </a:rPr>
                        <a:t>2.347911</a:t>
                      </a:r>
                    </a:p>
                  </a:txBody>
                  <a:tcPr marL="21239" marR="21239" marT="10620" marB="10620" anchor="ctr">
                    <a:lnL>
                      <a:noFill/>
                    </a:lnL>
                    <a:lnR>
                      <a:noFill/>
                    </a:lnR>
                    <a:lnT>
                      <a:noFill/>
                    </a:lnT>
                    <a:lnB>
                      <a:noFill/>
                    </a:lnB>
                  </a:tcPr>
                </a:tc>
                <a:tc>
                  <a:txBody>
                    <a:bodyPr/>
                    <a:lstStyle/>
                    <a:p>
                      <a:pPr algn="r" fontAlgn="ctr"/>
                      <a:r>
                        <a:rPr lang="en-US" sz="900">
                          <a:effectLst/>
                        </a:rPr>
                        <a:t>76</a:t>
                      </a:r>
                    </a:p>
                  </a:txBody>
                  <a:tcPr marL="21239" marR="21239" marT="10620" marB="10620" anchor="ctr">
                    <a:lnL>
                      <a:noFill/>
                    </a:lnL>
                    <a:lnR>
                      <a:noFill/>
                    </a:lnR>
                    <a:lnT>
                      <a:noFill/>
                    </a:lnT>
                    <a:lnB>
                      <a:noFill/>
                    </a:lnB>
                  </a:tcPr>
                </a:tc>
                <a:tc>
                  <a:txBody>
                    <a:bodyPr/>
                    <a:lstStyle/>
                    <a:p>
                      <a:pPr algn="r" fontAlgn="ctr"/>
                      <a:r>
                        <a:rPr lang="en-US" sz="900">
                          <a:effectLst/>
                        </a:rPr>
                        <a:t>avg avg</a:t>
                      </a:r>
                    </a:p>
                  </a:txBody>
                  <a:tcPr marL="21239" marR="21239" marT="10620" marB="10620" anchor="ctr">
                    <a:lnL>
                      <a:noFill/>
                    </a:lnL>
                    <a:lnR>
                      <a:noFill/>
                    </a:lnR>
                    <a:lnT>
                      <a:noFill/>
                    </a:lnT>
                    <a:lnB>
                      <a:noFill/>
                    </a:lnB>
                  </a:tcPr>
                </a:tc>
                <a:tc>
                  <a:txBody>
                    <a:bodyPr/>
                    <a:lstStyle/>
                    <a:p>
                      <a:pPr algn="r" fontAlgn="ctr"/>
                      <a:r>
                        <a:rPr lang="en-US" sz="900">
                          <a:effectLst/>
                        </a:rPr>
                        <a:t>None</a:t>
                      </a:r>
                    </a:p>
                  </a:txBody>
                  <a:tcPr marL="21239" marR="21239" marT="10620" marB="10620" anchor="ctr">
                    <a:lnL>
                      <a:noFill/>
                    </a:lnL>
                    <a:lnR>
                      <a:noFill/>
                    </a:lnR>
                    <a:lnT>
                      <a:noFill/>
                    </a:lnT>
                    <a:lnB>
                      <a:noFill/>
                    </a:lnB>
                  </a:tcPr>
                </a:tc>
                <a:tc>
                  <a:txBody>
                    <a:bodyPr/>
                    <a:lstStyle/>
                    <a:p>
                      <a:pPr algn="r" fontAlgn="ctr"/>
                      <a:r>
                        <a:rPr lang="en-US" sz="900">
                          <a:effectLst/>
                        </a:rPr>
                        <a:t>3</a:t>
                      </a:r>
                    </a:p>
                  </a:txBody>
                  <a:tcPr marL="21239" marR="21239" marT="10620" marB="10620" anchor="ctr">
                    <a:lnL>
                      <a:noFill/>
                    </a:lnL>
                    <a:lnR>
                      <a:noFill/>
                    </a:lnR>
                    <a:lnT>
                      <a:noFill/>
                    </a:lnT>
                    <a:lnB>
                      <a:noFill/>
                    </a:lnB>
                  </a:tcPr>
                </a:tc>
                <a:extLst>
                  <a:ext uri="{0D108BD9-81ED-4DB2-BD59-A6C34878D82A}">
                    <a16:rowId xmlns:a16="http://schemas.microsoft.com/office/drawing/2014/main" val="3452104949"/>
                  </a:ext>
                </a:extLst>
              </a:tr>
              <a:tr h="198342">
                <a:tc>
                  <a:txBody>
                    <a:bodyPr/>
                    <a:lstStyle/>
                    <a:p>
                      <a:pPr algn="r" fontAlgn="ctr"/>
                      <a:r>
                        <a:rPr lang="en-US" sz="900" b="1">
                          <a:effectLst/>
                        </a:rPr>
                        <a:t>18</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Bagel Baget Cafe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53d13101498e918e659f88a2</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Bagel Shop</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48.858794</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2.350769</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46</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avg avg</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other</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3</a:t>
                      </a:r>
                    </a:p>
                  </a:txBody>
                  <a:tcPr marL="21239" marR="21239" marT="10620" marB="10620" anchor="ctr">
                    <a:lnL>
                      <a:noFill/>
                    </a:lnL>
                    <a:lnR>
                      <a:noFill/>
                    </a:lnR>
                    <a:lnT>
                      <a:noFill/>
                    </a:lnT>
                    <a:lnB>
                      <a:noFill/>
                    </a:lnB>
                    <a:solidFill>
                      <a:srgbClr val="F5F5F5"/>
                    </a:solidFill>
                  </a:tcPr>
                </a:tc>
                <a:extLst>
                  <a:ext uri="{0D108BD9-81ED-4DB2-BD59-A6C34878D82A}">
                    <a16:rowId xmlns:a16="http://schemas.microsoft.com/office/drawing/2014/main" val="2822553038"/>
                  </a:ext>
                </a:extLst>
              </a:tr>
              <a:tr h="198342">
                <a:tc>
                  <a:txBody>
                    <a:bodyPr/>
                    <a:lstStyle/>
                    <a:p>
                      <a:pPr algn="r" fontAlgn="ctr"/>
                      <a:r>
                        <a:rPr lang="en-US" sz="900" b="1">
                          <a:effectLst/>
                        </a:rPr>
                        <a:t>19</a:t>
                      </a:r>
                    </a:p>
                  </a:txBody>
                  <a:tcPr marL="21239" marR="21239" marT="10620" marB="10620" anchor="ctr">
                    <a:lnL>
                      <a:noFill/>
                    </a:lnL>
                    <a:lnR>
                      <a:noFill/>
                    </a:lnR>
                    <a:lnT>
                      <a:noFill/>
                    </a:lnT>
                    <a:lnB>
                      <a:noFill/>
                    </a:lnB>
                  </a:tcPr>
                </a:tc>
                <a:tc>
                  <a:txBody>
                    <a:bodyPr/>
                    <a:lstStyle/>
                    <a:p>
                      <a:pPr algn="r" fontAlgn="ctr"/>
                      <a:r>
                        <a:rPr lang="en-US" sz="900">
                          <a:effectLst/>
                        </a:rPr>
                        <a:t>Yogurt Factory</a:t>
                      </a:r>
                    </a:p>
                  </a:txBody>
                  <a:tcPr marL="21239" marR="21239" marT="10620" marB="10620" anchor="ctr">
                    <a:lnL>
                      <a:noFill/>
                    </a:lnL>
                    <a:lnR>
                      <a:noFill/>
                    </a:lnR>
                    <a:lnT>
                      <a:noFill/>
                    </a:lnT>
                    <a:lnB>
                      <a:noFill/>
                    </a:lnB>
                  </a:tcPr>
                </a:tc>
                <a:tc>
                  <a:txBody>
                    <a:bodyPr/>
                    <a:lstStyle/>
                    <a:p>
                      <a:pPr algn="r" fontAlgn="ctr"/>
                      <a:r>
                        <a:rPr lang="en-US" sz="900">
                          <a:effectLst/>
                        </a:rPr>
                        <a:t>4ff07da4e4b0b61f2a827eb3</a:t>
                      </a:r>
                    </a:p>
                  </a:txBody>
                  <a:tcPr marL="21239" marR="21239" marT="10620" marB="10620" anchor="ctr">
                    <a:lnL>
                      <a:noFill/>
                    </a:lnL>
                    <a:lnR>
                      <a:noFill/>
                    </a:lnR>
                    <a:lnT>
                      <a:noFill/>
                    </a:lnT>
                    <a:lnB>
                      <a:noFill/>
                    </a:lnB>
                  </a:tcPr>
                </a:tc>
                <a:tc>
                  <a:txBody>
                    <a:bodyPr/>
                    <a:lstStyle/>
                    <a:p>
                      <a:pPr algn="r" fontAlgn="ctr"/>
                      <a:r>
                        <a:rPr lang="en-US" sz="900">
                          <a:effectLst/>
                        </a:rPr>
                        <a:t>Frozen Yogurt Shop</a:t>
                      </a:r>
                    </a:p>
                  </a:txBody>
                  <a:tcPr marL="21239" marR="21239" marT="10620" marB="10620" anchor="ctr">
                    <a:lnL>
                      <a:noFill/>
                    </a:lnL>
                    <a:lnR>
                      <a:noFill/>
                    </a:lnR>
                    <a:lnT>
                      <a:noFill/>
                    </a:lnT>
                    <a:lnB>
                      <a:noFill/>
                    </a:lnB>
                  </a:tcPr>
                </a:tc>
                <a:tc>
                  <a:txBody>
                    <a:bodyPr/>
                    <a:lstStyle/>
                    <a:p>
                      <a:pPr algn="r" fontAlgn="ctr"/>
                      <a:r>
                        <a:rPr lang="en-US" sz="900">
                          <a:effectLst/>
                        </a:rPr>
                        <a:t>48.859083</a:t>
                      </a:r>
                    </a:p>
                  </a:txBody>
                  <a:tcPr marL="21239" marR="21239" marT="10620" marB="10620" anchor="ctr">
                    <a:lnL>
                      <a:noFill/>
                    </a:lnL>
                    <a:lnR>
                      <a:noFill/>
                    </a:lnR>
                    <a:lnT>
                      <a:noFill/>
                    </a:lnT>
                    <a:lnB>
                      <a:noFill/>
                    </a:lnB>
                  </a:tcPr>
                </a:tc>
                <a:tc>
                  <a:txBody>
                    <a:bodyPr/>
                    <a:lstStyle/>
                    <a:p>
                      <a:pPr algn="r" fontAlgn="ctr"/>
                      <a:r>
                        <a:rPr lang="en-US" sz="900">
                          <a:effectLst/>
                        </a:rPr>
                        <a:t>2.353587</a:t>
                      </a:r>
                    </a:p>
                  </a:txBody>
                  <a:tcPr marL="21239" marR="21239" marT="10620" marB="10620" anchor="ctr">
                    <a:lnL>
                      <a:noFill/>
                    </a:lnL>
                    <a:lnR>
                      <a:noFill/>
                    </a:lnR>
                    <a:lnT>
                      <a:noFill/>
                    </a:lnT>
                    <a:lnB>
                      <a:noFill/>
                    </a:lnB>
                  </a:tcPr>
                </a:tc>
                <a:tc>
                  <a:txBody>
                    <a:bodyPr/>
                    <a:lstStyle/>
                    <a:p>
                      <a:pPr algn="r" fontAlgn="ctr"/>
                      <a:r>
                        <a:rPr lang="en-US" sz="900">
                          <a:effectLst/>
                        </a:rPr>
                        <a:t>64</a:t>
                      </a:r>
                    </a:p>
                  </a:txBody>
                  <a:tcPr marL="21239" marR="21239" marT="10620" marB="10620" anchor="ctr">
                    <a:lnL>
                      <a:noFill/>
                    </a:lnL>
                    <a:lnR>
                      <a:noFill/>
                    </a:lnR>
                    <a:lnT>
                      <a:noFill/>
                    </a:lnT>
                    <a:lnB>
                      <a:noFill/>
                    </a:lnB>
                  </a:tcPr>
                </a:tc>
                <a:tc>
                  <a:txBody>
                    <a:bodyPr/>
                    <a:lstStyle/>
                    <a:p>
                      <a:pPr algn="r" fontAlgn="ctr"/>
                      <a:r>
                        <a:rPr lang="en-US" sz="900">
                          <a:effectLst/>
                        </a:rPr>
                        <a:t>avg avg</a:t>
                      </a:r>
                    </a:p>
                  </a:txBody>
                  <a:tcPr marL="21239" marR="21239" marT="10620" marB="10620" anchor="ctr">
                    <a:lnL>
                      <a:noFill/>
                    </a:lnL>
                    <a:lnR>
                      <a:noFill/>
                    </a:lnR>
                    <a:lnT>
                      <a:noFill/>
                    </a:lnT>
                    <a:lnB>
                      <a:noFill/>
                    </a:lnB>
                  </a:tcPr>
                </a:tc>
                <a:tc>
                  <a:txBody>
                    <a:bodyPr/>
                    <a:lstStyle/>
                    <a:p>
                      <a:pPr algn="r" fontAlgn="ctr"/>
                      <a:r>
                        <a:rPr lang="en-US" sz="900">
                          <a:effectLst/>
                        </a:rPr>
                        <a:t>None</a:t>
                      </a:r>
                    </a:p>
                  </a:txBody>
                  <a:tcPr marL="21239" marR="21239" marT="10620" marB="10620" anchor="ctr">
                    <a:lnL>
                      <a:noFill/>
                    </a:lnL>
                    <a:lnR>
                      <a:noFill/>
                    </a:lnR>
                    <a:lnT>
                      <a:noFill/>
                    </a:lnT>
                    <a:lnB>
                      <a:noFill/>
                    </a:lnB>
                  </a:tcPr>
                </a:tc>
                <a:tc>
                  <a:txBody>
                    <a:bodyPr/>
                    <a:lstStyle/>
                    <a:p>
                      <a:pPr algn="r" fontAlgn="ctr"/>
                      <a:r>
                        <a:rPr lang="en-US" sz="900">
                          <a:effectLst/>
                        </a:rPr>
                        <a:t>3</a:t>
                      </a:r>
                    </a:p>
                  </a:txBody>
                  <a:tcPr marL="21239" marR="21239" marT="10620" marB="10620" anchor="ctr">
                    <a:lnL>
                      <a:noFill/>
                    </a:lnL>
                    <a:lnR>
                      <a:noFill/>
                    </a:lnR>
                    <a:lnT>
                      <a:noFill/>
                    </a:lnT>
                    <a:lnB>
                      <a:noFill/>
                    </a:lnB>
                  </a:tcPr>
                </a:tc>
                <a:extLst>
                  <a:ext uri="{0D108BD9-81ED-4DB2-BD59-A6C34878D82A}">
                    <a16:rowId xmlns:a16="http://schemas.microsoft.com/office/drawing/2014/main" val="1676246474"/>
                  </a:ext>
                </a:extLst>
              </a:tr>
              <a:tr h="198342">
                <a:tc>
                  <a:txBody>
                    <a:bodyPr/>
                    <a:lstStyle/>
                    <a:p>
                      <a:pPr algn="r" fontAlgn="ctr"/>
                      <a:r>
                        <a:rPr lang="en-US" sz="900" b="1">
                          <a:effectLst/>
                        </a:rPr>
                        <a:t>20</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Au Vieux Paris d'Arcole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4b9ea5cdf964a52094f636e3</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French Restaurant</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48.854196</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2.350312</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62</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avg avg</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None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3</a:t>
                      </a:r>
                    </a:p>
                  </a:txBody>
                  <a:tcPr marL="21239" marR="21239" marT="10620" marB="10620" anchor="ctr">
                    <a:lnL>
                      <a:noFill/>
                    </a:lnL>
                    <a:lnR>
                      <a:noFill/>
                    </a:lnR>
                    <a:lnT>
                      <a:noFill/>
                    </a:lnT>
                    <a:lnB>
                      <a:noFill/>
                    </a:lnB>
                    <a:solidFill>
                      <a:srgbClr val="F5F5F5"/>
                    </a:solidFill>
                  </a:tcPr>
                </a:tc>
                <a:extLst>
                  <a:ext uri="{0D108BD9-81ED-4DB2-BD59-A6C34878D82A}">
                    <a16:rowId xmlns:a16="http://schemas.microsoft.com/office/drawing/2014/main" val="3607936656"/>
                  </a:ext>
                </a:extLst>
              </a:tr>
              <a:tr h="198342">
                <a:tc>
                  <a:txBody>
                    <a:bodyPr/>
                    <a:lstStyle/>
                    <a:p>
                      <a:pPr algn="r" fontAlgn="ctr"/>
                      <a:r>
                        <a:rPr lang="en-US" sz="900" b="1">
                          <a:effectLst/>
                        </a:rPr>
                        <a:t>23</a:t>
                      </a:r>
                    </a:p>
                  </a:txBody>
                  <a:tcPr marL="21239" marR="21239" marT="10620" marB="10620" anchor="ctr">
                    <a:lnL>
                      <a:noFill/>
                    </a:lnL>
                    <a:lnR>
                      <a:noFill/>
                    </a:lnR>
                    <a:lnT>
                      <a:noFill/>
                    </a:lnT>
                    <a:lnB>
                      <a:noFill/>
                    </a:lnB>
                  </a:tcPr>
                </a:tc>
                <a:tc>
                  <a:txBody>
                    <a:bodyPr/>
                    <a:lstStyle/>
                    <a:p>
                      <a:pPr algn="r" fontAlgn="ctr"/>
                      <a:r>
                        <a:rPr lang="en-US" sz="900">
                          <a:effectLst/>
                        </a:rPr>
                        <a:t>Au Bougnat</a:t>
                      </a:r>
                    </a:p>
                  </a:txBody>
                  <a:tcPr marL="21239" marR="21239" marT="10620" marB="10620" anchor="ctr">
                    <a:lnL>
                      <a:noFill/>
                    </a:lnL>
                    <a:lnR>
                      <a:noFill/>
                    </a:lnR>
                    <a:lnT>
                      <a:noFill/>
                    </a:lnT>
                    <a:lnB>
                      <a:noFill/>
                    </a:lnB>
                  </a:tcPr>
                </a:tc>
                <a:tc>
                  <a:txBody>
                    <a:bodyPr/>
                    <a:lstStyle/>
                    <a:p>
                      <a:pPr algn="r" fontAlgn="ctr"/>
                      <a:r>
                        <a:rPr lang="en-US" sz="900">
                          <a:effectLst/>
                        </a:rPr>
                        <a:t>4c61c047eb82d13afac003d6</a:t>
                      </a:r>
                    </a:p>
                  </a:txBody>
                  <a:tcPr marL="21239" marR="21239" marT="10620" marB="10620" anchor="ctr">
                    <a:lnL>
                      <a:noFill/>
                    </a:lnL>
                    <a:lnR>
                      <a:noFill/>
                    </a:lnR>
                    <a:lnT>
                      <a:noFill/>
                    </a:lnT>
                    <a:lnB>
                      <a:noFill/>
                    </a:lnB>
                  </a:tcPr>
                </a:tc>
                <a:tc>
                  <a:txBody>
                    <a:bodyPr/>
                    <a:lstStyle/>
                    <a:p>
                      <a:pPr algn="r" fontAlgn="ctr"/>
                      <a:r>
                        <a:rPr lang="en-US" sz="900">
                          <a:effectLst/>
                        </a:rPr>
                        <a:t>Auvergne Restaurant</a:t>
                      </a:r>
                    </a:p>
                  </a:txBody>
                  <a:tcPr marL="21239" marR="21239" marT="10620" marB="10620" anchor="ctr">
                    <a:lnL>
                      <a:noFill/>
                    </a:lnL>
                    <a:lnR>
                      <a:noFill/>
                    </a:lnR>
                    <a:lnT>
                      <a:noFill/>
                    </a:lnT>
                    <a:lnB>
                      <a:noFill/>
                    </a:lnB>
                  </a:tcPr>
                </a:tc>
                <a:tc>
                  <a:txBody>
                    <a:bodyPr/>
                    <a:lstStyle/>
                    <a:p>
                      <a:pPr algn="r" fontAlgn="ctr"/>
                      <a:r>
                        <a:rPr lang="en-US" sz="900">
                          <a:effectLst/>
                        </a:rPr>
                        <a:t>48.854302</a:t>
                      </a:r>
                    </a:p>
                  </a:txBody>
                  <a:tcPr marL="21239" marR="21239" marT="10620" marB="10620" anchor="ctr">
                    <a:lnL>
                      <a:noFill/>
                    </a:lnL>
                    <a:lnR>
                      <a:noFill/>
                    </a:lnR>
                    <a:lnT>
                      <a:noFill/>
                    </a:lnT>
                    <a:lnB>
                      <a:noFill/>
                    </a:lnB>
                  </a:tcPr>
                </a:tc>
                <a:tc>
                  <a:txBody>
                    <a:bodyPr/>
                    <a:lstStyle/>
                    <a:p>
                      <a:pPr algn="r" fontAlgn="ctr"/>
                      <a:r>
                        <a:rPr lang="en-US" sz="900">
                          <a:effectLst/>
                        </a:rPr>
                        <a:t>2.350065</a:t>
                      </a:r>
                    </a:p>
                  </a:txBody>
                  <a:tcPr marL="21239" marR="21239" marT="10620" marB="10620" anchor="ctr">
                    <a:lnL>
                      <a:noFill/>
                    </a:lnL>
                    <a:lnR>
                      <a:noFill/>
                    </a:lnR>
                    <a:lnT>
                      <a:noFill/>
                    </a:lnT>
                    <a:lnB>
                      <a:noFill/>
                    </a:lnB>
                  </a:tcPr>
                </a:tc>
                <a:tc>
                  <a:txBody>
                    <a:bodyPr/>
                    <a:lstStyle/>
                    <a:p>
                      <a:pPr algn="r" fontAlgn="ctr"/>
                      <a:r>
                        <a:rPr lang="en-US" sz="900">
                          <a:effectLst/>
                        </a:rPr>
                        <a:t>47</a:t>
                      </a:r>
                    </a:p>
                  </a:txBody>
                  <a:tcPr marL="21239" marR="21239" marT="10620" marB="10620" anchor="ctr">
                    <a:lnL>
                      <a:noFill/>
                    </a:lnL>
                    <a:lnR>
                      <a:noFill/>
                    </a:lnR>
                    <a:lnT>
                      <a:noFill/>
                    </a:lnT>
                    <a:lnB>
                      <a:noFill/>
                    </a:lnB>
                  </a:tcPr>
                </a:tc>
                <a:tc>
                  <a:txBody>
                    <a:bodyPr/>
                    <a:lstStyle/>
                    <a:p>
                      <a:pPr algn="r" fontAlgn="ctr"/>
                      <a:r>
                        <a:rPr lang="en-US" sz="900">
                          <a:effectLst/>
                        </a:rPr>
                        <a:t>avg avg</a:t>
                      </a:r>
                    </a:p>
                  </a:txBody>
                  <a:tcPr marL="21239" marR="21239" marT="10620" marB="10620" anchor="ctr">
                    <a:lnL>
                      <a:noFill/>
                    </a:lnL>
                    <a:lnR>
                      <a:noFill/>
                    </a:lnR>
                    <a:lnT>
                      <a:noFill/>
                    </a:lnT>
                    <a:lnB>
                      <a:noFill/>
                    </a:lnB>
                  </a:tcPr>
                </a:tc>
                <a:tc>
                  <a:txBody>
                    <a:bodyPr/>
                    <a:lstStyle/>
                    <a:p>
                      <a:pPr algn="r" fontAlgn="ctr"/>
                      <a:r>
                        <a:rPr lang="en-US" sz="900">
                          <a:effectLst/>
                        </a:rPr>
                        <a:t>None</a:t>
                      </a:r>
                    </a:p>
                  </a:txBody>
                  <a:tcPr marL="21239" marR="21239" marT="10620" marB="10620" anchor="ctr">
                    <a:lnL>
                      <a:noFill/>
                    </a:lnL>
                    <a:lnR>
                      <a:noFill/>
                    </a:lnR>
                    <a:lnT>
                      <a:noFill/>
                    </a:lnT>
                    <a:lnB>
                      <a:noFill/>
                    </a:lnB>
                  </a:tcPr>
                </a:tc>
                <a:tc>
                  <a:txBody>
                    <a:bodyPr/>
                    <a:lstStyle/>
                    <a:p>
                      <a:pPr algn="r" fontAlgn="ctr"/>
                      <a:r>
                        <a:rPr lang="en-US" sz="900">
                          <a:effectLst/>
                        </a:rPr>
                        <a:t>3</a:t>
                      </a:r>
                    </a:p>
                  </a:txBody>
                  <a:tcPr marL="21239" marR="21239" marT="10620" marB="10620" anchor="ctr">
                    <a:lnL>
                      <a:noFill/>
                    </a:lnL>
                    <a:lnR>
                      <a:noFill/>
                    </a:lnR>
                    <a:lnT>
                      <a:noFill/>
                    </a:lnT>
                    <a:lnB>
                      <a:noFill/>
                    </a:lnB>
                  </a:tcPr>
                </a:tc>
                <a:extLst>
                  <a:ext uri="{0D108BD9-81ED-4DB2-BD59-A6C34878D82A}">
                    <a16:rowId xmlns:a16="http://schemas.microsoft.com/office/drawing/2014/main" val="1175243030"/>
                  </a:ext>
                </a:extLst>
              </a:tr>
              <a:tr h="198342">
                <a:tc>
                  <a:txBody>
                    <a:bodyPr/>
                    <a:lstStyle/>
                    <a:p>
                      <a:pPr algn="r" fontAlgn="ctr"/>
                      <a:r>
                        <a:rPr lang="en-US" sz="900" b="1">
                          <a:effectLst/>
                        </a:rPr>
                        <a:t>25</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Les Souffleurs</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4b72fb3ff964a520ba932de3</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Gay Bar</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48.857070</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2.355101</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66</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avg avg</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None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3</a:t>
                      </a:r>
                    </a:p>
                  </a:txBody>
                  <a:tcPr marL="21239" marR="21239" marT="10620" marB="10620" anchor="ctr">
                    <a:lnL>
                      <a:noFill/>
                    </a:lnL>
                    <a:lnR>
                      <a:noFill/>
                    </a:lnR>
                    <a:lnT>
                      <a:noFill/>
                    </a:lnT>
                    <a:lnB>
                      <a:noFill/>
                    </a:lnB>
                    <a:solidFill>
                      <a:srgbClr val="F5F5F5"/>
                    </a:solidFill>
                  </a:tcPr>
                </a:tc>
                <a:extLst>
                  <a:ext uri="{0D108BD9-81ED-4DB2-BD59-A6C34878D82A}">
                    <a16:rowId xmlns:a16="http://schemas.microsoft.com/office/drawing/2014/main" val="1358107316"/>
                  </a:ext>
                </a:extLst>
              </a:tr>
              <a:tr h="198342">
                <a:tc>
                  <a:txBody>
                    <a:bodyPr/>
                    <a:lstStyle/>
                    <a:p>
                      <a:pPr algn="r" fontAlgn="ctr"/>
                      <a:r>
                        <a:rPr lang="en-US" sz="900" b="1">
                          <a:effectLst/>
                        </a:rPr>
                        <a:t>34</a:t>
                      </a:r>
                    </a:p>
                  </a:txBody>
                  <a:tcPr marL="21239" marR="21239" marT="10620" marB="10620" anchor="ctr">
                    <a:lnL>
                      <a:noFill/>
                    </a:lnL>
                    <a:lnR>
                      <a:noFill/>
                    </a:lnR>
                    <a:lnT>
                      <a:noFill/>
                    </a:lnT>
                    <a:lnB>
                      <a:noFill/>
                    </a:lnB>
                  </a:tcPr>
                </a:tc>
                <a:tc>
                  <a:txBody>
                    <a:bodyPr/>
                    <a:lstStyle/>
                    <a:p>
                      <a:pPr algn="r" fontAlgn="ctr"/>
                      <a:r>
                        <a:rPr lang="en-US" sz="900">
                          <a:effectLst/>
                        </a:rPr>
                        <a:t>Kilo Shop</a:t>
                      </a:r>
                    </a:p>
                  </a:txBody>
                  <a:tcPr marL="21239" marR="21239" marT="10620" marB="10620" anchor="ctr">
                    <a:lnL>
                      <a:noFill/>
                    </a:lnL>
                    <a:lnR>
                      <a:noFill/>
                    </a:lnR>
                    <a:lnT>
                      <a:noFill/>
                    </a:lnT>
                    <a:lnB>
                      <a:noFill/>
                    </a:lnB>
                  </a:tcPr>
                </a:tc>
                <a:tc>
                  <a:txBody>
                    <a:bodyPr/>
                    <a:lstStyle/>
                    <a:p>
                      <a:pPr algn="r" fontAlgn="ctr"/>
                      <a:r>
                        <a:rPr lang="en-US" sz="900">
                          <a:effectLst/>
                        </a:rPr>
                        <a:t>4fa57583e4b00f71952b8dba</a:t>
                      </a:r>
                    </a:p>
                  </a:txBody>
                  <a:tcPr marL="21239" marR="21239" marT="10620" marB="10620" anchor="ctr">
                    <a:lnL>
                      <a:noFill/>
                    </a:lnL>
                    <a:lnR>
                      <a:noFill/>
                    </a:lnR>
                    <a:lnT>
                      <a:noFill/>
                    </a:lnT>
                    <a:lnB>
                      <a:noFill/>
                    </a:lnB>
                  </a:tcPr>
                </a:tc>
                <a:tc>
                  <a:txBody>
                    <a:bodyPr/>
                    <a:lstStyle/>
                    <a:p>
                      <a:pPr algn="r" fontAlgn="ctr"/>
                      <a:r>
                        <a:rPr lang="en-US" sz="900">
                          <a:effectLst/>
                        </a:rPr>
                        <a:t>Clothing Store</a:t>
                      </a:r>
                    </a:p>
                  </a:txBody>
                  <a:tcPr marL="21239" marR="21239" marT="10620" marB="10620" anchor="ctr">
                    <a:lnL>
                      <a:noFill/>
                    </a:lnL>
                    <a:lnR>
                      <a:noFill/>
                    </a:lnR>
                    <a:lnT>
                      <a:noFill/>
                    </a:lnT>
                    <a:lnB>
                      <a:noFill/>
                    </a:lnB>
                  </a:tcPr>
                </a:tc>
                <a:tc>
                  <a:txBody>
                    <a:bodyPr/>
                    <a:lstStyle/>
                    <a:p>
                      <a:pPr algn="r" fontAlgn="ctr"/>
                      <a:r>
                        <a:rPr lang="en-US" sz="900">
                          <a:effectLst/>
                        </a:rPr>
                        <a:t>48.858151</a:t>
                      </a:r>
                    </a:p>
                  </a:txBody>
                  <a:tcPr marL="21239" marR="21239" marT="10620" marB="10620" anchor="ctr">
                    <a:lnL>
                      <a:noFill/>
                    </a:lnL>
                    <a:lnR>
                      <a:noFill/>
                    </a:lnR>
                    <a:lnT>
                      <a:noFill/>
                    </a:lnT>
                    <a:lnB>
                      <a:noFill/>
                    </a:lnB>
                  </a:tcPr>
                </a:tc>
                <a:tc>
                  <a:txBody>
                    <a:bodyPr/>
                    <a:lstStyle/>
                    <a:p>
                      <a:pPr algn="r" fontAlgn="ctr"/>
                      <a:r>
                        <a:rPr lang="en-US" sz="900">
                          <a:effectLst/>
                        </a:rPr>
                        <a:t>2.352096</a:t>
                      </a:r>
                    </a:p>
                  </a:txBody>
                  <a:tcPr marL="21239" marR="21239" marT="10620" marB="10620" anchor="ctr">
                    <a:lnL>
                      <a:noFill/>
                    </a:lnL>
                    <a:lnR>
                      <a:noFill/>
                    </a:lnR>
                    <a:lnT>
                      <a:noFill/>
                    </a:lnT>
                    <a:lnB>
                      <a:noFill/>
                    </a:lnB>
                  </a:tcPr>
                </a:tc>
                <a:tc>
                  <a:txBody>
                    <a:bodyPr/>
                    <a:lstStyle/>
                    <a:p>
                      <a:pPr algn="r" fontAlgn="ctr"/>
                      <a:r>
                        <a:rPr lang="en-US" sz="900">
                          <a:effectLst/>
                        </a:rPr>
                        <a:t>65</a:t>
                      </a:r>
                    </a:p>
                  </a:txBody>
                  <a:tcPr marL="21239" marR="21239" marT="10620" marB="10620" anchor="ctr">
                    <a:lnL>
                      <a:noFill/>
                    </a:lnL>
                    <a:lnR>
                      <a:noFill/>
                    </a:lnR>
                    <a:lnT>
                      <a:noFill/>
                    </a:lnT>
                    <a:lnB>
                      <a:noFill/>
                    </a:lnB>
                  </a:tcPr>
                </a:tc>
                <a:tc>
                  <a:txBody>
                    <a:bodyPr/>
                    <a:lstStyle/>
                    <a:p>
                      <a:pPr algn="r" fontAlgn="ctr"/>
                      <a:r>
                        <a:rPr lang="en-US" sz="900">
                          <a:effectLst/>
                        </a:rPr>
                        <a:t>avg avg</a:t>
                      </a:r>
                    </a:p>
                  </a:txBody>
                  <a:tcPr marL="21239" marR="21239" marT="10620" marB="10620" anchor="ctr">
                    <a:lnL>
                      <a:noFill/>
                    </a:lnL>
                    <a:lnR>
                      <a:noFill/>
                    </a:lnR>
                    <a:lnT>
                      <a:noFill/>
                    </a:lnT>
                    <a:lnB>
                      <a:noFill/>
                    </a:lnB>
                  </a:tcPr>
                </a:tc>
                <a:tc>
                  <a:txBody>
                    <a:bodyPr/>
                    <a:lstStyle/>
                    <a:p>
                      <a:pPr algn="r" fontAlgn="ctr"/>
                      <a:r>
                        <a:rPr lang="en-US" sz="900">
                          <a:effectLst/>
                        </a:rPr>
                        <a:t>None</a:t>
                      </a:r>
                    </a:p>
                  </a:txBody>
                  <a:tcPr marL="21239" marR="21239" marT="10620" marB="10620" anchor="ctr">
                    <a:lnL>
                      <a:noFill/>
                    </a:lnL>
                    <a:lnR>
                      <a:noFill/>
                    </a:lnR>
                    <a:lnT>
                      <a:noFill/>
                    </a:lnT>
                    <a:lnB>
                      <a:noFill/>
                    </a:lnB>
                  </a:tcPr>
                </a:tc>
                <a:tc>
                  <a:txBody>
                    <a:bodyPr/>
                    <a:lstStyle/>
                    <a:p>
                      <a:pPr algn="r" fontAlgn="ctr"/>
                      <a:r>
                        <a:rPr lang="en-US" sz="900">
                          <a:effectLst/>
                        </a:rPr>
                        <a:t>3</a:t>
                      </a:r>
                    </a:p>
                  </a:txBody>
                  <a:tcPr marL="21239" marR="21239" marT="10620" marB="10620" anchor="ctr">
                    <a:lnL>
                      <a:noFill/>
                    </a:lnL>
                    <a:lnR>
                      <a:noFill/>
                    </a:lnR>
                    <a:lnT>
                      <a:noFill/>
                    </a:lnT>
                    <a:lnB>
                      <a:noFill/>
                    </a:lnB>
                  </a:tcPr>
                </a:tc>
                <a:extLst>
                  <a:ext uri="{0D108BD9-81ED-4DB2-BD59-A6C34878D82A}">
                    <a16:rowId xmlns:a16="http://schemas.microsoft.com/office/drawing/2014/main" val="989338770"/>
                  </a:ext>
                </a:extLst>
              </a:tr>
              <a:tr h="198342">
                <a:tc>
                  <a:txBody>
                    <a:bodyPr/>
                    <a:lstStyle/>
                    <a:p>
                      <a:pPr algn="r" fontAlgn="ctr"/>
                      <a:r>
                        <a:rPr lang="en-US" sz="900" b="1">
                          <a:effectLst/>
                        </a:rPr>
                        <a:t>40</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Benoit Paris</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4bd6e79c6798ef3b31ca658d</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French Restaurant</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48.858428</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2.350068</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74</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avg avg</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None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3</a:t>
                      </a:r>
                    </a:p>
                  </a:txBody>
                  <a:tcPr marL="21239" marR="21239" marT="10620" marB="10620" anchor="ctr">
                    <a:lnL>
                      <a:noFill/>
                    </a:lnL>
                    <a:lnR>
                      <a:noFill/>
                    </a:lnR>
                    <a:lnT>
                      <a:noFill/>
                    </a:lnT>
                    <a:lnB>
                      <a:noFill/>
                    </a:lnB>
                    <a:solidFill>
                      <a:srgbClr val="F5F5F5"/>
                    </a:solidFill>
                  </a:tcPr>
                </a:tc>
                <a:extLst>
                  <a:ext uri="{0D108BD9-81ED-4DB2-BD59-A6C34878D82A}">
                    <a16:rowId xmlns:a16="http://schemas.microsoft.com/office/drawing/2014/main" val="371780943"/>
                  </a:ext>
                </a:extLst>
              </a:tr>
              <a:tr h="198342">
                <a:tc>
                  <a:txBody>
                    <a:bodyPr/>
                    <a:lstStyle/>
                    <a:p>
                      <a:pPr algn="r" fontAlgn="ctr"/>
                      <a:r>
                        <a:rPr lang="en-US" sz="900" b="1">
                          <a:effectLst/>
                        </a:rPr>
                        <a:t>53</a:t>
                      </a:r>
                    </a:p>
                  </a:txBody>
                  <a:tcPr marL="21239" marR="21239" marT="10620" marB="10620" anchor="ctr">
                    <a:lnL>
                      <a:noFill/>
                    </a:lnL>
                    <a:lnR>
                      <a:noFill/>
                    </a:lnR>
                    <a:lnT>
                      <a:noFill/>
                    </a:lnT>
                    <a:lnB>
                      <a:noFill/>
                    </a:lnB>
                  </a:tcPr>
                </a:tc>
                <a:tc>
                  <a:txBody>
                    <a:bodyPr/>
                    <a:lstStyle/>
                    <a:p>
                      <a:pPr algn="r" fontAlgn="ctr"/>
                      <a:r>
                        <a:rPr lang="en-US" sz="900">
                          <a:effectLst/>
                        </a:rPr>
                        <a:t>Résistance</a:t>
                      </a:r>
                    </a:p>
                  </a:txBody>
                  <a:tcPr marL="21239" marR="21239" marT="10620" marB="10620" anchor="ctr">
                    <a:lnL>
                      <a:noFill/>
                    </a:lnL>
                    <a:lnR>
                      <a:noFill/>
                    </a:lnR>
                    <a:lnT>
                      <a:noFill/>
                    </a:lnT>
                    <a:lnB>
                      <a:noFill/>
                    </a:lnB>
                  </a:tcPr>
                </a:tc>
                <a:tc>
                  <a:txBody>
                    <a:bodyPr/>
                    <a:lstStyle/>
                    <a:p>
                      <a:pPr algn="r" fontAlgn="ctr"/>
                      <a:r>
                        <a:rPr lang="en-US" sz="900">
                          <a:effectLst/>
                        </a:rPr>
                        <a:t>555fa507498efe354e7b7f53</a:t>
                      </a:r>
                    </a:p>
                  </a:txBody>
                  <a:tcPr marL="21239" marR="21239" marT="10620" marB="10620" anchor="ctr">
                    <a:lnL>
                      <a:noFill/>
                    </a:lnL>
                    <a:lnR>
                      <a:noFill/>
                    </a:lnR>
                    <a:lnT>
                      <a:noFill/>
                    </a:lnT>
                    <a:lnB>
                      <a:noFill/>
                    </a:lnB>
                  </a:tcPr>
                </a:tc>
                <a:tc>
                  <a:txBody>
                    <a:bodyPr/>
                    <a:lstStyle/>
                    <a:p>
                      <a:pPr algn="r" fontAlgn="ctr"/>
                      <a:r>
                        <a:rPr lang="en-US" sz="900">
                          <a:effectLst/>
                        </a:rPr>
                        <a:t>Cocktail Bar</a:t>
                      </a:r>
                    </a:p>
                  </a:txBody>
                  <a:tcPr marL="21239" marR="21239" marT="10620" marB="10620" anchor="ctr">
                    <a:lnL>
                      <a:noFill/>
                    </a:lnL>
                    <a:lnR>
                      <a:noFill/>
                    </a:lnR>
                    <a:lnT>
                      <a:noFill/>
                    </a:lnT>
                    <a:lnB>
                      <a:noFill/>
                    </a:lnB>
                  </a:tcPr>
                </a:tc>
                <a:tc>
                  <a:txBody>
                    <a:bodyPr/>
                    <a:lstStyle/>
                    <a:p>
                      <a:pPr algn="r" fontAlgn="ctr"/>
                      <a:r>
                        <a:rPr lang="en-US" sz="900">
                          <a:effectLst/>
                        </a:rPr>
                        <a:t>48.858042</a:t>
                      </a:r>
                    </a:p>
                  </a:txBody>
                  <a:tcPr marL="21239" marR="21239" marT="10620" marB="10620" anchor="ctr">
                    <a:lnL>
                      <a:noFill/>
                    </a:lnL>
                    <a:lnR>
                      <a:noFill/>
                    </a:lnR>
                    <a:lnT>
                      <a:noFill/>
                    </a:lnT>
                    <a:lnB>
                      <a:noFill/>
                    </a:lnB>
                  </a:tcPr>
                </a:tc>
                <a:tc>
                  <a:txBody>
                    <a:bodyPr/>
                    <a:lstStyle/>
                    <a:p>
                      <a:pPr algn="r" fontAlgn="ctr"/>
                      <a:r>
                        <a:rPr lang="en-US" sz="900">
                          <a:effectLst/>
                        </a:rPr>
                        <a:t>2.356651</a:t>
                      </a:r>
                    </a:p>
                  </a:txBody>
                  <a:tcPr marL="21239" marR="21239" marT="10620" marB="10620" anchor="ctr">
                    <a:lnL>
                      <a:noFill/>
                    </a:lnL>
                    <a:lnR>
                      <a:noFill/>
                    </a:lnR>
                    <a:lnT>
                      <a:noFill/>
                    </a:lnT>
                    <a:lnB>
                      <a:noFill/>
                    </a:lnB>
                  </a:tcPr>
                </a:tc>
                <a:tc>
                  <a:txBody>
                    <a:bodyPr/>
                    <a:lstStyle/>
                    <a:p>
                      <a:pPr algn="r" fontAlgn="ctr"/>
                      <a:r>
                        <a:rPr lang="en-US" sz="900">
                          <a:effectLst/>
                        </a:rPr>
                        <a:t>52</a:t>
                      </a:r>
                    </a:p>
                  </a:txBody>
                  <a:tcPr marL="21239" marR="21239" marT="10620" marB="10620" anchor="ctr">
                    <a:lnL>
                      <a:noFill/>
                    </a:lnL>
                    <a:lnR>
                      <a:noFill/>
                    </a:lnR>
                    <a:lnT>
                      <a:noFill/>
                    </a:lnT>
                    <a:lnB>
                      <a:noFill/>
                    </a:lnB>
                  </a:tcPr>
                </a:tc>
                <a:tc>
                  <a:txBody>
                    <a:bodyPr/>
                    <a:lstStyle/>
                    <a:p>
                      <a:pPr algn="r" fontAlgn="ctr"/>
                      <a:r>
                        <a:rPr lang="en-US" sz="900">
                          <a:effectLst/>
                        </a:rPr>
                        <a:t>avg avg</a:t>
                      </a:r>
                    </a:p>
                  </a:txBody>
                  <a:tcPr marL="21239" marR="21239" marT="10620" marB="10620" anchor="ctr">
                    <a:lnL>
                      <a:noFill/>
                    </a:lnL>
                    <a:lnR>
                      <a:noFill/>
                    </a:lnR>
                    <a:lnT>
                      <a:noFill/>
                    </a:lnT>
                    <a:lnB>
                      <a:noFill/>
                    </a:lnB>
                  </a:tcPr>
                </a:tc>
                <a:tc>
                  <a:txBody>
                    <a:bodyPr/>
                    <a:lstStyle/>
                    <a:p>
                      <a:pPr algn="r" fontAlgn="ctr"/>
                      <a:r>
                        <a:rPr lang="en-US" sz="900">
                          <a:effectLst/>
                        </a:rPr>
                        <a:t>bars</a:t>
                      </a:r>
                    </a:p>
                  </a:txBody>
                  <a:tcPr marL="21239" marR="21239" marT="10620" marB="10620" anchor="ctr">
                    <a:lnL>
                      <a:noFill/>
                    </a:lnL>
                    <a:lnR>
                      <a:noFill/>
                    </a:lnR>
                    <a:lnT>
                      <a:noFill/>
                    </a:lnT>
                    <a:lnB>
                      <a:noFill/>
                    </a:lnB>
                  </a:tcPr>
                </a:tc>
                <a:tc>
                  <a:txBody>
                    <a:bodyPr/>
                    <a:lstStyle/>
                    <a:p>
                      <a:pPr algn="r" fontAlgn="ctr"/>
                      <a:r>
                        <a:rPr lang="en-US" sz="900">
                          <a:effectLst/>
                        </a:rPr>
                        <a:t>3</a:t>
                      </a:r>
                    </a:p>
                  </a:txBody>
                  <a:tcPr marL="21239" marR="21239" marT="10620" marB="10620" anchor="ctr">
                    <a:lnL>
                      <a:noFill/>
                    </a:lnL>
                    <a:lnR>
                      <a:noFill/>
                    </a:lnR>
                    <a:lnT>
                      <a:noFill/>
                    </a:lnT>
                    <a:lnB>
                      <a:noFill/>
                    </a:lnB>
                  </a:tcPr>
                </a:tc>
                <a:extLst>
                  <a:ext uri="{0D108BD9-81ED-4DB2-BD59-A6C34878D82A}">
                    <a16:rowId xmlns:a16="http://schemas.microsoft.com/office/drawing/2014/main" val="3225150755"/>
                  </a:ext>
                </a:extLst>
              </a:tr>
              <a:tr h="198342">
                <a:tc>
                  <a:txBody>
                    <a:bodyPr/>
                    <a:lstStyle/>
                    <a:p>
                      <a:pPr algn="r" fontAlgn="ctr"/>
                      <a:r>
                        <a:rPr lang="en-US" sz="900" b="1">
                          <a:effectLst/>
                        </a:rPr>
                        <a:t>57</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Grand Cœur</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556990cc498e61c8e37e69ce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Restaurant</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48.859737</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2.353591</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55</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avg avg</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american food</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3</a:t>
                      </a:r>
                    </a:p>
                  </a:txBody>
                  <a:tcPr marL="21239" marR="21239" marT="10620" marB="10620" anchor="ctr">
                    <a:lnL>
                      <a:noFill/>
                    </a:lnL>
                    <a:lnR>
                      <a:noFill/>
                    </a:lnR>
                    <a:lnT>
                      <a:noFill/>
                    </a:lnT>
                    <a:lnB>
                      <a:noFill/>
                    </a:lnB>
                    <a:solidFill>
                      <a:srgbClr val="F5F5F5"/>
                    </a:solidFill>
                  </a:tcPr>
                </a:tc>
                <a:extLst>
                  <a:ext uri="{0D108BD9-81ED-4DB2-BD59-A6C34878D82A}">
                    <a16:rowId xmlns:a16="http://schemas.microsoft.com/office/drawing/2014/main" val="200700905"/>
                  </a:ext>
                </a:extLst>
              </a:tr>
              <a:tr h="198342">
                <a:tc>
                  <a:txBody>
                    <a:bodyPr/>
                    <a:lstStyle/>
                    <a:p>
                      <a:pPr algn="r" fontAlgn="ctr"/>
                      <a:r>
                        <a:rPr lang="en-US" sz="900" b="1">
                          <a:effectLst/>
                        </a:rPr>
                        <a:t>83</a:t>
                      </a:r>
                    </a:p>
                  </a:txBody>
                  <a:tcPr marL="21239" marR="21239" marT="10620" marB="10620" anchor="ctr">
                    <a:lnL>
                      <a:noFill/>
                    </a:lnL>
                    <a:lnR>
                      <a:noFill/>
                    </a:lnR>
                    <a:lnT>
                      <a:noFill/>
                    </a:lnT>
                    <a:lnB>
                      <a:noFill/>
                    </a:lnB>
                  </a:tcPr>
                </a:tc>
                <a:tc>
                  <a:txBody>
                    <a:bodyPr/>
                    <a:lstStyle/>
                    <a:p>
                      <a:pPr algn="r" fontAlgn="ctr"/>
                      <a:r>
                        <a:rPr lang="en-US" sz="900">
                          <a:effectLst/>
                        </a:rPr>
                        <a:t>Boutique du Centre Pompidou</a:t>
                      </a:r>
                    </a:p>
                  </a:txBody>
                  <a:tcPr marL="21239" marR="21239" marT="10620" marB="10620" anchor="ctr">
                    <a:lnL>
                      <a:noFill/>
                    </a:lnL>
                    <a:lnR>
                      <a:noFill/>
                    </a:lnR>
                    <a:lnT>
                      <a:noFill/>
                    </a:lnT>
                    <a:lnB>
                      <a:noFill/>
                    </a:lnB>
                  </a:tcPr>
                </a:tc>
                <a:tc>
                  <a:txBody>
                    <a:bodyPr/>
                    <a:lstStyle/>
                    <a:p>
                      <a:pPr algn="r" fontAlgn="ctr"/>
                      <a:r>
                        <a:rPr lang="en-US" sz="900">
                          <a:effectLst/>
                        </a:rPr>
                        <a:t>5113ebbce4b0d3c1022aef14</a:t>
                      </a:r>
                    </a:p>
                  </a:txBody>
                  <a:tcPr marL="21239" marR="21239" marT="10620" marB="10620" anchor="ctr">
                    <a:lnL>
                      <a:noFill/>
                    </a:lnL>
                    <a:lnR>
                      <a:noFill/>
                    </a:lnR>
                    <a:lnT>
                      <a:noFill/>
                    </a:lnT>
                    <a:lnB>
                      <a:noFill/>
                    </a:lnB>
                  </a:tcPr>
                </a:tc>
                <a:tc>
                  <a:txBody>
                    <a:bodyPr/>
                    <a:lstStyle/>
                    <a:p>
                      <a:pPr algn="r" fontAlgn="ctr"/>
                      <a:r>
                        <a:rPr lang="en-US" sz="900">
                          <a:effectLst/>
                        </a:rPr>
                        <a:t>Souvenir Shop</a:t>
                      </a:r>
                    </a:p>
                  </a:txBody>
                  <a:tcPr marL="21239" marR="21239" marT="10620" marB="10620" anchor="ctr">
                    <a:lnL>
                      <a:noFill/>
                    </a:lnL>
                    <a:lnR>
                      <a:noFill/>
                    </a:lnR>
                    <a:lnT>
                      <a:noFill/>
                    </a:lnT>
                    <a:lnB>
                      <a:noFill/>
                    </a:lnB>
                  </a:tcPr>
                </a:tc>
                <a:tc>
                  <a:txBody>
                    <a:bodyPr/>
                    <a:lstStyle/>
                    <a:p>
                      <a:pPr algn="r" fontAlgn="ctr"/>
                      <a:r>
                        <a:rPr lang="en-US" sz="900">
                          <a:effectLst/>
                        </a:rPr>
                        <a:t>48.860706</a:t>
                      </a:r>
                    </a:p>
                  </a:txBody>
                  <a:tcPr marL="21239" marR="21239" marT="10620" marB="10620" anchor="ctr">
                    <a:lnL>
                      <a:noFill/>
                    </a:lnL>
                    <a:lnR>
                      <a:noFill/>
                    </a:lnR>
                    <a:lnT>
                      <a:noFill/>
                    </a:lnT>
                    <a:lnB>
                      <a:noFill/>
                    </a:lnB>
                  </a:tcPr>
                </a:tc>
                <a:tc>
                  <a:txBody>
                    <a:bodyPr/>
                    <a:lstStyle/>
                    <a:p>
                      <a:pPr algn="r" fontAlgn="ctr"/>
                      <a:r>
                        <a:rPr lang="en-US" sz="900">
                          <a:effectLst/>
                        </a:rPr>
                        <a:t>2.352362</a:t>
                      </a:r>
                    </a:p>
                  </a:txBody>
                  <a:tcPr marL="21239" marR="21239" marT="10620" marB="10620" anchor="ctr">
                    <a:lnL>
                      <a:noFill/>
                    </a:lnL>
                    <a:lnR>
                      <a:noFill/>
                    </a:lnR>
                    <a:lnT>
                      <a:noFill/>
                    </a:lnT>
                    <a:lnB>
                      <a:noFill/>
                    </a:lnB>
                  </a:tcPr>
                </a:tc>
                <a:tc>
                  <a:txBody>
                    <a:bodyPr/>
                    <a:lstStyle/>
                    <a:p>
                      <a:pPr algn="r" fontAlgn="ctr"/>
                      <a:r>
                        <a:rPr lang="en-US" sz="900">
                          <a:effectLst/>
                        </a:rPr>
                        <a:t>62</a:t>
                      </a:r>
                    </a:p>
                  </a:txBody>
                  <a:tcPr marL="21239" marR="21239" marT="10620" marB="10620" anchor="ctr">
                    <a:lnL>
                      <a:noFill/>
                    </a:lnL>
                    <a:lnR>
                      <a:noFill/>
                    </a:lnR>
                    <a:lnT>
                      <a:noFill/>
                    </a:lnT>
                    <a:lnB>
                      <a:noFill/>
                    </a:lnB>
                  </a:tcPr>
                </a:tc>
                <a:tc>
                  <a:txBody>
                    <a:bodyPr/>
                    <a:lstStyle/>
                    <a:p>
                      <a:pPr algn="r" fontAlgn="ctr"/>
                      <a:r>
                        <a:rPr lang="en-US" sz="900">
                          <a:effectLst/>
                        </a:rPr>
                        <a:t>avg avg</a:t>
                      </a:r>
                    </a:p>
                  </a:txBody>
                  <a:tcPr marL="21239" marR="21239" marT="10620" marB="10620" anchor="ctr">
                    <a:lnL>
                      <a:noFill/>
                    </a:lnL>
                    <a:lnR>
                      <a:noFill/>
                    </a:lnR>
                    <a:lnT>
                      <a:noFill/>
                    </a:lnT>
                    <a:lnB>
                      <a:noFill/>
                    </a:lnB>
                  </a:tcPr>
                </a:tc>
                <a:tc>
                  <a:txBody>
                    <a:bodyPr/>
                    <a:lstStyle/>
                    <a:p>
                      <a:pPr algn="r" fontAlgn="ctr"/>
                      <a:r>
                        <a:rPr lang="en-US" sz="900">
                          <a:effectLst/>
                        </a:rPr>
                        <a:t>None</a:t>
                      </a:r>
                    </a:p>
                  </a:txBody>
                  <a:tcPr marL="21239" marR="21239" marT="10620" marB="10620" anchor="ctr">
                    <a:lnL>
                      <a:noFill/>
                    </a:lnL>
                    <a:lnR>
                      <a:noFill/>
                    </a:lnR>
                    <a:lnT>
                      <a:noFill/>
                    </a:lnT>
                    <a:lnB>
                      <a:noFill/>
                    </a:lnB>
                  </a:tcPr>
                </a:tc>
                <a:tc>
                  <a:txBody>
                    <a:bodyPr/>
                    <a:lstStyle/>
                    <a:p>
                      <a:pPr algn="r" fontAlgn="ctr"/>
                      <a:r>
                        <a:rPr lang="en-US" sz="900">
                          <a:effectLst/>
                        </a:rPr>
                        <a:t>3</a:t>
                      </a:r>
                    </a:p>
                  </a:txBody>
                  <a:tcPr marL="21239" marR="21239" marT="10620" marB="10620" anchor="ctr">
                    <a:lnL>
                      <a:noFill/>
                    </a:lnL>
                    <a:lnR>
                      <a:noFill/>
                    </a:lnR>
                    <a:lnT>
                      <a:noFill/>
                    </a:lnT>
                    <a:lnB>
                      <a:noFill/>
                    </a:lnB>
                  </a:tcPr>
                </a:tc>
                <a:extLst>
                  <a:ext uri="{0D108BD9-81ED-4DB2-BD59-A6C34878D82A}">
                    <a16:rowId xmlns:a16="http://schemas.microsoft.com/office/drawing/2014/main" val="2497374010"/>
                  </a:ext>
                </a:extLst>
              </a:tr>
              <a:tr h="198342">
                <a:tc>
                  <a:txBody>
                    <a:bodyPr/>
                    <a:lstStyle/>
                    <a:p>
                      <a:pPr algn="r" fontAlgn="ctr"/>
                      <a:r>
                        <a:rPr lang="en-US" sz="900" b="1">
                          <a:effectLst/>
                        </a:rPr>
                        <a:t>89</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Mémorial de la Shoah</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4ae4549cf964a520039a21e3</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Memorial Site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48.854826</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2.356254</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53</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avg avg</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None</a:t>
                      </a:r>
                    </a:p>
                  </a:txBody>
                  <a:tcPr marL="21239" marR="21239" marT="10620" marB="10620" anchor="ctr">
                    <a:lnL>
                      <a:noFill/>
                    </a:lnL>
                    <a:lnR>
                      <a:noFill/>
                    </a:lnR>
                    <a:lnT>
                      <a:noFill/>
                    </a:lnT>
                    <a:lnB>
                      <a:noFill/>
                    </a:lnB>
                    <a:solidFill>
                      <a:srgbClr val="F5F5F5"/>
                    </a:solidFill>
                  </a:tcPr>
                </a:tc>
                <a:tc>
                  <a:txBody>
                    <a:bodyPr/>
                    <a:lstStyle/>
                    <a:p>
                      <a:pPr algn="r" fontAlgn="ctr"/>
                      <a:r>
                        <a:rPr lang="en-US" sz="900">
                          <a:effectLst/>
                        </a:rPr>
                        <a:t>3</a:t>
                      </a:r>
                    </a:p>
                  </a:txBody>
                  <a:tcPr marL="21239" marR="21239" marT="10620" marB="10620" anchor="ctr">
                    <a:lnL>
                      <a:noFill/>
                    </a:lnL>
                    <a:lnR>
                      <a:noFill/>
                    </a:lnR>
                    <a:lnT>
                      <a:noFill/>
                    </a:lnT>
                    <a:lnB>
                      <a:noFill/>
                    </a:lnB>
                    <a:solidFill>
                      <a:srgbClr val="F5F5F5"/>
                    </a:solidFill>
                  </a:tcPr>
                </a:tc>
                <a:extLst>
                  <a:ext uri="{0D108BD9-81ED-4DB2-BD59-A6C34878D82A}">
                    <a16:rowId xmlns:a16="http://schemas.microsoft.com/office/drawing/2014/main" val="1443271090"/>
                  </a:ext>
                </a:extLst>
              </a:tr>
              <a:tr h="198342">
                <a:tc>
                  <a:txBody>
                    <a:bodyPr/>
                    <a:lstStyle/>
                    <a:p>
                      <a:pPr algn="r" fontAlgn="ctr"/>
                      <a:r>
                        <a:rPr lang="en-US" sz="900" b="1">
                          <a:effectLst/>
                        </a:rPr>
                        <a:t>93</a:t>
                      </a:r>
                    </a:p>
                  </a:txBody>
                  <a:tcPr marL="21239" marR="21239" marT="10620" marB="10620" anchor="ctr">
                    <a:lnL>
                      <a:noFill/>
                    </a:lnL>
                    <a:lnR>
                      <a:noFill/>
                    </a:lnR>
                    <a:lnT>
                      <a:noFill/>
                    </a:lnT>
                    <a:lnB>
                      <a:noFill/>
                    </a:lnB>
                  </a:tcPr>
                </a:tc>
                <a:tc>
                  <a:txBody>
                    <a:bodyPr/>
                    <a:lstStyle/>
                    <a:p>
                      <a:pPr algn="r" fontAlgn="ctr"/>
                      <a:r>
                        <a:rPr lang="en-US" sz="900">
                          <a:effectLst/>
                        </a:rPr>
                        <a:t>Au Vieux Comptoir</a:t>
                      </a:r>
                    </a:p>
                  </a:txBody>
                  <a:tcPr marL="21239" marR="21239" marT="10620" marB="10620" anchor="ctr">
                    <a:lnL>
                      <a:noFill/>
                    </a:lnL>
                    <a:lnR>
                      <a:noFill/>
                    </a:lnR>
                    <a:lnT>
                      <a:noFill/>
                    </a:lnT>
                    <a:lnB>
                      <a:noFill/>
                    </a:lnB>
                  </a:tcPr>
                </a:tc>
                <a:tc>
                  <a:txBody>
                    <a:bodyPr/>
                    <a:lstStyle/>
                    <a:p>
                      <a:pPr algn="r" fontAlgn="ctr"/>
                      <a:r>
                        <a:rPr lang="en-US" sz="900">
                          <a:effectLst/>
                        </a:rPr>
                        <a:t>4b27effef964a5209a8c24e3</a:t>
                      </a:r>
                    </a:p>
                  </a:txBody>
                  <a:tcPr marL="21239" marR="21239" marT="10620" marB="10620" anchor="ctr">
                    <a:lnL>
                      <a:noFill/>
                    </a:lnL>
                    <a:lnR>
                      <a:noFill/>
                    </a:lnR>
                    <a:lnT>
                      <a:noFill/>
                    </a:lnT>
                    <a:lnB>
                      <a:noFill/>
                    </a:lnB>
                  </a:tcPr>
                </a:tc>
                <a:tc>
                  <a:txBody>
                    <a:bodyPr/>
                    <a:lstStyle/>
                    <a:p>
                      <a:pPr algn="r" fontAlgn="ctr"/>
                      <a:r>
                        <a:rPr lang="en-US" sz="900">
                          <a:effectLst/>
                        </a:rPr>
                        <a:t>French Restaurant</a:t>
                      </a:r>
                    </a:p>
                  </a:txBody>
                  <a:tcPr marL="21239" marR="21239" marT="10620" marB="10620" anchor="ctr">
                    <a:lnL>
                      <a:noFill/>
                    </a:lnL>
                    <a:lnR>
                      <a:noFill/>
                    </a:lnR>
                    <a:lnT>
                      <a:noFill/>
                    </a:lnT>
                    <a:lnB>
                      <a:noFill/>
                    </a:lnB>
                  </a:tcPr>
                </a:tc>
                <a:tc>
                  <a:txBody>
                    <a:bodyPr/>
                    <a:lstStyle/>
                    <a:p>
                      <a:pPr algn="r" fontAlgn="ctr"/>
                      <a:r>
                        <a:rPr lang="en-US" sz="900">
                          <a:effectLst/>
                        </a:rPr>
                        <a:t>48.858893</a:t>
                      </a:r>
                    </a:p>
                  </a:txBody>
                  <a:tcPr marL="21239" marR="21239" marT="10620" marB="10620" anchor="ctr">
                    <a:lnL>
                      <a:noFill/>
                    </a:lnL>
                    <a:lnR>
                      <a:noFill/>
                    </a:lnR>
                    <a:lnT>
                      <a:noFill/>
                    </a:lnT>
                    <a:lnB>
                      <a:noFill/>
                    </a:lnB>
                  </a:tcPr>
                </a:tc>
                <a:tc>
                  <a:txBody>
                    <a:bodyPr/>
                    <a:lstStyle/>
                    <a:p>
                      <a:pPr algn="r" fontAlgn="ctr"/>
                      <a:r>
                        <a:rPr lang="en-US" sz="900">
                          <a:effectLst/>
                        </a:rPr>
                        <a:t>2.346129</a:t>
                      </a:r>
                    </a:p>
                  </a:txBody>
                  <a:tcPr marL="21239" marR="21239" marT="10620" marB="10620" anchor="ctr">
                    <a:lnL>
                      <a:noFill/>
                    </a:lnL>
                    <a:lnR>
                      <a:noFill/>
                    </a:lnR>
                    <a:lnT>
                      <a:noFill/>
                    </a:lnT>
                    <a:lnB>
                      <a:noFill/>
                    </a:lnB>
                  </a:tcPr>
                </a:tc>
                <a:tc>
                  <a:txBody>
                    <a:bodyPr/>
                    <a:lstStyle/>
                    <a:p>
                      <a:pPr algn="r" fontAlgn="ctr"/>
                      <a:r>
                        <a:rPr lang="en-US" sz="900">
                          <a:effectLst/>
                        </a:rPr>
                        <a:t>70</a:t>
                      </a:r>
                    </a:p>
                  </a:txBody>
                  <a:tcPr marL="21239" marR="21239" marT="10620" marB="10620" anchor="ctr">
                    <a:lnL>
                      <a:noFill/>
                    </a:lnL>
                    <a:lnR>
                      <a:noFill/>
                    </a:lnR>
                    <a:lnT>
                      <a:noFill/>
                    </a:lnT>
                    <a:lnB>
                      <a:noFill/>
                    </a:lnB>
                  </a:tcPr>
                </a:tc>
                <a:tc>
                  <a:txBody>
                    <a:bodyPr/>
                    <a:lstStyle/>
                    <a:p>
                      <a:pPr algn="r" fontAlgn="ctr"/>
                      <a:r>
                        <a:rPr lang="en-US" sz="900">
                          <a:effectLst/>
                        </a:rPr>
                        <a:t>avg avg</a:t>
                      </a:r>
                    </a:p>
                  </a:txBody>
                  <a:tcPr marL="21239" marR="21239" marT="10620" marB="10620" anchor="ctr">
                    <a:lnL>
                      <a:noFill/>
                    </a:lnL>
                    <a:lnR>
                      <a:noFill/>
                    </a:lnR>
                    <a:lnT>
                      <a:noFill/>
                    </a:lnT>
                    <a:lnB>
                      <a:noFill/>
                    </a:lnB>
                  </a:tcPr>
                </a:tc>
                <a:tc>
                  <a:txBody>
                    <a:bodyPr/>
                    <a:lstStyle/>
                    <a:p>
                      <a:pPr algn="r" fontAlgn="ctr"/>
                      <a:r>
                        <a:rPr lang="en-US" sz="900">
                          <a:effectLst/>
                        </a:rPr>
                        <a:t>None</a:t>
                      </a:r>
                    </a:p>
                  </a:txBody>
                  <a:tcPr marL="21239" marR="21239" marT="10620" marB="10620" anchor="ctr">
                    <a:lnL>
                      <a:noFill/>
                    </a:lnL>
                    <a:lnR>
                      <a:noFill/>
                    </a:lnR>
                    <a:lnT>
                      <a:noFill/>
                    </a:lnT>
                    <a:lnB>
                      <a:noFill/>
                    </a:lnB>
                  </a:tcPr>
                </a:tc>
                <a:tc>
                  <a:txBody>
                    <a:bodyPr/>
                    <a:lstStyle/>
                    <a:p>
                      <a:pPr algn="r" fontAlgn="ctr"/>
                      <a:r>
                        <a:rPr lang="en-US" sz="900">
                          <a:effectLst/>
                        </a:rPr>
                        <a:t>3</a:t>
                      </a:r>
                    </a:p>
                  </a:txBody>
                  <a:tcPr marL="21239" marR="21239" marT="10620" marB="10620" anchor="ctr">
                    <a:lnL>
                      <a:noFill/>
                    </a:lnL>
                    <a:lnR>
                      <a:noFill/>
                    </a:lnR>
                    <a:lnT>
                      <a:noFill/>
                    </a:lnT>
                    <a:lnB>
                      <a:noFill/>
                    </a:lnB>
                  </a:tcPr>
                </a:tc>
                <a:extLst>
                  <a:ext uri="{0D108BD9-81ED-4DB2-BD59-A6C34878D82A}">
                    <a16:rowId xmlns:a16="http://schemas.microsoft.com/office/drawing/2014/main" val="941163317"/>
                  </a:ext>
                </a:extLst>
              </a:tr>
            </a:tbl>
          </a:graphicData>
        </a:graphic>
      </p:graphicFrame>
    </p:spTree>
    <p:extLst>
      <p:ext uri="{BB962C8B-B14F-4D97-AF65-F5344CB8AC3E}">
        <p14:creationId xmlns:p14="http://schemas.microsoft.com/office/powerpoint/2010/main" val="22212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FF1EAF-9398-4735-B6E5-03980DDCECBA}"/>
              </a:ext>
            </a:extLst>
          </p:cNvPr>
          <p:cNvSpPr>
            <a:spLocks noGrp="1"/>
          </p:cNvSpPr>
          <p:nvPr>
            <p:ph type="title"/>
          </p:nvPr>
        </p:nvSpPr>
        <p:spPr>
          <a:xfrm>
            <a:off x="804672" y="1412489"/>
            <a:ext cx="2871095" cy="2156621"/>
          </a:xfrm>
        </p:spPr>
        <p:txBody>
          <a:bodyPr anchor="t">
            <a:normAutofit/>
          </a:bodyPr>
          <a:lstStyle/>
          <a:p>
            <a:r>
              <a:rPr lang="en-US" sz="3600" b="1">
                <a:solidFill>
                  <a:srgbClr val="FFFFFF"/>
                </a:solidFill>
              </a:rPr>
              <a:t>Conclusion</a:t>
            </a:r>
            <a:endParaRPr lang="en-US" sz="3600">
              <a:solidFill>
                <a:srgbClr val="FFFFFF"/>
              </a:solidFill>
            </a:endParaRPr>
          </a:p>
        </p:txBody>
      </p:sp>
      <p:sp>
        <p:nvSpPr>
          <p:cNvPr id="3" name="Content Placeholder 2">
            <a:extLst>
              <a:ext uri="{FF2B5EF4-FFF2-40B4-BE49-F238E27FC236}">
                <a16:creationId xmlns:a16="http://schemas.microsoft.com/office/drawing/2014/main" id="{4F8AC1C5-1DF2-47EE-AF70-FE9FDC6817BC}"/>
              </a:ext>
            </a:extLst>
          </p:cNvPr>
          <p:cNvSpPr>
            <a:spLocks noGrp="1"/>
          </p:cNvSpPr>
          <p:nvPr>
            <p:ph sz="half" idx="1"/>
          </p:nvPr>
        </p:nvSpPr>
        <p:spPr>
          <a:xfrm>
            <a:off x="5198993" y="1412489"/>
            <a:ext cx="2926080" cy="4363844"/>
          </a:xfrm>
        </p:spPr>
        <p:txBody>
          <a:bodyPr>
            <a:normAutofit/>
          </a:bodyPr>
          <a:lstStyle/>
          <a:p>
            <a:r>
              <a:rPr lang="en-US" sz="2000"/>
              <a:t>Lable 0 are the below average like places, lable 3 are above average like places, label 2 are great places, and the poor like places is lable 1.</a:t>
            </a:r>
          </a:p>
        </p:txBody>
      </p:sp>
      <p:sp>
        <p:nvSpPr>
          <p:cNvPr id="4" name="Content Placeholder 3">
            <a:extLst>
              <a:ext uri="{FF2B5EF4-FFF2-40B4-BE49-F238E27FC236}">
                <a16:creationId xmlns:a16="http://schemas.microsoft.com/office/drawing/2014/main" id="{583BEDDB-35FB-4D70-BEF4-B9F00CDD758F}"/>
              </a:ext>
            </a:extLst>
          </p:cNvPr>
          <p:cNvSpPr>
            <a:spLocks noGrp="1"/>
          </p:cNvSpPr>
          <p:nvPr>
            <p:ph sz="half" idx="2"/>
          </p:nvPr>
        </p:nvSpPr>
        <p:spPr>
          <a:xfrm>
            <a:off x="8451604" y="1412489"/>
            <a:ext cx="2926080" cy="4363844"/>
          </a:xfrm>
        </p:spPr>
        <p:txBody>
          <a:bodyPr>
            <a:normAutofit/>
          </a:bodyPr>
          <a:lstStyle/>
          <a:p>
            <a:r>
              <a:rPr lang="en-US" sz="1100"/>
              <a:t>From the third cluster. This represents the venues as great group with most like. Cathedrale Notre-dame de Paris has the most likes of 8581, followed by Centre Pompidou-Musee National d'Art Moderne with 5360 like, and then by BHV Merais with 1115 likes.</a:t>
            </a:r>
          </a:p>
          <a:p>
            <a:r>
              <a:rPr lang="en-US" sz="1100"/>
              <a:t>Also, second cluster representing the poor venus with the least likes, Creperie Beaubourg has the most of 23 likes, Archive and Lot of Wine with 22 likes each while Amorino has the leat likes of 5.</a:t>
            </a:r>
          </a:p>
          <a:p>
            <a:r>
              <a:rPr lang="en-US" sz="1100"/>
              <a:t>Below aerage group is First cluster. The venue with the most likes is Le Mistral with 43 likes then Galerie Sakura with 39 likes and Haagen-Dazs and Pozzetto with 38 likes each.</a:t>
            </a:r>
          </a:p>
          <a:p>
            <a:r>
              <a:rPr lang="en-US" sz="1100"/>
              <a:t>Finnaly the fourth cluster is the above average group. Theatre de la Ville has 76 likes, Benoit Paris with 74 like while Au Vieux Comptoir with 70 likes representing the top 3 Venues with most likes in the group.</a:t>
            </a:r>
          </a:p>
          <a:p>
            <a:endParaRPr lang="en-US" sz="1100"/>
          </a:p>
        </p:txBody>
      </p:sp>
    </p:spTree>
    <p:extLst>
      <p:ext uri="{BB962C8B-B14F-4D97-AF65-F5344CB8AC3E}">
        <p14:creationId xmlns:p14="http://schemas.microsoft.com/office/powerpoint/2010/main" val="245994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81E6F2-F944-4681-8FA3-79BE694FDB69}"/>
              </a:ext>
            </a:extLst>
          </p:cNvPr>
          <p:cNvSpPr>
            <a:spLocks noGrp="1"/>
          </p:cNvSpPr>
          <p:nvPr>
            <p:ph type="title"/>
          </p:nvPr>
        </p:nvSpPr>
        <p:spPr>
          <a:xfrm>
            <a:off x="863029" y="1012004"/>
            <a:ext cx="3416158" cy="4795408"/>
          </a:xfrm>
        </p:spPr>
        <p:txBody>
          <a:bodyPr>
            <a:normAutofit/>
          </a:bodyPr>
          <a:lstStyle/>
          <a:p>
            <a:r>
              <a:rPr lang="en-US" b="1">
                <a:solidFill>
                  <a:srgbClr val="FFFFFF"/>
                </a:solidFill>
              </a:rPr>
              <a:t>TARGET GROUP</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E75DB78B-86D5-4DBF-AD33-2EDB4224D7F0}"/>
              </a:ext>
            </a:extLst>
          </p:cNvPr>
          <p:cNvGraphicFramePr>
            <a:graphicFrameLocks noGrp="1"/>
          </p:cNvGraphicFramePr>
          <p:nvPr>
            <p:ph idx="1"/>
            <p:extLst>
              <p:ext uri="{D42A27DB-BD31-4B8C-83A1-F6EECF244321}">
                <p14:modId xmlns:p14="http://schemas.microsoft.com/office/powerpoint/2010/main" val="27993802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72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0D1D4-E8F4-4AE4-B7A3-94FD561C31D6}"/>
              </a:ext>
            </a:extLst>
          </p:cNvPr>
          <p:cNvSpPr>
            <a:spLocks noGrp="1"/>
          </p:cNvSpPr>
          <p:nvPr>
            <p:ph type="title"/>
          </p:nvPr>
        </p:nvSpPr>
        <p:spPr>
          <a:xfrm>
            <a:off x="838200" y="631825"/>
            <a:ext cx="10515600" cy="1325563"/>
          </a:xfrm>
        </p:spPr>
        <p:txBody>
          <a:bodyPr>
            <a:normAutofit/>
          </a:bodyPr>
          <a:lstStyle/>
          <a:p>
            <a:r>
              <a:rPr lang="en-US" b="1"/>
              <a:t>Methodology</a:t>
            </a:r>
            <a:endParaRPr lang="en-US" dirty="0"/>
          </a:p>
        </p:txBody>
      </p:sp>
      <p:sp>
        <p:nvSpPr>
          <p:cNvPr id="3" name="Content Placeholder 2">
            <a:extLst>
              <a:ext uri="{FF2B5EF4-FFF2-40B4-BE49-F238E27FC236}">
                <a16:creationId xmlns:a16="http://schemas.microsoft.com/office/drawing/2014/main" id="{3493B384-D284-41DC-BFFF-63DB3DD989FD}"/>
              </a:ext>
            </a:extLst>
          </p:cNvPr>
          <p:cNvSpPr>
            <a:spLocks noGrp="1"/>
          </p:cNvSpPr>
          <p:nvPr>
            <p:ph idx="1"/>
          </p:nvPr>
        </p:nvSpPr>
        <p:spPr>
          <a:xfrm>
            <a:off x="838200" y="2057400"/>
            <a:ext cx="10515600" cy="3871762"/>
          </a:xfrm>
        </p:spPr>
        <p:txBody>
          <a:bodyPr>
            <a:normAutofit/>
          </a:bodyPr>
          <a:lstStyle/>
          <a:p>
            <a:r>
              <a:rPr lang="en-US" sz="2400"/>
              <a:t>Collect Inspection Data. The data is from a public resource that contains all restaurants/catering information in Paris, France. We will want to explore all restaurants/catering serices in Paris. The data with information of restaurants/catering services will come from Foursquare API with "Likes", "response", and "count" in relation to venues and categories. Explore and Understand Data plot a figure to understand how many restaurants/catering service in the area. Also, we will examine the categories for counts, response, and likes for all. Then, we can make recomendations to intended visitors to this area</a:t>
            </a:r>
          </a:p>
        </p:txBody>
      </p:sp>
    </p:spTree>
    <p:extLst>
      <p:ext uri="{BB962C8B-B14F-4D97-AF65-F5344CB8AC3E}">
        <p14:creationId xmlns:p14="http://schemas.microsoft.com/office/powerpoint/2010/main" val="95473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6635CD-8AE2-4516-9B4F-01A39BD68610}"/>
              </a:ext>
            </a:extLst>
          </p:cNvPr>
          <p:cNvSpPr>
            <a:spLocks noGrp="1"/>
          </p:cNvSpPr>
          <p:nvPr>
            <p:ph type="title"/>
          </p:nvPr>
        </p:nvSpPr>
        <p:spPr>
          <a:xfrm>
            <a:off x="863029" y="1012004"/>
            <a:ext cx="3416158" cy="4795408"/>
          </a:xfrm>
        </p:spPr>
        <p:txBody>
          <a:bodyPr>
            <a:normAutofit/>
          </a:bodyPr>
          <a:lstStyle/>
          <a:p>
            <a:r>
              <a:rPr lang="en-US" b="1">
                <a:solidFill>
                  <a:srgbClr val="FFFFFF"/>
                </a:solidFill>
              </a:rPr>
              <a:t>Data Requirements:</a:t>
            </a:r>
          </a:p>
        </p:txBody>
      </p:sp>
      <p:graphicFrame>
        <p:nvGraphicFramePr>
          <p:cNvPr id="7" name="Content Placeholder 4">
            <a:extLst>
              <a:ext uri="{FF2B5EF4-FFF2-40B4-BE49-F238E27FC236}">
                <a16:creationId xmlns:a16="http://schemas.microsoft.com/office/drawing/2014/main" id="{AF069782-6B4C-4CF1-A84F-37780954CE3F}"/>
              </a:ext>
            </a:extLst>
          </p:cNvPr>
          <p:cNvGraphicFramePr>
            <a:graphicFrameLocks noGrp="1"/>
          </p:cNvGraphicFramePr>
          <p:nvPr>
            <p:ph idx="1"/>
            <p:extLst>
              <p:ext uri="{D42A27DB-BD31-4B8C-83A1-F6EECF244321}">
                <p14:modId xmlns:p14="http://schemas.microsoft.com/office/powerpoint/2010/main" val="41813225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78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9957F-3850-45B2-B96F-92B7474FFA85}"/>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Geographic Data from API of Paris:</a:t>
            </a:r>
            <a:br>
              <a:rPr lang="en-US" b="1">
                <a:solidFill>
                  <a:schemeClr val="accent1"/>
                </a:solidFill>
              </a:rPr>
            </a:br>
            <a:r>
              <a:rPr lang="en-US" b="1">
                <a:solidFill>
                  <a:schemeClr val="accent1"/>
                </a:solidFill>
              </a:rPr>
              <a:t>                            CODE</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665E8162-6506-4A43-9FE2-CF1DB2AAA85E}"/>
              </a:ext>
            </a:extLst>
          </p:cNvPr>
          <p:cNvSpPr>
            <a:spLocks noGrp="1" noChangeArrowheads="1"/>
          </p:cNvSpPr>
          <p:nvPr>
            <p:ph idx="1"/>
          </p:nvPr>
        </p:nvSpPr>
        <p:spPr bwMode="auto">
          <a:xfrm>
            <a:off x="4976031" y="963877"/>
            <a:ext cx="6377769" cy="49302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spcBef>
                <a:spcPct val="30000"/>
              </a:spcBef>
              <a:spcAft>
                <a:spcPct val="0"/>
              </a:spcAft>
              <a:buClrTx/>
              <a:buSzTx/>
              <a:buFontTx/>
              <a:buNone/>
              <a:tabLst/>
            </a:pPr>
            <a:r>
              <a:rPr kumimoji="0" lang="en-US" altLang="en-US" sz="2400" b="0" i="0" u="none" strike="noStrike" cap="none" normalizeH="0" baseline="0">
                <a:ln>
                  <a:noFill/>
                </a:ln>
                <a:effectLst/>
                <a:latin typeface="+mn-lt"/>
              </a:rPr>
              <a:t>address</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'Paris' </a:t>
            </a:r>
            <a:r>
              <a:rPr kumimoji="0" lang="en-US" altLang="en-US" sz="2400" b="0" i="0" u="none" strike="noStrike" cap="none" normalizeH="0" baseline="0">
                <a:ln>
                  <a:noFill/>
                </a:ln>
                <a:effectLst/>
                <a:latin typeface="+mn-lt"/>
              </a:rPr>
              <a:t>geolocator</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Nominatim</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location</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geolocator.geocode</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address</a:t>
            </a:r>
            <a:r>
              <a:rPr kumimoji="0" lang="en-US" altLang="en-US" sz="2400" b="0" i="0" u="none" strike="noStrike" cap="none" normalizeH="0" baseline="0">
                <a:ln>
                  <a:noFill/>
                </a:ln>
                <a:effectLst/>
                <a:latin typeface="+mn-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400" b="0" i="0" u="none" strike="noStrike" cap="none" normalizeH="0" baseline="0">
                <a:ln>
                  <a:noFill/>
                </a:ln>
                <a:effectLst/>
                <a:latin typeface="+mn-lt"/>
              </a:rPr>
              <a:t>latitude</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location.latitude</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longitude</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location.longitude</a:t>
            </a:r>
            <a:r>
              <a:rPr kumimoji="0" lang="en-US" altLang="en-US" sz="2400" b="0" i="0" u="none" strike="noStrike" cap="none" normalizeH="0" baseline="0">
                <a:ln>
                  <a:noFill/>
                </a:ln>
                <a:effectLst/>
                <a:latin typeface="+mn-lt"/>
                <a:cs typeface="Courier New" panose="02070309020205020404" pitchFamily="49" charset="0"/>
              </a:rPr>
              <a:t> </a:t>
            </a:r>
            <a:endParaRPr kumimoji="0" lang="en-US" altLang="en-US" sz="2400" b="0" i="0" u="none" strike="noStrike" cap="none" normalizeH="0" baseline="0">
              <a:ln>
                <a:noFill/>
              </a:ln>
              <a:effectLst/>
              <a:latin typeface="+mn-lt"/>
            </a:endParaRPr>
          </a:p>
          <a:p>
            <a:pPr marL="0" marR="0" lvl="0" indent="0" defTabSz="914400" rtl="0" eaLnBrk="0" fontAlgn="base" latinLnBrk="0" hangingPunct="0">
              <a:spcBef>
                <a:spcPct val="30000"/>
              </a:spcBef>
              <a:spcAft>
                <a:spcPct val="0"/>
              </a:spcAft>
              <a:buClrTx/>
              <a:buSzTx/>
              <a:buFontTx/>
              <a:buNone/>
              <a:tabLst/>
            </a:pPr>
            <a:r>
              <a:rPr kumimoji="0" lang="en-US" altLang="en-US" sz="2400" b="0" i="0" u="none" strike="noStrike" cap="none" normalizeH="0" baseline="0">
                <a:ln>
                  <a:noFill/>
                </a:ln>
                <a:effectLst/>
                <a:latin typeface="+mn-lt"/>
                <a:cs typeface="Courier New" panose="02070309020205020404" pitchFamily="49" charset="0"/>
              </a:rPr>
              <a:t>('The geograpical coordinate of Paris are </a:t>
            </a:r>
            <a:r>
              <a:rPr kumimoji="0" lang="en-US" altLang="en-US" sz="2400" b="1"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1"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.format</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latitude</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longitude</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 </a:t>
            </a:r>
          </a:p>
        </p:txBody>
      </p:sp>
    </p:spTree>
    <p:extLst>
      <p:ext uri="{BB962C8B-B14F-4D97-AF65-F5344CB8AC3E}">
        <p14:creationId xmlns:p14="http://schemas.microsoft.com/office/powerpoint/2010/main" val="8979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D0057782-D7EC-49EB-A7C7-A463EB333EC6}"/>
              </a:ext>
            </a:extLst>
          </p:cNvPr>
          <p:cNvSpPr>
            <a:spLocks noGrp="1" noChangeArrowheads="1"/>
          </p:cNvSpPr>
          <p:nvPr>
            <p:ph type="title"/>
          </p:nvPr>
        </p:nvSpPr>
        <p:spPr bwMode="auto">
          <a:xfrm>
            <a:off x="838200" y="963877"/>
            <a:ext cx="3494362" cy="49302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r"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solidFill>
                  <a:schemeClr val="accent1"/>
                </a:solidFill>
                <a:effectLst/>
                <a:cs typeface="Courier New" panose="02070309020205020404" pitchFamily="49" charset="0"/>
              </a:rPr>
              <a:t># finding the actual data from the Foursquare API</a:t>
            </a:r>
            <a:r>
              <a:rPr kumimoji="0" lang="en-US" altLang="en-US" b="0" i="0" u="none" strike="noStrike" cap="none" normalizeH="0" baseline="0">
                <a:ln>
                  <a:noFill/>
                </a:ln>
                <a:solidFill>
                  <a:schemeClr val="accent1"/>
                </a:solidFill>
                <a:effectLst/>
              </a:rPr>
              <a:t> </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6FA5BD7F-7CBD-47FB-B20E-B4CD095727CA}"/>
              </a:ext>
            </a:extLst>
          </p:cNvPr>
          <p:cNvSpPr>
            <a:spLocks noGrp="1" noChangeArrowheads="1"/>
          </p:cNvSpPr>
          <p:nvPr>
            <p:ph idx="1"/>
          </p:nvPr>
        </p:nvSpPr>
        <p:spPr bwMode="auto">
          <a:xfrm>
            <a:off x="4976031" y="963877"/>
            <a:ext cx="6377769" cy="49302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rPr>
              <a:t>venues</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results</a:t>
            </a:r>
            <a:r>
              <a:rPr kumimoji="0" lang="en-US" altLang="en-US" sz="2000" b="0" i="0" u="none" strike="noStrike" cap="none" normalizeH="0" baseline="0">
                <a:ln>
                  <a:noFill/>
                </a:ln>
                <a:effectLst/>
                <a:latin typeface="+mn-lt"/>
                <a:cs typeface="Courier New" panose="02070309020205020404" pitchFamily="49" charset="0"/>
              </a:rPr>
              <a:t>['response']['groups'][0]['items’]</a:t>
            </a: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nearby_venues</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json_normalize</a:t>
            </a:r>
            <a:r>
              <a:rPr kumimoji="0" lang="en-US" altLang="en-US" sz="2000" b="0" i="0" u="none" strike="noStrike" cap="none" normalizeH="0" baseline="0">
                <a:ln>
                  <a:noFill/>
                </a:ln>
                <a:effectLst/>
                <a:latin typeface="+mn-lt"/>
                <a:cs typeface="Courier New" panose="02070309020205020404" pitchFamily="49" charset="0"/>
              </a:rPr>
              <a:t>(</a:t>
            </a:r>
            <a:r>
              <a:rPr kumimoji="0" lang="en-US" altLang="en-US" sz="2000" b="0" i="0" u="none" strike="noStrike" cap="none" normalizeH="0" baseline="0">
                <a:ln>
                  <a:noFill/>
                </a:ln>
                <a:effectLst/>
                <a:latin typeface="+mn-lt"/>
              </a:rPr>
              <a:t>venues</a:t>
            </a:r>
            <a:r>
              <a:rPr kumimoji="0" lang="en-US" altLang="en-US" sz="2000" b="0" i="0" u="none" strike="noStrike" cap="none" normalizeH="0" baseline="0">
                <a:ln>
                  <a:noFill/>
                </a:ln>
                <a:effectLst/>
                <a:latin typeface="+mn-lt"/>
                <a:cs typeface="Courier New" panose="02070309020205020404" pitchFamily="49" charset="0"/>
              </a:rPr>
              <a:t>)</a:t>
            </a: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filtered_columns</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a:t>
            </a:r>
            <a:r>
              <a:rPr kumimoji="0" lang="en-US" altLang="en-US" sz="2000" b="0" i="0" u="none" strike="noStrike" cap="none" normalizeH="0" baseline="0">
                <a:ln>
                  <a:noFill/>
                </a:ln>
                <a:effectLst/>
                <a:latin typeface="+mn-lt"/>
                <a:cs typeface="Courier New" panose="02070309020205020404" pitchFamily="49" charset="0"/>
              </a:rPr>
              <a:t> ['venue.name', 'venue.id’, </a:t>
            </a: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cs typeface="Courier New" panose="02070309020205020404" pitchFamily="49" charset="0"/>
              </a:rPr>
              <a:t>'venue.categories', 'venue.location.lat’,</a:t>
            </a: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cs typeface="Courier New" panose="02070309020205020404" pitchFamily="49" charset="0"/>
              </a:rPr>
              <a:t> 'venue.location.lng'] </a:t>
            </a:r>
            <a:r>
              <a:rPr kumimoji="0" lang="en-US" altLang="en-US" sz="2000" b="0" i="0" u="none" strike="noStrike" cap="none" normalizeH="0" baseline="0">
                <a:ln>
                  <a:noFill/>
                </a:ln>
                <a:effectLst/>
                <a:latin typeface="+mn-lt"/>
              </a:rPr>
              <a:t>nearby_venues</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nearby_venues</a:t>
            </a: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rPr>
              <a:t>=nearby_venues.loc</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filtered_columns</a:t>
            </a:r>
            <a:r>
              <a:rPr kumimoji="0" lang="en-US" altLang="en-US" sz="2000" b="0" i="0" u="none" strike="noStrike" cap="none" normalizeH="0" baseline="0">
                <a:ln>
                  <a:noFill/>
                </a:ln>
                <a:effectLst/>
                <a:latin typeface="+mn-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000" b="0" i="1" u="none" strike="noStrike" cap="none" normalizeH="0" baseline="0">
                <a:ln>
                  <a:noFill/>
                </a:ln>
                <a:effectLst/>
                <a:latin typeface="+mj-lt"/>
                <a:cs typeface="Courier New" panose="02070309020205020404" pitchFamily="49" charset="0"/>
              </a:rPr>
              <a:t># filtering data into categories for each row</a:t>
            </a:r>
            <a:r>
              <a:rPr kumimoji="0" lang="en-US" altLang="en-US" sz="2000" b="0" i="0" u="none" strike="noStrike" cap="none" normalizeH="0" baseline="0">
                <a:ln>
                  <a:noFill/>
                </a:ln>
                <a:effectLst/>
                <a:latin typeface="+mj-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rPr>
              <a:t>nearby_venues</a:t>
            </a:r>
            <a:r>
              <a:rPr kumimoji="0" lang="en-US" altLang="en-US" sz="2000" b="0" i="0" u="none" strike="noStrike" cap="none" normalizeH="0" baseline="0">
                <a:ln>
                  <a:noFill/>
                </a:ln>
                <a:effectLst/>
                <a:latin typeface="+mn-lt"/>
                <a:cs typeface="Courier New" panose="02070309020205020404" pitchFamily="49" charset="0"/>
              </a:rPr>
              <a:t>['venue.categories'] </a:t>
            </a:r>
            <a:r>
              <a:rPr kumimoji="0" lang="en-US" altLang="en-US" sz="2000" b="0" i="0" u="none" strike="noStrike" cap="none" normalizeH="0" baseline="0">
                <a:ln>
                  <a:noFill/>
                </a:ln>
                <a:effectLst/>
                <a:latin typeface="+mn-lt"/>
              </a:rPr>
              <a:t>=</a:t>
            </a:r>
            <a:r>
              <a:rPr kumimoji="0" lang="en-US" altLang="en-US" sz="2000" b="0" i="0" u="none" strike="noStrike" cap="none" normalizeH="0" baseline="0">
                <a:ln>
                  <a:noFill/>
                </a:ln>
                <a:effectLst/>
                <a:latin typeface="+mn-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rPr>
              <a:t>nearby_venues.apply</a:t>
            </a:r>
            <a:r>
              <a:rPr kumimoji="0" lang="en-US" altLang="en-US" sz="2000" b="0" i="0" u="none" strike="noStrike" cap="none" normalizeH="0" baseline="0">
                <a:ln>
                  <a:noFill/>
                </a:ln>
                <a:effectLst/>
                <a:latin typeface="+mn-lt"/>
                <a:cs typeface="Courier New" panose="02070309020205020404" pitchFamily="49" charset="0"/>
              </a:rPr>
              <a:t>(</a:t>
            </a:r>
            <a:r>
              <a:rPr kumimoji="0" lang="en-US" altLang="en-US" sz="2000" b="0" i="0" u="none" strike="noStrike" cap="none" normalizeH="0" baseline="0">
                <a:ln>
                  <a:noFill/>
                </a:ln>
                <a:effectLst/>
                <a:latin typeface="+mn-lt"/>
              </a:rPr>
              <a:t>get_category_type</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axis=</a:t>
            </a:r>
            <a:r>
              <a:rPr kumimoji="0" lang="en-US" altLang="en-US" sz="2000" b="0" i="0" u="none" strike="noStrike" cap="none" normalizeH="0" baseline="0">
                <a:ln>
                  <a:noFill/>
                </a:ln>
                <a:effectLst/>
                <a:latin typeface="+mn-lt"/>
                <a:cs typeface="Courier New" panose="02070309020205020404" pitchFamily="49" charset="0"/>
              </a:rPr>
              <a:t>1) </a:t>
            </a:r>
            <a:r>
              <a:rPr kumimoji="0" lang="en-US" altLang="en-US" sz="2000" b="0" i="0" u="none" strike="noStrike" cap="none" normalizeH="0" baseline="0">
                <a:ln>
                  <a:noFill/>
                </a:ln>
                <a:effectLst/>
                <a:latin typeface="+mn-lt"/>
              </a:rPr>
              <a:t>nearby_venues</a:t>
            </a:r>
            <a:r>
              <a:rPr kumimoji="0" lang="en-US" altLang="en-US" sz="2000" b="0" i="0" u="none" strike="noStrike" cap="none" normalizeH="0" baseline="0">
                <a:ln>
                  <a:noFill/>
                </a:ln>
                <a:effectLst/>
                <a:latin typeface="+mn-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000" b="0" i="1" u="none" strike="noStrike" cap="none" normalizeH="0" baseline="0">
                <a:ln>
                  <a:noFill/>
                </a:ln>
                <a:effectLst/>
                <a:latin typeface="+mj-lt"/>
                <a:cs typeface="Courier New" panose="02070309020205020404" pitchFamily="49" charset="0"/>
              </a:rPr>
              <a:t># formatting data in columns</a:t>
            </a:r>
            <a:r>
              <a:rPr kumimoji="0" lang="en-US" altLang="en-US" sz="2000" b="0" i="0" u="none" strike="noStrike" cap="none" normalizeH="0" baseline="0">
                <a:ln>
                  <a:noFill/>
                </a:ln>
                <a:effectLst/>
                <a:latin typeface="+mj-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mn-lt"/>
              </a:rPr>
              <a:t>nearby_venues.columns</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col.split</a:t>
            </a:r>
            <a:r>
              <a:rPr kumimoji="0" lang="en-US" altLang="en-US" sz="2000" b="0" i="0" u="none" strike="noStrike" cap="none" normalizeH="0" baseline="0">
                <a:ln>
                  <a:noFill/>
                </a:ln>
                <a:effectLst/>
                <a:latin typeface="+mn-lt"/>
                <a:cs typeface="Courier New" panose="02070309020205020404" pitchFamily="49" charset="0"/>
              </a:rPr>
              <a:t>(".")[</a:t>
            </a:r>
            <a:r>
              <a:rPr kumimoji="0" lang="en-US" altLang="en-US" sz="2000" b="0" i="0" u="none" strike="noStrike" cap="none" normalizeH="0" baseline="0">
                <a:ln>
                  <a:noFill/>
                </a:ln>
                <a:effectLst/>
                <a:latin typeface="+mn-lt"/>
              </a:rPr>
              <a:t>-</a:t>
            </a:r>
            <a:r>
              <a:rPr kumimoji="0" lang="en-US" altLang="en-US" sz="2000" b="0" i="0" u="none" strike="noStrike" cap="none" normalizeH="0" baseline="0">
                <a:ln>
                  <a:noFill/>
                </a:ln>
                <a:effectLst/>
                <a:latin typeface="+mn-lt"/>
                <a:cs typeface="Courier New" panose="02070309020205020404" pitchFamily="49" charset="0"/>
              </a:rPr>
              <a:t>1] </a:t>
            </a:r>
          </a:p>
          <a:p>
            <a:pPr marL="0" marR="0" lvl="0" indent="0" defTabSz="914400" rtl="0" eaLnBrk="0" fontAlgn="base" latinLnBrk="0" hangingPunct="0">
              <a:spcBef>
                <a:spcPct val="30000"/>
              </a:spcBef>
              <a:spcAft>
                <a:spcPct val="0"/>
              </a:spcAft>
              <a:buClrTx/>
              <a:buSzTx/>
              <a:buFontTx/>
              <a:buNone/>
              <a:tabLst/>
            </a:pPr>
            <a:r>
              <a:rPr kumimoji="0" lang="en-US" altLang="en-US" sz="2000" b="1" i="0" u="none" strike="noStrike" cap="none" normalizeH="0" baseline="0">
                <a:ln>
                  <a:noFill/>
                </a:ln>
                <a:effectLst/>
                <a:latin typeface="+mn-lt"/>
                <a:cs typeface="Courier New" panose="02070309020205020404" pitchFamily="49" charset="0"/>
              </a:rPr>
              <a:t>for</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col</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1" i="0" u="none" strike="noStrike" cap="none" normalizeH="0" baseline="0">
                <a:ln>
                  <a:noFill/>
                </a:ln>
                <a:effectLst/>
                <a:latin typeface="+mn-lt"/>
                <a:cs typeface="Courier New" panose="02070309020205020404" pitchFamily="49" charset="0"/>
              </a:rPr>
              <a:t>in</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nearby_venues.columns</a:t>
            </a:r>
            <a:r>
              <a:rPr kumimoji="0" lang="en-US" altLang="en-US" sz="2000" b="0" i="0" u="none" strike="noStrike" cap="none" normalizeH="0" baseline="0">
                <a:ln>
                  <a:noFill/>
                </a:ln>
                <a:effectLst/>
                <a:latin typeface="+mn-lt"/>
                <a:cs typeface="Courier New" panose="02070309020205020404" pitchFamily="49" charset="0"/>
              </a:rPr>
              <a:t>] </a:t>
            </a:r>
            <a:r>
              <a:rPr kumimoji="0" lang="en-US" altLang="en-US" sz="2000" b="0" i="0" u="none" strike="noStrike" cap="none" normalizeH="0" baseline="0">
                <a:ln>
                  <a:noFill/>
                </a:ln>
                <a:effectLst/>
                <a:latin typeface="+mn-lt"/>
              </a:rPr>
              <a:t>nearby_venues.head</a:t>
            </a:r>
            <a:r>
              <a:rPr kumimoji="0" lang="en-US" altLang="en-US" sz="2000" b="0" i="0" u="none" strike="noStrike" cap="none" normalizeH="0" baseline="0">
                <a:ln>
                  <a:noFill/>
                </a:ln>
                <a:effectLst/>
                <a:latin typeface="+mn-lt"/>
                <a:cs typeface="Courier New" panose="02070309020205020404" pitchFamily="49" charset="0"/>
              </a:rPr>
              <a:t>(12)</a:t>
            </a:r>
            <a:r>
              <a:rPr kumimoji="0" lang="en-US" altLang="en-US" sz="2000" b="0" i="0" u="none" strike="noStrike" cap="none" normalizeH="0" baseline="0">
                <a:ln>
                  <a:noFill/>
                </a:ln>
                <a:effectLst/>
                <a:latin typeface="+mn-lt"/>
              </a:rPr>
              <a:t> </a:t>
            </a:r>
          </a:p>
        </p:txBody>
      </p:sp>
    </p:spTree>
    <p:extLst>
      <p:ext uri="{BB962C8B-B14F-4D97-AF65-F5344CB8AC3E}">
        <p14:creationId xmlns:p14="http://schemas.microsoft.com/office/powerpoint/2010/main" val="276622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8D635B-A041-45CA-90FB-58DCBF13E703}"/>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RESULTS PRINT OUT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15FCEC3A-97F4-4135-90F8-47CCFBDFD56C}"/>
              </a:ext>
            </a:extLst>
          </p:cNvPr>
          <p:cNvSpPr>
            <a:spLocks noChangeArrowheads="1"/>
          </p:cNvSpPr>
          <p:nvPr/>
        </p:nvSpPr>
        <p:spPr bwMode="auto">
          <a:xfrm>
            <a:off x="0" y="-2616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5">
            <a:extLst>
              <a:ext uri="{FF2B5EF4-FFF2-40B4-BE49-F238E27FC236}">
                <a16:creationId xmlns:a16="http://schemas.microsoft.com/office/drawing/2014/main" id="{801E6EE7-A8D3-49CA-8937-88F8C7B811DF}"/>
              </a:ext>
            </a:extLst>
          </p:cNvPr>
          <p:cNvGraphicFramePr>
            <a:graphicFrameLocks noGrp="1"/>
          </p:cNvGraphicFramePr>
          <p:nvPr>
            <p:ph idx="1"/>
            <p:extLst>
              <p:ext uri="{D42A27DB-BD31-4B8C-83A1-F6EECF244321}">
                <p14:modId xmlns:p14="http://schemas.microsoft.com/office/powerpoint/2010/main" val="988953922"/>
              </p:ext>
            </p:extLst>
          </p:nvPr>
        </p:nvGraphicFramePr>
        <p:xfrm>
          <a:off x="320040" y="2678241"/>
          <a:ext cx="11496824" cy="3660982"/>
        </p:xfrm>
        <a:graphic>
          <a:graphicData uri="http://schemas.openxmlformats.org/drawingml/2006/table">
            <a:tbl>
              <a:tblPr firstRow="1" bandRow="1">
                <a:tableStyleId>{3B4B98B0-60AC-42C2-AFA5-B58CD77FA1E5}</a:tableStyleId>
              </a:tblPr>
              <a:tblGrid>
                <a:gridCol w="612111">
                  <a:extLst>
                    <a:ext uri="{9D8B030D-6E8A-4147-A177-3AD203B41FA5}">
                      <a16:colId xmlns:a16="http://schemas.microsoft.com/office/drawing/2014/main" val="2495526426"/>
                    </a:ext>
                  </a:extLst>
                </a:gridCol>
                <a:gridCol w="3764151">
                  <a:extLst>
                    <a:ext uri="{9D8B030D-6E8A-4147-A177-3AD203B41FA5}">
                      <a16:colId xmlns:a16="http://schemas.microsoft.com/office/drawing/2014/main" val="1461114053"/>
                    </a:ext>
                  </a:extLst>
                </a:gridCol>
                <a:gridCol w="2609145">
                  <a:extLst>
                    <a:ext uri="{9D8B030D-6E8A-4147-A177-3AD203B41FA5}">
                      <a16:colId xmlns:a16="http://schemas.microsoft.com/office/drawing/2014/main" val="307681668"/>
                    </a:ext>
                  </a:extLst>
                </a:gridCol>
                <a:gridCol w="1834529">
                  <a:extLst>
                    <a:ext uri="{9D8B030D-6E8A-4147-A177-3AD203B41FA5}">
                      <a16:colId xmlns:a16="http://schemas.microsoft.com/office/drawing/2014/main" val="3448772841"/>
                    </a:ext>
                  </a:extLst>
                </a:gridCol>
                <a:gridCol w="1354754">
                  <a:extLst>
                    <a:ext uri="{9D8B030D-6E8A-4147-A177-3AD203B41FA5}">
                      <a16:colId xmlns:a16="http://schemas.microsoft.com/office/drawing/2014/main" val="1507835919"/>
                    </a:ext>
                  </a:extLst>
                </a:gridCol>
                <a:gridCol w="1322134">
                  <a:extLst>
                    <a:ext uri="{9D8B030D-6E8A-4147-A177-3AD203B41FA5}">
                      <a16:colId xmlns:a16="http://schemas.microsoft.com/office/drawing/2014/main" val="2609529340"/>
                    </a:ext>
                  </a:extLst>
                </a:gridCol>
              </a:tblGrid>
              <a:tr h="281614">
                <a:tc>
                  <a:txBody>
                    <a:bodyPr/>
                    <a:lstStyle/>
                    <a:p>
                      <a:pPr algn="r" fontAlgn="ctr"/>
                      <a:endParaRPr lang="en-US" sz="1200" b="1">
                        <a:effectLst/>
                      </a:endParaRPr>
                    </a:p>
                  </a:txBody>
                  <a:tcPr marL="53066" marR="53066" marT="26534" marB="26534" anchor="ctr"/>
                </a:tc>
                <a:tc>
                  <a:txBody>
                    <a:bodyPr/>
                    <a:lstStyle/>
                    <a:p>
                      <a:pPr algn="r" fontAlgn="ctr"/>
                      <a:r>
                        <a:rPr lang="en-US" sz="1200">
                          <a:effectLst/>
                        </a:rPr>
                        <a:t>name</a:t>
                      </a:r>
                      <a:endParaRPr lang="en-US" sz="1200" b="1">
                        <a:effectLst/>
                      </a:endParaRPr>
                    </a:p>
                  </a:txBody>
                  <a:tcPr marL="53066" marR="53066" marT="26534" marB="26534" anchor="ctr"/>
                </a:tc>
                <a:tc>
                  <a:txBody>
                    <a:bodyPr/>
                    <a:lstStyle/>
                    <a:p>
                      <a:pPr algn="r" fontAlgn="ctr"/>
                      <a:r>
                        <a:rPr lang="en-US" sz="1200">
                          <a:effectLst/>
                        </a:rPr>
                        <a:t>id</a:t>
                      </a:r>
                      <a:endParaRPr lang="en-US" sz="1200" b="1">
                        <a:effectLst/>
                      </a:endParaRPr>
                    </a:p>
                  </a:txBody>
                  <a:tcPr marL="53066" marR="53066" marT="26534" marB="26534" anchor="ctr"/>
                </a:tc>
                <a:tc>
                  <a:txBody>
                    <a:bodyPr/>
                    <a:lstStyle/>
                    <a:p>
                      <a:pPr algn="r" fontAlgn="ctr"/>
                      <a:r>
                        <a:rPr lang="en-US" sz="1200">
                          <a:effectLst/>
                        </a:rPr>
                        <a:t>categories</a:t>
                      </a:r>
                      <a:endParaRPr lang="en-US" sz="1200" b="1">
                        <a:effectLst/>
                      </a:endParaRPr>
                    </a:p>
                  </a:txBody>
                  <a:tcPr marL="53066" marR="53066" marT="26534" marB="26534" anchor="ctr"/>
                </a:tc>
                <a:tc>
                  <a:txBody>
                    <a:bodyPr/>
                    <a:lstStyle/>
                    <a:p>
                      <a:pPr algn="r" fontAlgn="ctr"/>
                      <a:r>
                        <a:rPr lang="en-US" sz="1200">
                          <a:effectLst/>
                        </a:rPr>
                        <a:t>lat</a:t>
                      </a:r>
                      <a:endParaRPr lang="en-US" sz="1200" b="1">
                        <a:effectLst/>
                      </a:endParaRPr>
                    </a:p>
                  </a:txBody>
                  <a:tcPr marL="53066" marR="53066" marT="26534" marB="26534" anchor="ctr"/>
                </a:tc>
                <a:tc>
                  <a:txBody>
                    <a:bodyPr/>
                    <a:lstStyle/>
                    <a:p>
                      <a:pPr algn="r" fontAlgn="ctr"/>
                      <a:r>
                        <a:rPr lang="en-US" sz="1200">
                          <a:effectLst/>
                        </a:rPr>
                        <a:t>lng</a:t>
                      </a:r>
                      <a:endParaRPr lang="en-US" sz="1200" b="1">
                        <a:effectLst/>
                      </a:endParaRPr>
                    </a:p>
                  </a:txBody>
                  <a:tcPr marL="53066" marR="53066" marT="26534" marB="26534" anchor="ctr"/>
                </a:tc>
                <a:extLst>
                  <a:ext uri="{0D108BD9-81ED-4DB2-BD59-A6C34878D82A}">
                    <a16:rowId xmlns:a16="http://schemas.microsoft.com/office/drawing/2014/main" val="1837360664"/>
                  </a:ext>
                </a:extLst>
              </a:tr>
              <a:tr h="281614">
                <a:tc>
                  <a:txBody>
                    <a:bodyPr/>
                    <a:lstStyle/>
                    <a:p>
                      <a:pPr algn="r" fontAlgn="ctr"/>
                      <a:r>
                        <a:rPr lang="en-US" sz="1200">
                          <a:effectLst/>
                        </a:rPr>
                        <a:t>0</a:t>
                      </a:r>
                      <a:endParaRPr lang="en-US" sz="1200" b="1">
                        <a:effectLst/>
                      </a:endParaRPr>
                    </a:p>
                  </a:txBody>
                  <a:tcPr marL="53066" marR="53066" marT="26534" marB="26534" anchor="ctr"/>
                </a:tc>
                <a:tc>
                  <a:txBody>
                    <a:bodyPr/>
                    <a:lstStyle/>
                    <a:p>
                      <a:pPr algn="r" fontAlgn="ctr"/>
                      <a:r>
                        <a:rPr lang="fr-FR" sz="1200">
                          <a:effectLst/>
                        </a:rPr>
                        <a:t>Place de l'Hôtel de Ville – Esplanade de la Li...</a:t>
                      </a:r>
                    </a:p>
                  </a:txBody>
                  <a:tcPr marL="53066" marR="53066" marT="26534" marB="26534" anchor="ctr"/>
                </a:tc>
                <a:tc>
                  <a:txBody>
                    <a:bodyPr/>
                    <a:lstStyle/>
                    <a:p>
                      <a:pPr algn="r" fontAlgn="ctr"/>
                      <a:r>
                        <a:rPr lang="en-US" sz="1200">
                          <a:effectLst/>
                        </a:rPr>
                        <a:t>4bf41231e5eba59334341f90</a:t>
                      </a:r>
                    </a:p>
                  </a:txBody>
                  <a:tcPr marL="53066" marR="53066" marT="26534" marB="26534" anchor="ctr"/>
                </a:tc>
                <a:tc>
                  <a:txBody>
                    <a:bodyPr/>
                    <a:lstStyle/>
                    <a:p>
                      <a:pPr algn="r" fontAlgn="ctr"/>
                      <a:r>
                        <a:rPr lang="en-US" sz="1200">
                          <a:effectLst/>
                        </a:rPr>
                        <a:t>Plaza</a:t>
                      </a:r>
                    </a:p>
                  </a:txBody>
                  <a:tcPr marL="53066" marR="53066" marT="26534" marB="26534" anchor="ctr"/>
                </a:tc>
                <a:tc>
                  <a:txBody>
                    <a:bodyPr/>
                    <a:lstStyle/>
                    <a:p>
                      <a:pPr algn="r" fontAlgn="ctr"/>
                      <a:r>
                        <a:rPr lang="en-US" sz="1200">
                          <a:effectLst/>
                        </a:rPr>
                        <a:t>48.856925</a:t>
                      </a:r>
                    </a:p>
                  </a:txBody>
                  <a:tcPr marL="53066" marR="53066" marT="26534" marB="26534" anchor="ctr"/>
                </a:tc>
                <a:tc>
                  <a:txBody>
                    <a:bodyPr/>
                    <a:lstStyle/>
                    <a:p>
                      <a:pPr algn="r" fontAlgn="ctr"/>
                      <a:r>
                        <a:rPr lang="en-US" sz="1200">
                          <a:effectLst/>
                        </a:rPr>
                        <a:t>2.351412</a:t>
                      </a:r>
                    </a:p>
                  </a:txBody>
                  <a:tcPr marL="53066" marR="53066" marT="26534" marB="26534" anchor="ctr"/>
                </a:tc>
                <a:extLst>
                  <a:ext uri="{0D108BD9-81ED-4DB2-BD59-A6C34878D82A}">
                    <a16:rowId xmlns:a16="http://schemas.microsoft.com/office/drawing/2014/main" val="2136200183"/>
                  </a:ext>
                </a:extLst>
              </a:tr>
              <a:tr h="281614">
                <a:tc>
                  <a:txBody>
                    <a:bodyPr/>
                    <a:lstStyle/>
                    <a:p>
                      <a:pPr algn="r" fontAlgn="ctr"/>
                      <a:r>
                        <a:rPr lang="en-US" sz="1200">
                          <a:effectLst/>
                        </a:rPr>
                        <a:t>1</a:t>
                      </a:r>
                      <a:endParaRPr lang="en-US" sz="1200" b="1">
                        <a:effectLst/>
                      </a:endParaRPr>
                    </a:p>
                  </a:txBody>
                  <a:tcPr marL="53066" marR="53066" marT="26534" marB="26534" anchor="ctr"/>
                </a:tc>
                <a:tc>
                  <a:txBody>
                    <a:bodyPr/>
                    <a:lstStyle/>
                    <a:p>
                      <a:pPr algn="r" fontAlgn="ctr"/>
                      <a:r>
                        <a:rPr lang="en-US" sz="1200">
                          <a:effectLst/>
                        </a:rPr>
                        <a:t>Parc Rives de Seine</a:t>
                      </a:r>
                    </a:p>
                  </a:txBody>
                  <a:tcPr marL="53066" marR="53066" marT="26534" marB="26534" anchor="ctr"/>
                </a:tc>
                <a:tc>
                  <a:txBody>
                    <a:bodyPr/>
                    <a:lstStyle/>
                    <a:p>
                      <a:pPr algn="r" fontAlgn="ctr"/>
                      <a:r>
                        <a:rPr lang="en-US" sz="1200">
                          <a:effectLst/>
                        </a:rPr>
                        <a:t>58e0f18f561ded7abcbbbd01</a:t>
                      </a:r>
                    </a:p>
                  </a:txBody>
                  <a:tcPr marL="53066" marR="53066" marT="26534" marB="26534" anchor="ctr"/>
                </a:tc>
                <a:tc>
                  <a:txBody>
                    <a:bodyPr/>
                    <a:lstStyle/>
                    <a:p>
                      <a:pPr algn="r" fontAlgn="ctr"/>
                      <a:r>
                        <a:rPr lang="en-US" sz="1200">
                          <a:effectLst/>
                        </a:rPr>
                        <a:t>Park</a:t>
                      </a:r>
                    </a:p>
                  </a:txBody>
                  <a:tcPr marL="53066" marR="53066" marT="26534" marB="26534" anchor="ctr"/>
                </a:tc>
                <a:tc>
                  <a:txBody>
                    <a:bodyPr/>
                    <a:lstStyle/>
                    <a:p>
                      <a:pPr algn="r" fontAlgn="ctr"/>
                      <a:r>
                        <a:rPr lang="en-US" sz="1200">
                          <a:effectLst/>
                        </a:rPr>
                        <a:t>48.855510</a:t>
                      </a:r>
                    </a:p>
                  </a:txBody>
                  <a:tcPr marL="53066" marR="53066" marT="26534" marB="26534" anchor="ctr"/>
                </a:tc>
                <a:tc>
                  <a:txBody>
                    <a:bodyPr/>
                    <a:lstStyle/>
                    <a:p>
                      <a:pPr algn="r" fontAlgn="ctr"/>
                      <a:r>
                        <a:rPr lang="en-US" sz="1200">
                          <a:effectLst/>
                        </a:rPr>
                        <a:t>2.351419</a:t>
                      </a:r>
                    </a:p>
                  </a:txBody>
                  <a:tcPr marL="53066" marR="53066" marT="26534" marB="26534" anchor="ctr"/>
                </a:tc>
                <a:extLst>
                  <a:ext uri="{0D108BD9-81ED-4DB2-BD59-A6C34878D82A}">
                    <a16:rowId xmlns:a16="http://schemas.microsoft.com/office/drawing/2014/main" val="1386507082"/>
                  </a:ext>
                </a:extLst>
              </a:tr>
              <a:tr h="281614">
                <a:tc>
                  <a:txBody>
                    <a:bodyPr/>
                    <a:lstStyle/>
                    <a:p>
                      <a:pPr algn="r" fontAlgn="ctr"/>
                      <a:r>
                        <a:rPr lang="en-US" sz="1200">
                          <a:effectLst/>
                        </a:rPr>
                        <a:t>2</a:t>
                      </a:r>
                      <a:endParaRPr lang="en-US" sz="1200" b="1">
                        <a:effectLst/>
                      </a:endParaRPr>
                    </a:p>
                  </a:txBody>
                  <a:tcPr marL="53066" marR="53066" marT="26534" marB="26534" anchor="ctr"/>
                </a:tc>
                <a:tc>
                  <a:txBody>
                    <a:bodyPr/>
                    <a:lstStyle/>
                    <a:p>
                      <a:pPr algn="r" fontAlgn="ctr"/>
                      <a:r>
                        <a:rPr lang="fr-FR" sz="1200">
                          <a:effectLst/>
                        </a:rPr>
                        <a:t>Berges de Seine – Rive droite</a:t>
                      </a:r>
                    </a:p>
                  </a:txBody>
                  <a:tcPr marL="53066" marR="53066" marT="26534" marB="26534" anchor="ctr"/>
                </a:tc>
                <a:tc>
                  <a:txBody>
                    <a:bodyPr/>
                    <a:lstStyle/>
                    <a:p>
                      <a:pPr algn="r" fontAlgn="ctr"/>
                      <a:r>
                        <a:rPr lang="en-US" sz="1200">
                          <a:effectLst/>
                        </a:rPr>
                        <a:t>58d800df9435a979b8a645fa</a:t>
                      </a:r>
                    </a:p>
                  </a:txBody>
                  <a:tcPr marL="53066" marR="53066" marT="26534" marB="26534" anchor="ctr"/>
                </a:tc>
                <a:tc>
                  <a:txBody>
                    <a:bodyPr/>
                    <a:lstStyle/>
                    <a:p>
                      <a:pPr algn="r" fontAlgn="ctr"/>
                      <a:r>
                        <a:rPr lang="en-US" sz="1200">
                          <a:effectLst/>
                        </a:rPr>
                        <a:t>Pedestrian Plaza</a:t>
                      </a:r>
                    </a:p>
                  </a:txBody>
                  <a:tcPr marL="53066" marR="53066" marT="26534" marB="26534" anchor="ctr"/>
                </a:tc>
                <a:tc>
                  <a:txBody>
                    <a:bodyPr/>
                    <a:lstStyle/>
                    <a:p>
                      <a:pPr algn="r" fontAlgn="ctr"/>
                      <a:r>
                        <a:rPr lang="en-US" sz="1200">
                          <a:effectLst/>
                        </a:rPr>
                        <a:t>48.855131</a:t>
                      </a:r>
                    </a:p>
                  </a:txBody>
                  <a:tcPr marL="53066" marR="53066" marT="26534" marB="26534" anchor="ctr"/>
                </a:tc>
                <a:tc>
                  <a:txBody>
                    <a:bodyPr/>
                    <a:lstStyle/>
                    <a:p>
                      <a:pPr algn="r" fontAlgn="ctr"/>
                      <a:r>
                        <a:rPr lang="en-US" sz="1200">
                          <a:effectLst/>
                        </a:rPr>
                        <a:t>2.352289</a:t>
                      </a:r>
                    </a:p>
                  </a:txBody>
                  <a:tcPr marL="53066" marR="53066" marT="26534" marB="26534" anchor="ctr"/>
                </a:tc>
                <a:extLst>
                  <a:ext uri="{0D108BD9-81ED-4DB2-BD59-A6C34878D82A}">
                    <a16:rowId xmlns:a16="http://schemas.microsoft.com/office/drawing/2014/main" val="2599050101"/>
                  </a:ext>
                </a:extLst>
              </a:tr>
              <a:tr h="281614">
                <a:tc>
                  <a:txBody>
                    <a:bodyPr/>
                    <a:lstStyle/>
                    <a:p>
                      <a:pPr algn="r" fontAlgn="ctr"/>
                      <a:r>
                        <a:rPr lang="en-US" sz="1200">
                          <a:effectLst/>
                        </a:rPr>
                        <a:t>3</a:t>
                      </a:r>
                      <a:endParaRPr lang="en-US" sz="1200" b="1">
                        <a:effectLst/>
                      </a:endParaRPr>
                    </a:p>
                  </a:txBody>
                  <a:tcPr marL="53066" marR="53066" marT="26534" marB="26534" anchor="ctr"/>
                </a:tc>
                <a:tc>
                  <a:txBody>
                    <a:bodyPr/>
                    <a:lstStyle/>
                    <a:p>
                      <a:pPr algn="r" fontAlgn="ctr"/>
                      <a:r>
                        <a:rPr lang="en-US" sz="1200">
                          <a:effectLst/>
                        </a:rPr>
                        <a:t>L'Alsacien</a:t>
                      </a:r>
                    </a:p>
                  </a:txBody>
                  <a:tcPr marL="53066" marR="53066" marT="26534" marB="26534" anchor="ctr"/>
                </a:tc>
                <a:tc>
                  <a:txBody>
                    <a:bodyPr/>
                    <a:lstStyle/>
                    <a:p>
                      <a:pPr algn="r" fontAlgn="ctr"/>
                      <a:r>
                        <a:rPr lang="en-US" sz="1200">
                          <a:effectLst/>
                        </a:rPr>
                        <a:t>54351b59498e123ee4afc7ff</a:t>
                      </a:r>
                    </a:p>
                  </a:txBody>
                  <a:tcPr marL="53066" marR="53066" marT="26534" marB="26534" anchor="ctr"/>
                </a:tc>
                <a:tc>
                  <a:txBody>
                    <a:bodyPr/>
                    <a:lstStyle/>
                    <a:p>
                      <a:pPr algn="r" fontAlgn="ctr"/>
                      <a:r>
                        <a:rPr lang="en-US" sz="1200">
                          <a:effectLst/>
                        </a:rPr>
                        <a:t>Alsatian Restaurant</a:t>
                      </a:r>
                    </a:p>
                  </a:txBody>
                  <a:tcPr marL="53066" marR="53066" marT="26534" marB="26534" anchor="ctr"/>
                </a:tc>
                <a:tc>
                  <a:txBody>
                    <a:bodyPr/>
                    <a:lstStyle/>
                    <a:p>
                      <a:pPr algn="r" fontAlgn="ctr"/>
                      <a:r>
                        <a:rPr lang="en-US" sz="1200">
                          <a:effectLst/>
                        </a:rPr>
                        <a:t>48.858275</a:t>
                      </a:r>
                    </a:p>
                  </a:txBody>
                  <a:tcPr marL="53066" marR="53066" marT="26534" marB="26534" anchor="ctr"/>
                </a:tc>
                <a:tc>
                  <a:txBody>
                    <a:bodyPr/>
                    <a:lstStyle/>
                    <a:p>
                      <a:pPr algn="r" fontAlgn="ctr"/>
                      <a:r>
                        <a:rPr lang="en-US" sz="1200">
                          <a:effectLst/>
                        </a:rPr>
                        <a:t>2.350381</a:t>
                      </a:r>
                    </a:p>
                  </a:txBody>
                  <a:tcPr marL="53066" marR="53066" marT="26534" marB="26534" anchor="ctr"/>
                </a:tc>
                <a:extLst>
                  <a:ext uri="{0D108BD9-81ED-4DB2-BD59-A6C34878D82A}">
                    <a16:rowId xmlns:a16="http://schemas.microsoft.com/office/drawing/2014/main" val="4062746514"/>
                  </a:ext>
                </a:extLst>
              </a:tr>
              <a:tr h="281614">
                <a:tc>
                  <a:txBody>
                    <a:bodyPr/>
                    <a:lstStyle/>
                    <a:p>
                      <a:pPr algn="r" fontAlgn="ctr"/>
                      <a:r>
                        <a:rPr lang="en-US" sz="1200">
                          <a:effectLst/>
                        </a:rPr>
                        <a:t>4</a:t>
                      </a:r>
                      <a:endParaRPr lang="en-US" sz="1200" b="1">
                        <a:effectLst/>
                      </a:endParaRPr>
                    </a:p>
                  </a:txBody>
                  <a:tcPr marL="53066" marR="53066" marT="26534" marB="26534" anchor="ctr"/>
                </a:tc>
                <a:tc>
                  <a:txBody>
                    <a:bodyPr/>
                    <a:lstStyle/>
                    <a:p>
                      <a:pPr algn="r" fontAlgn="ctr"/>
                      <a:r>
                        <a:rPr lang="en-US" sz="1200">
                          <a:effectLst/>
                        </a:rPr>
                        <a:t>BHV Marais</a:t>
                      </a:r>
                    </a:p>
                  </a:txBody>
                  <a:tcPr marL="53066" marR="53066" marT="26534" marB="26534" anchor="ctr"/>
                </a:tc>
                <a:tc>
                  <a:txBody>
                    <a:bodyPr/>
                    <a:lstStyle/>
                    <a:p>
                      <a:pPr algn="r" fontAlgn="ctr"/>
                      <a:r>
                        <a:rPr lang="en-US" sz="1200">
                          <a:effectLst/>
                        </a:rPr>
                        <a:t>4b4b6a3df964a520b89a26e3</a:t>
                      </a:r>
                    </a:p>
                  </a:txBody>
                  <a:tcPr marL="53066" marR="53066" marT="26534" marB="26534" anchor="ctr"/>
                </a:tc>
                <a:tc>
                  <a:txBody>
                    <a:bodyPr/>
                    <a:lstStyle/>
                    <a:p>
                      <a:pPr algn="r" fontAlgn="ctr"/>
                      <a:r>
                        <a:rPr lang="en-US" sz="1200">
                          <a:effectLst/>
                        </a:rPr>
                        <a:t>Department Store</a:t>
                      </a:r>
                    </a:p>
                  </a:txBody>
                  <a:tcPr marL="53066" marR="53066" marT="26534" marB="26534" anchor="ctr"/>
                </a:tc>
                <a:tc>
                  <a:txBody>
                    <a:bodyPr/>
                    <a:lstStyle/>
                    <a:p>
                      <a:pPr algn="r" fontAlgn="ctr"/>
                      <a:r>
                        <a:rPr lang="en-US" sz="1200">
                          <a:effectLst/>
                        </a:rPr>
                        <a:t>48.857312</a:t>
                      </a:r>
                    </a:p>
                  </a:txBody>
                  <a:tcPr marL="53066" marR="53066" marT="26534" marB="26534" anchor="ctr"/>
                </a:tc>
                <a:tc>
                  <a:txBody>
                    <a:bodyPr/>
                    <a:lstStyle/>
                    <a:p>
                      <a:pPr algn="r" fontAlgn="ctr"/>
                      <a:r>
                        <a:rPr lang="en-US" sz="1200">
                          <a:effectLst/>
                        </a:rPr>
                        <a:t>2.353633</a:t>
                      </a:r>
                    </a:p>
                  </a:txBody>
                  <a:tcPr marL="53066" marR="53066" marT="26534" marB="26534" anchor="ctr"/>
                </a:tc>
                <a:extLst>
                  <a:ext uri="{0D108BD9-81ED-4DB2-BD59-A6C34878D82A}">
                    <a16:rowId xmlns:a16="http://schemas.microsoft.com/office/drawing/2014/main" val="1947615152"/>
                  </a:ext>
                </a:extLst>
              </a:tr>
              <a:tr h="281614">
                <a:tc>
                  <a:txBody>
                    <a:bodyPr/>
                    <a:lstStyle/>
                    <a:p>
                      <a:pPr algn="r" fontAlgn="ctr"/>
                      <a:r>
                        <a:rPr lang="en-US" sz="1200">
                          <a:effectLst/>
                        </a:rPr>
                        <a:t>5</a:t>
                      </a:r>
                      <a:endParaRPr lang="en-US" sz="1200" b="1">
                        <a:effectLst/>
                      </a:endParaRPr>
                    </a:p>
                  </a:txBody>
                  <a:tcPr marL="53066" marR="53066" marT="26534" marB="26534" anchor="ctr"/>
                </a:tc>
                <a:tc>
                  <a:txBody>
                    <a:bodyPr/>
                    <a:lstStyle/>
                    <a:p>
                      <a:pPr algn="r" fontAlgn="ctr"/>
                      <a:r>
                        <a:rPr lang="en-US" sz="1200">
                          <a:effectLst/>
                        </a:rPr>
                        <a:t>Paris Rendez-Vous</a:t>
                      </a:r>
                    </a:p>
                  </a:txBody>
                  <a:tcPr marL="53066" marR="53066" marT="26534" marB="26534" anchor="ctr"/>
                </a:tc>
                <a:tc>
                  <a:txBody>
                    <a:bodyPr/>
                    <a:lstStyle/>
                    <a:p>
                      <a:pPr algn="r" fontAlgn="ctr"/>
                      <a:r>
                        <a:rPr lang="en-US" sz="1200">
                          <a:effectLst/>
                        </a:rPr>
                        <a:t>5361075a498ea34171cb06ca</a:t>
                      </a:r>
                    </a:p>
                  </a:txBody>
                  <a:tcPr marL="53066" marR="53066" marT="26534" marB="26534" anchor="ctr"/>
                </a:tc>
                <a:tc>
                  <a:txBody>
                    <a:bodyPr/>
                    <a:lstStyle/>
                    <a:p>
                      <a:pPr algn="r" fontAlgn="ctr"/>
                      <a:r>
                        <a:rPr lang="en-US" sz="1200">
                          <a:effectLst/>
                        </a:rPr>
                        <a:t>Souvenir Shop</a:t>
                      </a:r>
                    </a:p>
                  </a:txBody>
                  <a:tcPr marL="53066" marR="53066" marT="26534" marB="26534" anchor="ctr"/>
                </a:tc>
                <a:tc>
                  <a:txBody>
                    <a:bodyPr/>
                    <a:lstStyle/>
                    <a:p>
                      <a:pPr algn="r" fontAlgn="ctr"/>
                      <a:r>
                        <a:rPr lang="en-US" sz="1200">
                          <a:effectLst/>
                        </a:rPr>
                        <a:t>48.856951</a:t>
                      </a:r>
                    </a:p>
                  </a:txBody>
                  <a:tcPr marL="53066" marR="53066" marT="26534" marB="26534" anchor="ctr"/>
                </a:tc>
                <a:tc>
                  <a:txBody>
                    <a:bodyPr/>
                    <a:lstStyle/>
                    <a:p>
                      <a:pPr algn="r" fontAlgn="ctr"/>
                      <a:r>
                        <a:rPr lang="en-US" sz="1200">
                          <a:effectLst/>
                        </a:rPr>
                        <a:t>2.352914</a:t>
                      </a:r>
                    </a:p>
                  </a:txBody>
                  <a:tcPr marL="53066" marR="53066" marT="26534" marB="26534" anchor="ctr"/>
                </a:tc>
                <a:extLst>
                  <a:ext uri="{0D108BD9-81ED-4DB2-BD59-A6C34878D82A}">
                    <a16:rowId xmlns:a16="http://schemas.microsoft.com/office/drawing/2014/main" val="1524061129"/>
                  </a:ext>
                </a:extLst>
              </a:tr>
              <a:tr h="281614">
                <a:tc>
                  <a:txBody>
                    <a:bodyPr/>
                    <a:lstStyle/>
                    <a:p>
                      <a:pPr algn="r" fontAlgn="ctr"/>
                      <a:r>
                        <a:rPr lang="en-US" sz="1200">
                          <a:effectLst/>
                        </a:rPr>
                        <a:t>6</a:t>
                      </a:r>
                      <a:endParaRPr lang="en-US" sz="1200" b="1">
                        <a:effectLst/>
                      </a:endParaRPr>
                    </a:p>
                  </a:txBody>
                  <a:tcPr marL="53066" marR="53066" marT="26534" marB="26534" anchor="ctr"/>
                </a:tc>
                <a:tc>
                  <a:txBody>
                    <a:bodyPr/>
                    <a:lstStyle/>
                    <a:p>
                      <a:pPr algn="r" fontAlgn="ctr"/>
                      <a:r>
                        <a:rPr lang="en-US" sz="1200">
                          <a:effectLst/>
                        </a:rPr>
                        <a:t>Maison Aleph</a:t>
                      </a:r>
                    </a:p>
                  </a:txBody>
                  <a:tcPr marL="53066" marR="53066" marT="26534" marB="26534" anchor="ctr"/>
                </a:tc>
                <a:tc>
                  <a:txBody>
                    <a:bodyPr/>
                    <a:lstStyle/>
                    <a:p>
                      <a:pPr algn="r" fontAlgn="ctr"/>
                      <a:r>
                        <a:rPr lang="en-US" sz="1200">
                          <a:effectLst/>
                        </a:rPr>
                        <a:t>59247f4e0d2be70573edd834</a:t>
                      </a:r>
                    </a:p>
                  </a:txBody>
                  <a:tcPr marL="53066" marR="53066" marT="26534" marB="26534" anchor="ctr"/>
                </a:tc>
                <a:tc>
                  <a:txBody>
                    <a:bodyPr/>
                    <a:lstStyle/>
                    <a:p>
                      <a:pPr algn="r" fontAlgn="ctr"/>
                      <a:r>
                        <a:rPr lang="en-US" sz="1200">
                          <a:effectLst/>
                        </a:rPr>
                        <a:t>Pastry Shop</a:t>
                      </a:r>
                    </a:p>
                  </a:txBody>
                  <a:tcPr marL="53066" marR="53066" marT="26534" marB="26534" anchor="ctr"/>
                </a:tc>
                <a:tc>
                  <a:txBody>
                    <a:bodyPr/>
                    <a:lstStyle/>
                    <a:p>
                      <a:pPr algn="r" fontAlgn="ctr"/>
                      <a:r>
                        <a:rPr lang="en-US" sz="1200">
                          <a:effectLst/>
                        </a:rPr>
                        <a:t>48.857348</a:t>
                      </a:r>
                    </a:p>
                  </a:txBody>
                  <a:tcPr marL="53066" marR="53066" marT="26534" marB="26534" anchor="ctr"/>
                </a:tc>
                <a:tc>
                  <a:txBody>
                    <a:bodyPr/>
                    <a:lstStyle/>
                    <a:p>
                      <a:pPr algn="r" fontAlgn="ctr"/>
                      <a:r>
                        <a:rPr lang="en-US" sz="1200">
                          <a:effectLst/>
                        </a:rPr>
                        <a:t>2.354873</a:t>
                      </a:r>
                    </a:p>
                  </a:txBody>
                  <a:tcPr marL="53066" marR="53066" marT="26534" marB="26534" anchor="ctr"/>
                </a:tc>
                <a:extLst>
                  <a:ext uri="{0D108BD9-81ED-4DB2-BD59-A6C34878D82A}">
                    <a16:rowId xmlns:a16="http://schemas.microsoft.com/office/drawing/2014/main" val="3326279145"/>
                  </a:ext>
                </a:extLst>
              </a:tr>
              <a:tr h="281614">
                <a:tc>
                  <a:txBody>
                    <a:bodyPr/>
                    <a:lstStyle/>
                    <a:p>
                      <a:pPr algn="r" fontAlgn="ctr"/>
                      <a:r>
                        <a:rPr lang="en-US" sz="1200">
                          <a:effectLst/>
                        </a:rPr>
                        <a:t>7</a:t>
                      </a:r>
                      <a:endParaRPr lang="en-US" sz="1200" b="1">
                        <a:effectLst/>
                      </a:endParaRPr>
                    </a:p>
                  </a:txBody>
                  <a:tcPr marL="53066" marR="53066" marT="26534" marB="26534" anchor="ctr"/>
                </a:tc>
                <a:tc>
                  <a:txBody>
                    <a:bodyPr/>
                    <a:lstStyle/>
                    <a:p>
                      <a:pPr algn="r" fontAlgn="ctr"/>
                      <a:r>
                        <a:rPr lang="fr-FR" sz="1200">
                          <a:effectLst/>
                        </a:rPr>
                        <a:t>Square de la Tour Saint-Jacques</a:t>
                      </a:r>
                    </a:p>
                  </a:txBody>
                  <a:tcPr marL="53066" marR="53066" marT="26534" marB="26534" anchor="ctr"/>
                </a:tc>
                <a:tc>
                  <a:txBody>
                    <a:bodyPr/>
                    <a:lstStyle/>
                    <a:p>
                      <a:pPr algn="r" fontAlgn="ctr"/>
                      <a:r>
                        <a:rPr lang="en-US" sz="1200">
                          <a:effectLst/>
                        </a:rPr>
                        <a:t>4dbd336b6a23e294ba405cfa</a:t>
                      </a:r>
                    </a:p>
                  </a:txBody>
                  <a:tcPr marL="53066" marR="53066" marT="26534" marB="26534" anchor="ctr"/>
                </a:tc>
                <a:tc>
                  <a:txBody>
                    <a:bodyPr/>
                    <a:lstStyle/>
                    <a:p>
                      <a:pPr algn="r" fontAlgn="ctr"/>
                      <a:r>
                        <a:rPr lang="en-US" sz="1200">
                          <a:effectLst/>
                        </a:rPr>
                        <a:t>Park</a:t>
                      </a:r>
                    </a:p>
                  </a:txBody>
                  <a:tcPr marL="53066" marR="53066" marT="26534" marB="26534" anchor="ctr"/>
                </a:tc>
                <a:tc>
                  <a:txBody>
                    <a:bodyPr/>
                    <a:lstStyle/>
                    <a:p>
                      <a:pPr algn="r" fontAlgn="ctr"/>
                      <a:r>
                        <a:rPr lang="en-US" sz="1200">
                          <a:effectLst/>
                        </a:rPr>
                        <a:t>48.857882</a:t>
                      </a:r>
                    </a:p>
                  </a:txBody>
                  <a:tcPr marL="53066" marR="53066" marT="26534" marB="26534" anchor="ctr"/>
                </a:tc>
                <a:tc>
                  <a:txBody>
                    <a:bodyPr/>
                    <a:lstStyle/>
                    <a:p>
                      <a:pPr algn="r" fontAlgn="ctr"/>
                      <a:r>
                        <a:rPr lang="en-US" sz="1200">
                          <a:effectLst/>
                        </a:rPr>
                        <a:t>2.348757</a:t>
                      </a:r>
                    </a:p>
                  </a:txBody>
                  <a:tcPr marL="53066" marR="53066" marT="26534" marB="26534" anchor="ctr"/>
                </a:tc>
                <a:extLst>
                  <a:ext uri="{0D108BD9-81ED-4DB2-BD59-A6C34878D82A}">
                    <a16:rowId xmlns:a16="http://schemas.microsoft.com/office/drawing/2014/main" val="242034827"/>
                  </a:ext>
                </a:extLst>
              </a:tr>
              <a:tr h="281614">
                <a:tc>
                  <a:txBody>
                    <a:bodyPr/>
                    <a:lstStyle/>
                    <a:p>
                      <a:pPr algn="r" fontAlgn="ctr"/>
                      <a:r>
                        <a:rPr lang="en-US" sz="1200">
                          <a:effectLst/>
                        </a:rPr>
                        <a:t>8</a:t>
                      </a:r>
                      <a:endParaRPr lang="en-US" sz="1200" b="1">
                        <a:effectLst/>
                      </a:endParaRPr>
                    </a:p>
                  </a:txBody>
                  <a:tcPr marL="53066" marR="53066" marT="26534" marB="26534" anchor="ctr"/>
                </a:tc>
                <a:tc>
                  <a:txBody>
                    <a:bodyPr/>
                    <a:lstStyle/>
                    <a:p>
                      <a:pPr algn="r" fontAlgn="ctr"/>
                      <a:r>
                        <a:rPr lang="en-US" sz="1200">
                          <a:effectLst/>
                        </a:rPr>
                        <a:t>Häagen-Dazs</a:t>
                      </a:r>
                    </a:p>
                  </a:txBody>
                  <a:tcPr marL="53066" marR="53066" marT="26534" marB="26534" anchor="ctr"/>
                </a:tc>
                <a:tc>
                  <a:txBody>
                    <a:bodyPr/>
                    <a:lstStyle/>
                    <a:p>
                      <a:pPr algn="r" fontAlgn="ctr"/>
                      <a:r>
                        <a:rPr lang="en-US" sz="1200">
                          <a:effectLst/>
                        </a:rPr>
                        <a:t>4cb2fc20db32f04d6da9d34d</a:t>
                      </a:r>
                    </a:p>
                  </a:txBody>
                  <a:tcPr marL="53066" marR="53066" marT="26534" marB="26534" anchor="ctr"/>
                </a:tc>
                <a:tc>
                  <a:txBody>
                    <a:bodyPr/>
                    <a:lstStyle/>
                    <a:p>
                      <a:pPr algn="r" fontAlgn="ctr"/>
                      <a:r>
                        <a:rPr lang="en-US" sz="1200">
                          <a:effectLst/>
                        </a:rPr>
                        <a:t>Ice Cream Shop</a:t>
                      </a:r>
                    </a:p>
                  </a:txBody>
                  <a:tcPr marL="53066" marR="53066" marT="26534" marB="26534" anchor="ctr"/>
                </a:tc>
                <a:tc>
                  <a:txBody>
                    <a:bodyPr/>
                    <a:lstStyle/>
                    <a:p>
                      <a:pPr algn="r" fontAlgn="ctr"/>
                      <a:r>
                        <a:rPr lang="en-US" sz="1200">
                          <a:effectLst/>
                        </a:rPr>
                        <a:t>48.854879</a:t>
                      </a:r>
                    </a:p>
                  </a:txBody>
                  <a:tcPr marL="53066" marR="53066" marT="26534" marB="26534" anchor="ctr"/>
                </a:tc>
                <a:tc>
                  <a:txBody>
                    <a:bodyPr/>
                    <a:lstStyle/>
                    <a:p>
                      <a:pPr algn="r" fontAlgn="ctr"/>
                      <a:r>
                        <a:rPr lang="en-US" sz="1200">
                          <a:effectLst/>
                        </a:rPr>
                        <a:t>2.350233</a:t>
                      </a:r>
                    </a:p>
                  </a:txBody>
                  <a:tcPr marL="53066" marR="53066" marT="26534" marB="26534" anchor="ctr"/>
                </a:tc>
                <a:extLst>
                  <a:ext uri="{0D108BD9-81ED-4DB2-BD59-A6C34878D82A}">
                    <a16:rowId xmlns:a16="http://schemas.microsoft.com/office/drawing/2014/main" val="486890168"/>
                  </a:ext>
                </a:extLst>
              </a:tr>
              <a:tr h="281614">
                <a:tc>
                  <a:txBody>
                    <a:bodyPr/>
                    <a:lstStyle/>
                    <a:p>
                      <a:pPr algn="r" fontAlgn="ctr"/>
                      <a:r>
                        <a:rPr lang="en-US" sz="1200">
                          <a:effectLst/>
                        </a:rPr>
                        <a:t>9</a:t>
                      </a:r>
                      <a:endParaRPr lang="en-US" sz="1200" b="1">
                        <a:effectLst/>
                      </a:endParaRPr>
                    </a:p>
                  </a:txBody>
                  <a:tcPr marL="53066" marR="53066" marT="26534" marB="26534" anchor="ctr"/>
                </a:tc>
                <a:tc>
                  <a:txBody>
                    <a:bodyPr/>
                    <a:lstStyle/>
                    <a:p>
                      <a:pPr algn="r" fontAlgn="ctr"/>
                      <a:r>
                        <a:rPr lang="en-US" sz="1200">
                          <a:effectLst/>
                        </a:rPr>
                        <a:t>Tour Saint-Jacques</a:t>
                      </a:r>
                    </a:p>
                  </a:txBody>
                  <a:tcPr marL="53066" marR="53066" marT="26534" marB="26534" anchor="ctr"/>
                </a:tc>
                <a:tc>
                  <a:txBody>
                    <a:bodyPr/>
                    <a:lstStyle/>
                    <a:p>
                      <a:pPr algn="r" fontAlgn="ctr"/>
                      <a:r>
                        <a:rPr lang="en-US" sz="1200">
                          <a:effectLst/>
                        </a:rPr>
                        <a:t>4b5c7d1ff964a5205f3229e3</a:t>
                      </a:r>
                    </a:p>
                  </a:txBody>
                  <a:tcPr marL="53066" marR="53066" marT="26534" marB="26534" anchor="ctr"/>
                </a:tc>
                <a:tc>
                  <a:txBody>
                    <a:bodyPr/>
                    <a:lstStyle/>
                    <a:p>
                      <a:pPr algn="r" fontAlgn="ctr"/>
                      <a:r>
                        <a:rPr lang="en-US" sz="1200">
                          <a:effectLst/>
                        </a:rPr>
                        <a:t>Historic Site</a:t>
                      </a:r>
                    </a:p>
                  </a:txBody>
                  <a:tcPr marL="53066" marR="53066" marT="26534" marB="26534" anchor="ctr"/>
                </a:tc>
                <a:tc>
                  <a:txBody>
                    <a:bodyPr/>
                    <a:lstStyle/>
                    <a:p>
                      <a:pPr algn="r" fontAlgn="ctr"/>
                      <a:r>
                        <a:rPr lang="en-US" sz="1200">
                          <a:effectLst/>
                        </a:rPr>
                        <a:t>48.858031</a:t>
                      </a:r>
                    </a:p>
                  </a:txBody>
                  <a:tcPr marL="53066" marR="53066" marT="26534" marB="26534" anchor="ctr"/>
                </a:tc>
                <a:tc>
                  <a:txBody>
                    <a:bodyPr/>
                    <a:lstStyle/>
                    <a:p>
                      <a:pPr algn="r" fontAlgn="ctr"/>
                      <a:r>
                        <a:rPr lang="en-US" sz="1200">
                          <a:effectLst/>
                        </a:rPr>
                        <a:t>2.348875</a:t>
                      </a:r>
                    </a:p>
                  </a:txBody>
                  <a:tcPr marL="53066" marR="53066" marT="26534" marB="26534" anchor="ctr"/>
                </a:tc>
                <a:extLst>
                  <a:ext uri="{0D108BD9-81ED-4DB2-BD59-A6C34878D82A}">
                    <a16:rowId xmlns:a16="http://schemas.microsoft.com/office/drawing/2014/main" val="283699813"/>
                  </a:ext>
                </a:extLst>
              </a:tr>
              <a:tr h="281614">
                <a:tc>
                  <a:txBody>
                    <a:bodyPr/>
                    <a:lstStyle/>
                    <a:p>
                      <a:pPr algn="r" fontAlgn="ctr"/>
                      <a:r>
                        <a:rPr lang="en-US" sz="1200">
                          <a:effectLst/>
                        </a:rPr>
                        <a:t>10</a:t>
                      </a:r>
                      <a:endParaRPr lang="en-US" sz="1200" b="1">
                        <a:effectLst/>
                      </a:endParaRPr>
                    </a:p>
                  </a:txBody>
                  <a:tcPr marL="53066" marR="53066" marT="26534" marB="26534" anchor="ctr"/>
                </a:tc>
                <a:tc>
                  <a:txBody>
                    <a:bodyPr/>
                    <a:lstStyle/>
                    <a:p>
                      <a:pPr algn="r" fontAlgn="ctr"/>
                      <a:r>
                        <a:rPr lang="en-US" sz="1200">
                          <a:effectLst/>
                        </a:rPr>
                        <a:t>LUSH</a:t>
                      </a:r>
                    </a:p>
                  </a:txBody>
                  <a:tcPr marL="53066" marR="53066" marT="26534" marB="26534" anchor="ctr"/>
                </a:tc>
                <a:tc>
                  <a:txBody>
                    <a:bodyPr/>
                    <a:lstStyle/>
                    <a:p>
                      <a:pPr algn="r" fontAlgn="ctr"/>
                      <a:r>
                        <a:rPr lang="en-US" sz="1200">
                          <a:effectLst/>
                        </a:rPr>
                        <a:t>4d628e33e4fe548152b8979e</a:t>
                      </a:r>
                    </a:p>
                  </a:txBody>
                  <a:tcPr marL="53066" marR="53066" marT="26534" marB="26534" anchor="ctr"/>
                </a:tc>
                <a:tc>
                  <a:txBody>
                    <a:bodyPr/>
                    <a:lstStyle/>
                    <a:p>
                      <a:pPr algn="r" fontAlgn="ctr"/>
                      <a:r>
                        <a:rPr lang="en-US" sz="1200">
                          <a:effectLst/>
                        </a:rPr>
                        <a:t>Cosmetics Shop</a:t>
                      </a:r>
                    </a:p>
                  </a:txBody>
                  <a:tcPr marL="53066" marR="53066" marT="26534" marB="26534" anchor="ctr"/>
                </a:tc>
                <a:tc>
                  <a:txBody>
                    <a:bodyPr/>
                    <a:lstStyle/>
                    <a:p>
                      <a:pPr algn="r" fontAlgn="ctr"/>
                      <a:r>
                        <a:rPr lang="en-US" sz="1200">
                          <a:effectLst/>
                        </a:rPr>
                        <a:t>48.857791</a:t>
                      </a:r>
                    </a:p>
                  </a:txBody>
                  <a:tcPr marL="53066" marR="53066" marT="26534" marB="26534" anchor="ctr"/>
                </a:tc>
                <a:tc>
                  <a:txBody>
                    <a:bodyPr/>
                    <a:lstStyle/>
                    <a:p>
                      <a:pPr algn="r" fontAlgn="ctr"/>
                      <a:r>
                        <a:rPr lang="en-US" sz="1200">
                          <a:effectLst/>
                        </a:rPr>
                        <a:t>2.351622</a:t>
                      </a:r>
                    </a:p>
                  </a:txBody>
                  <a:tcPr marL="53066" marR="53066" marT="26534" marB="26534" anchor="ctr"/>
                </a:tc>
                <a:extLst>
                  <a:ext uri="{0D108BD9-81ED-4DB2-BD59-A6C34878D82A}">
                    <a16:rowId xmlns:a16="http://schemas.microsoft.com/office/drawing/2014/main" val="92174219"/>
                  </a:ext>
                </a:extLst>
              </a:tr>
              <a:tr h="281614">
                <a:tc>
                  <a:txBody>
                    <a:bodyPr/>
                    <a:lstStyle/>
                    <a:p>
                      <a:pPr algn="r" fontAlgn="ctr"/>
                      <a:r>
                        <a:rPr lang="en-US" sz="1200">
                          <a:effectLst/>
                        </a:rPr>
                        <a:t>11</a:t>
                      </a:r>
                      <a:endParaRPr lang="en-US" sz="1200" b="1">
                        <a:effectLst/>
                      </a:endParaRPr>
                    </a:p>
                  </a:txBody>
                  <a:tcPr marL="53066" marR="53066" marT="26534" marB="26534" anchor="ctr"/>
                </a:tc>
                <a:tc>
                  <a:txBody>
                    <a:bodyPr/>
                    <a:lstStyle/>
                    <a:p>
                      <a:pPr algn="r" fontAlgn="ctr"/>
                      <a:r>
                        <a:rPr lang="en-US" sz="1200">
                          <a:effectLst/>
                        </a:rPr>
                        <a:t>Galerie Azzedine Alaïa</a:t>
                      </a:r>
                    </a:p>
                  </a:txBody>
                  <a:tcPr marL="53066" marR="53066" marT="26534" marB="26534" anchor="ctr"/>
                </a:tc>
                <a:tc>
                  <a:txBody>
                    <a:bodyPr/>
                    <a:lstStyle/>
                    <a:p>
                      <a:pPr algn="r" fontAlgn="ctr"/>
                      <a:r>
                        <a:rPr lang="en-US" sz="1200">
                          <a:effectLst/>
                        </a:rPr>
                        <a:t>4c0bc2fdbbc676b018f64bd5</a:t>
                      </a:r>
                    </a:p>
                  </a:txBody>
                  <a:tcPr marL="53066" marR="53066" marT="26534" marB="26534" anchor="ctr"/>
                </a:tc>
                <a:tc>
                  <a:txBody>
                    <a:bodyPr/>
                    <a:lstStyle/>
                    <a:p>
                      <a:pPr algn="r" fontAlgn="ctr"/>
                      <a:r>
                        <a:rPr lang="en-US" sz="1200">
                          <a:effectLst/>
                        </a:rPr>
                        <a:t>Art Gallery</a:t>
                      </a:r>
                    </a:p>
                  </a:txBody>
                  <a:tcPr marL="53066" marR="53066" marT="26534" marB="26534" anchor="ctr"/>
                </a:tc>
                <a:tc>
                  <a:txBody>
                    <a:bodyPr/>
                    <a:lstStyle/>
                    <a:p>
                      <a:pPr algn="r" fontAlgn="ctr"/>
                      <a:r>
                        <a:rPr lang="en-US" sz="1200">
                          <a:effectLst/>
                        </a:rPr>
                        <a:t>48.857545</a:t>
                      </a:r>
                    </a:p>
                  </a:txBody>
                  <a:tcPr marL="53066" marR="53066" marT="26534" marB="26534" anchor="ctr"/>
                </a:tc>
                <a:tc>
                  <a:txBody>
                    <a:bodyPr/>
                    <a:lstStyle/>
                    <a:p>
                      <a:pPr algn="r" fontAlgn="ctr"/>
                      <a:r>
                        <a:rPr lang="en-US" sz="1200">
                          <a:effectLst/>
                        </a:rPr>
                        <a:t>2.355217</a:t>
                      </a:r>
                    </a:p>
                  </a:txBody>
                  <a:tcPr marL="53066" marR="53066" marT="26534" marB="26534" anchor="ctr"/>
                </a:tc>
                <a:extLst>
                  <a:ext uri="{0D108BD9-81ED-4DB2-BD59-A6C34878D82A}">
                    <a16:rowId xmlns:a16="http://schemas.microsoft.com/office/drawing/2014/main" val="3908639198"/>
                  </a:ext>
                </a:extLst>
              </a:tr>
            </a:tbl>
          </a:graphicData>
        </a:graphic>
      </p:graphicFrame>
    </p:spTree>
    <p:extLst>
      <p:ext uri="{BB962C8B-B14F-4D97-AF65-F5344CB8AC3E}">
        <p14:creationId xmlns:p14="http://schemas.microsoft.com/office/powerpoint/2010/main" val="202551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D93892D2-207C-4EB4-95D5-7DD0E08D1175}"/>
              </a:ext>
            </a:extLst>
          </p:cNvPr>
          <p:cNvSpPr>
            <a:spLocks noGrp="1" noChangeArrowheads="1"/>
          </p:cNvSpPr>
          <p:nvPr>
            <p:ph type="title"/>
          </p:nvPr>
        </p:nvSpPr>
        <p:spPr bwMode="auto">
          <a:xfrm>
            <a:off x="838200" y="963877"/>
            <a:ext cx="3494362" cy="49302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r"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solidFill>
                  <a:schemeClr val="accent1"/>
                </a:solidFill>
                <a:effectLst/>
                <a:cs typeface="Courier New" panose="02070309020205020404" pitchFamily="49" charset="0"/>
              </a:rPr>
              <a:t># selecting venues wihh the likes received from the API based on venue ID</a:t>
            </a:r>
            <a:r>
              <a:rPr kumimoji="0" lang="en-US" altLang="en-US" b="0" i="0" u="none" strike="noStrike" cap="none" normalizeH="0" baseline="0">
                <a:ln>
                  <a:noFill/>
                </a:ln>
                <a:solidFill>
                  <a:schemeClr val="accent1"/>
                </a:solidFill>
                <a:effectLst/>
              </a:rPr>
              <a:t> </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9B464E2F-2BD5-4F8E-B271-0724F1FE58E0}"/>
              </a:ext>
            </a:extLst>
          </p:cNvPr>
          <p:cNvSpPr>
            <a:spLocks noGrp="1" noChangeArrowheads="1"/>
          </p:cNvSpPr>
          <p:nvPr>
            <p:ph idx="1"/>
          </p:nvPr>
        </p:nvSpPr>
        <p:spPr bwMode="auto">
          <a:xfrm>
            <a:off x="4976031" y="963877"/>
            <a:ext cx="6377769" cy="49302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spcBef>
                <a:spcPct val="30000"/>
              </a:spcBef>
              <a:spcAft>
                <a:spcPct val="0"/>
              </a:spcAft>
              <a:buClrTx/>
              <a:buSzTx/>
              <a:buFontTx/>
              <a:buNone/>
              <a:tabLst/>
            </a:pPr>
            <a:r>
              <a:rPr kumimoji="0" lang="en-US" altLang="en-US" sz="2400" b="0" i="0" u="none" strike="noStrike" cap="none" normalizeH="0" baseline="0">
                <a:ln>
                  <a:noFill/>
                </a:ln>
                <a:effectLst/>
                <a:latin typeface="+mn-lt"/>
              </a:rPr>
              <a:t>url_list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 </a:t>
            </a:r>
            <a:r>
              <a:rPr kumimoji="0" lang="en-US" altLang="en-US" sz="2400" b="0" i="0" u="none" strike="noStrike" cap="none" normalizeH="0" baseline="0">
                <a:ln>
                  <a:noFill/>
                </a:ln>
                <a:effectLst/>
                <a:latin typeface="+mn-lt"/>
              </a:rPr>
              <a:t>like_list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 </a:t>
            </a:r>
            <a:r>
              <a:rPr kumimoji="0" lang="en-US" altLang="en-US" sz="2400" b="0" i="0" u="none" strike="noStrike" cap="none" normalizeH="0" baseline="0">
                <a:ln>
                  <a:noFill/>
                </a:ln>
                <a:effectLst/>
                <a:latin typeface="+mn-lt"/>
              </a:rPr>
              <a:t>json_list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 </a:t>
            </a:r>
            <a:r>
              <a:rPr kumimoji="0" lang="en-US" altLang="en-US" sz="2400" b="1" i="0" u="none" strike="noStrike" cap="none" normalizeH="0" baseline="0">
                <a:ln>
                  <a:noFill/>
                </a:ln>
                <a:effectLst/>
                <a:latin typeface="+mn-lt"/>
                <a:cs typeface="Courier New" panose="02070309020205020404" pitchFamily="49" charset="0"/>
              </a:rPr>
              <a:t>for</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i</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1" i="0" u="none" strike="noStrike" cap="none" normalizeH="0" baseline="0">
                <a:ln>
                  <a:noFill/>
                </a:ln>
                <a:effectLst/>
                <a:latin typeface="+mn-lt"/>
                <a:cs typeface="Courier New" panose="02070309020205020404" pitchFamily="49" charset="0"/>
              </a:rPr>
              <a:t>in</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venue_id_list</a:t>
            </a:r>
            <a:r>
              <a:rPr kumimoji="0" lang="en-US" altLang="en-US" sz="2400" b="0" i="0" u="none" strike="noStrike" cap="none" normalizeH="0" baseline="0">
                <a:ln>
                  <a:noFill/>
                </a:ln>
                <a:effectLst/>
                <a:latin typeface="+mn-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400" b="0" i="0" u="none" strike="noStrike" cap="none" normalizeH="0" baseline="0">
                <a:ln>
                  <a:noFill/>
                </a:ln>
                <a:effectLst/>
                <a:latin typeface="+mn-lt"/>
              </a:rPr>
              <a:t>venue_url</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'https://api.foursquare.com/v2/venues/</a:t>
            </a:r>
            <a:r>
              <a:rPr kumimoji="0" lang="en-US" altLang="en-US" sz="2400" b="1"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cs typeface="Courier New" panose="02070309020205020404" pitchFamily="49" charset="0"/>
              </a:rPr>
              <a:t>/likes?client_id=</a:t>
            </a:r>
            <a:r>
              <a:rPr kumimoji="0" lang="en-US" altLang="en-US" sz="2400" b="1"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cs typeface="Courier New" panose="02070309020205020404" pitchFamily="49" charset="0"/>
              </a:rPr>
              <a:t>&amp;client_secret=</a:t>
            </a:r>
          </a:p>
          <a:p>
            <a:pPr marL="0" marR="0" lvl="0" indent="0" defTabSz="914400" rtl="0" eaLnBrk="0" fontAlgn="base" latinLnBrk="0" hangingPunct="0">
              <a:spcBef>
                <a:spcPct val="30000"/>
              </a:spcBef>
              <a:spcAft>
                <a:spcPct val="0"/>
              </a:spcAft>
              <a:buClrTx/>
              <a:buSzTx/>
              <a:buFontTx/>
              <a:buNone/>
              <a:tabLst/>
            </a:pPr>
            <a:r>
              <a:rPr kumimoji="0" lang="en-US" altLang="en-US" sz="2400" b="1"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cs typeface="Courier New" panose="02070309020205020404" pitchFamily="49" charset="0"/>
              </a:rPr>
              <a:t>&amp;v=</a:t>
            </a:r>
            <a:r>
              <a:rPr kumimoji="0" lang="en-US" altLang="en-US" sz="2400" b="1"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.format</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i</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CLIENT_ID</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CLIENT_SECRET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VERSION</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url_list.append</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venue_url</a:t>
            </a:r>
            <a:r>
              <a:rPr kumimoji="0" lang="en-US" altLang="en-US" sz="2400" b="0" i="0" u="none" strike="noStrike" cap="none" normalizeH="0" baseline="0">
                <a:ln>
                  <a:noFill/>
                </a:ln>
                <a:effectLst/>
                <a:latin typeface="+mn-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400" b="1" i="0" u="none" strike="noStrike" cap="none" normalizeH="0" baseline="0">
                <a:ln>
                  <a:noFill/>
                </a:ln>
                <a:effectLst/>
                <a:latin typeface="+mn-lt"/>
                <a:cs typeface="Courier New" panose="02070309020205020404" pitchFamily="49" charset="0"/>
              </a:rPr>
              <a:t>for</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link</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1" i="0" u="none" strike="noStrike" cap="none" normalizeH="0" baseline="0">
                <a:ln>
                  <a:noFill/>
                </a:ln>
                <a:effectLst/>
                <a:latin typeface="+mn-lt"/>
                <a:cs typeface="Courier New" panose="02070309020205020404" pitchFamily="49" charset="0"/>
              </a:rPr>
              <a:t>in</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url_list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result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requests.get</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link</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.json</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likes</a:t>
            </a:r>
            <a:r>
              <a:rPr kumimoji="0" lang="en-US" altLang="en-US" sz="2400" b="0" i="0" u="none" strike="noStrike" cap="none" normalizeH="0" baseline="0">
                <a:ln>
                  <a:noFill/>
                </a:ln>
                <a:effectLst/>
                <a:latin typeface="+mn-lt"/>
                <a:cs typeface="Courier New" panose="02070309020205020404" pitchFamily="49" charset="0"/>
              </a:rPr>
              <a:t> </a:t>
            </a:r>
            <a:r>
              <a:rPr kumimoji="0" lang="en-US" altLang="en-US" sz="2400" b="0" i="0" u="none" strike="noStrike" cap="none" normalizeH="0" baseline="0">
                <a:ln>
                  <a:noFill/>
                </a:ln>
                <a:effectLst/>
                <a:latin typeface="+mn-lt"/>
              </a:rPr>
              <a:t>=</a:t>
            </a:r>
            <a:r>
              <a:rPr kumimoji="0" lang="en-US" altLang="en-US" sz="2400" b="0" i="0" u="none" strike="noStrike" cap="none" normalizeH="0" baseline="0">
                <a:ln>
                  <a:noFill/>
                </a:ln>
                <a:effectLst/>
                <a:latin typeface="+mn-lt"/>
                <a:cs typeface="Courier New" panose="02070309020205020404" pitchFamily="49" charset="0"/>
              </a:rPr>
              <a:t> </a:t>
            </a:r>
          </a:p>
          <a:p>
            <a:pPr marL="0" marR="0" lvl="0" indent="0" defTabSz="914400" rtl="0" eaLnBrk="0" fontAlgn="base" latinLnBrk="0" hangingPunct="0">
              <a:spcBef>
                <a:spcPct val="30000"/>
              </a:spcBef>
              <a:spcAft>
                <a:spcPct val="0"/>
              </a:spcAft>
              <a:buClrTx/>
              <a:buSzTx/>
              <a:buFontTx/>
              <a:buNone/>
              <a:tabLst/>
            </a:pPr>
            <a:r>
              <a:rPr kumimoji="0" lang="en-US" altLang="en-US" sz="2400" b="0" i="0" u="none" strike="noStrike" cap="none" normalizeH="0" baseline="0">
                <a:ln>
                  <a:noFill/>
                </a:ln>
                <a:effectLst/>
                <a:latin typeface="+mn-lt"/>
              </a:rPr>
              <a:t>result</a:t>
            </a:r>
            <a:r>
              <a:rPr kumimoji="0" lang="en-US" altLang="en-US" sz="2400" b="0" i="0" u="none" strike="noStrike" cap="none" normalizeH="0" baseline="0">
                <a:ln>
                  <a:noFill/>
                </a:ln>
                <a:effectLst/>
                <a:latin typeface="+mn-lt"/>
                <a:cs typeface="Courier New" panose="02070309020205020404" pitchFamily="49" charset="0"/>
              </a:rPr>
              <a:t>['response']['likes']['count'] </a:t>
            </a:r>
            <a:r>
              <a:rPr kumimoji="0" lang="en-US" altLang="en-US" sz="2400" b="0" i="0" u="none" strike="noStrike" cap="none" normalizeH="0" baseline="0">
                <a:ln>
                  <a:noFill/>
                </a:ln>
                <a:effectLst/>
                <a:latin typeface="+mn-lt"/>
              </a:rPr>
              <a:t>like_list.append</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likes</a:t>
            </a:r>
            <a:r>
              <a:rPr kumimoji="0" lang="en-US" altLang="en-US" sz="2400" b="0" i="0" u="none" strike="noStrike" cap="none" normalizeH="0" baseline="0">
                <a:ln>
                  <a:noFill/>
                </a:ln>
                <a:effectLst/>
                <a:latin typeface="+mn-lt"/>
                <a:cs typeface="Courier New" panose="02070309020205020404" pitchFamily="49" charset="0"/>
              </a:rPr>
              <a:t>) </a:t>
            </a:r>
            <a:endParaRPr kumimoji="0" lang="en-US" altLang="en-US" sz="2400" b="0" i="0" u="none" strike="noStrike" cap="none" normalizeH="0" baseline="0">
              <a:ln>
                <a:noFill/>
              </a:ln>
              <a:effectLst/>
              <a:latin typeface="+mn-lt"/>
            </a:endParaRPr>
          </a:p>
          <a:p>
            <a:pPr marL="0" marR="0" lvl="0" indent="0" defTabSz="914400" rtl="0" eaLnBrk="0" fontAlgn="base" latinLnBrk="0" hangingPunct="0">
              <a:spcBef>
                <a:spcPct val="30000"/>
              </a:spcBef>
              <a:spcAft>
                <a:spcPct val="0"/>
              </a:spcAft>
              <a:buClrTx/>
              <a:buSzTx/>
              <a:buFontTx/>
              <a:buNone/>
              <a:tabLst/>
            </a:pP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like_list</a:t>
            </a:r>
            <a:r>
              <a:rPr kumimoji="0" lang="en-US" altLang="en-US" sz="2400" b="0" i="0" u="none" strike="noStrike" cap="none" normalizeH="0" baseline="0">
                <a:ln>
                  <a:noFill/>
                </a:ln>
                <a:effectLst/>
                <a:latin typeface="+mn-lt"/>
                <a:cs typeface="Courier New" panose="02070309020205020404" pitchFamily="49" charset="0"/>
              </a:rPr>
              <a:t>)</a:t>
            </a:r>
            <a:r>
              <a:rPr kumimoji="0" lang="en-US" altLang="en-US" sz="2400" b="0" i="0" u="none" strike="noStrike" cap="none" normalizeH="0" baseline="0">
                <a:ln>
                  <a:noFill/>
                </a:ln>
                <a:effectLst/>
                <a:latin typeface="+mn-lt"/>
              </a:rPr>
              <a:t> </a:t>
            </a:r>
          </a:p>
        </p:txBody>
      </p:sp>
    </p:spTree>
    <p:extLst>
      <p:ext uri="{BB962C8B-B14F-4D97-AF65-F5344CB8AC3E}">
        <p14:creationId xmlns:p14="http://schemas.microsoft.com/office/powerpoint/2010/main" val="105812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EC517-58AB-48E5-853B-8A0027679476}"/>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COUNT OF LIKES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819B177-3481-4647-9E79-2278BBC15699}"/>
              </a:ext>
            </a:extLst>
          </p:cNvPr>
          <p:cNvSpPr>
            <a:spLocks noGrp="1" noChangeArrowheads="1"/>
          </p:cNvSpPr>
          <p:nvPr>
            <p:ph idx="1"/>
          </p:nvPr>
        </p:nvSpPr>
        <p:spPr bwMode="auto">
          <a:xfrm>
            <a:off x="4976031" y="963877"/>
            <a:ext cx="6377769" cy="49302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effectLst/>
                <a:latin typeface="Courier New" panose="02070309020205020404" pitchFamily="49" charset="0"/>
                <a:cs typeface="Courier New" panose="02070309020205020404" pitchFamily="49" charset="0"/>
              </a:rPr>
              <a:t>[593, 12, 46, 1115, 15, 21, 38, 278, 26, 375, 18, 31, 76, 195, 147, 46, 64, 62, 9, 47, 36, 66, 8, 25, 109, 123, 35, 108, 136, 65, 179, 244, 191, 39, 74, 10, 505, 5, 36, 19, 8581, 11, 120, 119, 210, 52, 160, 108, 109, 55, 83, 22, 124, 100, 19, 33, 22, 128, 19, 14, 228, 15, 43, 89, 13, 10, 453, 6, 16, 62, 5360, 88, 23, 38, 33, 53, 20, 31, 139, 70, 485, 7, 8, 487, 17, 92]</a:t>
            </a:r>
            <a:r>
              <a:rPr kumimoji="0" lang="en-US" altLang="en-US" sz="2400" b="0" i="0" u="none" strike="noStrike" cap="none" normalizeH="0" baseline="0">
                <a:ln>
                  <a:noFill/>
                </a:ln>
                <a:effectLst/>
              </a:rPr>
              <a:t> </a:t>
            </a:r>
            <a:endParaRPr kumimoji="0" lang="en-US" altLang="en-US" sz="2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451147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2971</Words>
  <Application>Microsoft Office PowerPoint</Application>
  <PresentationFormat>Widescreen</PresentationFormat>
  <Paragraphs>1176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Helvetica Neue</vt:lpstr>
      <vt:lpstr>Office Theme</vt:lpstr>
      <vt:lpstr>Introduction</vt:lpstr>
      <vt:lpstr>TARGET GROUP</vt:lpstr>
      <vt:lpstr>Methodology</vt:lpstr>
      <vt:lpstr>Data Requirements:</vt:lpstr>
      <vt:lpstr>Geographic Data from API of Paris:                             CODE</vt:lpstr>
      <vt:lpstr># finding the actual data from the Foursquare API </vt:lpstr>
      <vt:lpstr>RESULTS PRINT OUT</vt:lpstr>
      <vt:lpstr># selecting venues wihh the likes received from the API based on venue ID </vt:lpstr>
      <vt:lpstr>COUNT OF LIKES</vt:lpstr>
      <vt:lpstr># combine the list of likes into the dataframe </vt:lpstr>
      <vt:lpstr># taking the stats of the likes </vt:lpstr>
      <vt:lpstr># visualizing the total likes on a histogram </vt:lpstr>
      <vt:lpstr># creating the percentals of the likes </vt:lpstr>
      <vt:lpstr>CREATING CLUSTER LABLES FOR THE DATAFRAME</vt:lpstr>
      <vt:lpstr>First Cluster label 0 from the dataframe</vt:lpstr>
      <vt:lpstr>second cluster label 1 from the dataframe</vt:lpstr>
      <vt:lpstr>Third cluster label 2 form the dataframe</vt:lpstr>
      <vt:lpstr>Fourth cluster label 3 from the dataframe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Abdul Abdulai</dc:creator>
  <cp:lastModifiedBy>Abdul Abdulai</cp:lastModifiedBy>
  <cp:revision>1</cp:revision>
  <dcterms:created xsi:type="dcterms:W3CDTF">2019-09-12T18:51:37Z</dcterms:created>
  <dcterms:modified xsi:type="dcterms:W3CDTF">2019-09-12T18:51:56Z</dcterms:modified>
</cp:coreProperties>
</file>