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sldIdLst>
    <p:sldId id="278" r:id="rId5"/>
    <p:sldId id="292" r:id="rId6"/>
    <p:sldId id="279" r:id="rId7"/>
    <p:sldId id="280" r:id="rId8"/>
    <p:sldId id="285" r:id="rId9"/>
    <p:sldId id="294" r:id="rId10"/>
    <p:sldId id="281" r:id="rId11"/>
    <p:sldId id="282" r:id="rId12"/>
    <p:sldId id="289"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4" d="100"/>
          <a:sy n="84" d="100"/>
        </p:scale>
        <p:origin x="581"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294126" y="1613916"/>
            <a:ext cx="5603748" cy="1289304"/>
          </a:xfrm>
        </p:spPr>
        <p:txBody>
          <a:bodyPr/>
          <a:lstStyle/>
          <a:p>
            <a:r>
              <a:rPr lang="en-US" sz="3600" dirty="0"/>
              <a:t>CALL CENTRE DATA ANALYSIS DASHBOARD</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84726" y="282380"/>
            <a:ext cx="3493008" cy="878908"/>
          </a:xfrm>
        </p:spPr>
        <p:txBody>
          <a:bodyPr/>
          <a:lstStyle/>
          <a:p>
            <a:r>
              <a:rPr lang="en-US" dirty="0">
                <a:solidFill>
                  <a:schemeClr val="tx1"/>
                </a:solidFill>
              </a:rPr>
              <a:t>POWER BI PROJECT PRESENTATION ON </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29809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84048" y="347472"/>
            <a:ext cx="6766560" cy="768096"/>
          </a:xfrm>
        </p:spPr>
        <p:txBody>
          <a:bodyPr/>
          <a:lstStyle/>
          <a:p>
            <a:r>
              <a:rPr lang="en-US" sz="3600" b="0" dirty="0"/>
              <a:t>PROBLEM STATEMENT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585216" y="1210056"/>
            <a:ext cx="8321040" cy="4084320"/>
          </a:xfrm>
        </p:spPr>
        <p:txBody>
          <a:bodyPr/>
          <a:lstStyle/>
          <a:p>
            <a:r>
              <a:rPr lang="en-US" sz="1800" b="1" dirty="0"/>
              <a:t>KPI’S Requirement </a:t>
            </a:r>
          </a:p>
          <a:p>
            <a:r>
              <a:rPr lang="en-US" sz="1800" b="1" dirty="0"/>
              <a:t>DASHBOARD PAGE 1 : HOME </a:t>
            </a:r>
          </a:p>
          <a:p>
            <a:pPr marL="342900" indent="-342900">
              <a:buAutoNum type="arabicPeriod"/>
            </a:pPr>
            <a:r>
              <a:rPr lang="en-US" sz="1800" dirty="0"/>
              <a:t>Total Number of Calls </a:t>
            </a:r>
          </a:p>
          <a:p>
            <a:pPr marL="342900" indent="-342900">
              <a:buAutoNum type="arabicPeriod"/>
            </a:pPr>
            <a:r>
              <a:rPr lang="en-US" sz="1800" dirty="0"/>
              <a:t>Call Duration in Hours</a:t>
            </a:r>
          </a:p>
          <a:p>
            <a:pPr marL="342900" indent="-342900">
              <a:buAutoNum type="arabicPeriod"/>
            </a:pPr>
            <a:r>
              <a:rPr lang="en-US" sz="1800" dirty="0"/>
              <a:t>Total Call duration in Minutes </a:t>
            </a:r>
          </a:p>
          <a:p>
            <a:pPr marL="342900" indent="-342900">
              <a:buAutoNum type="arabicPeriod"/>
            </a:pPr>
            <a:r>
              <a:rPr lang="en-US" sz="1800" dirty="0"/>
              <a:t>Average Call Duration in Minutes</a:t>
            </a:r>
          </a:p>
          <a:p>
            <a:pPr marL="342900" indent="-342900">
              <a:buAutoNum type="arabicPeriod"/>
            </a:pPr>
            <a:r>
              <a:rPr lang="en-US" sz="1800" dirty="0"/>
              <a:t>Response Time Percentage </a:t>
            </a:r>
          </a:p>
          <a:p>
            <a:pPr marL="342900" indent="-342900">
              <a:buAutoNum type="arabicPeriod"/>
            </a:pPr>
            <a:endParaRPr lang="en-US" sz="1800" dirty="0"/>
          </a:p>
          <a:p>
            <a:r>
              <a:rPr lang="en-US" sz="1800" b="1" dirty="0"/>
              <a:t>DASHBOARD PAGE 2 : GRID</a:t>
            </a:r>
          </a:p>
          <a:p>
            <a:r>
              <a:rPr lang="en-US" sz="1800" dirty="0"/>
              <a:t>1. Creating a Grid View Dashboard in which all the required Tables are displayed of a Call details, Displaying Row by Row Information </a:t>
            </a:r>
          </a:p>
        </p:txBody>
      </p:sp>
    </p:spTree>
    <p:extLst>
      <p:ext uri="{BB962C8B-B14F-4D97-AF65-F5344CB8AC3E}">
        <p14:creationId xmlns:p14="http://schemas.microsoft.com/office/powerpoint/2010/main" val="9481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246888" y="329184"/>
            <a:ext cx="7040880" cy="768096"/>
          </a:xfrm>
        </p:spPr>
        <p:txBody>
          <a:bodyPr/>
          <a:lstStyle/>
          <a:p>
            <a:r>
              <a:rPr lang="en-US" sz="3200" dirty="0">
                <a:latin typeface="Arial Black" panose="020B0604020202020204" pitchFamily="34" charset="0"/>
                <a:ea typeface="Arial Regular" pitchFamily="34" charset="-122"/>
                <a:cs typeface="Arial Black" panose="020B0604020202020204" pitchFamily="34" charset="0"/>
              </a:rPr>
              <a:t>DATA EXPLAINATION</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246888" y="816356"/>
            <a:ext cx="10643616" cy="5712460"/>
          </a:xfrm>
        </p:spPr>
        <p:txBody>
          <a:bodyPr/>
          <a:lstStyle/>
          <a:p>
            <a:pPr marL="342900" indent="-342900">
              <a:buAutoNum type="arabicPeriod"/>
            </a:pPr>
            <a:r>
              <a:rPr lang="en-US" sz="1600" dirty="0"/>
              <a:t>Basically the data is stored in the format of CSV file, it contains around 30,000 Rows and around 12 Columns in Total</a:t>
            </a:r>
          </a:p>
          <a:p>
            <a:pPr marL="342900" indent="-342900">
              <a:buAutoNum type="arabicPeriod"/>
            </a:pPr>
            <a:r>
              <a:rPr lang="en-US" sz="1600" dirty="0"/>
              <a:t>The 12 different fields are as follows –</a:t>
            </a:r>
          </a:p>
          <a:p>
            <a:pPr marL="798513" indent="-285750">
              <a:buFont typeface="Wingdings" panose="05000000000000000000" pitchFamily="2" charset="2"/>
              <a:buChar char="Ø"/>
            </a:pPr>
            <a:r>
              <a:rPr lang="en-US" sz="1600" dirty="0"/>
              <a:t>  ID  -  Contains unique numbers for identification of different customers</a:t>
            </a:r>
          </a:p>
          <a:p>
            <a:pPr marL="798513" indent="-285750">
              <a:buFont typeface="Wingdings" panose="05000000000000000000" pitchFamily="2" charset="2"/>
              <a:buChar char="Ø"/>
            </a:pPr>
            <a:r>
              <a:rPr lang="en-US" sz="1600" dirty="0"/>
              <a:t>Call </a:t>
            </a:r>
            <a:r>
              <a:rPr lang="en-US" sz="1600" dirty="0" err="1"/>
              <a:t>TimeStamp</a:t>
            </a:r>
            <a:r>
              <a:rPr lang="en-US" sz="1600" dirty="0"/>
              <a:t> (Date)  -  At which date the call received </a:t>
            </a:r>
          </a:p>
          <a:p>
            <a:pPr marL="798513" indent="-285750">
              <a:buFont typeface="Wingdings" panose="05000000000000000000" pitchFamily="2" charset="2"/>
              <a:buChar char="Ø"/>
            </a:pPr>
            <a:r>
              <a:rPr lang="en-US" sz="1600" dirty="0"/>
              <a:t>State  -  From which state the call was done </a:t>
            </a:r>
          </a:p>
          <a:p>
            <a:pPr marL="798513" indent="-285750">
              <a:buFont typeface="Wingdings" panose="05000000000000000000" pitchFamily="2" charset="2"/>
              <a:buChar char="Ø"/>
            </a:pPr>
            <a:r>
              <a:rPr lang="en-US" sz="1600" dirty="0"/>
              <a:t>Call-Centre City  -  Which call </a:t>
            </a:r>
            <a:r>
              <a:rPr lang="en-US" sz="1600" dirty="0" err="1"/>
              <a:t>centre</a:t>
            </a:r>
            <a:r>
              <a:rPr lang="en-US" sz="1600" dirty="0"/>
              <a:t> branch had attended the call</a:t>
            </a:r>
          </a:p>
          <a:p>
            <a:pPr marL="798513" indent="-285750">
              <a:buFont typeface="Wingdings" panose="05000000000000000000" pitchFamily="2" charset="2"/>
              <a:buChar char="Ø"/>
            </a:pPr>
            <a:r>
              <a:rPr lang="en-US" sz="1600" dirty="0"/>
              <a:t>City  -  From which city the call was made</a:t>
            </a:r>
          </a:p>
          <a:p>
            <a:pPr marL="798513" indent="-285750">
              <a:buFont typeface="Wingdings" panose="05000000000000000000" pitchFamily="2" charset="2"/>
              <a:buChar char="Ø"/>
            </a:pPr>
            <a:r>
              <a:rPr lang="en-US" sz="1600" dirty="0"/>
              <a:t>Channel  -  From which different channel it was made Call-Centre, Chat bot, Email, Web</a:t>
            </a:r>
          </a:p>
          <a:p>
            <a:pPr marL="798513" indent="-285750">
              <a:buFont typeface="Wingdings" panose="05000000000000000000" pitchFamily="2" charset="2"/>
              <a:buChar char="Ø"/>
            </a:pPr>
            <a:r>
              <a:rPr lang="en-US" sz="1600" dirty="0"/>
              <a:t>Customer Name  -  Contains Name of customer which made the call</a:t>
            </a:r>
          </a:p>
          <a:p>
            <a:pPr marL="798513" indent="-285750">
              <a:buFont typeface="Wingdings" panose="05000000000000000000" pitchFamily="2" charset="2"/>
              <a:buChar char="Ø"/>
            </a:pPr>
            <a:r>
              <a:rPr lang="en-US" sz="1600" dirty="0"/>
              <a:t> Reason  -  What was reason for calling – Billing Question, Service Outage, Payments</a:t>
            </a:r>
          </a:p>
          <a:p>
            <a:pPr marL="798513" indent="-285750">
              <a:buFont typeface="Wingdings" panose="05000000000000000000" pitchFamily="2" charset="2"/>
              <a:buChar char="Ø"/>
            </a:pPr>
            <a:r>
              <a:rPr lang="en-US" sz="1600" dirty="0"/>
              <a:t>Response Time  -  How was the response time Within SLA, Above SLA</a:t>
            </a:r>
          </a:p>
          <a:p>
            <a:pPr marL="798513" indent="-285750">
              <a:buFont typeface="Wingdings" panose="05000000000000000000" pitchFamily="2" charset="2"/>
              <a:buChar char="Ø"/>
            </a:pPr>
            <a:r>
              <a:rPr lang="en-US" sz="1600" dirty="0"/>
              <a:t>Sentiment  -  Indicates the how the call went Neutral, Positive, Negative</a:t>
            </a:r>
          </a:p>
          <a:p>
            <a:pPr marL="798513" indent="-285750">
              <a:buFont typeface="Wingdings" panose="05000000000000000000" pitchFamily="2" charset="2"/>
              <a:buChar char="Ø"/>
            </a:pPr>
            <a:r>
              <a:rPr lang="en-US" sz="1600" dirty="0"/>
              <a:t>Call Duration in Minutes</a:t>
            </a:r>
          </a:p>
          <a:p>
            <a:pPr marL="798513" indent="-285750">
              <a:buFont typeface="Wingdings" panose="05000000000000000000" pitchFamily="2" charset="2"/>
              <a:buChar char="Ø"/>
            </a:pPr>
            <a:r>
              <a:rPr lang="en-US" sz="1600" dirty="0" err="1"/>
              <a:t>Csat</a:t>
            </a:r>
            <a:r>
              <a:rPr lang="en-US" sz="1600" dirty="0"/>
              <a:t> Score (Customer Satisfaction score)</a:t>
            </a:r>
          </a:p>
          <a:p>
            <a:r>
              <a:rPr lang="en-US" sz="1600" dirty="0"/>
              <a:t>3. This Contents only of October month Data  </a:t>
            </a: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88536" y="731520"/>
            <a:ext cx="6766560" cy="768096"/>
          </a:xfrm>
        </p:spPr>
        <p:txBody>
          <a:bodyPr/>
          <a:lstStyle/>
          <a:p>
            <a:r>
              <a:rPr lang="en-US" sz="3600" dirty="0"/>
              <a:t>DATA TRANSFORMATION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29584" y="1879092"/>
            <a:ext cx="8339328" cy="3666744"/>
          </a:xfrm>
        </p:spPr>
        <p:txBody>
          <a:bodyPr/>
          <a:lstStyle/>
          <a:p>
            <a:pPr marL="342900" indent="-342900">
              <a:buAutoNum type="arabicPeriod"/>
            </a:pPr>
            <a:r>
              <a:rPr lang="en-US" sz="1800" dirty="0"/>
              <a:t>Created the new Date Table which contain the minimum start date and maximum end date from the dataset </a:t>
            </a:r>
          </a:p>
          <a:p>
            <a:pPr marL="342900" indent="-342900">
              <a:buAutoNum type="arabicPeriod"/>
            </a:pPr>
            <a:r>
              <a:rPr lang="en-US" sz="1800" dirty="0"/>
              <a:t> Added new column as Day to indicate which day the exact date was it .</a:t>
            </a:r>
          </a:p>
          <a:p>
            <a:pPr marL="342900" indent="-342900">
              <a:buAutoNum type="arabicPeriod"/>
            </a:pPr>
            <a:r>
              <a:rPr lang="en-US" sz="1800" dirty="0"/>
              <a:t>Created the Relationship between the Date Table and Data Set Table as one to many relationship</a:t>
            </a:r>
          </a:p>
          <a:p>
            <a:pPr marL="342900" indent="-342900">
              <a:buAutoNum type="arabicPeriod"/>
            </a:pPr>
            <a:r>
              <a:rPr lang="en-US" sz="1800" dirty="0"/>
              <a:t>Created new measure as Total Calls then same follows for Total Call Duration for Minutes </a:t>
            </a:r>
          </a:p>
          <a:p>
            <a:pPr marL="342900" indent="-342900">
              <a:buAutoNum type="arabicPeriod"/>
            </a:pPr>
            <a:r>
              <a:rPr lang="en-US" sz="1800" dirty="0"/>
              <a:t>DAX Query for Total Call Duration for Hours</a:t>
            </a:r>
          </a:p>
          <a:p>
            <a:pPr marL="342900" indent="-342900">
              <a:buAutoNum type="arabicPeriod"/>
            </a:pPr>
            <a:r>
              <a:rPr lang="en-US" sz="1800" dirty="0"/>
              <a:t>Then same calculated for Average Call Duration</a:t>
            </a:r>
          </a:p>
          <a:p>
            <a:pPr marL="342900" indent="-342900">
              <a:buAutoNum type="arabicPeriod"/>
            </a:pPr>
            <a:r>
              <a:rPr lang="en-US" sz="1800" dirty="0"/>
              <a:t>Another New Measure for Response Time Percentage where it indicates as  Within SLA and Above SLA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8DB2D9EE-D93F-7E34-E4CF-A416CBE1F6E5}"/>
              </a:ext>
            </a:extLst>
          </p:cNvPr>
          <p:cNvPicPr>
            <a:picLocks noChangeAspect="1"/>
          </p:cNvPicPr>
          <p:nvPr/>
        </p:nvPicPr>
        <p:blipFill>
          <a:blip r:embed="rId2"/>
          <a:stretch>
            <a:fillRect/>
          </a:stretch>
        </p:blipFill>
        <p:spPr>
          <a:xfrm>
            <a:off x="621792" y="414909"/>
            <a:ext cx="10716768" cy="6028182"/>
          </a:xfrm>
          <a:prstGeom prst="rect">
            <a:avLst/>
          </a:prstGeom>
        </p:spPr>
      </p:pic>
    </p:spTree>
    <p:extLst>
      <p:ext uri="{BB962C8B-B14F-4D97-AF65-F5344CB8AC3E}">
        <p14:creationId xmlns:p14="http://schemas.microsoft.com/office/powerpoint/2010/main" val="201193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891CE0-E9F6-D8B6-BF0D-D305E72BCEF2}"/>
              </a:ext>
            </a:extLst>
          </p:cNvPr>
          <p:cNvPicPr>
            <a:picLocks noChangeAspect="1"/>
          </p:cNvPicPr>
          <p:nvPr/>
        </p:nvPicPr>
        <p:blipFill>
          <a:blip r:embed="rId2"/>
          <a:stretch>
            <a:fillRect/>
          </a:stretch>
        </p:blipFill>
        <p:spPr>
          <a:xfrm>
            <a:off x="746760" y="420052"/>
            <a:ext cx="10698480" cy="6017895"/>
          </a:xfrm>
          <a:prstGeom prst="rect">
            <a:avLst/>
          </a:prstGeom>
        </p:spPr>
      </p:pic>
    </p:spTree>
    <p:extLst>
      <p:ext uri="{BB962C8B-B14F-4D97-AF65-F5344CB8AC3E}">
        <p14:creationId xmlns:p14="http://schemas.microsoft.com/office/powerpoint/2010/main" val="131898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38984" y="2798064"/>
            <a:ext cx="6400800" cy="768096"/>
          </a:xfrm>
        </p:spPr>
        <p:txBody>
          <a:bodyPr/>
          <a:lstStyle/>
          <a:p>
            <a:r>
              <a:rPr lang="en-US" sz="2400" b="1" dirty="0">
                <a:solidFill>
                  <a:schemeClr val="accent6"/>
                </a:solidFill>
                <a:latin typeface="Arial Black" panose="020B0604020202020204" pitchFamily="34" charset="0"/>
                <a:cs typeface="Arial Black" panose="020B0604020202020204" pitchFamily="34" charset="0"/>
              </a:rPr>
              <a:t>ADVANTAGES AND DISADVANTAGES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383280" y="3557016"/>
            <a:ext cx="6105144" cy="2212848"/>
          </a:xfrm>
        </p:spPr>
        <p:txBody>
          <a:bodyPr/>
          <a:lstStyle/>
          <a:p>
            <a:pPr algn="l"/>
            <a:r>
              <a:rPr lang="en-US" sz="1800" dirty="0">
                <a:latin typeface="Sabon Next LT" panose="02000500000000000000" pitchFamily="2" charset="0"/>
                <a:cs typeface="Sabon Next LT" panose="02000500000000000000" pitchFamily="2" charset="0"/>
              </a:rPr>
              <a:t>The Advantages are after the review it is helpful for the client to increase the growth and bring new ideas, understand in which part of area has to be improved.</a:t>
            </a:r>
          </a:p>
          <a:p>
            <a:pPr algn="l"/>
            <a:endParaRPr lang="en-US" sz="1800" dirty="0">
              <a:solidFill>
                <a:schemeClr val="accent6"/>
              </a:solidFill>
              <a:latin typeface="Sabon Next LT" panose="02000500000000000000" pitchFamily="2" charset="0"/>
              <a:cs typeface="Sabon Next LT" panose="02000500000000000000" pitchFamily="2" charset="0"/>
            </a:endParaRPr>
          </a:p>
          <a:p>
            <a:pPr algn="l"/>
            <a:r>
              <a:rPr lang="en-US" sz="1800" dirty="0">
                <a:latin typeface="Sabon Next LT" panose="02000500000000000000" pitchFamily="2" charset="0"/>
                <a:cs typeface="Sabon Next LT" panose="02000500000000000000" pitchFamily="2" charset="0"/>
              </a:rPr>
              <a:t>Coming to Disadvantages it has limited data set around just one month so it becomes bit difficult to </a:t>
            </a:r>
            <a:r>
              <a:rPr lang="en-US" sz="1800" dirty="0" err="1">
                <a:latin typeface="Sabon Next LT" panose="02000500000000000000" pitchFamily="2" charset="0"/>
                <a:cs typeface="Sabon Next LT" panose="02000500000000000000" pitchFamily="2" charset="0"/>
              </a:rPr>
              <a:t>analyse</a:t>
            </a:r>
            <a:r>
              <a:rPr lang="en-US" sz="1800" dirty="0">
                <a:latin typeface="Sabon Next LT" panose="02000500000000000000" pitchFamily="2" charset="0"/>
                <a:cs typeface="Sabon Next LT" panose="02000500000000000000" pitchFamily="2" charset="0"/>
              </a:rPr>
              <a:t>  more data and give insights </a:t>
            </a:r>
            <a:endParaRPr lang="en-US" sz="18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855464" y="2395728"/>
            <a:ext cx="3611880" cy="658368"/>
          </a:xfrm>
        </p:spPr>
        <p:txBody>
          <a:bodyPr/>
          <a:lstStyle/>
          <a:p>
            <a:r>
              <a:rPr lang="en-US" sz="3600" dirty="0"/>
              <a:t>Applications</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4389120" y="2153412"/>
            <a:ext cx="557784" cy="484632"/>
          </a:xfrm>
        </p:spPr>
        <p:txBody>
          <a:bodyPr/>
          <a:lstStyle/>
          <a:p>
            <a:r>
              <a:rPr lang="en-US" sz="4400"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791456" y="3296412"/>
            <a:ext cx="5989320" cy="2660904"/>
          </a:xfrm>
        </p:spPr>
        <p:txBody>
          <a:bodyPr/>
          <a:lstStyle/>
          <a:p>
            <a:r>
              <a:rPr lang="en-US" sz="1800" dirty="0"/>
              <a:t>It is Useful for other business Clients so that they can be aware of the areas where most of the public answers the calls and make the calls for the requirement's and are active   </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8165592" y="2153412"/>
            <a:ext cx="768096" cy="813816"/>
          </a:xfrm>
        </p:spPr>
        <p:txBody>
          <a:bodyPr/>
          <a:lstStyle/>
          <a:p>
            <a:r>
              <a:rPr lang="en-US" sz="4400" dirty="0"/>
              <a:t>”</a:t>
            </a:r>
          </a:p>
        </p:txBody>
      </p:sp>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5E4BCA-C7B4-5F3B-2DE3-2A1295145FDB}"/>
              </a:ext>
            </a:extLst>
          </p:cNvPr>
          <p:cNvSpPr>
            <a:spLocks noGrp="1"/>
          </p:cNvSpPr>
          <p:nvPr>
            <p:ph type="title"/>
          </p:nvPr>
        </p:nvSpPr>
        <p:spPr>
          <a:xfrm>
            <a:off x="2996184" y="1600200"/>
            <a:ext cx="6199632" cy="768096"/>
          </a:xfrm>
        </p:spPr>
        <p:txBody>
          <a:bodyPr>
            <a:normAutofit/>
          </a:bodyPr>
          <a:lstStyle/>
          <a:p>
            <a:r>
              <a:rPr lang="en-US" sz="3200" dirty="0"/>
              <a:t>CONCULSION </a:t>
            </a:r>
            <a:endParaRPr lang="en-IN" sz="3200" dirty="0"/>
          </a:p>
        </p:txBody>
      </p:sp>
      <p:sp>
        <p:nvSpPr>
          <p:cNvPr id="10" name="Text Placeholder 9">
            <a:extLst>
              <a:ext uri="{FF2B5EF4-FFF2-40B4-BE49-F238E27FC236}">
                <a16:creationId xmlns:a16="http://schemas.microsoft.com/office/drawing/2014/main" id="{305F70A3-33B9-709D-0A81-F74D94FAFF2D}"/>
              </a:ext>
            </a:extLst>
          </p:cNvPr>
          <p:cNvSpPr>
            <a:spLocks noGrp="1"/>
          </p:cNvSpPr>
          <p:nvPr>
            <p:ph type="body" sz="quarter" idx="13"/>
          </p:nvPr>
        </p:nvSpPr>
        <p:spPr>
          <a:xfrm>
            <a:off x="1929384" y="2560320"/>
            <a:ext cx="9290304" cy="3291840"/>
          </a:xfrm>
          <a:noFill/>
        </p:spPr>
        <p:txBody>
          <a:bodyPr/>
          <a:lstStyle/>
          <a:p>
            <a:pPr algn="just"/>
            <a:r>
              <a:rPr lang="en-US" b="0" cap="none" dirty="0"/>
              <a:t>1. This call center data analysis dashboard in power BI has significantly improved operational efficiency and customer satisfaction through real-time insights and interactive features.</a:t>
            </a:r>
          </a:p>
          <a:p>
            <a:pPr algn="just"/>
            <a:endParaRPr lang="en-US" b="0" cap="none" dirty="0"/>
          </a:p>
          <a:p>
            <a:pPr algn="just"/>
            <a:r>
              <a:rPr lang="en-US" b="0" cap="none" dirty="0"/>
              <a:t>2. Moving forward, it will leverage this tool to drive continuous improvement, adapting to changing business needs and reaffirming it commitment to operational excellence and exceptional customer service.</a:t>
            </a:r>
            <a:endParaRPr lang="en-IN" b="0" cap="none" dirty="0"/>
          </a:p>
        </p:txBody>
      </p:sp>
    </p:spTree>
    <p:extLst>
      <p:ext uri="{BB962C8B-B14F-4D97-AF65-F5344CB8AC3E}">
        <p14:creationId xmlns:p14="http://schemas.microsoft.com/office/powerpoint/2010/main" val="25028879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color block</Template>
  <TotalTime>166</TotalTime>
  <Words>501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Sabon Next LT</vt:lpstr>
      <vt:lpstr>Wingdings</vt:lpstr>
      <vt:lpstr>Office Theme</vt:lpstr>
      <vt:lpstr>CALL CENTRE DATA ANALYSIS DASHBOARD </vt:lpstr>
      <vt:lpstr>PROBLEM STATEMENT </vt:lpstr>
      <vt:lpstr>DATA EXPLAINATION</vt:lpstr>
      <vt:lpstr>DATA TRANSFORMATION</vt:lpstr>
      <vt:lpstr>PowerPoint Presentation</vt:lpstr>
      <vt:lpstr>PowerPoint Presentation</vt:lpstr>
      <vt:lpstr>ADVANTAGES AND DISADVANTAGES </vt:lpstr>
      <vt:lpstr>Applications</vt:lpstr>
      <vt:lpstr>CONCULSION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Sagar Hiremath</dc:creator>
  <cp:lastModifiedBy>Sagar Hiremath</cp:lastModifiedBy>
  <cp:revision>3</cp:revision>
  <dcterms:created xsi:type="dcterms:W3CDTF">2023-12-25T16:55:11Z</dcterms:created>
  <dcterms:modified xsi:type="dcterms:W3CDTF">2023-12-25T19:42:05Z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