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696" r:id="rId4"/>
    <p:sldMasterId id="2147483708" r:id="rId5"/>
  </p:sldMasterIdLst>
  <p:sldIdLst>
    <p:sldId id="257" r:id="rId6"/>
    <p:sldId id="258" r:id="rId7"/>
    <p:sldId id="259" r:id="rId8"/>
    <p:sldId id="260" r:id="rId9"/>
    <p:sldId id="261" r:id="rId10"/>
    <p:sldId id="262"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tableStyles" Target="tableStyles.xml"/><Relationship Id="rId10" Type="http://schemas.openxmlformats.org/officeDocument/2006/relationships/slide" Target="slides/slide5.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447997-956D-4803-A1C7-55E8D37B3616}" type="datetime1">
              <a:rPr lang="en-US" smtClean="0">
                <a:solidFill>
                  <a:prstClr val="black">
                    <a:tint val="75000"/>
                  </a:prstClr>
                </a:solidFill>
              </a:rPr>
              <a:pPr/>
              <a:t>6/17/2014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INS 21 Chapter 5</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0277155-9EE1-4F73-AE44-FD7ED951963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76469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545BCA-A10B-4549-BB38-6F60168D513D}" type="datetime1">
              <a:rPr lang="en-US" smtClean="0">
                <a:solidFill>
                  <a:prstClr val="black">
                    <a:tint val="75000"/>
                  </a:prstClr>
                </a:solidFill>
              </a:rPr>
              <a:pPr/>
              <a:t>6/17/2014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INS 21 Chapter 5</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0277155-9EE1-4F73-AE44-FD7ED951963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74565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744FB9-31AE-44D3-BD78-A9F629448F5C}" type="datetime1">
              <a:rPr lang="en-US" smtClean="0">
                <a:solidFill>
                  <a:prstClr val="black">
                    <a:tint val="75000"/>
                  </a:prstClr>
                </a:solidFill>
              </a:rPr>
              <a:pPr/>
              <a:t>6/17/2014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INS 21 Chapter 5</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0277155-9EE1-4F73-AE44-FD7ED951963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641368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447997-956D-4803-A1C7-55E8D37B3616}" type="datetime1">
              <a:rPr lang="en-US" smtClean="0">
                <a:solidFill>
                  <a:prstClr val="black">
                    <a:tint val="75000"/>
                  </a:prstClr>
                </a:solidFill>
              </a:rPr>
              <a:pPr/>
              <a:t>6/17/2014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INS 21 Chapter 5</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0277155-9EE1-4F73-AE44-FD7ED951963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824384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A48573-691B-4E28-9C41-9BF67B016883}" type="datetime1">
              <a:rPr lang="en-US" smtClean="0">
                <a:solidFill>
                  <a:prstClr val="black">
                    <a:tint val="75000"/>
                  </a:prstClr>
                </a:solidFill>
              </a:rPr>
              <a:pPr/>
              <a:t>6/17/2014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INS 21 Chapter 5</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0277155-9EE1-4F73-AE44-FD7ED951963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765164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C3D46B-0ECE-48D8-87EE-E898E239FF87}" type="datetime1">
              <a:rPr lang="en-US" smtClean="0">
                <a:solidFill>
                  <a:prstClr val="black">
                    <a:tint val="75000"/>
                  </a:prstClr>
                </a:solidFill>
              </a:rPr>
              <a:pPr/>
              <a:t>6/17/2014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INS 21 Chapter 5</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0277155-9EE1-4F73-AE44-FD7ED951963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779685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5C5800-3590-47C5-8883-A4D38CEAEE28}" type="datetime1">
              <a:rPr lang="en-US" smtClean="0">
                <a:solidFill>
                  <a:prstClr val="black">
                    <a:tint val="75000"/>
                  </a:prstClr>
                </a:solidFill>
              </a:rPr>
              <a:pPr/>
              <a:t>6/17/2014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INS 21 Chapter 5</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0277155-9EE1-4F73-AE44-FD7ED951963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735215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8651A24-37E5-45ED-93D2-532DB527CC9E}" type="datetime1">
              <a:rPr lang="en-US" smtClean="0">
                <a:solidFill>
                  <a:prstClr val="black">
                    <a:tint val="75000"/>
                  </a:prstClr>
                </a:solidFill>
              </a:rPr>
              <a:pPr/>
              <a:t>6/17/2014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smtClean="0">
                <a:solidFill>
                  <a:prstClr val="black">
                    <a:tint val="75000"/>
                  </a:prstClr>
                </a:solidFill>
              </a:rPr>
              <a:t>INS 21 Chapter 5</a:t>
            </a: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10277155-9EE1-4F73-AE44-FD7ED951963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884312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8BDF7DB-4A97-4B09-9DA9-792761C69E39}" type="datetime1">
              <a:rPr lang="en-US" smtClean="0">
                <a:solidFill>
                  <a:prstClr val="black">
                    <a:tint val="75000"/>
                  </a:prstClr>
                </a:solidFill>
              </a:rPr>
              <a:pPr/>
              <a:t>6/17/2014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INS 21 Chapter 5</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10277155-9EE1-4F73-AE44-FD7ED951963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97192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615837-2D7C-4E12-BEDA-684DA6318821}" type="datetime1">
              <a:rPr lang="en-US" smtClean="0">
                <a:solidFill>
                  <a:prstClr val="black">
                    <a:tint val="75000"/>
                  </a:prstClr>
                </a:solidFill>
              </a:rPr>
              <a:pPr/>
              <a:t>6/17/2014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INS 21 Chapter 5</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10277155-9EE1-4F73-AE44-FD7ED951963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042560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6E070D-273C-4910-BCEE-129F6C325F6B}" type="datetime1">
              <a:rPr lang="en-US" smtClean="0">
                <a:solidFill>
                  <a:prstClr val="black">
                    <a:tint val="75000"/>
                  </a:prstClr>
                </a:solidFill>
              </a:rPr>
              <a:pPr/>
              <a:t>6/17/2014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INS 21 Chapter 5</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0277155-9EE1-4F73-AE44-FD7ED951963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23939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A48573-691B-4E28-9C41-9BF67B016883}" type="datetime1">
              <a:rPr lang="en-US" smtClean="0">
                <a:solidFill>
                  <a:prstClr val="black">
                    <a:tint val="75000"/>
                  </a:prstClr>
                </a:solidFill>
              </a:rPr>
              <a:pPr/>
              <a:t>6/17/2014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INS 21 Chapter 5</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0277155-9EE1-4F73-AE44-FD7ED951963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918979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01C37A-7325-491B-9C2F-06E6A1CE243D}" type="datetime1">
              <a:rPr lang="en-US" smtClean="0">
                <a:solidFill>
                  <a:prstClr val="black">
                    <a:tint val="75000"/>
                  </a:prstClr>
                </a:solidFill>
              </a:rPr>
              <a:pPr/>
              <a:t>6/17/2014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INS 21 Chapter 5</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0277155-9EE1-4F73-AE44-FD7ED951963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596841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545BCA-A10B-4549-BB38-6F60168D513D}" type="datetime1">
              <a:rPr lang="en-US" smtClean="0">
                <a:solidFill>
                  <a:prstClr val="black">
                    <a:tint val="75000"/>
                  </a:prstClr>
                </a:solidFill>
              </a:rPr>
              <a:pPr/>
              <a:t>6/17/2014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INS 21 Chapter 5</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0277155-9EE1-4F73-AE44-FD7ED951963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787806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744FB9-31AE-44D3-BD78-A9F629448F5C}" type="datetime1">
              <a:rPr lang="en-US" smtClean="0">
                <a:solidFill>
                  <a:prstClr val="black">
                    <a:tint val="75000"/>
                  </a:prstClr>
                </a:solidFill>
              </a:rPr>
              <a:pPr/>
              <a:t>6/17/2014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INS 21 Chapter 5</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0277155-9EE1-4F73-AE44-FD7ED951963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381343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447997-956D-4803-A1C7-55E8D37B3616}" type="datetime1">
              <a:rPr lang="en-US" smtClean="0">
                <a:solidFill>
                  <a:prstClr val="black">
                    <a:tint val="75000"/>
                  </a:prstClr>
                </a:solidFill>
              </a:rPr>
              <a:pPr/>
              <a:t>6/17/2014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INS 21 Chapter 5</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0277155-9EE1-4F73-AE44-FD7ED951963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395331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A48573-691B-4E28-9C41-9BF67B016883}" type="datetime1">
              <a:rPr lang="en-US" smtClean="0">
                <a:solidFill>
                  <a:prstClr val="black">
                    <a:tint val="75000"/>
                  </a:prstClr>
                </a:solidFill>
              </a:rPr>
              <a:pPr/>
              <a:t>6/17/2014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INS 21 Chapter 5</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0277155-9EE1-4F73-AE44-FD7ED951963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450810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C3D46B-0ECE-48D8-87EE-E898E239FF87}" type="datetime1">
              <a:rPr lang="en-US" smtClean="0">
                <a:solidFill>
                  <a:prstClr val="black">
                    <a:tint val="75000"/>
                  </a:prstClr>
                </a:solidFill>
              </a:rPr>
              <a:pPr/>
              <a:t>6/17/2014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INS 21 Chapter 5</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0277155-9EE1-4F73-AE44-FD7ED951963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741886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5C5800-3590-47C5-8883-A4D38CEAEE28}" type="datetime1">
              <a:rPr lang="en-US" smtClean="0">
                <a:solidFill>
                  <a:prstClr val="black">
                    <a:tint val="75000"/>
                  </a:prstClr>
                </a:solidFill>
              </a:rPr>
              <a:pPr/>
              <a:t>6/17/2014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INS 21 Chapter 5</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0277155-9EE1-4F73-AE44-FD7ED951963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401788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8651A24-37E5-45ED-93D2-532DB527CC9E}" type="datetime1">
              <a:rPr lang="en-US" smtClean="0">
                <a:solidFill>
                  <a:prstClr val="black">
                    <a:tint val="75000"/>
                  </a:prstClr>
                </a:solidFill>
              </a:rPr>
              <a:pPr/>
              <a:t>6/17/2014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smtClean="0">
                <a:solidFill>
                  <a:prstClr val="black">
                    <a:tint val="75000"/>
                  </a:prstClr>
                </a:solidFill>
              </a:rPr>
              <a:t>INS 21 Chapter 5</a:t>
            </a: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10277155-9EE1-4F73-AE44-FD7ED951963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758804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8BDF7DB-4A97-4B09-9DA9-792761C69E39}" type="datetime1">
              <a:rPr lang="en-US" smtClean="0">
                <a:solidFill>
                  <a:prstClr val="black">
                    <a:tint val="75000"/>
                  </a:prstClr>
                </a:solidFill>
              </a:rPr>
              <a:pPr/>
              <a:t>6/17/2014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INS 21 Chapter 5</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10277155-9EE1-4F73-AE44-FD7ED951963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6856129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615837-2D7C-4E12-BEDA-684DA6318821}" type="datetime1">
              <a:rPr lang="en-US" smtClean="0">
                <a:solidFill>
                  <a:prstClr val="black">
                    <a:tint val="75000"/>
                  </a:prstClr>
                </a:solidFill>
              </a:rPr>
              <a:pPr/>
              <a:t>6/17/2014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INS 21 Chapter 5</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10277155-9EE1-4F73-AE44-FD7ED951963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79220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C3D46B-0ECE-48D8-87EE-E898E239FF87}" type="datetime1">
              <a:rPr lang="en-US" smtClean="0">
                <a:solidFill>
                  <a:prstClr val="black">
                    <a:tint val="75000"/>
                  </a:prstClr>
                </a:solidFill>
              </a:rPr>
              <a:pPr/>
              <a:t>6/17/2014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INS 21 Chapter 5</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0277155-9EE1-4F73-AE44-FD7ED951963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993581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6E070D-273C-4910-BCEE-129F6C325F6B}" type="datetime1">
              <a:rPr lang="en-US" smtClean="0">
                <a:solidFill>
                  <a:prstClr val="black">
                    <a:tint val="75000"/>
                  </a:prstClr>
                </a:solidFill>
              </a:rPr>
              <a:pPr/>
              <a:t>6/17/2014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INS 21 Chapter 5</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0277155-9EE1-4F73-AE44-FD7ED951963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6253196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01C37A-7325-491B-9C2F-06E6A1CE243D}" type="datetime1">
              <a:rPr lang="en-US" smtClean="0">
                <a:solidFill>
                  <a:prstClr val="black">
                    <a:tint val="75000"/>
                  </a:prstClr>
                </a:solidFill>
              </a:rPr>
              <a:pPr/>
              <a:t>6/17/2014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INS 21 Chapter 5</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0277155-9EE1-4F73-AE44-FD7ED951963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3537811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545BCA-A10B-4549-BB38-6F60168D513D}" type="datetime1">
              <a:rPr lang="en-US" smtClean="0">
                <a:solidFill>
                  <a:prstClr val="black">
                    <a:tint val="75000"/>
                  </a:prstClr>
                </a:solidFill>
              </a:rPr>
              <a:pPr/>
              <a:t>6/17/2014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INS 21 Chapter 5</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0277155-9EE1-4F73-AE44-FD7ED951963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4791334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744FB9-31AE-44D3-BD78-A9F629448F5C}" type="datetime1">
              <a:rPr lang="en-US" smtClean="0">
                <a:solidFill>
                  <a:prstClr val="black">
                    <a:tint val="75000"/>
                  </a:prstClr>
                </a:solidFill>
              </a:rPr>
              <a:pPr/>
              <a:t>6/17/2014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INS 21 Chapter 5</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0277155-9EE1-4F73-AE44-FD7ED951963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0720704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447997-956D-4803-A1C7-55E8D37B3616}" type="datetime1">
              <a:rPr lang="en-US" smtClean="0">
                <a:solidFill>
                  <a:prstClr val="black">
                    <a:tint val="75000"/>
                  </a:prstClr>
                </a:solidFill>
              </a:rPr>
              <a:pPr/>
              <a:t>6/17/2014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INS 21 Chapter 5</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0277155-9EE1-4F73-AE44-FD7ED951963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327248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A48573-691B-4E28-9C41-9BF67B016883}" type="datetime1">
              <a:rPr lang="en-US" smtClean="0">
                <a:solidFill>
                  <a:prstClr val="black">
                    <a:tint val="75000"/>
                  </a:prstClr>
                </a:solidFill>
              </a:rPr>
              <a:pPr/>
              <a:t>6/17/2014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INS 21 Chapter 5</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0277155-9EE1-4F73-AE44-FD7ED951963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2827749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C3D46B-0ECE-48D8-87EE-E898E239FF87}" type="datetime1">
              <a:rPr lang="en-US" smtClean="0">
                <a:solidFill>
                  <a:prstClr val="black">
                    <a:tint val="75000"/>
                  </a:prstClr>
                </a:solidFill>
              </a:rPr>
              <a:pPr/>
              <a:t>6/17/2014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INS 21 Chapter 5</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0277155-9EE1-4F73-AE44-FD7ED951963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4977583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5C5800-3590-47C5-8883-A4D38CEAEE28}" type="datetime1">
              <a:rPr lang="en-US" smtClean="0">
                <a:solidFill>
                  <a:prstClr val="black">
                    <a:tint val="75000"/>
                  </a:prstClr>
                </a:solidFill>
              </a:rPr>
              <a:pPr/>
              <a:t>6/17/2014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INS 21 Chapter 5</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0277155-9EE1-4F73-AE44-FD7ED951963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2345265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8651A24-37E5-45ED-93D2-532DB527CC9E}" type="datetime1">
              <a:rPr lang="en-US" smtClean="0">
                <a:solidFill>
                  <a:prstClr val="black">
                    <a:tint val="75000"/>
                  </a:prstClr>
                </a:solidFill>
              </a:rPr>
              <a:pPr/>
              <a:t>6/17/2014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smtClean="0">
                <a:solidFill>
                  <a:prstClr val="black">
                    <a:tint val="75000"/>
                  </a:prstClr>
                </a:solidFill>
              </a:rPr>
              <a:t>INS 21 Chapter 5</a:t>
            </a: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10277155-9EE1-4F73-AE44-FD7ED951963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692867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8BDF7DB-4A97-4B09-9DA9-792761C69E39}" type="datetime1">
              <a:rPr lang="en-US" smtClean="0">
                <a:solidFill>
                  <a:prstClr val="black">
                    <a:tint val="75000"/>
                  </a:prstClr>
                </a:solidFill>
              </a:rPr>
              <a:pPr/>
              <a:t>6/17/2014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INS 21 Chapter 5</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10277155-9EE1-4F73-AE44-FD7ED951963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03403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5C5800-3590-47C5-8883-A4D38CEAEE28}" type="datetime1">
              <a:rPr lang="en-US" smtClean="0">
                <a:solidFill>
                  <a:prstClr val="black">
                    <a:tint val="75000"/>
                  </a:prstClr>
                </a:solidFill>
              </a:rPr>
              <a:pPr/>
              <a:t>6/17/2014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INS 21 Chapter 5</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0277155-9EE1-4F73-AE44-FD7ED951963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1940925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615837-2D7C-4E12-BEDA-684DA6318821}" type="datetime1">
              <a:rPr lang="en-US" smtClean="0">
                <a:solidFill>
                  <a:prstClr val="black">
                    <a:tint val="75000"/>
                  </a:prstClr>
                </a:solidFill>
              </a:rPr>
              <a:pPr/>
              <a:t>6/17/2014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INS 21 Chapter 5</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10277155-9EE1-4F73-AE44-FD7ED951963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3511611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6E070D-273C-4910-BCEE-129F6C325F6B}" type="datetime1">
              <a:rPr lang="en-US" smtClean="0">
                <a:solidFill>
                  <a:prstClr val="black">
                    <a:tint val="75000"/>
                  </a:prstClr>
                </a:solidFill>
              </a:rPr>
              <a:pPr/>
              <a:t>6/17/2014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INS 21 Chapter 5</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0277155-9EE1-4F73-AE44-FD7ED951963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4259762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01C37A-7325-491B-9C2F-06E6A1CE243D}" type="datetime1">
              <a:rPr lang="en-US" smtClean="0">
                <a:solidFill>
                  <a:prstClr val="black">
                    <a:tint val="75000"/>
                  </a:prstClr>
                </a:solidFill>
              </a:rPr>
              <a:pPr/>
              <a:t>6/17/2014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INS 21 Chapter 5</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0277155-9EE1-4F73-AE44-FD7ED951963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644178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545BCA-A10B-4549-BB38-6F60168D513D}" type="datetime1">
              <a:rPr lang="en-US" smtClean="0">
                <a:solidFill>
                  <a:prstClr val="black">
                    <a:tint val="75000"/>
                  </a:prstClr>
                </a:solidFill>
              </a:rPr>
              <a:pPr/>
              <a:t>6/17/2014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INS 21 Chapter 5</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0277155-9EE1-4F73-AE44-FD7ED951963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2933715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744FB9-31AE-44D3-BD78-A9F629448F5C}" type="datetime1">
              <a:rPr lang="en-US" smtClean="0">
                <a:solidFill>
                  <a:prstClr val="black">
                    <a:tint val="75000"/>
                  </a:prstClr>
                </a:solidFill>
              </a:rPr>
              <a:pPr/>
              <a:t>6/17/2014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INS 21 Chapter 5</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0277155-9EE1-4F73-AE44-FD7ED951963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2996475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447997-956D-4803-A1C7-55E8D37B3616}" type="datetime1">
              <a:rPr lang="en-US" smtClean="0">
                <a:solidFill>
                  <a:prstClr val="black">
                    <a:tint val="75000"/>
                  </a:prstClr>
                </a:solidFill>
              </a:rPr>
              <a:pPr/>
              <a:t>6/17/2014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INS 21 Chapter 5</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0277155-9EE1-4F73-AE44-FD7ED951963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2155008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A48573-691B-4E28-9C41-9BF67B016883}" type="datetime1">
              <a:rPr lang="en-US" smtClean="0">
                <a:solidFill>
                  <a:prstClr val="black">
                    <a:tint val="75000"/>
                  </a:prstClr>
                </a:solidFill>
              </a:rPr>
              <a:pPr/>
              <a:t>6/17/2014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INS 21 Chapter 5</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0277155-9EE1-4F73-AE44-FD7ED951963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763033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C3D46B-0ECE-48D8-87EE-E898E239FF87}" type="datetime1">
              <a:rPr lang="en-US" smtClean="0">
                <a:solidFill>
                  <a:prstClr val="black">
                    <a:tint val="75000"/>
                  </a:prstClr>
                </a:solidFill>
              </a:rPr>
              <a:pPr/>
              <a:t>6/17/2014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INS 21 Chapter 5</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0277155-9EE1-4F73-AE44-FD7ED951963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0515221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5C5800-3590-47C5-8883-A4D38CEAEE28}" type="datetime1">
              <a:rPr lang="en-US" smtClean="0">
                <a:solidFill>
                  <a:prstClr val="black">
                    <a:tint val="75000"/>
                  </a:prstClr>
                </a:solidFill>
              </a:rPr>
              <a:pPr/>
              <a:t>6/17/2014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INS 21 Chapter 5</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0277155-9EE1-4F73-AE44-FD7ED951963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9892264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8651A24-37E5-45ED-93D2-532DB527CC9E}" type="datetime1">
              <a:rPr lang="en-US" smtClean="0">
                <a:solidFill>
                  <a:prstClr val="black">
                    <a:tint val="75000"/>
                  </a:prstClr>
                </a:solidFill>
              </a:rPr>
              <a:pPr/>
              <a:t>6/17/2014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smtClean="0">
                <a:solidFill>
                  <a:prstClr val="black">
                    <a:tint val="75000"/>
                  </a:prstClr>
                </a:solidFill>
              </a:rPr>
              <a:t>INS 21 Chapter 5</a:t>
            </a: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10277155-9EE1-4F73-AE44-FD7ED951963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10660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8651A24-37E5-45ED-93D2-532DB527CC9E}" type="datetime1">
              <a:rPr lang="en-US" smtClean="0">
                <a:solidFill>
                  <a:prstClr val="black">
                    <a:tint val="75000"/>
                  </a:prstClr>
                </a:solidFill>
              </a:rPr>
              <a:pPr/>
              <a:t>6/17/2014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smtClean="0">
                <a:solidFill>
                  <a:prstClr val="black">
                    <a:tint val="75000"/>
                  </a:prstClr>
                </a:solidFill>
              </a:rPr>
              <a:t>INS 21 Chapter 5</a:t>
            </a: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10277155-9EE1-4F73-AE44-FD7ED951963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9579191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8BDF7DB-4A97-4B09-9DA9-792761C69E39}" type="datetime1">
              <a:rPr lang="en-US" smtClean="0">
                <a:solidFill>
                  <a:prstClr val="black">
                    <a:tint val="75000"/>
                  </a:prstClr>
                </a:solidFill>
              </a:rPr>
              <a:pPr/>
              <a:t>6/17/2014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INS 21 Chapter 5</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10277155-9EE1-4F73-AE44-FD7ED951963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2146300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615837-2D7C-4E12-BEDA-684DA6318821}" type="datetime1">
              <a:rPr lang="en-US" smtClean="0">
                <a:solidFill>
                  <a:prstClr val="black">
                    <a:tint val="75000"/>
                  </a:prstClr>
                </a:solidFill>
              </a:rPr>
              <a:pPr/>
              <a:t>6/17/2014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INS 21 Chapter 5</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10277155-9EE1-4F73-AE44-FD7ED951963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860195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6E070D-273C-4910-BCEE-129F6C325F6B}" type="datetime1">
              <a:rPr lang="en-US" smtClean="0">
                <a:solidFill>
                  <a:prstClr val="black">
                    <a:tint val="75000"/>
                  </a:prstClr>
                </a:solidFill>
              </a:rPr>
              <a:pPr/>
              <a:t>6/17/2014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INS 21 Chapter 5</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0277155-9EE1-4F73-AE44-FD7ED951963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5504532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01C37A-7325-491B-9C2F-06E6A1CE243D}" type="datetime1">
              <a:rPr lang="en-US" smtClean="0">
                <a:solidFill>
                  <a:prstClr val="black">
                    <a:tint val="75000"/>
                  </a:prstClr>
                </a:solidFill>
              </a:rPr>
              <a:pPr/>
              <a:t>6/17/2014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INS 21 Chapter 5</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0277155-9EE1-4F73-AE44-FD7ED951963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0396651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545BCA-A10B-4549-BB38-6F60168D513D}" type="datetime1">
              <a:rPr lang="en-US" smtClean="0">
                <a:solidFill>
                  <a:prstClr val="black">
                    <a:tint val="75000"/>
                  </a:prstClr>
                </a:solidFill>
              </a:rPr>
              <a:pPr/>
              <a:t>6/17/2014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INS 21 Chapter 5</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0277155-9EE1-4F73-AE44-FD7ED951963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554267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744FB9-31AE-44D3-BD78-A9F629448F5C}" type="datetime1">
              <a:rPr lang="en-US" smtClean="0">
                <a:solidFill>
                  <a:prstClr val="black">
                    <a:tint val="75000"/>
                  </a:prstClr>
                </a:solidFill>
              </a:rPr>
              <a:pPr/>
              <a:t>6/17/2014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INS 21 Chapter 5</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0277155-9EE1-4F73-AE44-FD7ED951963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12503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8BDF7DB-4A97-4B09-9DA9-792761C69E39}" type="datetime1">
              <a:rPr lang="en-US" smtClean="0">
                <a:solidFill>
                  <a:prstClr val="black">
                    <a:tint val="75000"/>
                  </a:prstClr>
                </a:solidFill>
              </a:rPr>
              <a:pPr/>
              <a:t>6/17/2014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INS 21 Chapter 5</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10277155-9EE1-4F73-AE44-FD7ED951963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7422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615837-2D7C-4E12-BEDA-684DA6318821}" type="datetime1">
              <a:rPr lang="en-US" smtClean="0">
                <a:solidFill>
                  <a:prstClr val="black">
                    <a:tint val="75000"/>
                  </a:prstClr>
                </a:solidFill>
              </a:rPr>
              <a:pPr/>
              <a:t>6/17/2014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INS 21 Chapter 5</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10277155-9EE1-4F73-AE44-FD7ED951963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00100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6E070D-273C-4910-BCEE-129F6C325F6B}" type="datetime1">
              <a:rPr lang="en-US" smtClean="0">
                <a:solidFill>
                  <a:prstClr val="black">
                    <a:tint val="75000"/>
                  </a:prstClr>
                </a:solidFill>
              </a:rPr>
              <a:pPr/>
              <a:t>6/17/2014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INS 21 Chapter 5</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0277155-9EE1-4F73-AE44-FD7ED951963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35976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01C37A-7325-491B-9C2F-06E6A1CE243D}" type="datetime1">
              <a:rPr lang="en-US" smtClean="0">
                <a:solidFill>
                  <a:prstClr val="black">
                    <a:tint val="75000"/>
                  </a:prstClr>
                </a:solidFill>
              </a:rPr>
              <a:pPr/>
              <a:t>6/17/2014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INS 21 Chapter 5</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0277155-9EE1-4F73-AE44-FD7ED951963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43494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131C6F-9475-412E-B3B3-B8592B5EF385}" type="datetime1">
              <a:rPr lang="en-US" smtClean="0">
                <a:solidFill>
                  <a:prstClr val="black">
                    <a:tint val="75000"/>
                  </a:prstClr>
                </a:solidFill>
              </a:rPr>
              <a:pPr/>
              <a:t>6/17/2014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solidFill>
                  <a:prstClr val="black">
                    <a:tint val="75000"/>
                  </a:prstClr>
                </a:solidFill>
              </a:rPr>
              <a:t>INS 21 Chapter 5</a:t>
            </a: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277155-9EE1-4F73-AE44-FD7ED951963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144439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131C6F-9475-412E-B3B3-B8592B5EF385}" type="datetime1">
              <a:rPr lang="en-US" smtClean="0">
                <a:solidFill>
                  <a:prstClr val="black">
                    <a:tint val="75000"/>
                  </a:prstClr>
                </a:solidFill>
              </a:rPr>
              <a:pPr/>
              <a:t>6/17/2014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solidFill>
                  <a:prstClr val="black">
                    <a:tint val="75000"/>
                  </a:prstClr>
                </a:solidFill>
              </a:rPr>
              <a:t>INS 21 Chapter 5</a:t>
            </a: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277155-9EE1-4F73-AE44-FD7ED951963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1668859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131C6F-9475-412E-B3B3-B8592B5EF385}" type="datetime1">
              <a:rPr lang="en-US" smtClean="0">
                <a:solidFill>
                  <a:prstClr val="black">
                    <a:tint val="75000"/>
                  </a:prstClr>
                </a:solidFill>
              </a:rPr>
              <a:pPr/>
              <a:t>6/17/2014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solidFill>
                  <a:prstClr val="black">
                    <a:tint val="75000"/>
                  </a:prstClr>
                </a:solidFill>
              </a:rPr>
              <a:t>INS 21 Chapter 5</a:t>
            </a: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277155-9EE1-4F73-AE44-FD7ED951963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693308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131C6F-9475-412E-B3B3-B8592B5EF385}" type="datetime1">
              <a:rPr lang="en-US" smtClean="0">
                <a:solidFill>
                  <a:prstClr val="black">
                    <a:tint val="75000"/>
                  </a:prstClr>
                </a:solidFill>
              </a:rPr>
              <a:pPr/>
              <a:t>6/17/2014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solidFill>
                  <a:prstClr val="black">
                    <a:tint val="75000"/>
                  </a:prstClr>
                </a:solidFill>
              </a:rPr>
              <a:t>INS 21 Chapter 5</a:t>
            </a: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277155-9EE1-4F73-AE44-FD7ED951963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0799607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131C6F-9475-412E-B3B3-B8592B5EF385}" type="datetime1">
              <a:rPr lang="en-US" smtClean="0">
                <a:solidFill>
                  <a:prstClr val="black">
                    <a:tint val="75000"/>
                  </a:prstClr>
                </a:solidFill>
              </a:rPr>
              <a:pPr/>
              <a:t>6/17/2014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solidFill>
                  <a:prstClr val="black">
                    <a:tint val="75000"/>
                  </a:prstClr>
                </a:solidFill>
              </a:rPr>
              <a:t>INS 21 Chapter 5</a:t>
            </a: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277155-9EE1-4F73-AE44-FD7ED951963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1502321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9"/>
            <a:ext cx="8229600" cy="487362"/>
          </a:xfrm>
          <a:solidFill>
            <a:schemeClr val="tx2">
              <a:lumMod val="20000"/>
              <a:lumOff val="80000"/>
            </a:schemeClr>
          </a:solidFill>
          <a:ln>
            <a:solidFill>
              <a:srgbClr val="0070C0"/>
            </a:solidFill>
          </a:ln>
        </p:spPr>
        <p:txBody>
          <a:bodyPr>
            <a:noAutofit/>
          </a:bodyPr>
          <a:lstStyle/>
          <a:p>
            <a:r>
              <a:rPr lang="en-US" sz="2800" dirty="0" smtClean="0">
                <a:solidFill>
                  <a:schemeClr val="tx2"/>
                </a:solidFill>
                <a:latin typeface="+mn-lt"/>
                <a:cs typeface="Arial" pitchFamily="34" charset="0"/>
              </a:rPr>
              <a:t>Introduction to Underwriting</a:t>
            </a:r>
            <a:endParaRPr lang="en-US" sz="2800" dirty="0">
              <a:solidFill>
                <a:schemeClr val="tx2"/>
              </a:solidFill>
              <a:latin typeface="+mn-lt"/>
              <a:cs typeface="Arial" pitchFamily="34" charset="0"/>
            </a:endParaRPr>
          </a:p>
        </p:txBody>
      </p:sp>
      <p:sp>
        <p:nvSpPr>
          <p:cNvPr id="5" name="Content Placeholder 4"/>
          <p:cNvSpPr>
            <a:spLocks noGrp="1"/>
          </p:cNvSpPr>
          <p:nvPr>
            <p:ph idx="1"/>
          </p:nvPr>
        </p:nvSpPr>
        <p:spPr>
          <a:xfrm>
            <a:off x="457200" y="838200"/>
            <a:ext cx="8229600" cy="5486400"/>
          </a:xfrm>
          <a:ln>
            <a:solidFill>
              <a:schemeClr val="accent1"/>
            </a:solidFill>
          </a:ln>
        </p:spPr>
        <p:txBody>
          <a:bodyPr>
            <a:normAutofit/>
          </a:bodyPr>
          <a:lstStyle/>
          <a:p>
            <a:pPr marL="514350" lvl="0" indent="-514350">
              <a:buFont typeface="+mj-lt"/>
              <a:buAutoNum type="arabicPeriod"/>
            </a:pPr>
            <a:r>
              <a:rPr lang="en-US" sz="1600" dirty="0" smtClean="0">
                <a:solidFill>
                  <a:schemeClr val="tx2"/>
                </a:solidFill>
              </a:rPr>
              <a:t>Proposal forms or application forms are submitted to the Underwriting Department.  The Underwriting Department performs the critical task of scrutinizing the proposals, analyzing, assessing and filtering them.</a:t>
            </a:r>
          </a:p>
          <a:p>
            <a:pPr marL="514350" lvl="0" indent="-514350">
              <a:buFont typeface="+mj-lt"/>
              <a:buAutoNum type="arabicPeriod"/>
            </a:pPr>
            <a:r>
              <a:rPr lang="en-US" sz="1600" dirty="0" smtClean="0">
                <a:solidFill>
                  <a:schemeClr val="tx2"/>
                </a:solidFill>
              </a:rPr>
              <a:t>Unlike other commercial transactions where the relationship between buyer and seller ends when the price is paid and the product is handed over, in Insurance the relationship starts after the premium is paid.  It may continue lifelong.  In some Liability Insurances the claims can be reported several decades after the policy has been sold.  Therefore the Underwriter has the onerous responsibility of ensuring that the Company has accepted ‘good quality’ customers.</a:t>
            </a:r>
          </a:p>
          <a:p>
            <a:pPr marL="514350" lvl="0" indent="-514350">
              <a:buFont typeface="+mj-lt"/>
              <a:buAutoNum type="arabicPeriod"/>
            </a:pPr>
            <a:r>
              <a:rPr lang="en-US" sz="1600" dirty="0" smtClean="0">
                <a:solidFill>
                  <a:schemeClr val="tx2"/>
                </a:solidFill>
              </a:rPr>
              <a:t>The Underwriting Department is the sole source of revenue for the Company.  Therefore it also has a commercial role to play.</a:t>
            </a:r>
          </a:p>
          <a:p>
            <a:pPr marL="514350" lvl="0" indent="-514350">
              <a:buFont typeface="+mj-lt"/>
              <a:buAutoNum type="arabicPeriod"/>
            </a:pPr>
            <a:r>
              <a:rPr lang="en-US" sz="1600" dirty="0" smtClean="0">
                <a:solidFill>
                  <a:schemeClr val="tx2"/>
                </a:solidFill>
              </a:rPr>
              <a:t>Adverse selection - put simply it means that persons who are most likely to have a claim will buy Insurance.  For example, a person already having cancer will buy Life Insurance.  A factory owner facing union trouble will buy Riot and Strike Insurance.  It is the responsibility of the Underwriter to identify cases of Adverse Selection and take steps to neutralize them.</a:t>
            </a:r>
          </a:p>
          <a:p>
            <a:pPr marL="514350" lvl="0" indent="-514350">
              <a:buFont typeface="+mj-lt"/>
              <a:buAutoNum type="arabicPeriod"/>
            </a:pPr>
            <a:r>
              <a:rPr lang="en-US" sz="1600" dirty="0" smtClean="0">
                <a:solidFill>
                  <a:schemeClr val="tx2"/>
                </a:solidFill>
              </a:rPr>
              <a:t>The Underwriter performs these functions by taking three critical decisions –</a:t>
            </a:r>
          </a:p>
          <a:p>
            <a:pPr marL="971550" lvl="1" indent="-514350">
              <a:buSzPct val="75000"/>
              <a:buFont typeface="+mj-lt"/>
              <a:buAutoNum type="arabicPeriod"/>
            </a:pPr>
            <a:r>
              <a:rPr lang="en-US" sz="1600" dirty="0" smtClean="0">
                <a:solidFill>
                  <a:schemeClr val="tx2"/>
                </a:solidFill>
              </a:rPr>
              <a:t>Whether to accept or reject a proposal?</a:t>
            </a:r>
          </a:p>
          <a:p>
            <a:pPr marL="971550" lvl="1" indent="-514350">
              <a:buSzPct val="75000"/>
              <a:buFont typeface="+mj-lt"/>
              <a:buAutoNum type="arabicPeriod"/>
            </a:pPr>
            <a:r>
              <a:rPr lang="en-US" sz="1600" dirty="0" smtClean="0">
                <a:solidFill>
                  <a:schemeClr val="tx2"/>
                </a:solidFill>
              </a:rPr>
              <a:t>At what rates of premium?</a:t>
            </a:r>
          </a:p>
          <a:p>
            <a:pPr marL="971550" lvl="1" indent="-514350">
              <a:buSzPct val="75000"/>
              <a:buFont typeface="+mj-lt"/>
              <a:buAutoNum type="arabicPeriod"/>
            </a:pPr>
            <a:r>
              <a:rPr lang="en-US" sz="1600" dirty="0" smtClean="0">
                <a:solidFill>
                  <a:schemeClr val="tx2"/>
                </a:solidFill>
              </a:rPr>
              <a:t>At what terms and conditions? </a:t>
            </a:r>
          </a:p>
          <a:p>
            <a:pPr lvl="0">
              <a:spcBef>
                <a:spcPts val="600"/>
              </a:spcBef>
              <a:spcAft>
                <a:spcPts val="600"/>
              </a:spcAft>
              <a:buClr>
                <a:srgbClr val="1E60A2"/>
              </a:buClr>
              <a:buSzPct val="75000"/>
              <a:buFont typeface="+mj-lt"/>
              <a:buAutoNum type="arabicPeriod"/>
            </a:pPr>
            <a:endParaRPr lang="en-US" sz="1600" dirty="0" smtClean="0">
              <a:solidFill>
                <a:schemeClr val="tx2"/>
              </a:solidFill>
              <a:cs typeface="Arial" pitchFamily="34" charset="0"/>
            </a:endParaRPr>
          </a:p>
        </p:txBody>
      </p:sp>
      <p:sp>
        <p:nvSpPr>
          <p:cNvPr id="6" name="Slide Number Placeholder 5"/>
          <p:cNvSpPr>
            <a:spLocks noGrp="1"/>
          </p:cNvSpPr>
          <p:nvPr>
            <p:ph type="sldNum" sz="quarter" idx="12"/>
          </p:nvPr>
        </p:nvSpPr>
        <p:spPr/>
        <p:txBody>
          <a:bodyPr/>
          <a:lstStyle/>
          <a:p>
            <a:fld id="{10277155-9EE1-4F73-AE44-FD7ED9519630}" type="slidenum">
              <a:rPr lang="en-US" smtClean="0">
                <a:solidFill>
                  <a:prstClr val="black">
                    <a:tint val="75000"/>
                  </a:prstClr>
                </a:solidFill>
              </a:rPr>
              <a:pPr/>
              <a:t>1</a:t>
            </a:fld>
            <a:endParaRPr lang="en-US">
              <a:solidFill>
                <a:prstClr val="black">
                  <a:tint val="75000"/>
                </a:prstClr>
              </a:solidFill>
            </a:endParaRPr>
          </a:p>
        </p:txBody>
      </p:sp>
      <p:sp>
        <p:nvSpPr>
          <p:cNvPr id="7" name="Footer Placeholder 6"/>
          <p:cNvSpPr>
            <a:spLocks noGrp="1"/>
          </p:cNvSpPr>
          <p:nvPr>
            <p:ph type="ftr" sz="quarter" idx="11"/>
          </p:nvPr>
        </p:nvSpPr>
        <p:spPr/>
        <p:txBody>
          <a:bodyPr/>
          <a:lstStyle/>
          <a:p>
            <a:r>
              <a:rPr lang="en-US" dirty="0" smtClean="0">
                <a:solidFill>
                  <a:prstClr val="black">
                    <a:tint val="75000"/>
                  </a:prstClr>
                </a:solidFill>
              </a:rPr>
              <a:t>Insurance Foundation Course – Chapter 3 - Underwriting</a:t>
            </a:r>
            <a:endParaRPr lang="en-US" dirty="0">
              <a:solidFill>
                <a:prstClr val="black">
                  <a:tint val="75000"/>
                </a:prstClr>
              </a:solidFill>
            </a:endParaRPr>
          </a:p>
        </p:txBody>
      </p:sp>
    </p:spTree>
    <p:extLst>
      <p:ext uri="{BB962C8B-B14F-4D97-AF65-F5344CB8AC3E}">
        <p14:creationId xmlns:p14="http://schemas.microsoft.com/office/powerpoint/2010/main" val="32754856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9"/>
            <a:ext cx="8229600" cy="487362"/>
          </a:xfrm>
          <a:solidFill>
            <a:schemeClr val="tx2">
              <a:lumMod val="20000"/>
              <a:lumOff val="80000"/>
            </a:schemeClr>
          </a:solidFill>
          <a:ln>
            <a:solidFill>
              <a:srgbClr val="0070C0"/>
            </a:solidFill>
          </a:ln>
        </p:spPr>
        <p:txBody>
          <a:bodyPr>
            <a:noAutofit/>
          </a:bodyPr>
          <a:lstStyle/>
          <a:p>
            <a:r>
              <a:rPr lang="en-US" sz="2800" dirty="0" smtClean="0">
                <a:solidFill>
                  <a:schemeClr val="tx2"/>
                </a:solidFill>
                <a:latin typeface="+mn-lt"/>
                <a:cs typeface="Arial" pitchFamily="34" charset="0"/>
              </a:rPr>
              <a:t>Introduction to Underwriting </a:t>
            </a:r>
            <a:r>
              <a:rPr lang="en-US" sz="1600" i="1" dirty="0" smtClean="0">
                <a:solidFill>
                  <a:schemeClr val="tx2"/>
                </a:solidFill>
                <a:latin typeface="+mn-lt"/>
                <a:cs typeface="Arial" pitchFamily="34" charset="0"/>
              </a:rPr>
              <a:t>continued</a:t>
            </a:r>
            <a:endParaRPr lang="en-US" sz="2800" i="1" dirty="0">
              <a:solidFill>
                <a:schemeClr val="tx2"/>
              </a:solidFill>
              <a:latin typeface="+mn-lt"/>
              <a:cs typeface="Arial" pitchFamily="34" charset="0"/>
            </a:endParaRPr>
          </a:p>
        </p:txBody>
      </p:sp>
      <p:sp>
        <p:nvSpPr>
          <p:cNvPr id="5" name="Content Placeholder 4"/>
          <p:cNvSpPr>
            <a:spLocks noGrp="1"/>
          </p:cNvSpPr>
          <p:nvPr>
            <p:ph idx="1"/>
          </p:nvPr>
        </p:nvSpPr>
        <p:spPr>
          <a:xfrm>
            <a:off x="457200" y="838200"/>
            <a:ext cx="8229600" cy="5486400"/>
          </a:xfrm>
          <a:ln>
            <a:solidFill>
              <a:schemeClr val="accent1"/>
            </a:solidFill>
          </a:ln>
        </p:spPr>
        <p:txBody>
          <a:bodyPr>
            <a:normAutofit/>
          </a:bodyPr>
          <a:lstStyle/>
          <a:p>
            <a:pPr lvl="0">
              <a:buFont typeface="+mj-lt"/>
              <a:buAutoNum type="arabicPeriod" startAt="6"/>
            </a:pPr>
            <a:r>
              <a:rPr lang="en-US" sz="1600" dirty="0" smtClean="0">
                <a:solidFill>
                  <a:schemeClr val="tx2"/>
                </a:solidFill>
              </a:rPr>
              <a:t>The Underwriter therefore has to ensure that revenue comes in from ‘good quality customers’.</a:t>
            </a:r>
          </a:p>
          <a:p>
            <a:pPr lvl="0">
              <a:buFont typeface="+mj-lt"/>
              <a:buAutoNum type="arabicPeriod" startAt="6"/>
            </a:pPr>
            <a:r>
              <a:rPr lang="en-US" sz="1600" dirty="0" smtClean="0">
                <a:solidFill>
                  <a:schemeClr val="tx2"/>
                </a:solidFill>
              </a:rPr>
              <a:t>A good customer is not someone who does not make claims.  But one who does not make preplanned or preexisting claims.</a:t>
            </a:r>
          </a:p>
          <a:p>
            <a:pPr lvl="0">
              <a:buFont typeface="+mj-lt"/>
              <a:buAutoNum type="arabicPeriod" startAt="6"/>
            </a:pPr>
            <a:r>
              <a:rPr lang="en-US" sz="1600" dirty="0" smtClean="0">
                <a:solidFill>
                  <a:schemeClr val="tx2"/>
                </a:solidFill>
              </a:rPr>
              <a:t>The Underwriter has to identify:</a:t>
            </a:r>
          </a:p>
          <a:p>
            <a:pPr marL="800100" lvl="1" indent="-342900">
              <a:buSzPct val="75000"/>
              <a:buFont typeface="+mj-lt"/>
              <a:buAutoNum type="arabicPeriod"/>
            </a:pPr>
            <a:r>
              <a:rPr lang="en-US" sz="1600" dirty="0" smtClean="0">
                <a:solidFill>
                  <a:schemeClr val="tx2"/>
                </a:solidFill>
              </a:rPr>
              <a:t> Customers who are likely to make claims due to their ‘moral hazard’ (their moral integrity, tendency to make fraud or exaggerated claims or just carelessness which leads to increased claims)</a:t>
            </a:r>
          </a:p>
          <a:p>
            <a:pPr marL="800100" lvl="1" indent="-342900">
              <a:buSzPct val="75000"/>
              <a:buFont typeface="+mj-lt"/>
              <a:buAutoNum type="arabicPeriod"/>
            </a:pPr>
            <a:r>
              <a:rPr lang="en-US" sz="1600" dirty="0" smtClean="0">
                <a:solidFill>
                  <a:schemeClr val="tx2"/>
                </a:solidFill>
              </a:rPr>
              <a:t>Risks which have higher ‘physical hazard’ – e.g. a petrol station is considered more hazardous than a school building.</a:t>
            </a:r>
          </a:p>
          <a:p>
            <a:pPr lvl="0">
              <a:buFont typeface="+mj-lt"/>
              <a:buAutoNum type="arabicPeriod" startAt="6"/>
            </a:pPr>
            <a:r>
              <a:rPr lang="en-US" sz="1600" dirty="0" smtClean="0">
                <a:solidFill>
                  <a:schemeClr val="tx2"/>
                </a:solidFill>
              </a:rPr>
              <a:t>Underwriting Authority - is the financial authority to accept proposals up to a certain ‘sum Insured’ or value.  It is given to Underwriters based on their seniority and expertise.  It can be increased or decreased or revoked depending on the Underwriter’s performance.</a:t>
            </a:r>
          </a:p>
          <a:p>
            <a:pPr lvl="0">
              <a:buFont typeface="+mj-lt"/>
              <a:buAutoNum type="arabicPeriod" startAt="6"/>
            </a:pPr>
            <a:r>
              <a:rPr lang="en-US" sz="1600" dirty="0" smtClean="0">
                <a:solidFill>
                  <a:schemeClr val="tx2"/>
                </a:solidFill>
              </a:rPr>
              <a:t>The Underwriter has to convert ‘bad’ risks into ‘manageable’ risks by adjusting the terms and conditions or the rates of premium.</a:t>
            </a:r>
          </a:p>
          <a:p>
            <a:pPr marL="514350" lvl="0" indent="-514350">
              <a:buNone/>
            </a:pPr>
            <a:endParaRPr lang="en-US" sz="1600" dirty="0" smtClean="0">
              <a:solidFill>
                <a:schemeClr val="tx2"/>
              </a:solidFill>
            </a:endParaRPr>
          </a:p>
        </p:txBody>
      </p:sp>
      <p:sp>
        <p:nvSpPr>
          <p:cNvPr id="6" name="Slide Number Placeholder 5"/>
          <p:cNvSpPr>
            <a:spLocks noGrp="1"/>
          </p:cNvSpPr>
          <p:nvPr>
            <p:ph type="sldNum" sz="quarter" idx="12"/>
          </p:nvPr>
        </p:nvSpPr>
        <p:spPr/>
        <p:txBody>
          <a:bodyPr/>
          <a:lstStyle/>
          <a:p>
            <a:fld id="{10277155-9EE1-4F73-AE44-FD7ED9519630}" type="slidenum">
              <a:rPr lang="en-US" smtClean="0">
                <a:solidFill>
                  <a:prstClr val="black">
                    <a:tint val="75000"/>
                  </a:prstClr>
                </a:solidFill>
              </a:rPr>
              <a:pPr/>
              <a:t>2</a:t>
            </a:fld>
            <a:endParaRPr lang="en-US">
              <a:solidFill>
                <a:prstClr val="black">
                  <a:tint val="75000"/>
                </a:prstClr>
              </a:solidFill>
            </a:endParaRPr>
          </a:p>
        </p:txBody>
      </p:sp>
      <p:sp>
        <p:nvSpPr>
          <p:cNvPr id="7" name="Footer Placeholder 6"/>
          <p:cNvSpPr>
            <a:spLocks noGrp="1"/>
          </p:cNvSpPr>
          <p:nvPr>
            <p:ph type="ftr" sz="quarter" idx="11"/>
          </p:nvPr>
        </p:nvSpPr>
        <p:spPr/>
        <p:txBody>
          <a:bodyPr/>
          <a:lstStyle/>
          <a:p>
            <a:r>
              <a:rPr lang="en-US" dirty="0" smtClean="0">
                <a:solidFill>
                  <a:prstClr val="black">
                    <a:tint val="75000"/>
                  </a:prstClr>
                </a:solidFill>
              </a:rPr>
              <a:t>Insurance Foundation Course – Chapter 3 - Underwriting</a:t>
            </a:r>
            <a:endParaRPr lang="en-US" dirty="0">
              <a:solidFill>
                <a:prstClr val="black">
                  <a:tint val="75000"/>
                </a:prstClr>
              </a:solidFill>
            </a:endParaRPr>
          </a:p>
        </p:txBody>
      </p:sp>
    </p:spTree>
    <p:extLst>
      <p:ext uri="{BB962C8B-B14F-4D97-AF65-F5344CB8AC3E}">
        <p14:creationId xmlns:p14="http://schemas.microsoft.com/office/powerpoint/2010/main" val="7542341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9"/>
            <a:ext cx="8229600" cy="487362"/>
          </a:xfrm>
          <a:solidFill>
            <a:schemeClr val="tx2">
              <a:lumMod val="20000"/>
              <a:lumOff val="80000"/>
            </a:schemeClr>
          </a:solidFill>
          <a:ln>
            <a:solidFill>
              <a:srgbClr val="0070C0"/>
            </a:solidFill>
          </a:ln>
        </p:spPr>
        <p:txBody>
          <a:bodyPr>
            <a:noAutofit/>
          </a:bodyPr>
          <a:lstStyle/>
          <a:p>
            <a:r>
              <a:rPr lang="en-US" sz="2600" dirty="0" smtClean="0">
                <a:solidFill>
                  <a:schemeClr val="tx2"/>
                </a:solidFill>
                <a:latin typeface="+mn-lt"/>
                <a:cs typeface="Arial" pitchFamily="34" charset="0"/>
              </a:rPr>
              <a:t>Step 1-New Business &amp; Underwriting Support Processes</a:t>
            </a:r>
            <a:endParaRPr lang="en-US" sz="2600" dirty="0">
              <a:solidFill>
                <a:schemeClr val="tx2"/>
              </a:solidFill>
              <a:latin typeface="+mn-lt"/>
              <a:cs typeface="Arial" pitchFamily="34" charset="0"/>
            </a:endParaRPr>
          </a:p>
        </p:txBody>
      </p:sp>
      <p:sp>
        <p:nvSpPr>
          <p:cNvPr id="5" name="Content Placeholder 4"/>
          <p:cNvSpPr>
            <a:spLocks noGrp="1"/>
          </p:cNvSpPr>
          <p:nvPr>
            <p:ph idx="1"/>
          </p:nvPr>
        </p:nvSpPr>
        <p:spPr>
          <a:xfrm>
            <a:off x="457200" y="838200"/>
            <a:ext cx="8229600" cy="5486400"/>
          </a:xfrm>
          <a:ln>
            <a:solidFill>
              <a:schemeClr val="accent1"/>
            </a:solidFill>
          </a:ln>
        </p:spPr>
        <p:txBody>
          <a:bodyPr>
            <a:normAutofit/>
          </a:bodyPr>
          <a:lstStyle/>
          <a:p>
            <a:pPr lvl="0">
              <a:lnSpc>
                <a:spcPct val="150000"/>
              </a:lnSpc>
              <a:spcBef>
                <a:spcPts val="600"/>
              </a:spcBef>
              <a:buClr>
                <a:srgbClr val="1E60A2"/>
              </a:buClr>
              <a:buSzPct val="75000"/>
              <a:buNone/>
            </a:pPr>
            <a:r>
              <a:rPr lang="en-US" sz="1600" dirty="0" smtClean="0">
                <a:solidFill>
                  <a:schemeClr val="tx2"/>
                </a:solidFill>
                <a:cs typeface="Arial" pitchFamily="34" charset="0"/>
              </a:rPr>
              <a:t> </a:t>
            </a:r>
          </a:p>
        </p:txBody>
      </p:sp>
      <p:sp>
        <p:nvSpPr>
          <p:cNvPr id="6" name="Slide Number Placeholder 5"/>
          <p:cNvSpPr>
            <a:spLocks noGrp="1"/>
          </p:cNvSpPr>
          <p:nvPr>
            <p:ph type="sldNum" sz="quarter" idx="12"/>
          </p:nvPr>
        </p:nvSpPr>
        <p:spPr/>
        <p:txBody>
          <a:bodyPr/>
          <a:lstStyle/>
          <a:p>
            <a:fld id="{10277155-9EE1-4F73-AE44-FD7ED9519630}" type="slidenum">
              <a:rPr lang="en-US" smtClean="0">
                <a:solidFill>
                  <a:prstClr val="black">
                    <a:tint val="75000"/>
                  </a:prstClr>
                </a:solidFill>
              </a:rPr>
              <a:pPr/>
              <a:t>3</a:t>
            </a:fld>
            <a:endParaRPr lang="en-US">
              <a:solidFill>
                <a:prstClr val="black">
                  <a:tint val="75000"/>
                </a:prstClr>
              </a:solidFill>
            </a:endParaRPr>
          </a:p>
        </p:txBody>
      </p:sp>
      <p:sp>
        <p:nvSpPr>
          <p:cNvPr id="7" name="Footer Placeholder 6"/>
          <p:cNvSpPr>
            <a:spLocks noGrp="1"/>
          </p:cNvSpPr>
          <p:nvPr>
            <p:ph type="ftr" sz="quarter" idx="11"/>
          </p:nvPr>
        </p:nvSpPr>
        <p:spPr/>
        <p:txBody>
          <a:bodyPr/>
          <a:lstStyle/>
          <a:p>
            <a:r>
              <a:rPr lang="en-US" smtClean="0">
                <a:solidFill>
                  <a:prstClr val="black">
                    <a:tint val="75000"/>
                  </a:prstClr>
                </a:solidFill>
              </a:rPr>
              <a:t>Insurance Foundation Course – Chapter 3 - Underwriting</a:t>
            </a:r>
            <a:endParaRPr lang="en-US" dirty="0">
              <a:solidFill>
                <a:prstClr val="black">
                  <a:tint val="75000"/>
                </a:prstClr>
              </a:solidFill>
            </a:endParaRPr>
          </a:p>
        </p:txBody>
      </p:sp>
      <p:sp>
        <p:nvSpPr>
          <p:cNvPr id="16" name="AutoShape 3"/>
          <p:cNvSpPr>
            <a:spLocks noChangeArrowheads="1"/>
          </p:cNvSpPr>
          <p:nvPr/>
        </p:nvSpPr>
        <p:spPr bwMode="auto">
          <a:xfrm>
            <a:off x="504687" y="919162"/>
            <a:ext cx="1933713" cy="773112"/>
          </a:xfrm>
          <a:prstGeom prst="homePlate">
            <a:avLst>
              <a:gd name="adj" fmla="val 37117"/>
            </a:avLst>
          </a:prstGeom>
          <a:solidFill>
            <a:srgbClr val="336699"/>
          </a:solidFill>
          <a:ln w="9525" algn="ctr">
            <a:noFill/>
            <a:miter lim="800000"/>
            <a:headEnd/>
            <a:tailEnd/>
          </a:ln>
          <a:effectLst/>
          <a:scene3d>
            <a:camera prst="orthographicFront"/>
            <a:lightRig rig="threePt" dir="t"/>
          </a:scene3d>
          <a:sp3d>
            <a:bevelT w="165100" prst="coolSlant"/>
          </a:sp3d>
        </p:spPr>
        <p:txBody>
          <a:bodyPr lIns="36000" tIns="36000" rIns="36000" bIns="36000" anchor="ctr"/>
          <a:lstStyle/>
          <a:p>
            <a:pPr marL="112713" algn="ctr">
              <a:lnSpc>
                <a:spcPct val="80000"/>
              </a:lnSpc>
              <a:defRPr/>
            </a:pPr>
            <a:r>
              <a:rPr lang="en-US" sz="1600" b="1" dirty="0">
                <a:solidFill>
                  <a:prstClr val="white"/>
                </a:solidFill>
                <a:cs typeface="Arial" pitchFamily="34" charset="0"/>
              </a:rPr>
              <a:t>Pre </a:t>
            </a:r>
            <a:r>
              <a:rPr lang="en-US" sz="1600" b="1" dirty="0">
                <a:solidFill>
                  <a:prstClr val="white"/>
                </a:solidFill>
                <a:cs typeface="Arial" pitchFamily="34" charset="0"/>
              </a:rPr>
              <a:t>Underwriting</a:t>
            </a:r>
            <a:endParaRPr lang="en-US" sz="1600" b="1" dirty="0">
              <a:solidFill>
                <a:prstClr val="white"/>
              </a:solidFill>
              <a:cs typeface="Arial" pitchFamily="34" charset="0"/>
            </a:endParaRPr>
          </a:p>
        </p:txBody>
      </p:sp>
      <p:sp>
        <p:nvSpPr>
          <p:cNvPr id="17" name="AutoShape 4"/>
          <p:cNvSpPr>
            <a:spLocks noChangeArrowheads="1"/>
          </p:cNvSpPr>
          <p:nvPr/>
        </p:nvSpPr>
        <p:spPr bwMode="auto">
          <a:xfrm>
            <a:off x="4589396" y="918286"/>
            <a:ext cx="2116204" cy="773112"/>
          </a:xfrm>
          <a:prstGeom prst="chevron">
            <a:avLst>
              <a:gd name="adj" fmla="val 37929"/>
            </a:avLst>
          </a:prstGeom>
          <a:solidFill>
            <a:srgbClr val="336699"/>
          </a:solidFill>
          <a:ln w="9525" algn="ctr">
            <a:noFill/>
            <a:miter lim="800000"/>
            <a:headEnd/>
            <a:tailEnd/>
          </a:ln>
          <a:effectLst/>
          <a:scene3d>
            <a:camera prst="orthographicFront"/>
            <a:lightRig rig="threePt" dir="t"/>
          </a:scene3d>
          <a:sp3d>
            <a:bevelT w="165100" prst="coolSlant"/>
          </a:sp3d>
        </p:spPr>
        <p:txBody>
          <a:bodyPr lIns="36000" tIns="36000" rIns="36000" bIns="36000" anchor="ctr"/>
          <a:lstStyle/>
          <a:p>
            <a:pPr marL="57150" algn="ctr">
              <a:lnSpc>
                <a:spcPct val="80000"/>
              </a:lnSpc>
              <a:defRPr/>
            </a:pPr>
            <a:r>
              <a:rPr lang="en-US" sz="1600" b="1" dirty="0">
                <a:solidFill>
                  <a:prstClr val="white"/>
                </a:solidFill>
                <a:cs typeface="Arial" pitchFamily="34" charset="0"/>
              </a:rPr>
              <a:t>Quote </a:t>
            </a:r>
            <a:r>
              <a:rPr lang="en-US" sz="1600" b="1" dirty="0">
                <a:solidFill>
                  <a:prstClr val="white"/>
                </a:solidFill>
                <a:cs typeface="Arial" pitchFamily="34" charset="0"/>
              </a:rPr>
              <a:t>Issuance</a:t>
            </a:r>
            <a:endParaRPr lang="en-US" sz="1600" b="1" dirty="0">
              <a:solidFill>
                <a:prstClr val="white"/>
              </a:solidFill>
              <a:cs typeface="Arial" pitchFamily="34" charset="0"/>
            </a:endParaRPr>
          </a:p>
        </p:txBody>
      </p:sp>
      <p:sp>
        <p:nvSpPr>
          <p:cNvPr id="18" name="AutoShape 17"/>
          <p:cNvSpPr>
            <a:spLocks noChangeArrowheads="1"/>
          </p:cNvSpPr>
          <p:nvPr/>
        </p:nvSpPr>
        <p:spPr bwMode="auto">
          <a:xfrm>
            <a:off x="6705600" y="914400"/>
            <a:ext cx="1981200" cy="773112"/>
          </a:xfrm>
          <a:prstGeom prst="chevron">
            <a:avLst>
              <a:gd name="adj" fmla="val 44884"/>
            </a:avLst>
          </a:prstGeom>
          <a:solidFill>
            <a:srgbClr val="336699"/>
          </a:solidFill>
          <a:ln w="9525" algn="ctr">
            <a:noFill/>
            <a:miter lim="800000"/>
            <a:headEnd/>
            <a:tailEnd/>
          </a:ln>
          <a:effectLst/>
          <a:scene3d>
            <a:camera prst="orthographicFront"/>
            <a:lightRig rig="threePt" dir="t"/>
          </a:scene3d>
          <a:sp3d>
            <a:bevelT w="165100" prst="coolSlant"/>
          </a:sp3d>
        </p:spPr>
        <p:txBody>
          <a:bodyPr lIns="36000" tIns="36000" rIns="36000" bIns="36000" anchor="ctr"/>
          <a:lstStyle/>
          <a:p>
            <a:pPr marL="57150" algn="just">
              <a:lnSpc>
                <a:spcPct val="80000"/>
              </a:lnSpc>
              <a:defRPr/>
            </a:pPr>
            <a:r>
              <a:rPr lang="en-US" sz="1600" b="1" dirty="0">
                <a:solidFill>
                  <a:prstClr val="white"/>
                </a:solidFill>
                <a:cs typeface="Arial" pitchFamily="34" charset="0"/>
              </a:rPr>
              <a:t>Booking &amp; </a:t>
            </a:r>
          </a:p>
          <a:p>
            <a:pPr marL="57150" algn="ctr">
              <a:lnSpc>
                <a:spcPct val="80000"/>
              </a:lnSpc>
              <a:defRPr/>
            </a:pPr>
            <a:r>
              <a:rPr lang="en-US" sz="1600" b="1" dirty="0">
                <a:solidFill>
                  <a:prstClr val="white"/>
                </a:solidFill>
                <a:cs typeface="Arial" pitchFamily="34" charset="0"/>
              </a:rPr>
              <a:t>Binding</a:t>
            </a:r>
          </a:p>
        </p:txBody>
      </p:sp>
      <p:sp>
        <p:nvSpPr>
          <p:cNvPr id="19" name="Rectangle 8"/>
          <p:cNvSpPr>
            <a:spLocks noChangeArrowheads="1"/>
          </p:cNvSpPr>
          <p:nvPr/>
        </p:nvSpPr>
        <p:spPr bwMode="auto">
          <a:xfrm>
            <a:off x="2362200" y="1765908"/>
            <a:ext cx="2133600" cy="2272692"/>
          </a:xfrm>
          <a:prstGeom prst="rect">
            <a:avLst/>
          </a:prstGeom>
          <a:noFill/>
          <a:ln w="6350" algn="ctr">
            <a:noFill/>
            <a:miter lim="800000"/>
            <a:headEnd/>
            <a:tailEnd/>
          </a:ln>
        </p:spPr>
        <p:txBody>
          <a:bodyPr lIns="91440"/>
          <a:lstStyle/>
          <a:p>
            <a:pPr marL="225425" indent="-225425">
              <a:spcBef>
                <a:spcPts val="400"/>
              </a:spcBef>
              <a:buSzPct val="75000"/>
              <a:buFont typeface="+mj-lt"/>
              <a:buAutoNum type="arabicPeriod"/>
            </a:pPr>
            <a:r>
              <a:rPr lang="en-US" sz="1450" dirty="0">
                <a:solidFill>
                  <a:srgbClr val="1F497D"/>
                </a:solidFill>
                <a:cs typeface="Arial" pitchFamily="34" charset="0"/>
              </a:rPr>
              <a:t>Decision on Accept/Reject </a:t>
            </a:r>
            <a:r>
              <a:rPr lang="en-US" sz="1450" dirty="0">
                <a:solidFill>
                  <a:srgbClr val="1F497D"/>
                </a:solidFill>
                <a:cs typeface="Arial" pitchFamily="34" charset="0"/>
              </a:rPr>
              <a:t>Risk</a:t>
            </a:r>
            <a:endParaRPr lang="en-US" sz="1450" dirty="0">
              <a:solidFill>
                <a:srgbClr val="1F497D"/>
              </a:solidFill>
              <a:cs typeface="Arial" pitchFamily="34" charset="0"/>
            </a:endParaRPr>
          </a:p>
          <a:p>
            <a:pPr marL="225425" indent="-225425">
              <a:spcBef>
                <a:spcPts val="400"/>
              </a:spcBef>
              <a:buSzPct val="75000"/>
              <a:buFont typeface="+mj-lt"/>
              <a:buAutoNum type="arabicPeriod"/>
            </a:pPr>
            <a:r>
              <a:rPr lang="en-US" sz="1450" dirty="0">
                <a:solidFill>
                  <a:srgbClr val="1F497D"/>
                </a:solidFill>
                <a:cs typeface="Arial" pitchFamily="34" charset="0"/>
              </a:rPr>
              <a:t>If accepted –  generate Quote </a:t>
            </a:r>
          </a:p>
          <a:p>
            <a:pPr marL="225425" indent="-225425">
              <a:spcBef>
                <a:spcPts val="400"/>
              </a:spcBef>
              <a:buSzPct val="75000"/>
              <a:buFont typeface="+mj-lt"/>
              <a:buAutoNum type="arabicPeriod"/>
            </a:pPr>
            <a:r>
              <a:rPr lang="en-US" sz="1450" dirty="0">
                <a:solidFill>
                  <a:srgbClr val="1F497D"/>
                </a:solidFill>
                <a:cs typeface="Arial" pitchFamily="34" charset="0"/>
              </a:rPr>
              <a:t>Include Rates, Terms, Conditions, Warranties</a:t>
            </a:r>
          </a:p>
          <a:p>
            <a:pPr marL="225425" indent="-225425">
              <a:spcBef>
                <a:spcPts val="400"/>
              </a:spcBef>
              <a:buSzPct val="75000"/>
              <a:buFont typeface="+mj-lt"/>
              <a:buAutoNum type="arabicPeriod"/>
            </a:pPr>
            <a:r>
              <a:rPr lang="en-US" sz="1450" dirty="0">
                <a:solidFill>
                  <a:srgbClr val="1F497D"/>
                </a:solidFill>
                <a:cs typeface="Arial" pitchFamily="34" charset="0"/>
              </a:rPr>
              <a:t>Generate Quote</a:t>
            </a:r>
          </a:p>
          <a:p>
            <a:pPr marL="342900" indent="-342900">
              <a:spcBef>
                <a:spcPts val="400"/>
              </a:spcBef>
              <a:buSzPct val="75000"/>
              <a:buFont typeface="+mj-lt"/>
              <a:buAutoNum type="arabicPeriod"/>
            </a:pPr>
            <a:endParaRPr lang="en-US" sz="1450" dirty="0">
              <a:solidFill>
                <a:srgbClr val="1F497D"/>
              </a:solidFill>
              <a:cs typeface="Arial" pitchFamily="34" charset="0"/>
            </a:endParaRPr>
          </a:p>
        </p:txBody>
      </p:sp>
      <p:sp>
        <p:nvSpPr>
          <p:cNvPr id="20" name="Rectangle 14"/>
          <p:cNvSpPr>
            <a:spLocks noChangeArrowheads="1"/>
          </p:cNvSpPr>
          <p:nvPr/>
        </p:nvSpPr>
        <p:spPr bwMode="auto">
          <a:xfrm>
            <a:off x="4419600" y="1726039"/>
            <a:ext cx="2286000" cy="2693561"/>
          </a:xfrm>
          <a:prstGeom prst="rect">
            <a:avLst/>
          </a:prstGeom>
          <a:noFill/>
          <a:ln w="6350" algn="ctr">
            <a:noFill/>
            <a:miter lim="800000"/>
            <a:headEnd/>
            <a:tailEnd/>
          </a:ln>
        </p:spPr>
        <p:txBody>
          <a:bodyPr lIns="91440"/>
          <a:lstStyle/>
          <a:p>
            <a:pPr marL="225425" indent="-225425">
              <a:spcBef>
                <a:spcPts val="400"/>
              </a:spcBef>
              <a:buSzPct val="75000"/>
              <a:buFont typeface="+mj-lt"/>
              <a:buAutoNum type="arabicPeriod"/>
            </a:pPr>
            <a:r>
              <a:rPr lang="en-US" sz="1450" dirty="0">
                <a:solidFill>
                  <a:srgbClr val="1F497D"/>
                </a:solidFill>
                <a:cs typeface="Arial" pitchFamily="34" charset="0"/>
              </a:rPr>
              <a:t>Issuance of Quote to </a:t>
            </a:r>
            <a:r>
              <a:rPr lang="en-US" sz="1450" dirty="0">
                <a:solidFill>
                  <a:srgbClr val="1F497D"/>
                </a:solidFill>
                <a:cs typeface="Arial" pitchFamily="34" charset="0"/>
              </a:rPr>
              <a:t>client/Broker</a:t>
            </a:r>
            <a:endParaRPr lang="en-US" sz="1450" dirty="0">
              <a:solidFill>
                <a:srgbClr val="1F497D"/>
              </a:solidFill>
              <a:cs typeface="Arial" pitchFamily="34" charset="0"/>
            </a:endParaRPr>
          </a:p>
          <a:p>
            <a:pPr marL="225425" indent="-225425">
              <a:spcBef>
                <a:spcPts val="400"/>
              </a:spcBef>
              <a:buSzPct val="75000"/>
              <a:buFont typeface="+mj-lt"/>
              <a:buAutoNum type="arabicPeriod"/>
            </a:pPr>
            <a:r>
              <a:rPr lang="en-US" sz="1450" dirty="0">
                <a:solidFill>
                  <a:srgbClr val="1F497D"/>
                </a:solidFill>
                <a:cs typeface="Arial" pitchFamily="34" charset="0"/>
              </a:rPr>
              <a:t>Chase for Quote response-accepted/ Rejected</a:t>
            </a:r>
          </a:p>
          <a:p>
            <a:pPr marL="225425" indent="-225425">
              <a:spcBef>
                <a:spcPts val="400"/>
              </a:spcBef>
              <a:buSzPct val="75000"/>
              <a:buFont typeface="+mj-lt"/>
              <a:buAutoNum type="arabicPeriod"/>
            </a:pPr>
            <a:r>
              <a:rPr lang="en-US" sz="1450" dirty="0">
                <a:solidFill>
                  <a:srgbClr val="1F497D"/>
                </a:solidFill>
                <a:cs typeface="Arial" pitchFamily="34" charset="0"/>
              </a:rPr>
              <a:t>If rejected – Re-quote if needed</a:t>
            </a:r>
          </a:p>
          <a:p>
            <a:pPr marL="225425" indent="-225425">
              <a:spcBef>
                <a:spcPts val="400"/>
              </a:spcBef>
              <a:buSzPct val="75000"/>
              <a:buFont typeface="+mj-lt"/>
              <a:buAutoNum type="arabicPeriod"/>
            </a:pPr>
            <a:r>
              <a:rPr lang="en-US" sz="1450" dirty="0">
                <a:solidFill>
                  <a:srgbClr val="1F497D"/>
                </a:solidFill>
                <a:cs typeface="Arial" pitchFamily="34" charset="0"/>
              </a:rPr>
              <a:t>If accepted – Receive acceptance note from  client/ </a:t>
            </a:r>
            <a:r>
              <a:rPr lang="en-US" sz="1450" dirty="0">
                <a:solidFill>
                  <a:srgbClr val="1F497D"/>
                </a:solidFill>
                <a:cs typeface="Arial" pitchFamily="34" charset="0"/>
              </a:rPr>
              <a:t>Broker</a:t>
            </a:r>
            <a:endParaRPr lang="en-US" sz="1450" dirty="0">
              <a:solidFill>
                <a:srgbClr val="1F497D"/>
              </a:solidFill>
              <a:cs typeface="Arial" pitchFamily="34" charset="0"/>
            </a:endParaRPr>
          </a:p>
        </p:txBody>
      </p:sp>
      <p:sp>
        <p:nvSpPr>
          <p:cNvPr id="21" name="Rectangle 9"/>
          <p:cNvSpPr>
            <a:spLocks noChangeArrowheads="1"/>
          </p:cNvSpPr>
          <p:nvPr/>
        </p:nvSpPr>
        <p:spPr bwMode="auto">
          <a:xfrm>
            <a:off x="6629400" y="1750121"/>
            <a:ext cx="2057400" cy="3812479"/>
          </a:xfrm>
          <a:prstGeom prst="rect">
            <a:avLst/>
          </a:prstGeom>
          <a:noFill/>
          <a:ln w="6350" algn="ctr">
            <a:noFill/>
            <a:miter lim="800000"/>
            <a:headEnd/>
            <a:tailEnd/>
          </a:ln>
        </p:spPr>
        <p:txBody>
          <a:bodyPr lIns="91440"/>
          <a:lstStyle/>
          <a:p>
            <a:pPr marL="225425" indent="-225425">
              <a:spcBef>
                <a:spcPts val="400"/>
              </a:spcBef>
              <a:buSzPct val="75000"/>
              <a:buFont typeface="+mj-lt"/>
              <a:buAutoNum type="arabicPeriod"/>
            </a:pPr>
            <a:r>
              <a:rPr lang="en-US" sz="1450" dirty="0">
                <a:solidFill>
                  <a:srgbClr val="1F497D"/>
                </a:solidFill>
                <a:cs typeface="Arial" pitchFamily="34" charset="0"/>
              </a:rPr>
              <a:t>If quote accepted Issue  Binder</a:t>
            </a:r>
          </a:p>
          <a:p>
            <a:pPr marL="225425" indent="-225425">
              <a:spcBef>
                <a:spcPts val="400"/>
              </a:spcBef>
              <a:buSzPct val="75000"/>
              <a:buFont typeface="+mj-lt"/>
              <a:buAutoNum type="arabicPeriod"/>
            </a:pPr>
            <a:r>
              <a:rPr lang="en-US" sz="1450" dirty="0">
                <a:solidFill>
                  <a:srgbClr val="1F497D"/>
                </a:solidFill>
                <a:cs typeface="Arial" pitchFamily="34" charset="0"/>
              </a:rPr>
              <a:t>Book premium </a:t>
            </a:r>
          </a:p>
          <a:p>
            <a:pPr marL="225425" indent="-225425">
              <a:spcBef>
                <a:spcPts val="400"/>
              </a:spcBef>
              <a:buSzPct val="75000"/>
              <a:buFont typeface="+mj-lt"/>
              <a:buAutoNum type="arabicPeriod"/>
            </a:pPr>
            <a:r>
              <a:rPr lang="en-US" sz="1450" dirty="0">
                <a:solidFill>
                  <a:srgbClr val="1F497D"/>
                </a:solidFill>
                <a:cs typeface="Arial" pitchFamily="34" charset="0"/>
              </a:rPr>
              <a:t>Send premium invoice to producer/client</a:t>
            </a:r>
          </a:p>
          <a:p>
            <a:pPr marL="225425" indent="-225425">
              <a:spcBef>
                <a:spcPts val="400"/>
              </a:spcBef>
              <a:buSzPct val="75000"/>
              <a:buFont typeface="+mj-lt"/>
              <a:buAutoNum type="arabicPeriod"/>
            </a:pPr>
            <a:r>
              <a:rPr lang="en-US" sz="1450" dirty="0">
                <a:solidFill>
                  <a:srgbClr val="1F497D"/>
                </a:solidFill>
                <a:cs typeface="Arial" pitchFamily="34" charset="0"/>
              </a:rPr>
              <a:t>Reminder letters for premium</a:t>
            </a:r>
          </a:p>
          <a:p>
            <a:pPr marL="225425" indent="-225425">
              <a:spcBef>
                <a:spcPts val="400"/>
              </a:spcBef>
              <a:buSzPct val="75000"/>
              <a:buFont typeface="+mj-lt"/>
              <a:buAutoNum type="arabicPeriod"/>
            </a:pPr>
            <a:r>
              <a:rPr lang="en-US" sz="1450" dirty="0">
                <a:solidFill>
                  <a:srgbClr val="1F497D"/>
                </a:solidFill>
                <a:cs typeface="Arial" pitchFamily="34" charset="0"/>
              </a:rPr>
              <a:t>Receive Premium &amp; Bank transactions</a:t>
            </a:r>
          </a:p>
          <a:p>
            <a:pPr marL="225425" indent="-225425">
              <a:spcBef>
                <a:spcPts val="400"/>
              </a:spcBef>
              <a:buSzPct val="75000"/>
              <a:buFont typeface="+mj-lt"/>
              <a:buAutoNum type="arabicPeriod"/>
            </a:pPr>
            <a:r>
              <a:rPr lang="en-US" sz="1450" dirty="0">
                <a:solidFill>
                  <a:srgbClr val="1F497D"/>
                </a:solidFill>
                <a:cs typeface="Arial" pitchFamily="34" charset="0"/>
              </a:rPr>
              <a:t>Apply cash </a:t>
            </a:r>
          </a:p>
          <a:p>
            <a:pPr marL="225425" indent="-225425">
              <a:spcBef>
                <a:spcPts val="400"/>
              </a:spcBef>
              <a:buSzPct val="75000"/>
              <a:buFont typeface="+mj-lt"/>
              <a:buAutoNum type="arabicPeriod"/>
            </a:pPr>
            <a:r>
              <a:rPr lang="en-US" sz="1450" dirty="0">
                <a:solidFill>
                  <a:srgbClr val="1F497D"/>
                </a:solidFill>
                <a:cs typeface="Arial" pitchFamily="34" charset="0"/>
              </a:rPr>
              <a:t>Arrange </a:t>
            </a:r>
            <a:r>
              <a:rPr lang="en-US" sz="1450" dirty="0">
                <a:solidFill>
                  <a:srgbClr val="1F497D"/>
                </a:solidFill>
                <a:cs typeface="Arial" pitchFamily="34" charset="0"/>
              </a:rPr>
              <a:t>reinsurance </a:t>
            </a:r>
            <a:r>
              <a:rPr lang="en-US" sz="1450" dirty="0">
                <a:solidFill>
                  <a:srgbClr val="1F497D"/>
                </a:solidFill>
                <a:cs typeface="Arial" pitchFamily="34" charset="0"/>
              </a:rPr>
              <a:t>if necessary</a:t>
            </a:r>
          </a:p>
          <a:p>
            <a:pPr marL="225425" indent="-225425">
              <a:spcBef>
                <a:spcPts val="400"/>
              </a:spcBef>
              <a:buSzPct val="75000"/>
              <a:buFont typeface="+mj-lt"/>
              <a:buAutoNum type="arabicPeriod"/>
            </a:pPr>
            <a:r>
              <a:rPr lang="en-US" sz="1450" dirty="0">
                <a:solidFill>
                  <a:srgbClr val="1F497D"/>
                </a:solidFill>
                <a:cs typeface="Arial" pitchFamily="34" charset="0"/>
              </a:rPr>
              <a:t>Update Agency records</a:t>
            </a:r>
          </a:p>
        </p:txBody>
      </p:sp>
      <p:sp>
        <p:nvSpPr>
          <p:cNvPr id="22" name="Rectangle 9"/>
          <p:cNvSpPr>
            <a:spLocks noChangeArrowheads="1"/>
          </p:cNvSpPr>
          <p:nvPr/>
        </p:nvSpPr>
        <p:spPr bwMode="auto">
          <a:xfrm>
            <a:off x="457200" y="1752600"/>
            <a:ext cx="1981200" cy="4495800"/>
          </a:xfrm>
          <a:prstGeom prst="rect">
            <a:avLst/>
          </a:prstGeom>
          <a:noFill/>
          <a:ln w="6350" algn="ctr">
            <a:noFill/>
            <a:miter lim="800000"/>
            <a:headEnd/>
            <a:tailEnd/>
          </a:ln>
        </p:spPr>
        <p:txBody>
          <a:bodyPr lIns="91440"/>
          <a:lstStyle/>
          <a:p>
            <a:pPr marL="225425" indent="-225425">
              <a:spcBef>
                <a:spcPts val="400"/>
              </a:spcBef>
              <a:buSzPct val="75000"/>
              <a:buFont typeface="+mj-lt"/>
              <a:buAutoNum type="arabicPeriod"/>
            </a:pPr>
            <a:r>
              <a:rPr lang="en-US" sz="1450" dirty="0">
                <a:solidFill>
                  <a:srgbClr val="1F497D"/>
                </a:solidFill>
                <a:cs typeface="Arial" pitchFamily="34" charset="0"/>
              </a:rPr>
              <a:t>Receive application </a:t>
            </a:r>
            <a:r>
              <a:rPr lang="en-US" sz="1450" dirty="0">
                <a:solidFill>
                  <a:srgbClr val="1F497D"/>
                </a:solidFill>
                <a:cs typeface="Arial" pitchFamily="34" charset="0"/>
              </a:rPr>
              <a:t>through </a:t>
            </a:r>
            <a:r>
              <a:rPr lang="en-US" sz="1450" dirty="0">
                <a:solidFill>
                  <a:srgbClr val="1F497D"/>
                </a:solidFill>
                <a:cs typeface="Arial" pitchFamily="34" charset="0"/>
              </a:rPr>
              <a:t>Agent/Broker</a:t>
            </a:r>
            <a:endParaRPr lang="en-US" sz="1450" dirty="0">
              <a:solidFill>
                <a:srgbClr val="1F497D"/>
              </a:solidFill>
              <a:cs typeface="Arial" pitchFamily="34" charset="0"/>
            </a:endParaRPr>
          </a:p>
          <a:p>
            <a:pPr marL="228600" indent="-228600">
              <a:spcBef>
                <a:spcPts val="400"/>
              </a:spcBef>
              <a:buClr>
                <a:srgbClr val="1F497D"/>
              </a:buClr>
              <a:buSzPct val="75000"/>
              <a:buFont typeface="+mj-lt"/>
              <a:buAutoNum type="arabicPeriod"/>
            </a:pPr>
            <a:r>
              <a:rPr lang="en-US" sz="1450" dirty="0">
                <a:solidFill>
                  <a:srgbClr val="1F497D"/>
                </a:solidFill>
                <a:cs typeface="Arial" pitchFamily="34" charset="0"/>
              </a:rPr>
              <a:t>Registration </a:t>
            </a:r>
            <a:r>
              <a:rPr lang="en-US" sz="1450" dirty="0">
                <a:solidFill>
                  <a:srgbClr val="1F497D"/>
                </a:solidFill>
                <a:cs typeface="Arial" pitchFamily="34" charset="0"/>
              </a:rPr>
              <a:t>of app  </a:t>
            </a:r>
          </a:p>
          <a:p>
            <a:pPr marL="228600" indent="-228600">
              <a:spcBef>
                <a:spcPts val="400"/>
              </a:spcBef>
              <a:buSzPct val="75000"/>
              <a:buFont typeface="+mj-lt"/>
              <a:buAutoNum type="arabicPeriod"/>
            </a:pPr>
            <a:r>
              <a:rPr lang="en-US" sz="1450" dirty="0">
                <a:solidFill>
                  <a:srgbClr val="1F497D"/>
                </a:solidFill>
                <a:cs typeface="Arial" pitchFamily="34" charset="0"/>
              </a:rPr>
              <a:t> Scrutiny for missing </a:t>
            </a:r>
            <a:r>
              <a:rPr lang="en-US" sz="1450" dirty="0">
                <a:solidFill>
                  <a:srgbClr val="1F497D"/>
                </a:solidFill>
                <a:cs typeface="Arial" pitchFamily="34" charset="0"/>
              </a:rPr>
              <a:t> info </a:t>
            </a:r>
            <a:endParaRPr lang="en-US" sz="1450" dirty="0">
              <a:solidFill>
                <a:srgbClr val="1F497D"/>
              </a:solidFill>
              <a:cs typeface="Arial" pitchFamily="34" charset="0"/>
            </a:endParaRPr>
          </a:p>
          <a:p>
            <a:pPr marL="228600" indent="-228600">
              <a:spcBef>
                <a:spcPts val="400"/>
              </a:spcBef>
              <a:buSzPct val="75000"/>
              <a:buFont typeface="+mj-lt"/>
              <a:buAutoNum type="arabicPeriod"/>
            </a:pPr>
            <a:r>
              <a:rPr lang="en-US" sz="1450" dirty="0">
                <a:solidFill>
                  <a:srgbClr val="1F497D"/>
                </a:solidFill>
                <a:cs typeface="Arial" pitchFamily="34" charset="0"/>
              </a:rPr>
              <a:t>Call for missing info and missing docs</a:t>
            </a:r>
          </a:p>
          <a:p>
            <a:pPr marL="228600" indent="-228600">
              <a:spcBef>
                <a:spcPts val="400"/>
              </a:spcBef>
              <a:buSzPct val="75000"/>
              <a:buFont typeface="+mj-lt"/>
              <a:buAutoNum type="arabicPeriod"/>
            </a:pPr>
            <a:r>
              <a:rPr lang="en-US" sz="1450" dirty="0">
                <a:solidFill>
                  <a:srgbClr val="1F497D"/>
                </a:solidFill>
                <a:cs typeface="Arial" pitchFamily="34" charset="0"/>
              </a:rPr>
              <a:t>Supplement missing documents</a:t>
            </a:r>
          </a:p>
          <a:p>
            <a:pPr marL="228600" indent="-228600">
              <a:spcBef>
                <a:spcPts val="400"/>
              </a:spcBef>
              <a:buSzPct val="75000"/>
              <a:buFont typeface="+mj-lt"/>
              <a:buAutoNum type="arabicPeriod"/>
            </a:pPr>
            <a:r>
              <a:rPr lang="en-US" sz="1450" dirty="0">
                <a:solidFill>
                  <a:srgbClr val="1F497D"/>
                </a:solidFill>
                <a:cs typeface="Arial" pitchFamily="34" charset="0"/>
              </a:rPr>
              <a:t>Verify client history, industry and product code</a:t>
            </a:r>
          </a:p>
          <a:p>
            <a:pPr marL="228600" indent="-228600">
              <a:spcBef>
                <a:spcPts val="400"/>
              </a:spcBef>
              <a:buSzPct val="75000"/>
              <a:buFont typeface="+mj-lt"/>
              <a:buAutoNum type="arabicPeriod"/>
            </a:pPr>
            <a:r>
              <a:rPr lang="en-US" sz="1450" dirty="0">
                <a:solidFill>
                  <a:srgbClr val="1F497D"/>
                </a:solidFill>
                <a:cs typeface="Arial" pitchFamily="34" charset="0"/>
              </a:rPr>
              <a:t>Complete data sheet </a:t>
            </a:r>
            <a:r>
              <a:rPr lang="en-US" sz="1450" dirty="0">
                <a:solidFill>
                  <a:srgbClr val="1F497D"/>
                </a:solidFill>
                <a:cs typeface="Arial" pitchFamily="34" charset="0"/>
              </a:rPr>
              <a:t> &amp; </a:t>
            </a:r>
            <a:r>
              <a:rPr lang="en-US" sz="1450" dirty="0">
                <a:solidFill>
                  <a:srgbClr val="1F497D"/>
                </a:solidFill>
                <a:cs typeface="Arial" pitchFamily="34" charset="0"/>
              </a:rPr>
              <a:t>submit to </a:t>
            </a:r>
            <a:r>
              <a:rPr lang="en-US" sz="1450" dirty="0">
                <a:solidFill>
                  <a:srgbClr val="1F497D"/>
                </a:solidFill>
                <a:cs typeface="Arial" pitchFamily="34" charset="0"/>
              </a:rPr>
              <a:t>Underwriter with </a:t>
            </a:r>
            <a:r>
              <a:rPr lang="en-US" sz="1450" dirty="0">
                <a:solidFill>
                  <a:srgbClr val="1F497D"/>
                </a:solidFill>
                <a:cs typeface="Arial" pitchFamily="34" charset="0"/>
              </a:rPr>
              <a:t>indicative </a:t>
            </a:r>
            <a:r>
              <a:rPr lang="en-US" sz="1450" dirty="0">
                <a:solidFill>
                  <a:srgbClr val="1F497D"/>
                </a:solidFill>
                <a:cs typeface="Arial" pitchFamily="34" charset="0"/>
              </a:rPr>
              <a:t>rates</a:t>
            </a:r>
            <a:endParaRPr lang="en-US" sz="1450" dirty="0">
              <a:solidFill>
                <a:srgbClr val="1F497D"/>
              </a:solidFill>
              <a:cs typeface="Arial" pitchFamily="34" charset="0"/>
            </a:endParaRPr>
          </a:p>
        </p:txBody>
      </p:sp>
      <p:sp>
        <p:nvSpPr>
          <p:cNvPr id="23" name="AutoShape 4"/>
          <p:cNvSpPr>
            <a:spLocks noChangeArrowheads="1"/>
          </p:cNvSpPr>
          <p:nvPr/>
        </p:nvSpPr>
        <p:spPr bwMode="auto">
          <a:xfrm>
            <a:off x="2536930" y="914400"/>
            <a:ext cx="2035070" cy="773112"/>
          </a:xfrm>
          <a:prstGeom prst="chevron">
            <a:avLst>
              <a:gd name="adj" fmla="val 37929"/>
            </a:avLst>
          </a:prstGeom>
          <a:solidFill>
            <a:srgbClr val="336699"/>
          </a:solidFill>
          <a:ln w="9525" algn="ctr">
            <a:noFill/>
            <a:miter lim="800000"/>
            <a:headEnd/>
            <a:tailEnd/>
          </a:ln>
          <a:effectLst/>
          <a:scene3d>
            <a:camera prst="orthographicFront"/>
            <a:lightRig rig="threePt" dir="t"/>
          </a:scene3d>
          <a:sp3d>
            <a:bevelT w="165100" prst="coolSlant"/>
          </a:sp3d>
        </p:spPr>
        <p:txBody>
          <a:bodyPr lIns="36000" tIns="36000" rIns="36000" bIns="36000" anchor="ctr"/>
          <a:lstStyle/>
          <a:p>
            <a:pPr marL="114300" algn="ctr">
              <a:lnSpc>
                <a:spcPct val="80000"/>
              </a:lnSpc>
              <a:defRPr/>
            </a:pPr>
            <a:r>
              <a:rPr lang="en-US" sz="1600" b="1" dirty="0">
                <a:solidFill>
                  <a:prstClr val="white"/>
                </a:solidFill>
                <a:cs typeface="Arial" pitchFamily="34" charset="0"/>
              </a:rPr>
              <a:t>Quote Generation</a:t>
            </a:r>
          </a:p>
        </p:txBody>
      </p:sp>
    </p:spTree>
    <p:extLst>
      <p:ext uri="{BB962C8B-B14F-4D97-AF65-F5344CB8AC3E}">
        <p14:creationId xmlns:p14="http://schemas.microsoft.com/office/powerpoint/2010/main" val="3591211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9"/>
            <a:ext cx="8229600" cy="487362"/>
          </a:xfrm>
          <a:solidFill>
            <a:schemeClr val="tx2">
              <a:lumMod val="20000"/>
              <a:lumOff val="80000"/>
            </a:schemeClr>
          </a:solidFill>
          <a:ln>
            <a:solidFill>
              <a:srgbClr val="0070C0"/>
            </a:solidFill>
          </a:ln>
        </p:spPr>
        <p:txBody>
          <a:bodyPr>
            <a:noAutofit/>
          </a:bodyPr>
          <a:lstStyle/>
          <a:p>
            <a:r>
              <a:rPr lang="en-US" sz="2800" dirty="0" smtClean="0">
                <a:solidFill>
                  <a:schemeClr val="tx2"/>
                </a:solidFill>
                <a:latin typeface="+mn-lt"/>
                <a:cs typeface="Arial" pitchFamily="34" charset="0"/>
              </a:rPr>
              <a:t>Step 2 – Policy Administration &amp; Maintenance Process</a:t>
            </a:r>
            <a:endParaRPr lang="en-US" sz="2800" dirty="0">
              <a:solidFill>
                <a:schemeClr val="tx2"/>
              </a:solidFill>
              <a:latin typeface="+mn-lt"/>
              <a:cs typeface="Arial" pitchFamily="34" charset="0"/>
            </a:endParaRPr>
          </a:p>
        </p:txBody>
      </p:sp>
      <p:sp>
        <p:nvSpPr>
          <p:cNvPr id="5" name="Content Placeholder 4"/>
          <p:cNvSpPr>
            <a:spLocks noGrp="1"/>
          </p:cNvSpPr>
          <p:nvPr>
            <p:ph idx="1"/>
          </p:nvPr>
        </p:nvSpPr>
        <p:spPr>
          <a:xfrm>
            <a:off x="457200" y="838200"/>
            <a:ext cx="8229600" cy="5486400"/>
          </a:xfrm>
          <a:ln>
            <a:solidFill>
              <a:schemeClr val="accent1"/>
            </a:solidFill>
          </a:ln>
        </p:spPr>
        <p:txBody>
          <a:bodyPr>
            <a:normAutofit/>
          </a:bodyPr>
          <a:lstStyle/>
          <a:p>
            <a:pPr lvl="0">
              <a:lnSpc>
                <a:spcPct val="150000"/>
              </a:lnSpc>
              <a:spcBef>
                <a:spcPts val="600"/>
              </a:spcBef>
              <a:buClr>
                <a:srgbClr val="1E60A2"/>
              </a:buClr>
              <a:buSzPct val="75000"/>
              <a:buNone/>
            </a:pPr>
            <a:r>
              <a:rPr lang="en-US" sz="1600" dirty="0" smtClean="0">
                <a:solidFill>
                  <a:schemeClr val="tx2"/>
                </a:solidFill>
                <a:cs typeface="Arial" pitchFamily="34" charset="0"/>
              </a:rPr>
              <a:t> </a:t>
            </a:r>
            <a:r>
              <a:rPr lang="en-US" sz="1600" dirty="0" err="1" smtClean="0">
                <a:solidFill>
                  <a:schemeClr val="tx2"/>
                </a:solidFill>
                <a:cs typeface="Arial" pitchFamily="34" charset="0"/>
              </a:rPr>
              <a:t>sured</a:t>
            </a:r>
            <a:endParaRPr lang="en-US" sz="1600" dirty="0" smtClean="0">
              <a:solidFill>
                <a:schemeClr val="tx2"/>
              </a:solidFill>
              <a:cs typeface="Arial" pitchFamily="34" charset="0"/>
            </a:endParaRPr>
          </a:p>
        </p:txBody>
      </p:sp>
      <p:sp>
        <p:nvSpPr>
          <p:cNvPr id="6" name="Slide Number Placeholder 5"/>
          <p:cNvSpPr>
            <a:spLocks noGrp="1"/>
          </p:cNvSpPr>
          <p:nvPr>
            <p:ph type="sldNum" sz="quarter" idx="12"/>
          </p:nvPr>
        </p:nvSpPr>
        <p:spPr/>
        <p:txBody>
          <a:bodyPr/>
          <a:lstStyle/>
          <a:p>
            <a:fld id="{10277155-9EE1-4F73-AE44-FD7ED9519630}" type="slidenum">
              <a:rPr lang="en-US" smtClean="0">
                <a:solidFill>
                  <a:prstClr val="black">
                    <a:tint val="75000"/>
                  </a:prstClr>
                </a:solidFill>
              </a:rPr>
              <a:pPr/>
              <a:t>4</a:t>
            </a:fld>
            <a:endParaRPr lang="en-US">
              <a:solidFill>
                <a:prstClr val="black">
                  <a:tint val="75000"/>
                </a:prstClr>
              </a:solidFill>
            </a:endParaRPr>
          </a:p>
        </p:txBody>
      </p:sp>
      <p:sp>
        <p:nvSpPr>
          <p:cNvPr id="7" name="Footer Placeholder 6"/>
          <p:cNvSpPr>
            <a:spLocks noGrp="1"/>
          </p:cNvSpPr>
          <p:nvPr>
            <p:ph type="ftr" sz="quarter" idx="11"/>
          </p:nvPr>
        </p:nvSpPr>
        <p:spPr/>
        <p:txBody>
          <a:bodyPr/>
          <a:lstStyle/>
          <a:p>
            <a:r>
              <a:rPr lang="en-US" smtClean="0">
                <a:solidFill>
                  <a:prstClr val="black">
                    <a:tint val="75000"/>
                  </a:prstClr>
                </a:solidFill>
              </a:rPr>
              <a:t>Insurance Foundation Course – Chapter 3 - Underwriting</a:t>
            </a:r>
            <a:endParaRPr lang="en-US" dirty="0">
              <a:solidFill>
                <a:prstClr val="black">
                  <a:tint val="75000"/>
                </a:prstClr>
              </a:solidFill>
            </a:endParaRPr>
          </a:p>
        </p:txBody>
      </p:sp>
      <p:sp>
        <p:nvSpPr>
          <p:cNvPr id="16" name="AutoShape 3"/>
          <p:cNvSpPr>
            <a:spLocks noChangeArrowheads="1"/>
          </p:cNvSpPr>
          <p:nvPr/>
        </p:nvSpPr>
        <p:spPr bwMode="auto">
          <a:xfrm>
            <a:off x="587733" y="914400"/>
            <a:ext cx="1774467" cy="773112"/>
          </a:xfrm>
          <a:prstGeom prst="homePlate">
            <a:avLst>
              <a:gd name="adj" fmla="val 37117"/>
            </a:avLst>
          </a:prstGeom>
          <a:solidFill>
            <a:srgbClr val="336699"/>
          </a:solidFill>
          <a:ln w="9525" algn="ctr">
            <a:noFill/>
            <a:miter lim="800000"/>
            <a:headEnd/>
            <a:tailEnd/>
          </a:ln>
          <a:effectLst/>
          <a:scene3d>
            <a:camera prst="orthographicFront"/>
            <a:lightRig rig="threePt" dir="t"/>
          </a:scene3d>
          <a:sp3d>
            <a:bevelT w="165100" prst="coolSlant"/>
          </a:sp3d>
        </p:spPr>
        <p:txBody>
          <a:bodyPr wrap="none" lIns="36000" tIns="36000" rIns="36000" bIns="36000" anchor="ctr"/>
          <a:lstStyle/>
          <a:p>
            <a:pPr marL="341313" indent="-228600" algn="ctr">
              <a:defRPr/>
            </a:pPr>
            <a:r>
              <a:rPr lang="en-US" sz="1600" b="1" dirty="0">
                <a:solidFill>
                  <a:prstClr val="white"/>
                </a:solidFill>
                <a:cs typeface="Arial" pitchFamily="34" charset="0"/>
              </a:rPr>
              <a:t>Document </a:t>
            </a:r>
          </a:p>
          <a:p>
            <a:pPr marL="341313" indent="-228600" algn="ctr">
              <a:defRPr/>
            </a:pPr>
            <a:r>
              <a:rPr lang="en-US" sz="1600" b="1" dirty="0">
                <a:solidFill>
                  <a:prstClr val="white"/>
                </a:solidFill>
                <a:cs typeface="Arial" pitchFamily="34" charset="0"/>
              </a:rPr>
              <a:t>Issuance</a:t>
            </a:r>
            <a:endParaRPr lang="en-US" sz="1600" b="1" dirty="0">
              <a:solidFill>
                <a:prstClr val="white"/>
              </a:solidFill>
              <a:cs typeface="Arial" pitchFamily="34" charset="0"/>
            </a:endParaRPr>
          </a:p>
        </p:txBody>
      </p:sp>
      <p:sp>
        <p:nvSpPr>
          <p:cNvPr id="17" name="AutoShape 4"/>
          <p:cNvSpPr>
            <a:spLocks noChangeArrowheads="1"/>
          </p:cNvSpPr>
          <p:nvPr/>
        </p:nvSpPr>
        <p:spPr bwMode="auto">
          <a:xfrm>
            <a:off x="2466503" y="919162"/>
            <a:ext cx="2105497" cy="773112"/>
          </a:xfrm>
          <a:prstGeom prst="chevron">
            <a:avLst>
              <a:gd name="adj" fmla="val 37929"/>
            </a:avLst>
          </a:prstGeom>
          <a:solidFill>
            <a:srgbClr val="336699"/>
          </a:solidFill>
          <a:ln w="9525" algn="ctr">
            <a:noFill/>
            <a:miter lim="800000"/>
            <a:headEnd/>
            <a:tailEnd/>
          </a:ln>
          <a:effectLst/>
          <a:scene3d>
            <a:camera prst="orthographicFront"/>
            <a:lightRig rig="threePt" dir="t"/>
          </a:scene3d>
          <a:sp3d>
            <a:bevelT w="165100" prst="coolSlant"/>
          </a:sp3d>
        </p:spPr>
        <p:txBody>
          <a:bodyPr wrap="none" lIns="36000" tIns="36000" rIns="36000" bIns="36000" anchor="ctr"/>
          <a:lstStyle/>
          <a:p>
            <a:pPr marL="285750" indent="-228600" algn="ctr">
              <a:defRPr/>
            </a:pPr>
            <a:r>
              <a:rPr lang="en-US" sz="1600" b="1" dirty="0">
                <a:solidFill>
                  <a:prstClr val="white"/>
                </a:solidFill>
                <a:cs typeface="Arial" pitchFamily="34" charset="0"/>
              </a:rPr>
              <a:t>Endorsement </a:t>
            </a:r>
          </a:p>
          <a:p>
            <a:pPr marL="285750" indent="-228600" algn="ctr">
              <a:defRPr/>
            </a:pPr>
            <a:r>
              <a:rPr lang="en-US" sz="1600" b="1" dirty="0">
                <a:solidFill>
                  <a:prstClr val="white"/>
                </a:solidFill>
                <a:cs typeface="Arial" pitchFamily="34" charset="0"/>
              </a:rPr>
              <a:t>Issuance</a:t>
            </a:r>
          </a:p>
        </p:txBody>
      </p:sp>
      <p:sp>
        <p:nvSpPr>
          <p:cNvPr id="18" name="AutoShape 17"/>
          <p:cNvSpPr>
            <a:spLocks noChangeArrowheads="1"/>
          </p:cNvSpPr>
          <p:nvPr/>
        </p:nvSpPr>
        <p:spPr bwMode="auto">
          <a:xfrm>
            <a:off x="4573579" y="914400"/>
            <a:ext cx="2132021" cy="773112"/>
          </a:xfrm>
          <a:prstGeom prst="chevron">
            <a:avLst>
              <a:gd name="adj" fmla="val 44884"/>
            </a:avLst>
          </a:prstGeom>
          <a:solidFill>
            <a:srgbClr val="336699"/>
          </a:solidFill>
          <a:ln w="9525" algn="ctr">
            <a:noFill/>
            <a:miter lim="800000"/>
            <a:headEnd/>
            <a:tailEnd/>
          </a:ln>
          <a:effectLst/>
          <a:scene3d>
            <a:camera prst="orthographicFront"/>
            <a:lightRig rig="threePt" dir="t"/>
          </a:scene3d>
          <a:sp3d>
            <a:bevelT w="165100" prst="coolSlant"/>
          </a:sp3d>
        </p:spPr>
        <p:txBody>
          <a:bodyPr wrap="none" lIns="36000" tIns="36000" rIns="36000" bIns="36000" anchor="ctr"/>
          <a:lstStyle/>
          <a:p>
            <a:pPr marL="285750" indent="-228600" algn="ctr">
              <a:defRPr/>
            </a:pPr>
            <a:r>
              <a:rPr lang="en-US" sz="1600" b="1" dirty="0">
                <a:solidFill>
                  <a:prstClr val="white"/>
                </a:solidFill>
                <a:cs typeface="Arial" pitchFamily="34" charset="0"/>
              </a:rPr>
              <a:t>Mid-Year </a:t>
            </a:r>
          </a:p>
          <a:p>
            <a:pPr marL="285750" indent="-228600" algn="ctr">
              <a:defRPr/>
            </a:pPr>
            <a:r>
              <a:rPr lang="en-US" sz="1600" b="1" dirty="0">
                <a:solidFill>
                  <a:prstClr val="white"/>
                </a:solidFill>
                <a:cs typeface="Arial" pitchFamily="34" charset="0"/>
              </a:rPr>
              <a:t>Cancellation</a:t>
            </a:r>
          </a:p>
        </p:txBody>
      </p:sp>
      <p:sp>
        <p:nvSpPr>
          <p:cNvPr id="19" name="AutoShape 18"/>
          <p:cNvSpPr>
            <a:spLocks noChangeArrowheads="1"/>
          </p:cNvSpPr>
          <p:nvPr/>
        </p:nvSpPr>
        <p:spPr bwMode="auto">
          <a:xfrm>
            <a:off x="6733406" y="915276"/>
            <a:ext cx="1953394" cy="776997"/>
          </a:xfrm>
          <a:prstGeom prst="chevron">
            <a:avLst>
              <a:gd name="adj" fmla="val 44865"/>
            </a:avLst>
          </a:prstGeom>
          <a:solidFill>
            <a:srgbClr val="336699"/>
          </a:solidFill>
          <a:ln w="9525" algn="ctr">
            <a:noFill/>
            <a:miter lim="800000"/>
            <a:headEnd/>
            <a:tailEnd/>
          </a:ln>
          <a:effectLst/>
          <a:scene3d>
            <a:camera prst="orthographicFront"/>
            <a:lightRig rig="threePt" dir="t"/>
          </a:scene3d>
          <a:sp3d>
            <a:bevelT w="165100" prst="coolSlant"/>
          </a:sp3d>
        </p:spPr>
        <p:txBody>
          <a:bodyPr wrap="none" lIns="36000" tIns="36000" rIns="36000" bIns="36000" anchor="ctr"/>
          <a:lstStyle/>
          <a:p>
            <a:pPr marL="285750" indent="-228600" algn="ctr">
              <a:defRPr/>
            </a:pPr>
            <a:r>
              <a:rPr lang="en-US" sz="1600" b="1" dirty="0">
                <a:solidFill>
                  <a:prstClr val="white"/>
                </a:solidFill>
                <a:cs typeface="Arial" pitchFamily="34" charset="0"/>
              </a:rPr>
              <a:t>Renewal </a:t>
            </a:r>
          </a:p>
          <a:p>
            <a:pPr marL="285750" indent="-228600" algn="ctr">
              <a:defRPr/>
            </a:pPr>
            <a:r>
              <a:rPr lang="en-US" sz="1600" b="1" dirty="0">
                <a:solidFill>
                  <a:prstClr val="white"/>
                </a:solidFill>
                <a:cs typeface="Arial" pitchFamily="34" charset="0"/>
              </a:rPr>
              <a:t>Tracking</a:t>
            </a:r>
          </a:p>
        </p:txBody>
      </p:sp>
      <p:sp>
        <p:nvSpPr>
          <p:cNvPr id="20" name="Rectangle 7"/>
          <p:cNvSpPr>
            <a:spLocks noChangeArrowheads="1"/>
          </p:cNvSpPr>
          <p:nvPr/>
        </p:nvSpPr>
        <p:spPr bwMode="auto">
          <a:xfrm>
            <a:off x="457200" y="1736724"/>
            <a:ext cx="1828800" cy="4587875"/>
          </a:xfrm>
          <a:prstGeom prst="rect">
            <a:avLst/>
          </a:prstGeom>
          <a:noFill/>
          <a:ln w="6350" algn="ctr">
            <a:noFill/>
            <a:miter lim="800000"/>
            <a:headEnd/>
            <a:tailEnd/>
          </a:ln>
        </p:spPr>
        <p:txBody>
          <a:bodyPr/>
          <a:lstStyle/>
          <a:p>
            <a:pPr marL="228600" indent="-228600">
              <a:spcBef>
                <a:spcPts val="600"/>
              </a:spcBef>
              <a:buFont typeface="+mj-lt"/>
              <a:buAutoNum type="arabicPeriod"/>
            </a:pPr>
            <a:r>
              <a:rPr lang="en-US" sz="1450" dirty="0">
                <a:solidFill>
                  <a:srgbClr val="1F497D"/>
                </a:solidFill>
                <a:cs typeface="Arial" pitchFamily="34" charset="0"/>
              </a:rPr>
              <a:t>Draft policy from database of clauses </a:t>
            </a:r>
            <a:r>
              <a:rPr lang="en-US" sz="1450" dirty="0">
                <a:solidFill>
                  <a:srgbClr val="1F497D"/>
                </a:solidFill>
                <a:cs typeface="Arial" pitchFamily="34" charset="0"/>
              </a:rPr>
              <a:t>&amp; templates</a:t>
            </a:r>
            <a:endParaRPr lang="en-US" sz="1450" dirty="0">
              <a:solidFill>
                <a:srgbClr val="1F497D"/>
              </a:solidFill>
              <a:cs typeface="Arial" pitchFamily="34" charset="0"/>
            </a:endParaRPr>
          </a:p>
          <a:p>
            <a:pPr marL="228600" indent="-228600">
              <a:spcBef>
                <a:spcPts val="600"/>
              </a:spcBef>
              <a:buFont typeface="+mj-lt"/>
              <a:buAutoNum type="arabicPeriod"/>
            </a:pPr>
            <a:r>
              <a:rPr lang="en-US" sz="1450" dirty="0">
                <a:solidFill>
                  <a:srgbClr val="1F497D"/>
                </a:solidFill>
                <a:cs typeface="Arial" pitchFamily="34" charset="0"/>
              </a:rPr>
              <a:t>Submission of formatted policy for approval</a:t>
            </a:r>
          </a:p>
          <a:p>
            <a:pPr marL="228600" indent="-228600">
              <a:spcBef>
                <a:spcPts val="600"/>
              </a:spcBef>
              <a:buFont typeface="+mj-lt"/>
              <a:buAutoNum type="arabicPeriod"/>
            </a:pPr>
            <a:r>
              <a:rPr lang="en-US" sz="1450" dirty="0">
                <a:solidFill>
                  <a:srgbClr val="1F497D"/>
                </a:solidFill>
                <a:cs typeface="Arial" pitchFamily="34" charset="0"/>
              </a:rPr>
              <a:t>Re-format policy as per </a:t>
            </a:r>
            <a:r>
              <a:rPr lang="en-US" sz="1450" dirty="0">
                <a:solidFill>
                  <a:srgbClr val="1F497D"/>
                </a:solidFill>
                <a:cs typeface="Arial" pitchFamily="34" charset="0"/>
              </a:rPr>
              <a:t>Underwriter’s </a:t>
            </a:r>
            <a:r>
              <a:rPr lang="en-US" sz="1450" dirty="0">
                <a:solidFill>
                  <a:srgbClr val="1F497D"/>
                </a:solidFill>
                <a:cs typeface="Arial" pitchFamily="34" charset="0"/>
              </a:rPr>
              <a:t>suggestion</a:t>
            </a:r>
          </a:p>
          <a:p>
            <a:pPr marL="228600" indent="-228600">
              <a:spcBef>
                <a:spcPts val="600"/>
              </a:spcBef>
              <a:buFont typeface="+mj-lt"/>
              <a:buAutoNum type="arabicPeriod"/>
            </a:pPr>
            <a:r>
              <a:rPr lang="en-US" sz="1450" dirty="0">
                <a:solidFill>
                  <a:srgbClr val="1F497D"/>
                </a:solidFill>
                <a:cs typeface="Arial" pitchFamily="34" charset="0"/>
              </a:rPr>
              <a:t>Prepare covering letter</a:t>
            </a:r>
          </a:p>
          <a:p>
            <a:pPr marL="228600" indent="-228600">
              <a:spcBef>
                <a:spcPts val="600"/>
              </a:spcBef>
              <a:buFont typeface="+mj-lt"/>
              <a:buAutoNum type="arabicPeriod"/>
            </a:pPr>
            <a:r>
              <a:rPr lang="en-US" sz="1450" dirty="0">
                <a:solidFill>
                  <a:srgbClr val="1F497D"/>
                </a:solidFill>
                <a:cs typeface="Arial" pitchFamily="34" charset="0"/>
              </a:rPr>
              <a:t>Submit both to </a:t>
            </a:r>
            <a:r>
              <a:rPr lang="en-US" sz="1450" dirty="0">
                <a:solidFill>
                  <a:srgbClr val="1F497D"/>
                </a:solidFill>
                <a:cs typeface="Arial" pitchFamily="34" charset="0"/>
              </a:rPr>
              <a:t>Underwriter </a:t>
            </a:r>
            <a:r>
              <a:rPr lang="en-US" sz="1450" dirty="0">
                <a:solidFill>
                  <a:srgbClr val="1F497D"/>
                </a:solidFill>
                <a:cs typeface="Arial" pitchFamily="34" charset="0"/>
              </a:rPr>
              <a:t>for signature &amp; issue</a:t>
            </a:r>
          </a:p>
          <a:p>
            <a:pPr marL="228600" indent="-228600">
              <a:spcBef>
                <a:spcPts val="600"/>
              </a:spcBef>
              <a:buFont typeface="+mj-lt"/>
              <a:buAutoNum type="arabicPeriod"/>
            </a:pPr>
            <a:r>
              <a:rPr lang="en-US" sz="1450" dirty="0">
                <a:solidFill>
                  <a:srgbClr val="1F497D"/>
                </a:solidFill>
                <a:cs typeface="Arial" pitchFamily="34" charset="0"/>
              </a:rPr>
              <a:t>Inform F&amp;A about premiums receivable</a:t>
            </a:r>
          </a:p>
        </p:txBody>
      </p:sp>
      <p:sp>
        <p:nvSpPr>
          <p:cNvPr id="21" name="Rectangle 8"/>
          <p:cNvSpPr>
            <a:spLocks noChangeArrowheads="1"/>
          </p:cNvSpPr>
          <p:nvPr/>
        </p:nvSpPr>
        <p:spPr bwMode="auto">
          <a:xfrm>
            <a:off x="2286000" y="1736725"/>
            <a:ext cx="2362200" cy="2057400"/>
          </a:xfrm>
          <a:prstGeom prst="rect">
            <a:avLst/>
          </a:prstGeom>
          <a:noFill/>
          <a:ln w="6350" algn="ctr">
            <a:noFill/>
            <a:miter lim="800000"/>
            <a:headEnd/>
            <a:tailEnd/>
          </a:ln>
        </p:spPr>
        <p:txBody>
          <a:bodyPr/>
          <a:lstStyle/>
          <a:p>
            <a:pPr marL="228600" indent="-228600">
              <a:spcBef>
                <a:spcPts val="600"/>
              </a:spcBef>
              <a:buFont typeface="+mj-lt"/>
              <a:buAutoNum type="arabicPeriod"/>
            </a:pPr>
            <a:r>
              <a:rPr lang="en-US" sz="1450" dirty="0">
                <a:solidFill>
                  <a:srgbClr val="1F497D"/>
                </a:solidFill>
                <a:cs typeface="Arial" pitchFamily="34" charset="0"/>
              </a:rPr>
              <a:t>Register endorsement request</a:t>
            </a:r>
          </a:p>
          <a:p>
            <a:pPr marL="228600" indent="-228600">
              <a:spcBef>
                <a:spcPts val="600"/>
              </a:spcBef>
              <a:buFont typeface="+mj-lt"/>
              <a:buAutoNum type="arabicPeriod"/>
            </a:pPr>
            <a:r>
              <a:rPr lang="en-US" sz="1450" dirty="0">
                <a:solidFill>
                  <a:srgbClr val="1F497D"/>
                </a:solidFill>
                <a:cs typeface="Arial" pitchFamily="34" charset="0"/>
              </a:rPr>
              <a:t>Index it to the correct policy folder</a:t>
            </a:r>
          </a:p>
          <a:p>
            <a:pPr marL="228600" indent="-228600">
              <a:spcBef>
                <a:spcPts val="600"/>
              </a:spcBef>
              <a:buFont typeface="+mj-lt"/>
              <a:buAutoNum type="arabicPeriod"/>
            </a:pPr>
            <a:r>
              <a:rPr lang="en-US" sz="1450" dirty="0">
                <a:solidFill>
                  <a:srgbClr val="1F497D"/>
                </a:solidFill>
                <a:cs typeface="Arial" pitchFamily="34" charset="0"/>
              </a:rPr>
              <a:t>Decide whether it is ‘Financial’ or ‘Non Financial’</a:t>
            </a:r>
          </a:p>
          <a:p>
            <a:pPr marL="228600" indent="-228600">
              <a:spcBef>
                <a:spcPts val="600"/>
              </a:spcBef>
              <a:buFont typeface="+mj-lt"/>
              <a:buAutoNum type="arabicPeriod"/>
            </a:pPr>
            <a:r>
              <a:rPr lang="en-US" sz="1450" dirty="0">
                <a:solidFill>
                  <a:srgbClr val="1F497D"/>
                </a:solidFill>
                <a:cs typeface="Arial" pitchFamily="34" charset="0"/>
              </a:rPr>
              <a:t>Complete Issuance of ‘Endorsement’ if it is ‘Non Financial’</a:t>
            </a:r>
          </a:p>
          <a:p>
            <a:pPr marL="228600" indent="-228600">
              <a:spcBef>
                <a:spcPts val="600"/>
              </a:spcBef>
              <a:buFont typeface="+mj-lt"/>
              <a:buAutoNum type="arabicPeriod"/>
            </a:pPr>
            <a:r>
              <a:rPr lang="en-US" sz="1450" dirty="0">
                <a:solidFill>
                  <a:srgbClr val="1F497D"/>
                </a:solidFill>
                <a:cs typeface="Arial" pitchFamily="34" charset="0"/>
              </a:rPr>
              <a:t>Submit quote to </a:t>
            </a:r>
            <a:r>
              <a:rPr lang="en-US" sz="1450" dirty="0">
                <a:solidFill>
                  <a:srgbClr val="1F497D"/>
                </a:solidFill>
                <a:cs typeface="Arial" pitchFamily="34" charset="0"/>
              </a:rPr>
              <a:t>Insured </a:t>
            </a:r>
            <a:r>
              <a:rPr lang="en-US" sz="1450" dirty="0">
                <a:solidFill>
                  <a:srgbClr val="1F497D"/>
                </a:solidFill>
                <a:cs typeface="Arial" pitchFamily="34" charset="0"/>
              </a:rPr>
              <a:t>if it is ‘Financial’</a:t>
            </a:r>
          </a:p>
          <a:p>
            <a:pPr marL="228600" indent="-228600">
              <a:spcBef>
                <a:spcPts val="600"/>
              </a:spcBef>
              <a:buFont typeface="+mj-lt"/>
              <a:buAutoNum type="arabicPeriod"/>
            </a:pPr>
            <a:r>
              <a:rPr lang="en-US" sz="1450" dirty="0">
                <a:solidFill>
                  <a:srgbClr val="1F497D"/>
                </a:solidFill>
                <a:cs typeface="Arial" pitchFamily="34" charset="0"/>
              </a:rPr>
              <a:t>Quote </a:t>
            </a:r>
            <a:r>
              <a:rPr lang="en-US" sz="1450" dirty="0">
                <a:solidFill>
                  <a:srgbClr val="1F497D"/>
                </a:solidFill>
                <a:cs typeface="Arial" pitchFamily="34" charset="0"/>
              </a:rPr>
              <a:t>Issue &amp; acceptance</a:t>
            </a:r>
            <a:endParaRPr lang="en-US" sz="1450" dirty="0">
              <a:solidFill>
                <a:srgbClr val="1F497D"/>
              </a:solidFill>
              <a:cs typeface="Arial" pitchFamily="34" charset="0"/>
            </a:endParaRPr>
          </a:p>
          <a:p>
            <a:pPr marL="228600" indent="-228600">
              <a:spcBef>
                <a:spcPts val="600"/>
              </a:spcBef>
              <a:buFont typeface="+mj-lt"/>
              <a:buAutoNum type="arabicPeriod"/>
            </a:pPr>
            <a:r>
              <a:rPr lang="en-US" sz="1450" dirty="0">
                <a:solidFill>
                  <a:srgbClr val="1F497D"/>
                </a:solidFill>
                <a:cs typeface="Arial" pitchFamily="34" charset="0"/>
              </a:rPr>
              <a:t>Issue endorsement</a:t>
            </a:r>
          </a:p>
          <a:p>
            <a:pPr marL="228600" indent="-228600">
              <a:spcBef>
                <a:spcPts val="600"/>
              </a:spcBef>
              <a:buFont typeface="+mj-lt"/>
              <a:buAutoNum type="arabicPeriod"/>
            </a:pPr>
            <a:r>
              <a:rPr lang="en-US" sz="1450" dirty="0">
                <a:solidFill>
                  <a:srgbClr val="1F497D"/>
                </a:solidFill>
                <a:cs typeface="Arial" pitchFamily="34" charset="0"/>
              </a:rPr>
              <a:t>Inform F&amp;A about the change in premiums</a:t>
            </a:r>
          </a:p>
        </p:txBody>
      </p:sp>
      <p:sp>
        <p:nvSpPr>
          <p:cNvPr id="22" name="Rectangle 14"/>
          <p:cNvSpPr>
            <a:spLocks noChangeArrowheads="1"/>
          </p:cNvSpPr>
          <p:nvPr/>
        </p:nvSpPr>
        <p:spPr bwMode="auto">
          <a:xfrm>
            <a:off x="4572000" y="1736725"/>
            <a:ext cx="2286000" cy="2133600"/>
          </a:xfrm>
          <a:prstGeom prst="rect">
            <a:avLst/>
          </a:prstGeom>
          <a:noFill/>
          <a:ln w="6350" algn="ctr">
            <a:noFill/>
            <a:miter lim="800000"/>
            <a:headEnd/>
            <a:tailEnd/>
          </a:ln>
        </p:spPr>
        <p:txBody>
          <a:bodyPr/>
          <a:lstStyle/>
          <a:p>
            <a:pPr marL="228600" indent="-228600">
              <a:spcBef>
                <a:spcPts val="600"/>
              </a:spcBef>
              <a:buFont typeface="+mj-lt"/>
              <a:buAutoNum type="arabicPeriod"/>
            </a:pPr>
            <a:r>
              <a:rPr lang="en-US" sz="1450" dirty="0">
                <a:solidFill>
                  <a:srgbClr val="1F497D"/>
                </a:solidFill>
                <a:cs typeface="Arial" pitchFamily="34" charset="0"/>
              </a:rPr>
              <a:t>Cancellation request by </a:t>
            </a:r>
            <a:r>
              <a:rPr lang="en-US" sz="1450" dirty="0">
                <a:solidFill>
                  <a:srgbClr val="1F497D"/>
                </a:solidFill>
                <a:cs typeface="Arial" pitchFamily="34" charset="0"/>
              </a:rPr>
              <a:t>Insured </a:t>
            </a:r>
            <a:r>
              <a:rPr lang="en-US" sz="1450" dirty="0">
                <a:solidFill>
                  <a:srgbClr val="1F497D"/>
                </a:solidFill>
                <a:cs typeface="Arial" pitchFamily="34" charset="0"/>
              </a:rPr>
              <a:t>or </a:t>
            </a:r>
            <a:r>
              <a:rPr lang="en-US" sz="1450" dirty="0">
                <a:solidFill>
                  <a:srgbClr val="1F497D"/>
                </a:solidFill>
                <a:cs typeface="Arial" pitchFamily="34" charset="0"/>
              </a:rPr>
              <a:t>Insurer</a:t>
            </a:r>
            <a:endParaRPr lang="en-US" sz="1450" dirty="0">
              <a:solidFill>
                <a:srgbClr val="1F497D"/>
              </a:solidFill>
              <a:cs typeface="Arial" pitchFamily="34" charset="0"/>
            </a:endParaRPr>
          </a:p>
          <a:p>
            <a:pPr marL="228600" indent="-228600">
              <a:spcBef>
                <a:spcPts val="600"/>
              </a:spcBef>
              <a:buFont typeface="+mj-lt"/>
              <a:buAutoNum type="arabicPeriod"/>
            </a:pPr>
            <a:r>
              <a:rPr lang="en-US" sz="1450" dirty="0">
                <a:solidFill>
                  <a:srgbClr val="1F497D"/>
                </a:solidFill>
                <a:cs typeface="Arial" pitchFamily="34" charset="0"/>
              </a:rPr>
              <a:t>If by </a:t>
            </a:r>
            <a:r>
              <a:rPr lang="en-US" sz="1450" dirty="0">
                <a:solidFill>
                  <a:srgbClr val="1F497D"/>
                </a:solidFill>
                <a:cs typeface="Arial" pitchFamily="34" charset="0"/>
              </a:rPr>
              <a:t>Insurer </a:t>
            </a:r>
            <a:r>
              <a:rPr lang="en-US" sz="1450" dirty="0">
                <a:solidFill>
                  <a:srgbClr val="1F497D"/>
                </a:solidFill>
                <a:cs typeface="Arial" pitchFamily="34" charset="0"/>
              </a:rPr>
              <a:t>– Send cancellation notice letter with appropriate return of premium</a:t>
            </a:r>
          </a:p>
          <a:p>
            <a:pPr marL="228600" indent="-228600">
              <a:spcBef>
                <a:spcPts val="600"/>
              </a:spcBef>
              <a:buFont typeface="+mj-lt"/>
              <a:buAutoNum type="arabicPeriod"/>
            </a:pPr>
            <a:r>
              <a:rPr lang="en-US" sz="1450" dirty="0">
                <a:solidFill>
                  <a:srgbClr val="1F497D"/>
                </a:solidFill>
                <a:cs typeface="Arial" pitchFamily="34" charset="0"/>
              </a:rPr>
              <a:t>If by </a:t>
            </a:r>
            <a:r>
              <a:rPr lang="en-US" sz="1450" dirty="0">
                <a:solidFill>
                  <a:srgbClr val="1F497D"/>
                </a:solidFill>
                <a:cs typeface="Arial" pitchFamily="34" charset="0"/>
              </a:rPr>
              <a:t>Insured </a:t>
            </a:r>
            <a:r>
              <a:rPr lang="en-US" sz="1450" dirty="0">
                <a:solidFill>
                  <a:srgbClr val="1F497D"/>
                </a:solidFill>
                <a:cs typeface="Arial" pitchFamily="34" charset="0"/>
              </a:rPr>
              <a:t>– Note the records and return short period premium</a:t>
            </a:r>
          </a:p>
          <a:p>
            <a:pPr marL="228600" indent="-228600">
              <a:spcBef>
                <a:spcPts val="600"/>
              </a:spcBef>
              <a:buFont typeface="+mj-lt"/>
              <a:buAutoNum type="arabicPeriod"/>
            </a:pPr>
            <a:endParaRPr lang="en-US" sz="1450" dirty="0">
              <a:solidFill>
                <a:srgbClr val="1F497D"/>
              </a:solidFill>
              <a:cs typeface="Arial" pitchFamily="34" charset="0"/>
            </a:endParaRPr>
          </a:p>
        </p:txBody>
      </p:sp>
      <p:sp>
        <p:nvSpPr>
          <p:cNvPr id="23" name="Rectangle 9"/>
          <p:cNvSpPr>
            <a:spLocks noChangeArrowheads="1"/>
          </p:cNvSpPr>
          <p:nvPr/>
        </p:nvSpPr>
        <p:spPr bwMode="auto">
          <a:xfrm>
            <a:off x="6781800" y="1736725"/>
            <a:ext cx="1981200" cy="2454275"/>
          </a:xfrm>
          <a:prstGeom prst="rect">
            <a:avLst/>
          </a:prstGeom>
          <a:noFill/>
          <a:ln w="6350" algn="ctr">
            <a:noFill/>
            <a:miter lim="800000"/>
            <a:headEnd/>
            <a:tailEnd/>
          </a:ln>
        </p:spPr>
        <p:txBody>
          <a:bodyPr/>
          <a:lstStyle/>
          <a:p>
            <a:pPr marL="228600" indent="-228600">
              <a:spcBef>
                <a:spcPts val="600"/>
              </a:spcBef>
              <a:buFont typeface="+mj-lt"/>
              <a:buAutoNum type="arabicPeriod"/>
            </a:pPr>
            <a:r>
              <a:rPr lang="en-US" sz="1450" dirty="0">
                <a:solidFill>
                  <a:srgbClr val="1F497D"/>
                </a:solidFill>
                <a:cs typeface="Arial" pitchFamily="34" charset="0"/>
              </a:rPr>
              <a:t>Start ‘Renewal run’ 3 months </a:t>
            </a:r>
            <a:r>
              <a:rPr lang="en-US" sz="1450" dirty="0">
                <a:solidFill>
                  <a:srgbClr val="1F497D"/>
                </a:solidFill>
                <a:cs typeface="Arial" pitchFamily="34" charset="0"/>
              </a:rPr>
              <a:t>ahead </a:t>
            </a:r>
            <a:r>
              <a:rPr lang="en-US" sz="1450" dirty="0">
                <a:solidFill>
                  <a:srgbClr val="1F497D"/>
                </a:solidFill>
                <a:cs typeface="Arial" pitchFamily="34" charset="0"/>
              </a:rPr>
              <a:t>and attach ‘Claims History’ to policy</a:t>
            </a:r>
          </a:p>
          <a:p>
            <a:pPr marL="228600" indent="-228600">
              <a:spcBef>
                <a:spcPts val="600"/>
              </a:spcBef>
              <a:buFont typeface="+mj-lt"/>
              <a:buAutoNum type="arabicPeriod"/>
            </a:pPr>
            <a:r>
              <a:rPr lang="en-US" sz="1450" dirty="0">
                <a:solidFill>
                  <a:srgbClr val="1F497D"/>
                </a:solidFill>
                <a:cs typeface="Arial" pitchFamily="34" charset="0"/>
              </a:rPr>
              <a:t>Submit to </a:t>
            </a:r>
            <a:r>
              <a:rPr lang="en-US" sz="1450" dirty="0">
                <a:solidFill>
                  <a:srgbClr val="1F497D"/>
                </a:solidFill>
                <a:cs typeface="Arial" pitchFamily="34" charset="0"/>
              </a:rPr>
              <a:t>Underwriter </a:t>
            </a:r>
            <a:r>
              <a:rPr lang="en-US" sz="1450" dirty="0">
                <a:solidFill>
                  <a:srgbClr val="1F497D"/>
                </a:solidFill>
                <a:cs typeface="Arial" pitchFamily="34" charset="0"/>
              </a:rPr>
              <a:t>for ‘Do not Renew’ instructions</a:t>
            </a:r>
          </a:p>
          <a:p>
            <a:pPr marL="228600" indent="-228600">
              <a:spcBef>
                <a:spcPts val="600"/>
              </a:spcBef>
              <a:buFont typeface="+mj-lt"/>
              <a:buAutoNum type="arabicPeriod"/>
            </a:pPr>
            <a:r>
              <a:rPr lang="en-US" sz="1450" dirty="0">
                <a:solidFill>
                  <a:srgbClr val="1F497D"/>
                </a:solidFill>
                <a:cs typeface="Arial" pitchFamily="34" charset="0"/>
              </a:rPr>
              <a:t>Send ‘Renewal Invitation’ letter to </a:t>
            </a:r>
            <a:r>
              <a:rPr lang="en-US" sz="1450" dirty="0">
                <a:solidFill>
                  <a:srgbClr val="1F497D"/>
                </a:solidFill>
                <a:cs typeface="Arial" pitchFamily="34" charset="0"/>
              </a:rPr>
              <a:t>Brokers</a:t>
            </a:r>
            <a:endParaRPr lang="en-US" sz="1450" dirty="0">
              <a:solidFill>
                <a:srgbClr val="1F497D"/>
              </a:solidFill>
              <a:cs typeface="Arial" pitchFamily="34" charset="0"/>
            </a:endParaRPr>
          </a:p>
          <a:p>
            <a:pPr marL="228600" indent="-228600">
              <a:spcBef>
                <a:spcPts val="600"/>
              </a:spcBef>
              <a:buFont typeface="+mj-lt"/>
              <a:buAutoNum type="arabicPeriod"/>
            </a:pPr>
            <a:r>
              <a:rPr lang="en-US" sz="1450" dirty="0">
                <a:solidFill>
                  <a:srgbClr val="1F497D"/>
                </a:solidFill>
                <a:cs typeface="Arial" pitchFamily="34" charset="0"/>
              </a:rPr>
              <a:t>Quote submission/ issue</a:t>
            </a:r>
          </a:p>
          <a:p>
            <a:pPr marL="228600" indent="-228600">
              <a:spcBef>
                <a:spcPts val="600"/>
              </a:spcBef>
              <a:buFont typeface="+mj-lt"/>
              <a:buAutoNum type="arabicPeriod"/>
            </a:pPr>
            <a:r>
              <a:rPr lang="en-US" sz="1450" dirty="0">
                <a:solidFill>
                  <a:srgbClr val="1F497D"/>
                </a:solidFill>
                <a:cs typeface="Arial" pitchFamily="34" charset="0"/>
              </a:rPr>
              <a:t>Book &amp; bind</a:t>
            </a:r>
          </a:p>
        </p:txBody>
      </p:sp>
    </p:spTree>
    <p:extLst>
      <p:ext uri="{BB962C8B-B14F-4D97-AF65-F5344CB8AC3E}">
        <p14:creationId xmlns:p14="http://schemas.microsoft.com/office/powerpoint/2010/main" val="27414642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9"/>
            <a:ext cx="8229600" cy="487362"/>
          </a:xfrm>
          <a:solidFill>
            <a:schemeClr val="tx2">
              <a:lumMod val="20000"/>
              <a:lumOff val="80000"/>
            </a:schemeClr>
          </a:solidFill>
          <a:ln>
            <a:solidFill>
              <a:srgbClr val="0070C0"/>
            </a:solidFill>
          </a:ln>
        </p:spPr>
        <p:txBody>
          <a:bodyPr>
            <a:noAutofit/>
          </a:bodyPr>
          <a:lstStyle/>
          <a:p>
            <a:r>
              <a:rPr lang="en-US" sz="2400" dirty="0" smtClean="0">
                <a:solidFill>
                  <a:schemeClr val="tx2"/>
                </a:solidFill>
                <a:cs typeface="Arial" pitchFamily="34" charset="0"/>
              </a:rPr>
              <a:t>Claims Processing &amp; Adjudication Processes - Property</a:t>
            </a:r>
            <a:endParaRPr lang="en-US" sz="2400" dirty="0">
              <a:solidFill>
                <a:schemeClr val="tx2"/>
              </a:solidFill>
              <a:cs typeface="Arial" pitchFamily="34" charset="0"/>
            </a:endParaRPr>
          </a:p>
        </p:txBody>
      </p:sp>
      <p:sp>
        <p:nvSpPr>
          <p:cNvPr id="5" name="Content Placeholder 4"/>
          <p:cNvSpPr>
            <a:spLocks noGrp="1"/>
          </p:cNvSpPr>
          <p:nvPr>
            <p:ph idx="1"/>
          </p:nvPr>
        </p:nvSpPr>
        <p:spPr>
          <a:xfrm>
            <a:off x="457200" y="838200"/>
            <a:ext cx="8229600" cy="5486400"/>
          </a:xfrm>
          <a:ln>
            <a:solidFill>
              <a:schemeClr val="accent1"/>
            </a:solidFill>
          </a:ln>
        </p:spPr>
        <p:txBody>
          <a:bodyPr>
            <a:normAutofit/>
          </a:bodyPr>
          <a:lstStyle/>
          <a:p>
            <a:pPr lvl="0">
              <a:lnSpc>
                <a:spcPct val="150000"/>
              </a:lnSpc>
              <a:spcBef>
                <a:spcPts val="600"/>
              </a:spcBef>
              <a:buClr>
                <a:srgbClr val="1E60A2"/>
              </a:buClr>
              <a:buSzPct val="75000"/>
              <a:buNone/>
            </a:pPr>
            <a:r>
              <a:rPr lang="en-US" sz="1600" dirty="0" smtClean="0">
                <a:solidFill>
                  <a:schemeClr val="tx2"/>
                </a:solidFill>
                <a:cs typeface="Arial" pitchFamily="34" charset="0"/>
              </a:rPr>
              <a:t> </a:t>
            </a:r>
          </a:p>
        </p:txBody>
      </p:sp>
      <p:sp>
        <p:nvSpPr>
          <p:cNvPr id="6" name="Slide Number Placeholder 5"/>
          <p:cNvSpPr>
            <a:spLocks noGrp="1"/>
          </p:cNvSpPr>
          <p:nvPr>
            <p:ph type="sldNum" sz="quarter" idx="12"/>
          </p:nvPr>
        </p:nvSpPr>
        <p:spPr/>
        <p:txBody>
          <a:bodyPr/>
          <a:lstStyle/>
          <a:p>
            <a:fld id="{10277155-9EE1-4F73-AE44-FD7ED9519630}" type="slidenum">
              <a:rPr lang="en-US" smtClean="0">
                <a:solidFill>
                  <a:prstClr val="black">
                    <a:tint val="75000"/>
                  </a:prstClr>
                </a:solidFill>
              </a:rPr>
              <a:pPr/>
              <a:t>5</a:t>
            </a:fld>
            <a:endParaRPr lang="en-US">
              <a:solidFill>
                <a:prstClr val="black">
                  <a:tint val="75000"/>
                </a:prstClr>
              </a:solidFill>
            </a:endParaRPr>
          </a:p>
        </p:txBody>
      </p:sp>
      <p:sp>
        <p:nvSpPr>
          <p:cNvPr id="7" name="Footer Placeholder 6"/>
          <p:cNvSpPr>
            <a:spLocks noGrp="1"/>
          </p:cNvSpPr>
          <p:nvPr>
            <p:ph type="ftr" sz="quarter" idx="11"/>
          </p:nvPr>
        </p:nvSpPr>
        <p:spPr/>
        <p:txBody>
          <a:bodyPr/>
          <a:lstStyle/>
          <a:p>
            <a:r>
              <a:rPr lang="en-US" smtClean="0">
                <a:solidFill>
                  <a:prstClr val="black">
                    <a:tint val="75000"/>
                  </a:prstClr>
                </a:solidFill>
              </a:rPr>
              <a:t>Insurance Foundation Course – Chapter 4 - Claims</a:t>
            </a:r>
            <a:endParaRPr lang="en-US" dirty="0">
              <a:solidFill>
                <a:prstClr val="black">
                  <a:tint val="75000"/>
                </a:prstClr>
              </a:solidFill>
            </a:endParaRPr>
          </a:p>
        </p:txBody>
      </p:sp>
      <p:sp>
        <p:nvSpPr>
          <p:cNvPr id="18" name="AutoShape 3"/>
          <p:cNvSpPr>
            <a:spLocks noChangeArrowheads="1"/>
          </p:cNvSpPr>
          <p:nvPr/>
        </p:nvSpPr>
        <p:spPr bwMode="auto">
          <a:xfrm>
            <a:off x="499252" y="919162"/>
            <a:ext cx="1634348" cy="773112"/>
          </a:xfrm>
          <a:prstGeom prst="homePlate">
            <a:avLst>
              <a:gd name="adj" fmla="val 37117"/>
            </a:avLst>
          </a:prstGeom>
          <a:solidFill>
            <a:srgbClr val="336699"/>
          </a:solidFill>
          <a:ln w="9525" algn="ctr">
            <a:noFill/>
            <a:miter lim="800000"/>
            <a:headEnd/>
            <a:tailEnd/>
          </a:ln>
          <a:effectLst/>
          <a:scene3d>
            <a:camera prst="orthographicFront"/>
            <a:lightRig rig="threePt" dir="t"/>
          </a:scene3d>
          <a:sp3d>
            <a:bevelT w="165100" prst="coolSlant"/>
          </a:sp3d>
        </p:spPr>
        <p:txBody>
          <a:bodyPr wrap="none" lIns="36000" tIns="36000" rIns="36000" bIns="36000" anchor="ctr"/>
          <a:lstStyle/>
          <a:p>
            <a:pPr marL="112713">
              <a:lnSpc>
                <a:spcPct val="80000"/>
              </a:lnSpc>
              <a:defRPr/>
            </a:pPr>
            <a:r>
              <a:rPr lang="en-US" sz="1400" b="1" dirty="0">
                <a:solidFill>
                  <a:prstClr val="white"/>
                </a:solidFill>
                <a:cs typeface="Arial" pitchFamily="34" charset="0"/>
              </a:rPr>
              <a:t>Claims </a:t>
            </a:r>
            <a:r>
              <a:rPr lang="en-US" sz="1400" b="1" dirty="0">
                <a:solidFill>
                  <a:prstClr val="white"/>
                </a:solidFill>
                <a:cs typeface="Arial" pitchFamily="34" charset="0"/>
              </a:rPr>
              <a:t>Intimation/</a:t>
            </a:r>
          </a:p>
          <a:p>
            <a:pPr marL="112713">
              <a:lnSpc>
                <a:spcPct val="80000"/>
              </a:lnSpc>
              <a:defRPr/>
            </a:pPr>
            <a:r>
              <a:rPr lang="en-US" sz="1400" b="1" dirty="0">
                <a:solidFill>
                  <a:prstClr val="white"/>
                </a:solidFill>
                <a:cs typeface="Arial" pitchFamily="34" charset="0"/>
              </a:rPr>
              <a:t>Registration</a:t>
            </a:r>
          </a:p>
        </p:txBody>
      </p:sp>
      <p:sp>
        <p:nvSpPr>
          <p:cNvPr id="19" name="AutoShape 4"/>
          <p:cNvSpPr>
            <a:spLocks noChangeArrowheads="1"/>
          </p:cNvSpPr>
          <p:nvPr/>
        </p:nvSpPr>
        <p:spPr bwMode="auto">
          <a:xfrm>
            <a:off x="2000363" y="919162"/>
            <a:ext cx="1657237" cy="773112"/>
          </a:xfrm>
          <a:prstGeom prst="chevron">
            <a:avLst>
              <a:gd name="adj" fmla="val 37929"/>
            </a:avLst>
          </a:prstGeom>
          <a:solidFill>
            <a:srgbClr val="336699"/>
          </a:solidFill>
          <a:ln w="9525" algn="ctr">
            <a:noFill/>
            <a:miter lim="800000"/>
            <a:headEnd/>
            <a:tailEnd/>
          </a:ln>
          <a:effectLst/>
          <a:scene3d>
            <a:camera prst="orthographicFront"/>
            <a:lightRig rig="threePt" dir="t"/>
          </a:scene3d>
          <a:sp3d>
            <a:bevelT w="165100" prst="coolSlant"/>
          </a:sp3d>
        </p:spPr>
        <p:txBody>
          <a:bodyPr wrap="none" lIns="36000" tIns="36000" rIns="36000" bIns="36000" anchor="ctr"/>
          <a:lstStyle/>
          <a:p>
            <a:pPr marL="57150">
              <a:lnSpc>
                <a:spcPct val="80000"/>
              </a:lnSpc>
              <a:defRPr/>
            </a:pPr>
            <a:r>
              <a:rPr lang="en-US" sz="1400" b="1" dirty="0">
                <a:solidFill>
                  <a:prstClr val="white"/>
                </a:solidFill>
                <a:cs typeface="Arial" pitchFamily="34" charset="0"/>
              </a:rPr>
              <a:t>Policy </a:t>
            </a:r>
          </a:p>
          <a:p>
            <a:pPr marL="57150">
              <a:lnSpc>
                <a:spcPct val="80000"/>
              </a:lnSpc>
              <a:defRPr/>
            </a:pPr>
            <a:r>
              <a:rPr lang="en-US" sz="1400" b="1" dirty="0">
                <a:solidFill>
                  <a:prstClr val="white"/>
                </a:solidFill>
                <a:cs typeface="Arial" pitchFamily="34" charset="0"/>
              </a:rPr>
              <a:t>Verification</a:t>
            </a:r>
          </a:p>
        </p:txBody>
      </p:sp>
      <p:sp>
        <p:nvSpPr>
          <p:cNvPr id="20" name="AutoShape 17"/>
          <p:cNvSpPr>
            <a:spLocks noChangeArrowheads="1"/>
          </p:cNvSpPr>
          <p:nvPr/>
        </p:nvSpPr>
        <p:spPr bwMode="auto">
          <a:xfrm>
            <a:off x="3510923" y="914400"/>
            <a:ext cx="1823077" cy="773112"/>
          </a:xfrm>
          <a:prstGeom prst="chevron">
            <a:avLst>
              <a:gd name="adj" fmla="val 44884"/>
            </a:avLst>
          </a:prstGeom>
          <a:solidFill>
            <a:srgbClr val="336699"/>
          </a:solidFill>
          <a:ln w="9525" algn="ctr">
            <a:noFill/>
            <a:miter lim="800000"/>
            <a:headEnd/>
            <a:tailEnd/>
          </a:ln>
          <a:effectLst/>
          <a:scene3d>
            <a:camera prst="orthographicFront"/>
            <a:lightRig rig="threePt" dir="t"/>
          </a:scene3d>
          <a:sp3d>
            <a:bevelT w="165100" prst="coolSlant"/>
          </a:sp3d>
        </p:spPr>
        <p:txBody>
          <a:bodyPr wrap="none" lIns="36000" tIns="36000" rIns="36000" bIns="36000" anchor="ctr"/>
          <a:lstStyle/>
          <a:p>
            <a:pPr marL="57150">
              <a:lnSpc>
                <a:spcPct val="80000"/>
              </a:lnSpc>
              <a:defRPr/>
            </a:pPr>
            <a:r>
              <a:rPr lang="en-US" sz="1400" b="1" dirty="0">
                <a:solidFill>
                  <a:prstClr val="white"/>
                </a:solidFill>
                <a:cs typeface="Arial" pitchFamily="34" charset="0"/>
              </a:rPr>
              <a:t>Claim </a:t>
            </a:r>
            <a:endParaRPr lang="en-US" sz="1400" b="1" dirty="0">
              <a:solidFill>
                <a:prstClr val="white"/>
              </a:solidFill>
              <a:cs typeface="Arial" pitchFamily="34" charset="0"/>
            </a:endParaRPr>
          </a:p>
          <a:p>
            <a:pPr marL="57150">
              <a:lnSpc>
                <a:spcPct val="80000"/>
              </a:lnSpc>
              <a:defRPr/>
            </a:pPr>
            <a:r>
              <a:rPr lang="en-US" sz="1400" b="1" dirty="0">
                <a:solidFill>
                  <a:prstClr val="white"/>
                </a:solidFill>
                <a:cs typeface="Arial" pitchFamily="34" charset="0"/>
              </a:rPr>
              <a:t>Documentation</a:t>
            </a:r>
          </a:p>
        </p:txBody>
      </p:sp>
      <p:sp>
        <p:nvSpPr>
          <p:cNvPr id="21" name="AutoShape 19"/>
          <p:cNvSpPr>
            <a:spLocks noChangeArrowheads="1"/>
          </p:cNvSpPr>
          <p:nvPr/>
        </p:nvSpPr>
        <p:spPr bwMode="auto">
          <a:xfrm>
            <a:off x="5181601" y="914400"/>
            <a:ext cx="1828799" cy="776997"/>
          </a:xfrm>
          <a:prstGeom prst="chevron">
            <a:avLst>
              <a:gd name="adj" fmla="val 44888"/>
            </a:avLst>
          </a:prstGeom>
          <a:solidFill>
            <a:srgbClr val="336699"/>
          </a:solidFill>
          <a:ln w="9525" algn="ctr">
            <a:noFill/>
            <a:miter lim="800000"/>
            <a:headEnd/>
            <a:tailEnd/>
          </a:ln>
          <a:effectLst/>
          <a:scene3d>
            <a:camera prst="orthographicFront"/>
            <a:lightRig rig="threePt" dir="t"/>
          </a:scene3d>
          <a:sp3d>
            <a:bevelT w="165100" prst="coolSlant"/>
          </a:sp3d>
        </p:spPr>
        <p:txBody>
          <a:bodyPr wrap="none" lIns="36000" tIns="36000" rIns="36000" bIns="36000" anchor="ctr"/>
          <a:lstStyle/>
          <a:p>
            <a:pPr marL="57150">
              <a:lnSpc>
                <a:spcPct val="80000"/>
              </a:lnSpc>
              <a:defRPr/>
            </a:pPr>
            <a:r>
              <a:rPr lang="en-US" sz="1400" b="1" dirty="0">
                <a:solidFill>
                  <a:prstClr val="white"/>
                </a:solidFill>
                <a:cs typeface="Arial" pitchFamily="34" charset="0"/>
              </a:rPr>
              <a:t>Approval &amp;</a:t>
            </a:r>
          </a:p>
          <a:p>
            <a:pPr marL="57150">
              <a:lnSpc>
                <a:spcPct val="80000"/>
              </a:lnSpc>
              <a:defRPr/>
            </a:pPr>
            <a:r>
              <a:rPr lang="en-US" sz="1400" b="1" dirty="0">
                <a:solidFill>
                  <a:prstClr val="white"/>
                </a:solidFill>
                <a:cs typeface="Arial" pitchFamily="34" charset="0"/>
              </a:rPr>
              <a:t>Disbursement</a:t>
            </a:r>
          </a:p>
        </p:txBody>
      </p:sp>
      <p:sp>
        <p:nvSpPr>
          <p:cNvPr id="22" name="Rectangle 7"/>
          <p:cNvSpPr>
            <a:spLocks noChangeArrowheads="1"/>
          </p:cNvSpPr>
          <p:nvPr/>
        </p:nvSpPr>
        <p:spPr bwMode="auto">
          <a:xfrm>
            <a:off x="457200" y="1828800"/>
            <a:ext cx="1447800" cy="2438400"/>
          </a:xfrm>
          <a:prstGeom prst="rect">
            <a:avLst/>
          </a:prstGeom>
          <a:noFill/>
          <a:ln w="6350" algn="ctr">
            <a:noFill/>
            <a:miter lim="800000"/>
            <a:headEnd/>
            <a:tailEnd/>
          </a:ln>
        </p:spPr>
        <p:txBody>
          <a:bodyPr/>
          <a:lstStyle/>
          <a:p>
            <a:pPr marL="234950" indent="-234950">
              <a:spcBef>
                <a:spcPts val="600"/>
              </a:spcBef>
              <a:spcAft>
                <a:spcPts val="600"/>
              </a:spcAft>
              <a:buClr>
                <a:srgbClr val="1F497D"/>
              </a:buClr>
              <a:buSzPct val="75000"/>
              <a:buFont typeface="+mj-lt"/>
              <a:buAutoNum type="arabicPeriod"/>
            </a:pPr>
            <a:r>
              <a:rPr lang="en-US" sz="1600" dirty="0">
                <a:solidFill>
                  <a:srgbClr val="1F497D"/>
                </a:solidFill>
                <a:cs typeface="Arial" pitchFamily="34" charset="0"/>
              </a:rPr>
              <a:t>By Phone / fax or email</a:t>
            </a:r>
          </a:p>
          <a:p>
            <a:pPr marL="234950" indent="-234950">
              <a:spcBef>
                <a:spcPts val="600"/>
              </a:spcBef>
              <a:spcAft>
                <a:spcPts val="600"/>
              </a:spcAft>
              <a:buClr>
                <a:srgbClr val="1F497D"/>
              </a:buClr>
              <a:buSzPct val="75000"/>
              <a:buFont typeface="+mj-lt"/>
              <a:buAutoNum type="arabicPeriod"/>
            </a:pPr>
            <a:r>
              <a:rPr lang="en-US" sz="1600" dirty="0">
                <a:solidFill>
                  <a:srgbClr val="1F497D"/>
                </a:solidFill>
                <a:cs typeface="Arial" pitchFamily="34" charset="0"/>
              </a:rPr>
              <a:t>Claim </a:t>
            </a:r>
            <a:r>
              <a:rPr lang="en-US" sz="1600" dirty="0">
                <a:solidFill>
                  <a:srgbClr val="1F497D"/>
                </a:solidFill>
                <a:cs typeface="Arial" pitchFamily="34" charset="0"/>
              </a:rPr>
              <a:t>Registration</a:t>
            </a:r>
          </a:p>
          <a:p>
            <a:pPr marL="234950" indent="-234950">
              <a:spcBef>
                <a:spcPts val="600"/>
              </a:spcBef>
              <a:spcAft>
                <a:spcPts val="600"/>
              </a:spcAft>
              <a:buClr>
                <a:srgbClr val="1F497D"/>
              </a:buClr>
              <a:buSzPct val="75000"/>
              <a:buFont typeface="+mj-lt"/>
              <a:buAutoNum type="arabicPeriod"/>
            </a:pPr>
            <a:r>
              <a:rPr lang="en-US" sz="1600" dirty="0">
                <a:solidFill>
                  <a:srgbClr val="1F497D"/>
                </a:solidFill>
                <a:cs typeface="Arial" pitchFamily="34" charset="0"/>
              </a:rPr>
              <a:t>Elicit more details about </a:t>
            </a:r>
            <a:r>
              <a:rPr lang="en-US" sz="1600" dirty="0">
                <a:solidFill>
                  <a:srgbClr val="1F497D"/>
                </a:solidFill>
                <a:cs typeface="Arial" pitchFamily="34" charset="0"/>
              </a:rPr>
              <a:t>Claim</a:t>
            </a:r>
            <a:endParaRPr lang="en-US" sz="1600" dirty="0">
              <a:solidFill>
                <a:srgbClr val="1F497D"/>
              </a:solidFill>
              <a:cs typeface="Arial" pitchFamily="34" charset="0"/>
            </a:endParaRPr>
          </a:p>
        </p:txBody>
      </p:sp>
      <p:sp>
        <p:nvSpPr>
          <p:cNvPr id="23" name="Rectangle 8"/>
          <p:cNvSpPr>
            <a:spLocks noChangeArrowheads="1"/>
          </p:cNvSpPr>
          <p:nvPr/>
        </p:nvSpPr>
        <p:spPr bwMode="auto">
          <a:xfrm>
            <a:off x="1985963" y="1828800"/>
            <a:ext cx="1519237" cy="3124200"/>
          </a:xfrm>
          <a:prstGeom prst="rect">
            <a:avLst/>
          </a:prstGeom>
          <a:noFill/>
          <a:ln w="6350" algn="ctr">
            <a:noFill/>
            <a:miter lim="800000"/>
            <a:headEnd/>
            <a:tailEnd/>
          </a:ln>
        </p:spPr>
        <p:txBody>
          <a:bodyPr/>
          <a:lstStyle/>
          <a:p>
            <a:pPr marL="234950" indent="-234950">
              <a:spcBef>
                <a:spcPts val="600"/>
              </a:spcBef>
              <a:spcAft>
                <a:spcPts val="600"/>
              </a:spcAft>
              <a:buClr>
                <a:srgbClr val="1F497D"/>
              </a:buClr>
              <a:buSzPct val="75000"/>
              <a:buFont typeface="+mj-lt"/>
              <a:buAutoNum type="arabicPeriod"/>
            </a:pPr>
            <a:r>
              <a:rPr lang="en-US" sz="1600" dirty="0">
                <a:solidFill>
                  <a:srgbClr val="1F497D"/>
                </a:solidFill>
                <a:cs typeface="Arial" pitchFamily="34" charset="0"/>
              </a:rPr>
              <a:t>Verify policy </a:t>
            </a:r>
          </a:p>
          <a:p>
            <a:pPr marL="234950" indent="-234950">
              <a:spcBef>
                <a:spcPts val="600"/>
              </a:spcBef>
              <a:spcAft>
                <a:spcPts val="600"/>
              </a:spcAft>
              <a:buClr>
                <a:srgbClr val="1F497D"/>
              </a:buClr>
              <a:buSzPct val="75000"/>
              <a:buFont typeface="+mj-lt"/>
              <a:buAutoNum type="arabicPeriod"/>
            </a:pPr>
            <a:r>
              <a:rPr lang="en-US" sz="1600" dirty="0">
                <a:solidFill>
                  <a:srgbClr val="1F497D"/>
                </a:solidFill>
                <a:cs typeface="Arial" pitchFamily="34" charset="0"/>
              </a:rPr>
              <a:t>Assess scope of coverage</a:t>
            </a:r>
          </a:p>
          <a:p>
            <a:pPr marL="234950" indent="-234950">
              <a:spcBef>
                <a:spcPts val="600"/>
              </a:spcBef>
              <a:spcAft>
                <a:spcPts val="600"/>
              </a:spcAft>
              <a:buClr>
                <a:srgbClr val="1F497D"/>
              </a:buClr>
              <a:buSzPct val="75000"/>
              <a:buFont typeface="+mj-lt"/>
              <a:buAutoNum type="arabicPeriod"/>
            </a:pPr>
            <a:r>
              <a:rPr lang="en-US" sz="1600" dirty="0">
                <a:solidFill>
                  <a:srgbClr val="1F497D"/>
                </a:solidFill>
                <a:cs typeface="Arial" pitchFamily="34" charset="0"/>
              </a:rPr>
              <a:t>Verify Exclusions</a:t>
            </a:r>
          </a:p>
          <a:p>
            <a:pPr marL="234950" indent="-234950">
              <a:spcBef>
                <a:spcPts val="600"/>
              </a:spcBef>
              <a:spcAft>
                <a:spcPts val="600"/>
              </a:spcAft>
              <a:buClr>
                <a:srgbClr val="1F497D"/>
              </a:buClr>
              <a:buSzPct val="75000"/>
              <a:buFont typeface="+mj-lt"/>
              <a:buAutoNum type="arabicPeriod"/>
            </a:pPr>
            <a:r>
              <a:rPr lang="en-US" sz="1600" dirty="0">
                <a:solidFill>
                  <a:srgbClr val="1F497D"/>
                </a:solidFill>
                <a:cs typeface="Arial" pitchFamily="34" charset="0"/>
              </a:rPr>
              <a:t>Decide whether to proceed or repudiate </a:t>
            </a:r>
          </a:p>
        </p:txBody>
      </p:sp>
      <p:sp>
        <p:nvSpPr>
          <p:cNvPr id="24" name="Rectangle 14"/>
          <p:cNvSpPr>
            <a:spLocks noChangeArrowheads="1"/>
          </p:cNvSpPr>
          <p:nvPr/>
        </p:nvSpPr>
        <p:spPr bwMode="auto">
          <a:xfrm>
            <a:off x="3581400" y="1828800"/>
            <a:ext cx="1600200" cy="4343400"/>
          </a:xfrm>
          <a:prstGeom prst="rect">
            <a:avLst/>
          </a:prstGeom>
          <a:noFill/>
          <a:ln w="6350" algn="ctr">
            <a:noFill/>
            <a:miter lim="800000"/>
            <a:headEnd/>
            <a:tailEnd/>
          </a:ln>
        </p:spPr>
        <p:txBody>
          <a:bodyPr/>
          <a:lstStyle/>
          <a:p>
            <a:pPr marL="234950" indent="-234950">
              <a:spcBef>
                <a:spcPts val="600"/>
              </a:spcBef>
              <a:spcAft>
                <a:spcPts val="600"/>
              </a:spcAft>
              <a:buClr>
                <a:srgbClr val="1F497D"/>
              </a:buClr>
              <a:buSzPct val="75000"/>
              <a:buFont typeface="+mj-lt"/>
              <a:buAutoNum type="arabicPeriod"/>
            </a:pPr>
            <a:r>
              <a:rPr lang="en-US" sz="1600" dirty="0">
                <a:solidFill>
                  <a:srgbClr val="1F497D"/>
                </a:solidFill>
                <a:cs typeface="Arial" pitchFamily="34" charset="0"/>
              </a:rPr>
              <a:t>Depute adjustor</a:t>
            </a:r>
          </a:p>
          <a:p>
            <a:pPr marL="234950" indent="-234950">
              <a:spcBef>
                <a:spcPts val="600"/>
              </a:spcBef>
              <a:spcAft>
                <a:spcPts val="600"/>
              </a:spcAft>
              <a:buClr>
                <a:srgbClr val="1F497D"/>
              </a:buClr>
              <a:buSzPct val="75000"/>
              <a:buFont typeface="+mj-lt"/>
              <a:buAutoNum type="arabicPeriod"/>
            </a:pPr>
            <a:r>
              <a:rPr lang="en-US" sz="1600" dirty="0">
                <a:solidFill>
                  <a:srgbClr val="1F497D"/>
                </a:solidFill>
                <a:cs typeface="Arial" pitchFamily="34" charset="0"/>
              </a:rPr>
              <a:t>Collect support  documents, investigator’s report, </a:t>
            </a:r>
            <a:r>
              <a:rPr lang="en-US" sz="1600" dirty="0">
                <a:solidFill>
                  <a:srgbClr val="1F497D"/>
                </a:solidFill>
                <a:cs typeface="Arial" pitchFamily="34" charset="0"/>
              </a:rPr>
              <a:t> </a:t>
            </a:r>
            <a:r>
              <a:rPr lang="en-US" sz="1600" dirty="0">
                <a:solidFill>
                  <a:srgbClr val="1F497D"/>
                </a:solidFill>
                <a:cs typeface="Arial" pitchFamily="34" charset="0"/>
              </a:rPr>
              <a:t>Labor Bill, Materials  Bill, </a:t>
            </a:r>
            <a:r>
              <a:rPr lang="en-US" sz="1600" dirty="0">
                <a:solidFill>
                  <a:srgbClr val="1F497D"/>
                </a:solidFill>
                <a:cs typeface="Arial" pitchFamily="34" charset="0"/>
              </a:rPr>
              <a:t> </a:t>
            </a:r>
            <a:r>
              <a:rPr lang="en-US" sz="1600" dirty="0">
                <a:solidFill>
                  <a:srgbClr val="1F497D"/>
                </a:solidFill>
                <a:cs typeface="Arial" pitchFamily="34" charset="0"/>
              </a:rPr>
              <a:t>Assessor’s report, medical report and others</a:t>
            </a:r>
          </a:p>
          <a:p>
            <a:pPr marL="342900" indent="-342900">
              <a:spcBef>
                <a:spcPts val="600"/>
              </a:spcBef>
              <a:spcAft>
                <a:spcPts val="600"/>
              </a:spcAft>
              <a:buClr>
                <a:srgbClr val="1F497D"/>
              </a:buClr>
              <a:buSzPct val="75000"/>
              <a:buFont typeface="+mj-lt"/>
              <a:buAutoNum type="arabicPeriod"/>
            </a:pPr>
            <a:endParaRPr lang="en-US" sz="1600" dirty="0">
              <a:solidFill>
                <a:srgbClr val="1F497D"/>
              </a:solidFill>
              <a:cs typeface="Arial" pitchFamily="34" charset="0"/>
            </a:endParaRPr>
          </a:p>
          <a:p>
            <a:pPr marL="342900" indent="-342900">
              <a:spcBef>
                <a:spcPts val="600"/>
              </a:spcBef>
              <a:spcAft>
                <a:spcPts val="600"/>
              </a:spcAft>
              <a:buClr>
                <a:srgbClr val="1F497D"/>
              </a:buClr>
              <a:buSzPct val="75000"/>
              <a:buFont typeface="+mj-lt"/>
              <a:buAutoNum type="arabicPeriod"/>
            </a:pPr>
            <a:endParaRPr lang="en-US" sz="1600" dirty="0">
              <a:solidFill>
                <a:srgbClr val="1F497D"/>
              </a:solidFill>
              <a:cs typeface="Arial" pitchFamily="34" charset="0"/>
            </a:endParaRPr>
          </a:p>
        </p:txBody>
      </p:sp>
      <p:sp>
        <p:nvSpPr>
          <p:cNvPr id="25" name="AutoShape 19"/>
          <p:cNvSpPr>
            <a:spLocks noChangeArrowheads="1"/>
          </p:cNvSpPr>
          <p:nvPr/>
        </p:nvSpPr>
        <p:spPr bwMode="auto">
          <a:xfrm>
            <a:off x="6858001" y="914400"/>
            <a:ext cx="1828799" cy="776997"/>
          </a:xfrm>
          <a:prstGeom prst="chevron">
            <a:avLst>
              <a:gd name="adj" fmla="val 44888"/>
            </a:avLst>
          </a:prstGeom>
          <a:solidFill>
            <a:srgbClr val="336699"/>
          </a:solidFill>
          <a:ln w="9525" algn="ctr">
            <a:noFill/>
            <a:miter lim="800000"/>
            <a:headEnd/>
            <a:tailEnd/>
          </a:ln>
          <a:effectLst/>
          <a:scene3d>
            <a:camera prst="orthographicFront"/>
            <a:lightRig rig="threePt" dir="t"/>
          </a:scene3d>
          <a:sp3d>
            <a:bevelT w="165100" prst="coolSlant"/>
          </a:sp3d>
        </p:spPr>
        <p:txBody>
          <a:bodyPr lIns="36000" tIns="36000" rIns="36000" bIns="36000" anchor="ctr"/>
          <a:lstStyle/>
          <a:p>
            <a:pPr marL="57150">
              <a:lnSpc>
                <a:spcPct val="80000"/>
              </a:lnSpc>
              <a:defRPr/>
            </a:pPr>
            <a:r>
              <a:rPr lang="en-US" sz="1400" b="1" dirty="0">
                <a:solidFill>
                  <a:prstClr val="white"/>
                </a:solidFill>
                <a:cs typeface="Arial" pitchFamily="34" charset="0"/>
              </a:rPr>
              <a:t>Updation </a:t>
            </a:r>
          </a:p>
          <a:p>
            <a:pPr marL="57150">
              <a:lnSpc>
                <a:spcPct val="80000"/>
              </a:lnSpc>
              <a:defRPr/>
            </a:pPr>
            <a:r>
              <a:rPr lang="en-US" sz="1400" b="1" dirty="0">
                <a:solidFill>
                  <a:prstClr val="white"/>
                </a:solidFill>
                <a:cs typeface="Arial" pitchFamily="34" charset="0"/>
              </a:rPr>
              <a:t>of Policy records</a:t>
            </a:r>
          </a:p>
        </p:txBody>
      </p:sp>
      <p:sp>
        <p:nvSpPr>
          <p:cNvPr id="26" name="Rectangle 7"/>
          <p:cNvSpPr>
            <a:spLocks noChangeArrowheads="1"/>
          </p:cNvSpPr>
          <p:nvPr/>
        </p:nvSpPr>
        <p:spPr bwMode="auto">
          <a:xfrm>
            <a:off x="5272088" y="1828800"/>
            <a:ext cx="1585912" cy="4191000"/>
          </a:xfrm>
          <a:prstGeom prst="rect">
            <a:avLst/>
          </a:prstGeom>
          <a:noFill/>
          <a:ln w="6350" algn="ctr">
            <a:noFill/>
            <a:miter lim="800000"/>
            <a:headEnd/>
            <a:tailEnd/>
          </a:ln>
        </p:spPr>
        <p:txBody>
          <a:bodyPr/>
          <a:lstStyle/>
          <a:p>
            <a:pPr marL="234950" indent="-234950">
              <a:spcBef>
                <a:spcPts val="600"/>
              </a:spcBef>
              <a:spcAft>
                <a:spcPts val="600"/>
              </a:spcAft>
              <a:buClr>
                <a:srgbClr val="1F497D"/>
              </a:buClr>
              <a:buSzPct val="75000"/>
              <a:buFont typeface="+mj-lt"/>
              <a:buAutoNum type="arabicPeriod"/>
            </a:pPr>
            <a:r>
              <a:rPr lang="en-US" sz="1600" dirty="0">
                <a:solidFill>
                  <a:srgbClr val="1F497D"/>
                </a:solidFill>
                <a:cs typeface="Arial" pitchFamily="34" charset="0"/>
              </a:rPr>
              <a:t>Confirm coverage / denial process</a:t>
            </a:r>
          </a:p>
          <a:p>
            <a:pPr marL="234950" indent="-234950">
              <a:spcBef>
                <a:spcPts val="600"/>
              </a:spcBef>
              <a:spcAft>
                <a:spcPts val="600"/>
              </a:spcAft>
              <a:buClr>
                <a:srgbClr val="1F497D"/>
              </a:buClr>
              <a:buSzPct val="75000"/>
              <a:buFont typeface="+mj-lt"/>
              <a:buAutoNum type="arabicPeriod"/>
            </a:pPr>
            <a:r>
              <a:rPr lang="en-US" sz="1600" dirty="0">
                <a:solidFill>
                  <a:srgbClr val="1F497D"/>
                </a:solidFill>
                <a:cs typeface="Arial" pitchFamily="34" charset="0"/>
              </a:rPr>
              <a:t>Claims quantification / </a:t>
            </a:r>
            <a:r>
              <a:rPr lang="en-US" sz="1600" dirty="0">
                <a:solidFill>
                  <a:srgbClr val="1F497D"/>
                </a:solidFill>
                <a:cs typeface="Arial" pitchFamily="34" charset="0"/>
              </a:rPr>
              <a:t>approval</a:t>
            </a:r>
          </a:p>
          <a:p>
            <a:pPr marL="234950" indent="-234950">
              <a:spcBef>
                <a:spcPts val="600"/>
              </a:spcBef>
              <a:spcAft>
                <a:spcPts val="600"/>
              </a:spcAft>
              <a:buClr>
                <a:srgbClr val="1F497D"/>
              </a:buClr>
              <a:buSzPct val="75000"/>
              <a:buFont typeface="+mj-lt"/>
              <a:buAutoNum type="arabicPeriod"/>
            </a:pPr>
            <a:r>
              <a:rPr lang="en-US" sz="1600" dirty="0">
                <a:solidFill>
                  <a:srgbClr val="1F497D"/>
                </a:solidFill>
                <a:cs typeface="Arial" pitchFamily="34" charset="0"/>
              </a:rPr>
              <a:t>Intimate to client and negotiate</a:t>
            </a:r>
          </a:p>
          <a:p>
            <a:pPr marL="234950" indent="-234950">
              <a:spcBef>
                <a:spcPts val="600"/>
              </a:spcBef>
              <a:spcAft>
                <a:spcPts val="600"/>
              </a:spcAft>
              <a:buClr>
                <a:srgbClr val="1F497D"/>
              </a:buClr>
              <a:buSzPct val="75000"/>
              <a:buFont typeface="+mj-lt"/>
              <a:buAutoNum type="arabicPeriod"/>
            </a:pPr>
            <a:r>
              <a:rPr lang="en-US" sz="1600" dirty="0">
                <a:solidFill>
                  <a:srgbClr val="1F497D"/>
                </a:solidFill>
                <a:cs typeface="Arial" pitchFamily="34" charset="0"/>
              </a:rPr>
              <a:t>Discharge voucher</a:t>
            </a:r>
          </a:p>
          <a:p>
            <a:pPr marL="234950" indent="-234950">
              <a:spcBef>
                <a:spcPts val="600"/>
              </a:spcBef>
              <a:spcAft>
                <a:spcPts val="600"/>
              </a:spcAft>
              <a:buClr>
                <a:srgbClr val="1F497D"/>
              </a:buClr>
              <a:buSzPct val="75000"/>
              <a:buFont typeface="+mj-lt"/>
              <a:buAutoNum type="arabicPeriod"/>
            </a:pPr>
            <a:r>
              <a:rPr lang="en-US" sz="1600" dirty="0">
                <a:solidFill>
                  <a:srgbClr val="1F497D"/>
                </a:solidFill>
                <a:cs typeface="Arial" pitchFamily="34" charset="0"/>
              </a:rPr>
              <a:t>Claims </a:t>
            </a:r>
            <a:r>
              <a:rPr lang="en-US" sz="1600" dirty="0">
                <a:solidFill>
                  <a:srgbClr val="1F497D"/>
                </a:solidFill>
                <a:cs typeface="Arial" pitchFamily="34" charset="0"/>
              </a:rPr>
              <a:t>Disbursement</a:t>
            </a:r>
          </a:p>
        </p:txBody>
      </p:sp>
      <p:sp>
        <p:nvSpPr>
          <p:cNvPr id="27" name="Rectangle 7"/>
          <p:cNvSpPr>
            <a:spLocks noChangeArrowheads="1"/>
          </p:cNvSpPr>
          <p:nvPr/>
        </p:nvSpPr>
        <p:spPr bwMode="auto">
          <a:xfrm>
            <a:off x="6953250" y="1828800"/>
            <a:ext cx="1581150" cy="2514600"/>
          </a:xfrm>
          <a:prstGeom prst="rect">
            <a:avLst/>
          </a:prstGeom>
          <a:noFill/>
          <a:ln w="6350" algn="ctr">
            <a:noFill/>
            <a:miter lim="800000"/>
            <a:headEnd/>
            <a:tailEnd/>
          </a:ln>
        </p:spPr>
        <p:txBody>
          <a:bodyPr/>
          <a:lstStyle/>
          <a:p>
            <a:pPr marL="234950" indent="-234950">
              <a:spcBef>
                <a:spcPts val="600"/>
              </a:spcBef>
              <a:spcAft>
                <a:spcPts val="600"/>
              </a:spcAft>
              <a:buClr>
                <a:srgbClr val="1F497D"/>
              </a:buClr>
              <a:buSzPct val="75000"/>
              <a:buFont typeface="+mj-lt"/>
              <a:buAutoNum type="arabicPeriod"/>
            </a:pPr>
            <a:r>
              <a:rPr lang="en-US" sz="1600" dirty="0">
                <a:solidFill>
                  <a:srgbClr val="1F497D"/>
                </a:solidFill>
                <a:cs typeface="Arial" pitchFamily="34" charset="0"/>
              </a:rPr>
              <a:t>Updating </a:t>
            </a:r>
            <a:r>
              <a:rPr lang="en-US" sz="1600" dirty="0">
                <a:solidFill>
                  <a:srgbClr val="1F497D"/>
                </a:solidFill>
                <a:cs typeface="Arial" pitchFamily="34" charset="0"/>
              </a:rPr>
              <a:t>of Policy records</a:t>
            </a:r>
          </a:p>
          <a:p>
            <a:pPr marL="234950" indent="-234950">
              <a:spcBef>
                <a:spcPts val="600"/>
              </a:spcBef>
              <a:spcAft>
                <a:spcPts val="600"/>
              </a:spcAft>
              <a:buClr>
                <a:srgbClr val="1F497D"/>
              </a:buClr>
              <a:buSzPct val="75000"/>
              <a:buFont typeface="+mj-lt"/>
              <a:buAutoNum type="arabicPeriod"/>
            </a:pPr>
            <a:r>
              <a:rPr lang="en-US" sz="1600" dirty="0">
                <a:solidFill>
                  <a:srgbClr val="1F497D"/>
                </a:solidFill>
                <a:cs typeface="Arial" pitchFamily="34" charset="0"/>
              </a:rPr>
              <a:t>Update agency records</a:t>
            </a:r>
          </a:p>
          <a:p>
            <a:pPr marL="234950" indent="-234950">
              <a:spcBef>
                <a:spcPts val="600"/>
              </a:spcBef>
              <a:spcAft>
                <a:spcPts val="600"/>
              </a:spcAft>
              <a:buClr>
                <a:srgbClr val="1F497D"/>
              </a:buClr>
              <a:buSzPct val="75000"/>
              <a:buFont typeface="+mj-lt"/>
              <a:buAutoNum type="arabicPeriod"/>
            </a:pPr>
            <a:r>
              <a:rPr lang="en-US" sz="1600" dirty="0">
                <a:solidFill>
                  <a:srgbClr val="1F497D"/>
                </a:solidFill>
                <a:cs typeface="Arial" pitchFamily="34" charset="0"/>
              </a:rPr>
              <a:t>Reinsurance recovery</a:t>
            </a:r>
          </a:p>
        </p:txBody>
      </p:sp>
    </p:spTree>
    <p:extLst>
      <p:ext uri="{BB962C8B-B14F-4D97-AF65-F5344CB8AC3E}">
        <p14:creationId xmlns:p14="http://schemas.microsoft.com/office/powerpoint/2010/main" val="1706559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Liability claim –process flow</a:t>
            </a:r>
            <a:endParaRPr lang="en-US" dirty="0"/>
          </a:p>
        </p:txBody>
      </p:sp>
      <p:sp>
        <p:nvSpPr>
          <p:cNvPr id="4" name="Footer Placeholder 3"/>
          <p:cNvSpPr>
            <a:spLocks noGrp="1"/>
          </p:cNvSpPr>
          <p:nvPr>
            <p:ph type="ftr" sz="quarter" idx="11"/>
          </p:nvPr>
        </p:nvSpPr>
        <p:spPr/>
        <p:txBody>
          <a:bodyPr/>
          <a:lstStyle/>
          <a:p>
            <a:r>
              <a:rPr lang="en-US" smtClean="0">
                <a:solidFill>
                  <a:prstClr val="black">
                    <a:tint val="75000"/>
                  </a:prstClr>
                </a:solidFill>
              </a:rPr>
              <a:t>Insurance Foundation Course – Chapter 4 - Claims</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10277155-9EE1-4F73-AE44-FD7ED9519630}" type="slidenum">
              <a:rPr lang="en-US" smtClean="0">
                <a:solidFill>
                  <a:prstClr val="black">
                    <a:tint val="75000"/>
                  </a:prstClr>
                </a:solidFill>
              </a:rPr>
              <a:pPr/>
              <a:t>6</a:t>
            </a:fld>
            <a:endParaRPr lang="en-US">
              <a:solidFill>
                <a:prstClr val="black">
                  <a:tint val="75000"/>
                </a:prstClr>
              </a:solidFill>
            </a:endParaRPr>
          </a:p>
        </p:txBody>
      </p:sp>
      <p:pic>
        <p:nvPicPr>
          <p:cNvPr id="6" name="Picture 30"/>
          <p:cNvPicPr>
            <a:picLocks noGrp="1" noChangeAspect="1" noChangeArrowheads="1"/>
          </p:cNvPicPr>
          <p:nvPr>
            <p:ph idx="1"/>
          </p:nvPr>
        </p:nvPicPr>
        <p:blipFill>
          <a:blip r:embed="rId2"/>
          <a:srcRect/>
          <a:stretch>
            <a:fillRect/>
          </a:stretch>
        </p:blipFill>
        <p:spPr bwMode="auto">
          <a:xfrm>
            <a:off x="457200" y="838200"/>
            <a:ext cx="8229600" cy="5486400"/>
          </a:xfrm>
          <a:prstGeom prst="rect">
            <a:avLst/>
          </a:prstGeom>
          <a:noFill/>
        </p:spPr>
      </p:pic>
    </p:spTree>
    <p:extLst>
      <p:ext uri="{BB962C8B-B14F-4D97-AF65-F5344CB8AC3E}">
        <p14:creationId xmlns:p14="http://schemas.microsoft.com/office/powerpoint/2010/main" val="54320890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889</Words>
  <Application>Microsoft Office PowerPoint</Application>
  <PresentationFormat>On-screen Show (4:3)</PresentationFormat>
  <Paragraphs>121</Paragraphs>
  <Slides>6</Slides>
  <Notes>0</Notes>
  <HiddenSlides>0</HiddenSlides>
  <MMClips>0</MMClips>
  <ScaleCrop>false</ScaleCrop>
  <HeadingPairs>
    <vt:vector size="4" baseType="variant">
      <vt:variant>
        <vt:lpstr>Theme</vt:lpstr>
      </vt:variant>
      <vt:variant>
        <vt:i4>5</vt:i4>
      </vt:variant>
      <vt:variant>
        <vt:lpstr>Slide Titles</vt:lpstr>
      </vt:variant>
      <vt:variant>
        <vt:i4>6</vt:i4>
      </vt:variant>
    </vt:vector>
  </HeadingPairs>
  <TitlesOfParts>
    <vt:vector size="11" baseType="lpstr">
      <vt:lpstr>1_Office Theme</vt:lpstr>
      <vt:lpstr>2_Office Theme</vt:lpstr>
      <vt:lpstr>3_Office Theme</vt:lpstr>
      <vt:lpstr>4_Office Theme</vt:lpstr>
      <vt:lpstr>5_Office Theme</vt:lpstr>
      <vt:lpstr>Introduction to Underwriting</vt:lpstr>
      <vt:lpstr>Introduction to Underwriting continued</vt:lpstr>
      <vt:lpstr>Step 1-New Business &amp; Underwriting Support Processes</vt:lpstr>
      <vt:lpstr>Step 2 – Policy Administration &amp; Maintenance Process</vt:lpstr>
      <vt:lpstr>Claims Processing &amp; Adjudication Processes - Property</vt:lpstr>
      <vt:lpstr>Liability claim –process flow</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Underwriting</dc:title>
  <dc:creator>Vijayalakshmi Magal</dc:creator>
  <cp:lastModifiedBy>Vijayalakshmi Magal</cp:lastModifiedBy>
  <cp:revision>2</cp:revision>
  <dcterms:created xsi:type="dcterms:W3CDTF">2014-06-17T14:28:44Z</dcterms:created>
  <dcterms:modified xsi:type="dcterms:W3CDTF">2014-06-17T14:49:04Z</dcterms:modified>
</cp:coreProperties>
</file>