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2"/>
  </p:notesMasterIdLst>
  <p:handoutMasterIdLst>
    <p:handoutMasterId r:id="rId43"/>
  </p:handoutMasterIdLst>
  <p:sldIdLst>
    <p:sldId id="275" r:id="rId2"/>
    <p:sldId id="276" r:id="rId3"/>
    <p:sldId id="277" r:id="rId4"/>
    <p:sldId id="278" r:id="rId5"/>
    <p:sldId id="279" r:id="rId6"/>
    <p:sldId id="280" r:id="rId7"/>
    <p:sldId id="281" r:id="rId8"/>
    <p:sldId id="283" r:id="rId9"/>
    <p:sldId id="282" r:id="rId10"/>
    <p:sldId id="284" r:id="rId11"/>
    <p:sldId id="292" r:id="rId12"/>
    <p:sldId id="293" r:id="rId13"/>
    <p:sldId id="289" r:id="rId14"/>
    <p:sldId id="285" r:id="rId15"/>
    <p:sldId id="287" r:id="rId16"/>
    <p:sldId id="286" r:id="rId17"/>
    <p:sldId id="291" r:id="rId18"/>
    <p:sldId id="288" r:id="rId19"/>
    <p:sldId id="311" r:id="rId20"/>
    <p:sldId id="308" r:id="rId21"/>
    <p:sldId id="290" r:id="rId22"/>
    <p:sldId id="294" r:id="rId23"/>
    <p:sldId id="295" r:id="rId24"/>
    <p:sldId id="312" r:id="rId25"/>
    <p:sldId id="296" r:id="rId26"/>
    <p:sldId id="297" r:id="rId27"/>
    <p:sldId id="298" r:id="rId28"/>
    <p:sldId id="301" r:id="rId29"/>
    <p:sldId id="300" r:id="rId30"/>
    <p:sldId id="299" r:id="rId31"/>
    <p:sldId id="302" r:id="rId32"/>
    <p:sldId id="306" r:id="rId33"/>
    <p:sldId id="307" r:id="rId34"/>
    <p:sldId id="303" r:id="rId35"/>
    <p:sldId id="304" r:id="rId36"/>
    <p:sldId id="310" r:id="rId37"/>
    <p:sldId id="305" r:id="rId38"/>
    <p:sldId id="309" r:id="rId39"/>
    <p:sldId id="313" r:id="rId40"/>
    <p:sldId id="314"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261777-95BD-415F-8F96-57CC78888F05}" type="datetimeFigureOut">
              <a:rPr lang="en-US" smtClean="0"/>
              <a:pPr/>
              <a:t>6/2/2012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INS 21 Chapter 5</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FD614A7-728E-4417-B008-16F651D47471}" type="slidenum">
              <a:rPr lang="en-US" smtClean="0"/>
              <a:pPr/>
              <a:t>‹#›</a:t>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5D3878-ACB1-4ACA-AA20-053164CD3FF1}" type="datetimeFigureOut">
              <a:rPr lang="en-US" smtClean="0"/>
              <a:pPr/>
              <a:t>6/2/2012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INS 21 Chapter 5</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3552F7-DEB3-45A3-99B2-2E7B8766D5BE}" type="slidenum">
              <a:rPr lang="en-US" smtClean="0"/>
              <a:pPr/>
              <a:t>‹#›</a:t>
            </a:fld>
            <a:endParaRPr 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447997-956D-4803-A1C7-55E8D37B3616}" type="datetime1">
              <a:rPr lang="en-US" smtClean="0"/>
              <a:pPr/>
              <a:t>6/2/2012</a:t>
            </a:fld>
            <a:endParaRPr lang="en-US"/>
          </a:p>
        </p:txBody>
      </p:sp>
      <p:sp>
        <p:nvSpPr>
          <p:cNvPr id="5" name="Footer Placeholder 4"/>
          <p:cNvSpPr>
            <a:spLocks noGrp="1"/>
          </p:cNvSpPr>
          <p:nvPr>
            <p:ph type="ftr" sz="quarter" idx="11"/>
          </p:nvPr>
        </p:nvSpPr>
        <p:spPr/>
        <p:txBody>
          <a:bodyPr/>
          <a:lstStyle/>
          <a:p>
            <a:r>
              <a:rPr lang="en-US" smtClean="0"/>
              <a:t>INS 21 Chapter 5</a:t>
            </a:r>
            <a:endParaRPr lang="en-US"/>
          </a:p>
        </p:txBody>
      </p:sp>
      <p:sp>
        <p:nvSpPr>
          <p:cNvPr id="6" name="Slide Number Placeholder 5"/>
          <p:cNvSpPr>
            <a:spLocks noGrp="1"/>
          </p:cNvSpPr>
          <p:nvPr>
            <p:ph type="sldNum" sz="quarter" idx="12"/>
          </p:nvPr>
        </p:nvSpPr>
        <p:spPr/>
        <p:txBody>
          <a:bodyPr/>
          <a:lstStyle/>
          <a:p>
            <a:fld id="{10277155-9EE1-4F73-AE44-FD7ED951963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545BCA-A10B-4549-BB38-6F60168D513D}" type="datetime1">
              <a:rPr lang="en-US" smtClean="0"/>
              <a:pPr/>
              <a:t>6/2/2012</a:t>
            </a:fld>
            <a:endParaRPr lang="en-US"/>
          </a:p>
        </p:txBody>
      </p:sp>
      <p:sp>
        <p:nvSpPr>
          <p:cNvPr id="5" name="Footer Placeholder 4"/>
          <p:cNvSpPr>
            <a:spLocks noGrp="1"/>
          </p:cNvSpPr>
          <p:nvPr>
            <p:ph type="ftr" sz="quarter" idx="11"/>
          </p:nvPr>
        </p:nvSpPr>
        <p:spPr/>
        <p:txBody>
          <a:bodyPr/>
          <a:lstStyle/>
          <a:p>
            <a:r>
              <a:rPr lang="en-US" smtClean="0"/>
              <a:t>INS 21 Chapter 5</a:t>
            </a:r>
            <a:endParaRPr lang="en-US"/>
          </a:p>
        </p:txBody>
      </p:sp>
      <p:sp>
        <p:nvSpPr>
          <p:cNvPr id="6" name="Slide Number Placeholder 5"/>
          <p:cNvSpPr>
            <a:spLocks noGrp="1"/>
          </p:cNvSpPr>
          <p:nvPr>
            <p:ph type="sldNum" sz="quarter" idx="12"/>
          </p:nvPr>
        </p:nvSpPr>
        <p:spPr/>
        <p:txBody>
          <a:bodyPr/>
          <a:lstStyle/>
          <a:p>
            <a:fld id="{10277155-9EE1-4F73-AE44-FD7ED951963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744FB9-31AE-44D3-BD78-A9F629448F5C}" type="datetime1">
              <a:rPr lang="en-US" smtClean="0"/>
              <a:pPr/>
              <a:t>6/2/2012</a:t>
            </a:fld>
            <a:endParaRPr lang="en-US"/>
          </a:p>
        </p:txBody>
      </p:sp>
      <p:sp>
        <p:nvSpPr>
          <p:cNvPr id="5" name="Footer Placeholder 4"/>
          <p:cNvSpPr>
            <a:spLocks noGrp="1"/>
          </p:cNvSpPr>
          <p:nvPr>
            <p:ph type="ftr" sz="quarter" idx="11"/>
          </p:nvPr>
        </p:nvSpPr>
        <p:spPr/>
        <p:txBody>
          <a:bodyPr/>
          <a:lstStyle/>
          <a:p>
            <a:r>
              <a:rPr lang="en-US" smtClean="0"/>
              <a:t>INS 21 Chapter 5</a:t>
            </a:r>
            <a:endParaRPr lang="en-US"/>
          </a:p>
        </p:txBody>
      </p:sp>
      <p:sp>
        <p:nvSpPr>
          <p:cNvPr id="6" name="Slide Number Placeholder 5"/>
          <p:cNvSpPr>
            <a:spLocks noGrp="1"/>
          </p:cNvSpPr>
          <p:nvPr>
            <p:ph type="sldNum" sz="quarter" idx="12"/>
          </p:nvPr>
        </p:nvSpPr>
        <p:spPr/>
        <p:txBody>
          <a:bodyPr/>
          <a:lstStyle/>
          <a:p>
            <a:fld id="{10277155-9EE1-4F73-AE44-FD7ED951963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A48573-691B-4E28-9C41-9BF67B016883}" type="datetime1">
              <a:rPr lang="en-US" smtClean="0"/>
              <a:pPr/>
              <a:t>6/2/2012</a:t>
            </a:fld>
            <a:endParaRPr lang="en-US"/>
          </a:p>
        </p:txBody>
      </p:sp>
      <p:sp>
        <p:nvSpPr>
          <p:cNvPr id="5" name="Footer Placeholder 4"/>
          <p:cNvSpPr>
            <a:spLocks noGrp="1"/>
          </p:cNvSpPr>
          <p:nvPr>
            <p:ph type="ftr" sz="quarter" idx="11"/>
          </p:nvPr>
        </p:nvSpPr>
        <p:spPr/>
        <p:txBody>
          <a:bodyPr/>
          <a:lstStyle/>
          <a:p>
            <a:r>
              <a:rPr lang="en-US" smtClean="0"/>
              <a:t>INS 21 Chapter 5</a:t>
            </a:r>
            <a:endParaRPr lang="en-US"/>
          </a:p>
        </p:txBody>
      </p:sp>
      <p:sp>
        <p:nvSpPr>
          <p:cNvPr id="6" name="Slide Number Placeholder 5"/>
          <p:cNvSpPr>
            <a:spLocks noGrp="1"/>
          </p:cNvSpPr>
          <p:nvPr>
            <p:ph type="sldNum" sz="quarter" idx="12"/>
          </p:nvPr>
        </p:nvSpPr>
        <p:spPr/>
        <p:txBody>
          <a:bodyPr/>
          <a:lstStyle/>
          <a:p>
            <a:fld id="{10277155-9EE1-4F73-AE44-FD7ED951963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C3D46B-0ECE-48D8-87EE-E898E239FF87}" type="datetime1">
              <a:rPr lang="en-US" smtClean="0"/>
              <a:pPr/>
              <a:t>6/2/2012</a:t>
            </a:fld>
            <a:endParaRPr lang="en-US"/>
          </a:p>
        </p:txBody>
      </p:sp>
      <p:sp>
        <p:nvSpPr>
          <p:cNvPr id="5" name="Footer Placeholder 4"/>
          <p:cNvSpPr>
            <a:spLocks noGrp="1"/>
          </p:cNvSpPr>
          <p:nvPr>
            <p:ph type="ftr" sz="quarter" idx="11"/>
          </p:nvPr>
        </p:nvSpPr>
        <p:spPr/>
        <p:txBody>
          <a:bodyPr/>
          <a:lstStyle/>
          <a:p>
            <a:r>
              <a:rPr lang="en-US" smtClean="0"/>
              <a:t>INS 21 Chapter 5</a:t>
            </a:r>
            <a:endParaRPr lang="en-US"/>
          </a:p>
        </p:txBody>
      </p:sp>
      <p:sp>
        <p:nvSpPr>
          <p:cNvPr id="6" name="Slide Number Placeholder 5"/>
          <p:cNvSpPr>
            <a:spLocks noGrp="1"/>
          </p:cNvSpPr>
          <p:nvPr>
            <p:ph type="sldNum" sz="quarter" idx="12"/>
          </p:nvPr>
        </p:nvSpPr>
        <p:spPr/>
        <p:txBody>
          <a:bodyPr/>
          <a:lstStyle/>
          <a:p>
            <a:fld id="{10277155-9EE1-4F73-AE44-FD7ED951963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5C5800-3590-47C5-8883-A4D38CEAEE28}" type="datetime1">
              <a:rPr lang="en-US" smtClean="0"/>
              <a:pPr/>
              <a:t>6/2/2012</a:t>
            </a:fld>
            <a:endParaRPr lang="en-US"/>
          </a:p>
        </p:txBody>
      </p:sp>
      <p:sp>
        <p:nvSpPr>
          <p:cNvPr id="6" name="Footer Placeholder 5"/>
          <p:cNvSpPr>
            <a:spLocks noGrp="1"/>
          </p:cNvSpPr>
          <p:nvPr>
            <p:ph type="ftr" sz="quarter" idx="11"/>
          </p:nvPr>
        </p:nvSpPr>
        <p:spPr/>
        <p:txBody>
          <a:bodyPr/>
          <a:lstStyle/>
          <a:p>
            <a:r>
              <a:rPr lang="en-US" smtClean="0"/>
              <a:t>INS 21 Chapter 5</a:t>
            </a:r>
            <a:endParaRPr lang="en-US"/>
          </a:p>
        </p:txBody>
      </p:sp>
      <p:sp>
        <p:nvSpPr>
          <p:cNvPr id="7" name="Slide Number Placeholder 6"/>
          <p:cNvSpPr>
            <a:spLocks noGrp="1"/>
          </p:cNvSpPr>
          <p:nvPr>
            <p:ph type="sldNum" sz="quarter" idx="12"/>
          </p:nvPr>
        </p:nvSpPr>
        <p:spPr/>
        <p:txBody>
          <a:bodyPr/>
          <a:lstStyle/>
          <a:p>
            <a:fld id="{10277155-9EE1-4F73-AE44-FD7ED951963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651A24-37E5-45ED-93D2-532DB527CC9E}" type="datetime1">
              <a:rPr lang="en-US" smtClean="0"/>
              <a:pPr/>
              <a:t>6/2/2012</a:t>
            </a:fld>
            <a:endParaRPr lang="en-US"/>
          </a:p>
        </p:txBody>
      </p:sp>
      <p:sp>
        <p:nvSpPr>
          <p:cNvPr id="8" name="Footer Placeholder 7"/>
          <p:cNvSpPr>
            <a:spLocks noGrp="1"/>
          </p:cNvSpPr>
          <p:nvPr>
            <p:ph type="ftr" sz="quarter" idx="11"/>
          </p:nvPr>
        </p:nvSpPr>
        <p:spPr/>
        <p:txBody>
          <a:bodyPr/>
          <a:lstStyle/>
          <a:p>
            <a:r>
              <a:rPr lang="en-US" smtClean="0"/>
              <a:t>INS 21 Chapter 5</a:t>
            </a:r>
            <a:endParaRPr lang="en-US"/>
          </a:p>
        </p:txBody>
      </p:sp>
      <p:sp>
        <p:nvSpPr>
          <p:cNvPr id="9" name="Slide Number Placeholder 8"/>
          <p:cNvSpPr>
            <a:spLocks noGrp="1"/>
          </p:cNvSpPr>
          <p:nvPr>
            <p:ph type="sldNum" sz="quarter" idx="12"/>
          </p:nvPr>
        </p:nvSpPr>
        <p:spPr/>
        <p:txBody>
          <a:bodyPr/>
          <a:lstStyle/>
          <a:p>
            <a:fld id="{10277155-9EE1-4F73-AE44-FD7ED951963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BDF7DB-4A97-4B09-9DA9-792761C69E39}" type="datetime1">
              <a:rPr lang="en-US" smtClean="0"/>
              <a:pPr/>
              <a:t>6/2/2012</a:t>
            </a:fld>
            <a:endParaRPr lang="en-US"/>
          </a:p>
        </p:txBody>
      </p:sp>
      <p:sp>
        <p:nvSpPr>
          <p:cNvPr id="4" name="Footer Placeholder 3"/>
          <p:cNvSpPr>
            <a:spLocks noGrp="1"/>
          </p:cNvSpPr>
          <p:nvPr>
            <p:ph type="ftr" sz="quarter" idx="11"/>
          </p:nvPr>
        </p:nvSpPr>
        <p:spPr/>
        <p:txBody>
          <a:bodyPr/>
          <a:lstStyle/>
          <a:p>
            <a:r>
              <a:rPr lang="en-US" smtClean="0"/>
              <a:t>INS 21 Chapter 5</a:t>
            </a:r>
            <a:endParaRPr lang="en-US"/>
          </a:p>
        </p:txBody>
      </p:sp>
      <p:sp>
        <p:nvSpPr>
          <p:cNvPr id="5" name="Slide Number Placeholder 4"/>
          <p:cNvSpPr>
            <a:spLocks noGrp="1"/>
          </p:cNvSpPr>
          <p:nvPr>
            <p:ph type="sldNum" sz="quarter" idx="12"/>
          </p:nvPr>
        </p:nvSpPr>
        <p:spPr/>
        <p:txBody>
          <a:bodyPr/>
          <a:lstStyle/>
          <a:p>
            <a:fld id="{10277155-9EE1-4F73-AE44-FD7ED951963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15837-2D7C-4E12-BEDA-684DA6318821}" type="datetime1">
              <a:rPr lang="en-US" smtClean="0"/>
              <a:pPr/>
              <a:t>6/2/2012</a:t>
            </a:fld>
            <a:endParaRPr lang="en-US"/>
          </a:p>
        </p:txBody>
      </p:sp>
      <p:sp>
        <p:nvSpPr>
          <p:cNvPr id="3" name="Footer Placeholder 2"/>
          <p:cNvSpPr>
            <a:spLocks noGrp="1"/>
          </p:cNvSpPr>
          <p:nvPr>
            <p:ph type="ftr" sz="quarter" idx="11"/>
          </p:nvPr>
        </p:nvSpPr>
        <p:spPr/>
        <p:txBody>
          <a:bodyPr/>
          <a:lstStyle/>
          <a:p>
            <a:r>
              <a:rPr lang="en-US" smtClean="0"/>
              <a:t>INS 21 Chapter 5</a:t>
            </a:r>
            <a:endParaRPr lang="en-US"/>
          </a:p>
        </p:txBody>
      </p:sp>
      <p:sp>
        <p:nvSpPr>
          <p:cNvPr id="4" name="Slide Number Placeholder 3"/>
          <p:cNvSpPr>
            <a:spLocks noGrp="1"/>
          </p:cNvSpPr>
          <p:nvPr>
            <p:ph type="sldNum" sz="quarter" idx="12"/>
          </p:nvPr>
        </p:nvSpPr>
        <p:spPr/>
        <p:txBody>
          <a:bodyPr/>
          <a:lstStyle/>
          <a:p>
            <a:fld id="{10277155-9EE1-4F73-AE44-FD7ED951963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6E070D-273C-4910-BCEE-129F6C325F6B}" type="datetime1">
              <a:rPr lang="en-US" smtClean="0"/>
              <a:pPr/>
              <a:t>6/2/2012</a:t>
            </a:fld>
            <a:endParaRPr lang="en-US"/>
          </a:p>
        </p:txBody>
      </p:sp>
      <p:sp>
        <p:nvSpPr>
          <p:cNvPr id="6" name="Footer Placeholder 5"/>
          <p:cNvSpPr>
            <a:spLocks noGrp="1"/>
          </p:cNvSpPr>
          <p:nvPr>
            <p:ph type="ftr" sz="quarter" idx="11"/>
          </p:nvPr>
        </p:nvSpPr>
        <p:spPr/>
        <p:txBody>
          <a:bodyPr/>
          <a:lstStyle/>
          <a:p>
            <a:r>
              <a:rPr lang="en-US" smtClean="0"/>
              <a:t>INS 21 Chapter 5</a:t>
            </a:r>
            <a:endParaRPr lang="en-US"/>
          </a:p>
        </p:txBody>
      </p:sp>
      <p:sp>
        <p:nvSpPr>
          <p:cNvPr id="7" name="Slide Number Placeholder 6"/>
          <p:cNvSpPr>
            <a:spLocks noGrp="1"/>
          </p:cNvSpPr>
          <p:nvPr>
            <p:ph type="sldNum" sz="quarter" idx="12"/>
          </p:nvPr>
        </p:nvSpPr>
        <p:spPr/>
        <p:txBody>
          <a:bodyPr/>
          <a:lstStyle/>
          <a:p>
            <a:fld id="{10277155-9EE1-4F73-AE44-FD7ED951963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01C37A-7325-491B-9C2F-06E6A1CE243D}" type="datetime1">
              <a:rPr lang="en-US" smtClean="0"/>
              <a:pPr/>
              <a:t>6/2/2012</a:t>
            </a:fld>
            <a:endParaRPr lang="en-US"/>
          </a:p>
        </p:txBody>
      </p:sp>
      <p:sp>
        <p:nvSpPr>
          <p:cNvPr id="6" name="Footer Placeholder 5"/>
          <p:cNvSpPr>
            <a:spLocks noGrp="1"/>
          </p:cNvSpPr>
          <p:nvPr>
            <p:ph type="ftr" sz="quarter" idx="11"/>
          </p:nvPr>
        </p:nvSpPr>
        <p:spPr/>
        <p:txBody>
          <a:bodyPr/>
          <a:lstStyle/>
          <a:p>
            <a:r>
              <a:rPr lang="en-US" smtClean="0"/>
              <a:t>INS 21 Chapter 5</a:t>
            </a:r>
            <a:endParaRPr lang="en-US"/>
          </a:p>
        </p:txBody>
      </p:sp>
      <p:sp>
        <p:nvSpPr>
          <p:cNvPr id="7" name="Slide Number Placeholder 6"/>
          <p:cNvSpPr>
            <a:spLocks noGrp="1"/>
          </p:cNvSpPr>
          <p:nvPr>
            <p:ph type="sldNum" sz="quarter" idx="12"/>
          </p:nvPr>
        </p:nvSpPr>
        <p:spPr/>
        <p:txBody>
          <a:bodyPr/>
          <a:lstStyle/>
          <a:p>
            <a:fld id="{10277155-9EE1-4F73-AE44-FD7ED951963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131C6F-9475-412E-B3B3-B8592B5EF385}" type="datetime1">
              <a:rPr lang="en-US" smtClean="0"/>
              <a:pPr/>
              <a:t>6/2/2012</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INS 21 Chapter 5</a:t>
            </a:r>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77155-9EE1-4F73-AE44-FD7ED951963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9"/>
            <a:ext cx="8229600" cy="487362"/>
          </a:xfrm>
          <a:solidFill>
            <a:schemeClr val="tx2">
              <a:lumMod val="20000"/>
              <a:lumOff val="80000"/>
            </a:schemeClr>
          </a:solidFill>
          <a:ln>
            <a:solidFill>
              <a:srgbClr val="0070C0"/>
            </a:solidFill>
          </a:ln>
        </p:spPr>
        <p:txBody>
          <a:bodyPr>
            <a:noAutofit/>
          </a:bodyPr>
          <a:lstStyle/>
          <a:p>
            <a:r>
              <a:rPr lang="en-US" sz="2800" b="1" dirty="0" smtClean="0">
                <a:solidFill>
                  <a:schemeClr val="tx2"/>
                </a:solidFill>
                <a:cs typeface="Arial" pitchFamily="34" charset="0"/>
              </a:rPr>
              <a:t>Insurance Foundation Course</a:t>
            </a:r>
            <a:endParaRPr lang="en-US" sz="2800" b="1" dirty="0">
              <a:solidFill>
                <a:schemeClr val="tx2"/>
              </a:solidFill>
              <a:cs typeface="Arial" pitchFamily="34" charset="0"/>
            </a:endParaRPr>
          </a:p>
        </p:txBody>
      </p:sp>
      <p:sp>
        <p:nvSpPr>
          <p:cNvPr id="5" name="Content Placeholder 4"/>
          <p:cNvSpPr>
            <a:spLocks noGrp="1"/>
          </p:cNvSpPr>
          <p:nvPr>
            <p:ph idx="1"/>
          </p:nvPr>
        </p:nvSpPr>
        <p:spPr>
          <a:xfrm>
            <a:off x="457200" y="838200"/>
            <a:ext cx="8229600" cy="5486400"/>
          </a:xfrm>
          <a:ln>
            <a:solidFill>
              <a:schemeClr val="accent1"/>
            </a:solidFill>
          </a:ln>
        </p:spPr>
        <p:txBody>
          <a:bodyPr>
            <a:normAutofit/>
          </a:bodyPr>
          <a:lstStyle/>
          <a:p>
            <a:pPr lvl="0" algn="ctr">
              <a:lnSpc>
                <a:spcPct val="150000"/>
              </a:lnSpc>
              <a:spcBef>
                <a:spcPts val="600"/>
              </a:spcBef>
              <a:buClr>
                <a:srgbClr val="1E60A2"/>
              </a:buClr>
              <a:buSzPct val="75000"/>
              <a:buNone/>
            </a:pPr>
            <a:endParaRPr lang="en-US" sz="1600" dirty="0" smtClean="0">
              <a:solidFill>
                <a:schemeClr val="tx2"/>
              </a:solidFill>
              <a:cs typeface="Arial" pitchFamily="34" charset="0"/>
            </a:endParaRPr>
          </a:p>
          <a:p>
            <a:pPr lvl="0" algn="ctr">
              <a:lnSpc>
                <a:spcPct val="150000"/>
              </a:lnSpc>
              <a:spcBef>
                <a:spcPts val="600"/>
              </a:spcBef>
              <a:buClr>
                <a:srgbClr val="1E60A2"/>
              </a:buClr>
              <a:buSzPct val="75000"/>
              <a:buNone/>
            </a:pPr>
            <a:endParaRPr lang="en-US" sz="1600" dirty="0" smtClean="0">
              <a:solidFill>
                <a:schemeClr val="tx2"/>
              </a:solidFill>
              <a:cs typeface="Arial" pitchFamily="34" charset="0"/>
            </a:endParaRPr>
          </a:p>
          <a:p>
            <a:pPr lvl="0" algn="ctr">
              <a:lnSpc>
                <a:spcPct val="150000"/>
              </a:lnSpc>
              <a:spcBef>
                <a:spcPts val="600"/>
              </a:spcBef>
              <a:buClr>
                <a:srgbClr val="1E60A2"/>
              </a:buClr>
              <a:buSzPct val="75000"/>
              <a:buNone/>
            </a:pPr>
            <a:endParaRPr lang="en-US" sz="1600" dirty="0" smtClean="0">
              <a:solidFill>
                <a:schemeClr val="tx2"/>
              </a:solidFill>
              <a:cs typeface="Arial" pitchFamily="34" charset="0"/>
            </a:endParaRPr>
          </a:p>
          <a:p>
            <a:pPr lvl="0" algn="ctr">
              <a:lnSpc>
                <a:spcPct val="150000"/>
              </a:lnSpc>
              <a:spcBef>
                <a:spcPts val="600"/>
              </a:spcBef>
              <a:buClr>
                <a:srgbClr val="1E60A2"/>
              </a:buClr>
              <a:buSzPct val="75000"/>
              <a:buNone/>
            </a:pPr>
            <a:endParaRPr lang="en-US" sz="1600" dirty="0" smtClean="0">
              <a:solidFill>
                <a:schemeClr val="tx2"/>
              </a:solidFill>
              <a:cs typeface="Arial" pitchFamily="34" charset="0"/>
            </a:endParaRPr>
          </a:p>
          <a:p>
            <a:pPr lvl="0" algn="ctr">
              <a:lnSpc>
                <a:spcPct val="150000"/>
              </a:lnSpc>
              <a:spcBef>
                <a:spcPts val="600"/>
              </a:spcBef>
              <a:buClr>
                <a:srgbClr val="1E60A2"/>
              </a:buClr>
              <a:buSzPct val="75000"/>
              <a:buNone/>
            </a:pPr>
            <a:r>
              <a:rPr lang="en-US" sz="1600" dirty="0" smtClean="0">
                <a:solidFill>
                  <a:schemeClr val="tx2"/>
                </a:solidFill>
                <a:cs typeface="Arial" pitchFamily="34" charset="0"/>
              </a:rPr>
              <a:t>Chapter1</a:t>
            </a:r>
          </a:p>
          <a:p>
            <a:pPr lvl="0" algn="ctr">
              <a:lnSpc>
                <a:spcPct val="150000"/>
              </a:lnSpc>
              <a:spcBef>
                <a:spcPts val="600"/>
              </a:spcBef>
              <a:buClr>
                <a:srgbClr val="1E60A2"/>
              </a:buClr>
              <a:buSzPct val="75000"/>
              <a:buNone/>
            </a:pPr>
            <a:r>
              <a:rPr lang="en-US" sz="2800" b="1" dirty="0" smtClean="0">
                <a:solidFill>
                  <a:schemeClr val="tx2"/>
                </a:solidFill>
                <a:cs typeface="Arial" pitchFamily="34" charset="0"/>
              </a:rPr>
              <a:t>Introduction to Insurance</a:t>
            </a:r>
          </a:p>
        </p:txBody>
      </p:sp>
      <p:sp>
        <p:nvSpPr>
          <p:cNvPr id="6" name="Slide Number Placeholder 5"/>
          <p:cNvSpPr>
            <a:spLocks noGrp="1"/>
          </p:cNvSpPr>
          <p:nvPr>
            <p:ph type="sldNum" sz="quarter" idx="12"/>
          </p:nvPr>
        </p:nvSpPr>
        <p:spPr/>
        <p:txBody>
          <a:bodyPr/>
          <a:lstStyle/>
          <a:p>
            <a:fld id="{10277155-9EE1-4F73-AE44-FD7ED9519630}" type="slidenum">
              <a:rPr lang="en-US" smtClean="0"/>
              <a:pPr/>
              <a:t>1</a:t>
            </a:fld>
            <a:endParaRPr lang="en-US"/>
          </a:p>
        </p:txBody>
      </p:sp>
      <p:sp>
        <p:nvSpPr>
          <p:cNvPr id="7" name="Footer Placeholder 6"/>
          <p:cNvSpPr>
            <a:spLocks noGrp="1"/>
          </p:cNvSpPr>
          <p:nvPr>
            <p:ph type="ftr" sz="quarter" idx="11"/>
          </p:nvPr>
        </p:nvSpPr>
        <p:spPr/>
        <p:txBody>
          <a:bodyPr/>
          <a:lstStyle/>
          <a:p>
            <a:r>
              <a:rPr lang="en-US" dirty="0" smtClean="0"/>
              <a:t>Insurance Foundation Course – Chapter 1</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9"/>
            <a:ext cx="8229600" cy="487362"/>
          </a:xfrm>
          <a:solidFill>
            <a:schemeClr val="tx2">
              <a:lumMod val="20000"/>
              <a:lumOff val="80000"/>
            </a:schemeClr>
          </a:solidFill>
          <a:ln>
            <a:solidFill>
              <a:srgbClr val="0070C0"/>
            </a:solidFill>
          </a:ln>
        </p:spPr>
        <p:txBody>
          <a:bodyPr>
            <a:noAutofit/>
          </a:bodyPr>
          <a:lstStyle/>
          <a:p>
            <a:r>
              <a:rPr lang="en-US" sz="2800" b="1" dirty="0" smtClean="0">
                <a:solidFill>
                  <a:schemeClr val="tx2"/>
                </a:solidFill>
                <a:cs typeface="Arial" pitchFamily="34" charset="0"/>
              </a:rPr>
              <a:t>Non Life Insurance</a:t>
            </a:r>
            <a:endParaRPr lang="en-US" sz="2800" b="1" dirty="0">
              <a:solidFill>
                <a:schemeClr val="tx2"/>
              </a:solidFill>
              <a:cs typeface="Arial" pitchFamily="34" charset="0"/>
            </a:endParaRPr>
          </a:p>
        </p:txBody>
      </p:sp>
      <p:sp>
        <p:nvSpPr>
          <p:cNvPr id="5" name="Content Placeholder 4"/>
          <p:cNvSpPr>
            <a:spLocks noGrp="1"/>
          </p:cNvSpPr>
          <p:nvPr>
            <p:ph idx="1"/>
          </p:nvPr>
        </p:nvSpPr>
        <p:spPr>
          <a:xfrm>
            <a:off x="457200" y="838200"/>
            <a:ext cx="8229600" cy="5486400"/>
          </a:xfrm>
          <a:ln>
            <a:solidFill>
              <a:schemeClr val="accent1"/>
            </a:solidFill>
          </a:ln>
        </p:spPr>
        <p:txBody>
          <a:bodyPr>
            <a:normAutofit/>
          </a:bodyPr>
          <a:lstStyle/>
          <a:p>
            <a:pPr>
              <a:spcBef>
                <a:spcPts val="600"/>
              </a:spcBef>
              <a:spcAft>
                <a:spcPts val="600"/>
              </a:spcAft>
              <a:buSzPct val="75000"/>
              <a:buFont typeface="+mj-lt"/>
              <a:buAutoNum type="arabicPeriod"/>
            </a:pPr>
            <a:r>
              <a:rPr lang="en-US" sz="1600" dirty="0" smtClean="0">
                <a:solidFill>
                  <a:schemeClr val="tx2"/>
                </a:solidFill>
              </a:rPr>
              <a:t>Non life Insurance covers loss exposure either due to loss/damage to property or a Legal Liability</a:t>
            </a:r>
          </a:p>
          <a:p>
            <a:pPr>
              <a:spcBef>
                <a:spcPts val="600"/>
              </a:spcBef>
              <a:spcAft>
                <a:spcPts val="600"/>
              </a:spcAft>
              <a:buSzPct val="75000"/>
              <a:buFont typeface="+mj-lt"/>
              <a:buAutoNum type="arabicPeriod"/>
            </a:pPr>
            <a:r>
              <a:rPr lang="en-US" sz="1600" dirty="0" smtClean="0">
                <a:solidFill>
                  <a:schemeClr val="tx2"/>
                </a:solidFill>
              </a:rPr>
              <a:t>Non Life Insurance is also known as General Insurance or Property and Casualty Insurance (P&amp;C)</a:t>
            </a:r>
          </a:p>
          <a:p>
            <a:pPr>
              <a:spcBef>
                <a:spcPts val="600"/>
              </a:spcBef>
              <a:spcAft>
                <a:spcPts val="600"/>
              </a:spcAft>
              <a:buSzPct val="75000"/>
              <a:buFont typeface="+mj-lt"/>
              <a:buAutoNum type="arabicPeriod"/>
            </a:pPr>
            <a:r>
              <a:rPr lang="en-US" sz="1600" dirty="0" smtClean="0">
                <a:solidFill>
                  <a:schemeClr val="tx2"/>
                </a:solidFill>
              </a:rPr>
              <a:t>General Insurance started with Marine Insurance In London.  This was followed by Fire Insurance and other classes followed soon thereafter.</a:t>
            </a:r>
          </a:p>
          <a:p>
            <a:pPr>
              <a:spcBef>
                <a:spcPts val="600"/>
              </a:spcBef>
              <a:spcAft>
                <a:spcPts val="600"/>
              </a:spcAft>
              <a:buSzPct val="75000"/>
              <a:buFont typeface="+mj-lt"/>
              <a:buAutoNum type="arabicPeriod"/>
            </a:pPr>
            <a:r>
              <a:rPr lang="en-US" sz="1600" dirty="0" smtClean="0">
                <a:solidFill>
                  <a:schemeClr val="tx2"/>
                </a:solidFill>
              </a:rPr>
              <a:t>P&amp;C Insurance is very responsive to business needs and has designed thousands of products to suit commerce.</a:t>
            </a:r>
          </a:p>
          <a:p>
            <a:pPr>
              <a:spcBef>
                <a:spcPts val="600"/>
              </a:spcBef>
              <a:spcAft>
                <a:spcPts val="600"/>
              </a:spcAft>
              <a:buSzPct val="75000"/>
              <a:buFont typeface="+mj-lt"/>
              <a:buAutoNum type="arabicPeriod"/>
            </a:pPr>
            <a:r>
              <a:rPr lang="en-US" sz="1600" dirty="0" smtClean="0">
                <a:solidFill>
                  <a:schemeClr val="tx2"/>
                </a:solidFill>
              </a:rPr>
              <a:t>The Property line of Insurance covers financial loss as a result of  loss of or damage to property due to Insured perils like fire, flood, storm, riot and strike, burglary, collision, etc.</a:t>
            </a:r>
          </a:p>
          <a:p>
            <a:pPr>
              <a:spcBef>
                <a:spcPts val="600"/>
              </a:spcBef>
              <a:spcAft>
                <a:spcPts val="600"/>
              </a:spcAft>
              <a:buSzPct val="75000"/>
              <a:buFont typeface="+mj-lt"/>
              <a:buAutoNum type="arabicPeriod"/>
            </a:pPr>
            <a:r>
              <a:rPr lang="en-US" sz="1600" dirty="0" smtClean="0">
                <a:solidFill>
                  <a:schemeClr val="tx2"/>
                </a:solidFill>
              </a:rPr>
              <a:t>The Liability line of Insurance covers financial losses to an individual or a corporate due to Legal Liability caused by the Insured’s negligence resulting in property damage or bodily injury to a third party.</a:t>
            </a:r>
          </a:p>
          <a:p>
            <a:pPr>
              <a:spcBef>
                <a:spcPts val="600"/>
              </a:spcBef>
              <a:spcAft>
                <a:spcPts val="600"/>
              </a:spcAft>
              <a:buSzPct val="75000"/>
              <a:buFont typeface="+mj-lt"/>
              <a:buAutoNum type="arabicPeriod"/>
            </a:pPr>
            <a:r>
              <a:rPr lang="en-US" sz="1600" dirty="0" smtClean="0">
                <a:solidFill>
                  <a:schemeClr val="tx2"/>
                </a:solidFill>
              </a:rPr>
              <a:t>P&amp;C Insurance has a wide array of products to cover the well known examples of vehicles, factory and homes.  It also has products to cover honey bees, pets, poultry, body parts of celebrities and kidnap &amp; ransom</a:t>
            </a:r>
          </a:p>
        </p:txBody>
      </p:sp>
      <p:sp>
        <p:nvSpPr>
          <p:cNvPr id="6" name="Slide Number Placeholder 5"/>
          <p:cNvSpPr>
            <a:spLocks noGrp="1"/>
          </p:cNvSpPr>
          <p:nvPr>
            <p:ph type="sldNum" sz="quarter" idx="12"/>
          </p:nvPr>
        </p:nvSpPr>
        <p:spPr/>
        <p:txBody>
          <a:bodyPr/>
          <a:lstStyle/>
          <a:p>
            <a:fld id="{10277155-9EE1-4F73-AE44-FD7ED9519630}" type="slidenum">
              <a:rPr lang="en-US" smtClean="0"/>
              <a:pPr/>
              <a:t>10</a:t>
            </a:fld>
            <a:endParaRPr lang="en-US"/>
          </a:p>
        </p:txBody>
      </p:sp>
      <p:sp>
        <p:nvSpPr>
          <p:cNvPr id="7" name="Footer Placeholder 6"/>
          <p:cNvSpPr>
            <a:spLocks noGrp="1"/>
          </p:cNvSpPr>
          <p:nvPr>
            <p:ph type="ftr" sz="quarter" idx="11"/>
          </p:nvPr>
        </p:nvSpPr>
        <p:spPr/>
        <p:txBody>
          <a:bodyPr/>
          <a:lstStyle/>
          <a:p>
            <a:r>
              <a:rPr lang="en-US" dirty="0" smtClean="0"/>
              <a:t>Insurance Foundation Course – Chapter 1</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9"/>
            <a:ext cx="8229600" cy="487362"/>
          </a:xfrm>
          <a:solidFill>
            <a:schemeClr val="tx2">
              <a:lumMod val="20000"/>
              <a:lumOff val="80000"/>
            </a:schemeClr>
          </a:solidFill>
          <a:ln>
            <a:solidFill>
              <a:srgbClr val="0070C0"/>
            </a:solidFill>
          </a:ln>
        </p:spPr>
        <p:txBody>
          <a:bodyPr>
            <a:noAutofit/>
          </a:bodyPr>
          <a:lstStyle/>
          <a:p>
            <a:r>
              <a:rPr lang="en-US" sz="2800" b="1" dirty="0" smtClean="0">
                <a:solidFill>
                  <a:schemeClr val="tx2"/>
                </a:solidFill>
                <a:cs typeface="Arial" pitchFamily="34" charset="0"/>
              </a:rPr>
              <a:t>Non Life Insurance – Property Insurance</a:t>
            </a:r>
            <a:endParaRPr lang="en-US" sz="2800" b="1" dirty="0">
              <a:solidFill>
                <a:schemeClr val="tx2"/>
              </a:solidFill>
              <a:cs typeface="Arial" pitchFamily="34" charset="0"/>
            </a:endParaRPr>
          </a:p>
        </p:txBody>
      </p:sp>
      <p:sp>
        <p:nvSpPr>
          <p:cNvPr id="5" name="Content Placeholder 4"/>
          <p:cNvSpPr>
            <a:spLocks noGrp="1"/>
          </p:cNvSpPr>
          <p:nvPr>
            <p:ph idx="1"/>
          </p:nvPr>
        </p:nvSpPr>
        <p:spPr>
          <a:xfrm>
            <a:off x="457200" y="838200"/>
            <a:ext cx="8229600" cy="5486400"/>
          </a:xfrm>
          <a:ln>
            <a:solidFill>
              <a:schemeClr val="accent1"/>
            </a:solidFill>
          </a:ln>
        </p:spPr>
        <p:txBody>
          <a:bodyPr>
            <a:normAutofit/>
          </a:bodyPr>
          <a:lstStyle/>
          <a:p>
            <a:pPr marL="344488" lvl="0" indent="-344488" fontAlgn="base">
              <a:spcBef>
                <a:spcPts val="600"/>
              </a:spcBef>
              <a:spcAft>
                <a:spcPts val="600"/>
              </a:spcAft>
              <a:buClr>
                <a:srgbClr val="193A80"/>
              </a:buClr>
              <a:buSzPct val="75000"/>
              <a:buNone/>
            </a:pPr>
            <a:r>
              <a:rPr lang="en-US" sz="1600" b="1" dirty="0" smtClean="0">
                <a:solidFill>
                  <a:schemeClr val="tx2"/>
                </a:solidFill>
              </a:rPr>
              <a:t>Property loss exposure-financial loss due to loss or damage to property </a:t>
            </a:r>
            <a:endParaRPr lang="en-US" sz="1600" dirty="0" smtClean="0">
              <a:solidFill>
                <a:schemeClr val="tx2"/>
              </a:solidFill>
            </a:endParaRPr>
          </a:p>
          <a:p>
            <a:pPr marL="344488" lvl="0" indent="-344488" fontAlgn="base">
              <a:spcBef>
                <a:spcPts val="600"/>
              </a:spcBef>
              <a:spcAft>
                <a:spcPts val="600"/>
              </a:spcAft>
              <a:buClr>
                <a:srgbClr val="193A80"/>
              </a:buClr>
              <a:buSzPct val="75000"/>
              <a:buFont typeface="+mj-lt"/>
              <a:buAutoNum type="arabicPeriod"/>
            </a:pPr>
            <a:r>
              <a:rPr lang="en-US" sz="1600" dirty="0" smtClean="0">
                <a:solidFill>
                  <a:schemeClr val="tx2"/>
                </a:solidFill>
              </a:rPr>
              <a:t>What is property?   </a:t>
            </a:r>
          </a:p>
          <a:p>
            <a:pPr marL="344488" lvl="0" indent="-344488" fontAlgn="base">
              <a:spcBef>
                <a:spcPts val="600"/>
              </a:spcBef>
              <a:spcAft>
                <a:spcPts val="600"/>
              </a:spcAft>
              <a:buClr>
                <a:srgbClr val="193A80"/>
              </a:buClr>
              <a:buSzPct val="75000"/>
              <a:buNone/>
            </a:pPr>
            <a:r>
              <a:rPr lang="en-US" sz="1600" dirty="0" smtClean="0">
                <a:solidFill>
                  <a:schemeClr val="tx2"/>
                </a:solidFill>
              </a:rPr>
              <a:t>	Property is something that has ownership, value, loss of which causes financial loss to the owner</a:t>
            </a:r>
          </a:p>
          <a:p>
            <a:pPr marL="344488" lvl="0" indent="-344488" fontAlgn="base">
              <a:spcBef>
                <a:spcPts val="600"/>
              </a:spcBef>
              <a:spcAft>
                <a:spcPts val="600"/>
              </a:spcAft>
              <a:buClr>
                <a:srgbClr val="193A80"/>
              </a:buClr>
              <a:buSzPct val="75000"/>
              <a:buFont typeface="+mj-lt"/>
              <a:buAutoNum type="arabicPeriod"/>
            </a:pPr>
            <a:r>
              <a:rPr lang="en-US" sz="1600" dirty="0" smtClean="0">
                <a:solidFill>
                  <a:schemeClr val="tx2"/>
                </a:solidFill>
              </a:rPr>
              <a:t>Property loss exposures are classified as </a:t>
            </a:r>
          </a:p>
          <a:p>
            <a:pPr marL="688975" lvl="2" indent="-344488" fontAlgn="base">
              <a:spcBef>
                <a:spcPts val="600"/>
              </a:spcBef>
              <a:spcAft>
                <a:spcPts val="600"/>
              </a:spcAft>
              <a:buClr>
                <a:srgbClr val="193A80"/>
              </a:buClr>
              <a:buSzPct val="75000"/>
              <a:buFont typeface="+mj-lt"/>
              <a:buAutoNum type="arabicPeriod"/>
            </a:pPr>
            <a:r>
              <a:rPr lang="en-US" sz="1600" dirty="0" smtClean="0">
                <a:solidFill>
                  <a:schemeClr val="tx2"/>
                </a:solidFill>
              </a:rPr>
              <a:t>Real – property attached to the ground  e.g. buildings, foundation, supply lines, etc. </a:t>
            </a:r>
          </a:p>
          <a:p>
            <a:pPr marL="688975" lvl="2" indent="-344488" fontAlgn="base">
              <a:spcBef>
                <a:spcPts val="600"/>
              </a:spcBef>
              <a:spcAft>
                <a:spcPts val="600"/>
              </a:spcAft>
              <a:buClr>
                <a:srgbClr val="193A80"/>
              </a:buClr>
              <a:buSzPct val="75000"/>
              <a:buFont typeface="+mj-lt"/>
              <a:buAutoNum type="arabicPeriod"/>
            </a:pPr>
            <a:r>
              <a:rPr lang="en-US" sz="1600" dirty="0" smtClean="0">
                <a:solidFill>
                  <a:schemeClr val="tx2"/>
                </a:solidFill>
              </a:rPr>
              <a:t>Personal – property that is movable from or to real property e.g. furniture, machinery, vehicles, cash,  stocks, finished goods, etc.</a:t>
            </a:r>
            <a:endParaRPr lang="en-US" sz="1600" dirty="0" smtClean="0">
              <a:solidFill>
                <a:schemeClr val="tx2"/>
              </a:solidFill>
              <a:cs typeface="Arial" pitchFamily="34" charset="0"/>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pPr/>
              <a:t>11</a:t>
            </a:fld>
            <a:endParaRPr lang="en-US"/>
          </a:p>
        </p:txBody>
      </p:sp>
      <p:sp>
        <p:nvSpPr>
          <p:cNvPr id="7" name="Footer Placeholder 6"/>
          <p:cNvSpPr>
            <a:spLocks noGrp="1"/>
          </p:cNvSpPr>
          <p:nvPr>
            <p:ph type="ftr" sz="quarter" idx="11"/>
          </p:nvPr>
        </p:nvSpPr>
        <p:spPr/>
        <p:txBody>
          <a:bodyPr/>
          <a:lstStyle/>
          <a:p>
            <a:r>
              <a:rPr lang="en-US" dirty="0" smtClean="0"/>
              <a:t>Insurance Foundation Course – Chapter 1</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9"/>
            <a:ext cx="8229600" cy="487362"/>
          </a:xfrm>
          <a:solidFill>
            <a:schemeClr val="tx2">
              <a:lumMod val="20000"/>
              <a:lumOff val="80000"/>
            </a:schemeClr>
          </a:solidFill>
          <a:ln>
            <a:solidFill>
              <a:srgbClr val="0070C0"/>
            </a:solidFill>
          </a:ln>
        </p:spPr>
        <p:txBody>
          <a:bodyPr>
            <a:noAutofit/>
          </a:bodyPr>
          <a:lstStyle/>
          <a:p>
            <a:r>
              <a:rPr lang="en-US" sz="2800" b="1" dirty="0" smtClean="0">
                <a:solidFill>
                  <a:schemeClr val="tx2"/>
                </a:solidFill>
                <a:cs typeface="Arial" pitchFamily="34" charset="0"/>
              </a:rPr>
              <a:t>Non Life Insurance – Liability Insurance</a:t>
            </a:r>
            <a:endParaRPr lang="en-US" sz="2800" b="1" dirty="0">
              <a:solidFill>
                <a:schemeClr val="tx2"/>
              </a:solidFill>
              <a:cs typeface="Arial" pitchFamily="34" charset="0"/>
            </a:endParaRPr>
          </a:p>
        </p:txBody>
      </p:sp>
      <p:sp>
        <p:nvSpPr>
          <p:cNvPr id="5" name="Content Placeholder 4"/>
          <p:cNvSpPr>
            <a:spLocks noGrp="1"/>
          </p:cNvSpPr>
          <p:nvPr>
            <p:ph idx="1"/>
          </p:nvPr>
        </p:nvSpPr>
        <p:spPr>
          <a:xfrm>
            <a:off x="457200" y="838200"/>
            <a:ext cx="8229600" cy="5486400"/>
          </a:xfrm>
          <a:ln>
            <a:solidFill>
              <a:schemeClr val="accent1"/>
            </a:solidFill>
          </a:ln>
        </p:spPr>
        <p:txBody>
          <a:bodyPr>
            <a:normAutofit/>
          </a:bodyPr>
          <a:lstStyle/>
          <a:p>
            <a:pPr lvl="0" fontAlgn="base">
              <a:spcBef>
                <a:spcPts val="600"/>
              </a:spcBef>
              <a:spcAft>
                <a:spcPts val="600"/>
              </a:spcAft>
              <a:buClr>
                <a:srgbClr val="193A80"/>
              </a:buClr>
              <a:buSzPct val="75000"/>
              <a:buFont typeface="+mj-lt"/>
              <a:buAutoNum type="arabicPeriod"/>
            </a:pPr>
            <a:r>
              <a:rPr lang="en-US" sz="1600" dirty="0" smtClean="0">
                <a:solidFill>
                  <a:schemeClr val="tx2"/>
                </a:solidFill>
              </a:rPr>
              <a:t>Liability loss exposure is financial loss caused due to  bodily injury or property loss/damage belonging to another</a:t>
            </a:r>
          </a:p>
          <a:p>
            <a:pPr lvl="1" fontAlgn="base">
              <a:spcBef>
                <a:spcPts val="600"/>
              </a:spcBef>
              <a:spcAft>
                <a:spcPts val="600"/>
              </a:spcAft>
              <a:buClr>
                <a:srgbClr val="193A80"/>
              </a:buClr>
              <a:buSzPct val="75000"/>
              <a:buFont typeface="+mj-lt"/>
              <a:buAutoNum type="arabicPeriod"/>
            </a:pPr>
            <a:r>
              <a:rPr lang="en-US" sz="1600" dirty="0" smtClean="0">
                <a:solidFill>
                  <a:schemeClr val="tx2"/>
                </a:solidFill>
              </a:rPr>
              <a:t>E.g. Workers Compensation</a:t>
            </a:r>
          </a:p>
          <a:p>
            <a:pPr lvl="1" fontAlgn="base">
              <a:spcBef>
                <a:spcPts val="600"/>
              </a:spcBef>
              <a:spcAft>
                <a:spcPts val="600"/>
              </a:spcAft>
              <a:buClr>
                <a:srgbClr val="193A80"/>
              </a:buClr>
              <a:buSzPct val="75000"/>
              <a:buFont typeface="+mj-lt"/>
              <a:buAutoNum type="arabicPeriod"/>
            </a:pPr>
            <a:r>
              <a:rPr lang="en-US" sz="1600" dirty="0" smtClean="0">
                <a:solidFill>
                  <a:schemeClr val="tx2"/>
                </a:solidFill>
              </a:rPr>
              <a:t>Professional Liability </a:t>
            </a:r>
          </a:p>
          <a:p>
            <a:pPr lvl="1" fontAlgn="base">
              <a:spcBef>
                <a:spcPts val="600"/>
              </a:spcBef>
              <a:spcAft>
                <a:spcPts val="600"/>
              </a:spcAft>
              <a:buClr>
                <a:srgbClr val="193A80"/>
              </a:buClr>
              <a:buSzPct val="75000"/>
              <a:buFont typeface="+mj-lt"/>
              <a:buAutoNum type="arabicPeriod"/>
            </a:pPr>
            <a:r>
              <a:rPr lang="en-US" sz="1600" dirty="0" smtClean="0">
                <a:solidFill>
                  <a:schemeClr val="tx2"/>
                </a:solidFill>
              </a:rPr>
              <a:t> Product Liability </a:t>
            </a:r>
          </a:p>
          <a:p>
            <a:pPr lvl="0" fontAlgn="base">
              <a:spcBef>
                <a:spcPts val="600"/>
              </a:spcBef>
              <a:spcAft>
                <a:spcPts val="600"/>
              </a:spcAft>
              <a:buClr>
                <a:srgbClr val="193A80"/>
              </a:buClr>
              <a:buSzPct val="75000"/>
              <a:buFont typeface="+mj-lt"/>
              <a:buAutoNum type="arabicPeriod"/>
            </a:pPr>
            <a:r>
              <a:rPr lang="en-US" sz="1600" dirty="0" smtClean="0">
                <a:solidFill>
                  <a:schemeClr val="tx2"/>
                </a:solidFill>
              </a:rPr>
              <a:t>In Property Insurance there are only two parties – the Insured (First Party) and the Insurer (second party)</a:t>
            </a:r>
          </a:p>
          <a:p>
            <a:pPr lvl="0" fontAlgn="base">
              <a:spcBef>
                <a:spcPts val="600"/>
              </a:spcBef>
              <a:spcAft>
                <a:spcPts val="600"/>
              </a:spcAft>
              <a:buClr>
                <a:srgbClr val="193A80"/>
              </a:buClr>
              <a:buSzPct val="75000"/>
              <a:buFont typeface="+mj-lt"/>
              <a:buAutoNum type="arabicPeriod"/>
            </a:pPr>
            <a:r>
              <a:rPr lang="en-US" sz="1600" dirty="0" smtClean="0">
                <a:solidFill>
                  <a:schemeClr val="tx2"/>
                </a:solidFill>
              </a:rPr>
              <a:t>In Liability Insurance there are three parties.  The Insured (First Party who causes the damage), the Insurer (who has accepted the Risk and will pay the claim) and the Third Party (who is the victim and who will receive the claim)</a:t>
            </a:r>
          </a:p>
          <a:p>
            <a:pPr lvl="0" fontAlgn="base">
              <a:spcBef>
                <a:spcPts val="600"/>
              </a:spcBef>
              <a:spcAft>
                <a:spcPts val="600"/>
              </a:spcAft>
              <a:buClr>
                <a:srgbClr val="193A80"/>
              </a:buClr>
              <a:buSzPct val="75000"/>
              <a:buFont typeface="+mj-lt"/>
              <a:buAutoNum type="arabicPeriod"/>
            </a:pPr>
            <a:r>
              <a:rPr lang="en-US" sz="1600" dirty="0" smtClean="0">
                <a:solidFill>
                  <a:schemeClr val="tx2"/>
                </a:solidFill>
              </a:rPr>
              <a:t>In practice most policies are Composite Policies which cover both Property and Liability</a:t>
            </a:r>
          </a:p>
          <a:p>
            <a:pPr lvl="0" fontAlgn="base">
              <a:spcBef>
                <a:spcPts val="600"/>
              </a:spcBef>
              <a:spcAft>
                <a:spcPts val="600"/>
              </a:spcAft>
              <a:buClr>
                <a:srgbClr val="193A80"/>
              </a:buClr>
              <a:buSzPct val="75000"/>
              <a:buFont typeface="+mj-lt"/>
              <a:buAutoNum type="arabicPeriod"/>
            </a:pPr>
            <a:r>
              <a:rPr lang="en-US" sz="1600" dirty="0" smtClean="0">
                <a:solidFill>
                  <a:schemeClr val="tx2"/>
                </a:solidFill>
              </a:rPr>
              <a:t>E.g. Motor Insurance which covers property damage to one’s own car and Liability to a Third Party  </a:t>
            </a:r>
          </a:p>
          <a:p>
            <a:pPr lvl="0" fontAlgn="base">
              <a:spcAft>
                <a:spcPct val="0"/>
              </a:spcAft>
              <a:buClr>
                <a:srgbClr val="193A80"/>
              </a:buClr>
              <a:buSzPct val="75000"/>
              <a:buFont typeface="+mj-lt"/>
              <a:buAutoNum type="arabicPeriod"/>
            </a:pPr>
            <a:endParaRPr lang="en-US" sz="1600" dirty="0" smtClean="0">
              <a:solidFill>
                <a:schemeClr val="tx2">
                  <a:lumMod val="75000"/>
                </a:schemeClr>
              </a:solidFill>
            </a:endParaRPr>
          </a:p>
          <a:p>
            <a:pPr lvl="0">
              <a:lnSpc>
                <a:spcPct val="150000"/>
              </a:lnSpc>
              <a:spcBef>
                <a:spcPts val="600"/>
              </a:spcBef>
              <a:buClr>
                <a:srgbClr val="1E60A2"/>
              </a:buClr>
              <a:buSzPct val="75000"/>
              <a:buNone/>
            </a:pPr>
            <a:endParaRPr lang="en-US" sz="1600" dirty="0" smtClean="0">
              <a:solidFill>
                <a:schemeClr val="tx2"/>
              </a:solidFill>
              <a:cs typeface="Arial" pitchFamily="34" charset="0"/>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pPr/>
              <a:t>12</a:t>
            </a:fld>
            <a:endParaRPr lang="en-US"/>
          </a:p>
        </p:txBody>
      </p:sp>
      <p:sp>
        <p:nvSpPr>
          <p:cNvPr id="7" name="Footer Placeholder 6"/>
          <p:cNvSpPr>
            <a:spLocks noGrp="1"/>
          </p:cNvSpPr>
          <p:nvPr>
            <p:ph type="ftr" sz="quarter" idx="11"/>
          </p:nvPr>
        </p:nvSpPr>
        <p:spPr/>
        <p:txBody>
          <a:bodyPr/>
          <a:lstStyle/>
          <a:p>
            <a:r>
              <a:rPr lang="en-US" dirty="0" smtClean="0"/>
              <a:t>Insurance Foundation Course – Chapter 1</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9"/>
            <a:ext cx="8229600" cy="487362"/>
          </a:xfrm>
          <a:solidFill>
            <a:schemeClr val="tx2">
              <a:lumMod val="20000"/>
              <a:lumOff val="80000"/>
            </a:schemeClr>
          </a:solidFill>
          <a:ln>
            <a:solidFill>
              <a:srgbClr val="0070C0"/>
            </a:solidFill>
          </a:ln>
        </p:spPr>
        <p:txBody>
          <a:bodyPr>
            <a:noAutofit/>
          </a:bodyPr>
          <a:lstStyle/>
          <a:p>
            <a:r>
              <a:rPr lang="en-US" sz="2800" b="1" dirty="0" smtClean="0">
                <a:solidFill>
                  <a:schemeClr val="tx2"/>
                </a:solidFill>
                <a:cs typeface="Arial" pitchFamily="34" charset="0"/>
              </a:rPr>
              <a:t>Liability Claims</a:t>
            </a:r>
            <a:endParaRPr lang="en-US" sz="2800" b="1" dirty="0">
              <a:solidFill>
                <a:schemeClr val="tx2"/>
              </a:solidFill>
              <a:cs typeface="Arial" pitchFamily="34" charset="0"/>
            </a:endParaRPr>
          </a:p>
        </p:txBody>
      </p:sp>
      <p:sp>
        <p:nvSpPr>
          <p:cNvPr id="5" name="Content Placeholder 4"/>
          <p:cNvSpPr>
            <a:spLocks noGrp="1"/>
          </p:cNvSpPr>
          <p:nvPr>
            <p:ph idx="1"/>
          </p:nvPr>
        </p:nvSpPr>
        <p:spPr>
          <a:xfrm>
            <a:off x="457200" y="838200"/>
            <a:ext cx="8229600" cy="5486400"/>
          </a:xfrm>
          <a:ln>
            <a:solidFill>
              <a:schemeClr val="accent1"/>
            </a:solidFill>
          </a:ln>
        </p:spPr>
        <p:txBody>
          <a:bodyPr>
            <a:normAutofit/>
          </a:bodyPr>
          <a:lstStyle/>
          <a:p>
            <a:pPr lvl="0">
              <a:lnSpc>
                <a:spcPct val="150000"/>
              </a:lnSpc>
              <a:spcBef>
                <a:spcPts val="600"/>
              </a:spcBef>
              <a:buClr>
                <a:srgbClr val="1E60A2"/>
              </a:buClr>
              <a:buSzPct val="75000"/>
              <a:buNone/>
            </a:pPr>
            <a:r>
              <a:rPr lang="en-US" sz="1600" dirty="0" smtClean="0">
                <a:solidFill>
                  <a:schemeClr val="tx2"/>
                </a:solidFill>
                <a:cs typeface="Arial" pitchFamily="34" charset="0"/>
              </a:rPr>
              <a:t>In a Property Claim there are only two parties involved.</a:t>
            </a:r>
          </a:p>
          <a:p>
            <a:pPr lvl="0">
              <a:lnSpc>
                <a:spcPct val="150000"/>
              </a:lnSpc>
              <a:spcBef>
                <a:spcPts val="600"/>
              </a:spcBef>
              <a:buClr>
                <a:srgbClr val="1E60A2"/>
              </a:buClr>
              <a:buSzPct val="75000"/>
              <a:buNone/>
            </a:pPr>
            <a:endParaRPr lang="en-US" sz="1600" dirty="0" smtClean="0">
              <a:solidFill>
                <a:schemeClr val="tx2"/>
              </a:solidFill>
              <a:cs typeface="Arial" pitchFamily="34" charset="0"/>
            </a:endParaRPr>
          </a:p>
          <a:p>
            <a:pPr lvl="0">
              <a:lnSpc>
                <a:spcPct val="150000"/>
              </a:lnSpc>
              <a:spcBef>
                <a:spcPts val="600"/>
              </a:spcBef>
              <a:buClr>
                <a:srgbClr val="1E60A2"/>
              </a:buClr>
              <a:buSzPct val="75000"/>
              <a:buNone/>
            </a:pPr>
            <a:endParaRPr lang="en-US" sz="1600" dirty="0" smtClean="0">
              <a:solidFill>
                <a:schemeClr val="tx2"/>
              </a:solidFill>
              <a:cs typeface="Arial" pitchFamily="34" charset="0"/>
            </a:endParaRPr>
          </a:p>
          <a:p>
            <a:pPr lvl="0">
              <a:lnSpc>
                <a:spcPct val="150000"/>
              </a:lnSpc>
              <a:spcBef>
                <a:spcPts val="600"/>
              </a:spcBef>
              <a:buClr>
                <a:srgbClr val="1E60A2"/>
              </a:buClr>
              <a:buSzPct val="75000"/>
              <a:buNone/>
            </a:pPr>
            <a:endParaRPr lang="en-US" sz="1600" dirty="0" smtClean="0">
              <a:solidFill>
                <a:schemeClr val="tx2"/>
              </a:solidFill>
              <a:cs typeface="Arial" pitchFamily="34" charset="0"/>
            </a:endParaRPr>
          </a:p>
          <a:p>
            <a:pPr lvl="0">
              <a:lnSpc>
                <a:spcPct val="150000"/>
              </a:lnSpc>
              <a:spcBef>
                <a:spcPts val="600"/>
              </a:spcBef>
              <a:buClr>
                <a:srgbClr val="1E60A2"/>
              </a:buClr>
              <a:buSzPct val="75000"/>
              <a:buNone/>
            </a:pPr>
            <a:endParaRPr lang="en-US" sz="1600" dirty="0" smtClean="0">
              <a:solidFill>
                <a:schemeClr val="tx2"/>
              </a:solidFill>
              <a:cs typeface="Arial" pitchFamily="34" charset="0"/>
            </a:endParaRPr>
          </a:p>
          <a:p>
            <a:pPr lvl="0">
              <a:lnSpc>
                <a:spcPct val="150000"/>
              </a:lnSpc>
              <a:spcBef>
                <a:spcPts val="600"/>
              </a:spcBef>
              <a:buClr>
                <a:srgbClr val="1E60A2"/>
              </a:buClr>
              <a:buSzPct val="75000"/>
              <a:buNone/>
            </a:pPr>
            <a:endParaRPr lang="en-US" sz="1600" dirty="0" smtClean="0">
              <a:solidFill>
                <a:schemeClr val="tx2"/>
              </a:solidFill>
              <a:cs typeface="Arial" pitchFamily="34" charset="0"/>
            </a:endParaRPr>
          </a:p>
          <a:p>
            <a:pPr lvl="0">
              <a:lnSpc>
                <a:spcPct val="150000"/>
              </a:lnSpc>
              <a:spcBef>
                <a:spcPts val="600"/>
              </a:spcBef>
              <a:buClr>
                <a:srgbClr val="1E60A2"/>
              </a:buClr>
              <a:buSzPct val="75000"/>
              <a:buNone/>
            </a:pPr>
            <a:r>
              <a:rPr lang="en-US" sz="1600" dirty="0" smtClean="0">
                <a:solidFill>
                  <a:schemeClr val="tx2"/>
                </a:solidFill>
                <a:cs typeface="Arial" pitchFamily="34" charset="0"/>
              </a:rPr>
              <a:t>In a Liability Claim, three parties are involved.</a:t>
            </a:r>
          </a:p>
          <a:p>
            <a:pPr lvl="0">
              <a:lnSpc>
                <a:spcPct val="150000"/>
              </a:lnSpc>
              <a:spcBef>
                <a:spcPts val="600"/>
              </a:spcBef>
              <a:buClr>
                <a:srgbClr val="1E60A2"/>
              </a:buClr>
              <a:buSzPct val="75000"/>
              <a:buNone/>
            </a:pPr>
            <a:endParaRPr lang="en-US" sz="1600" dirty="0" smtClean="0">
              <a:solidFill>
                <a:schemeClr val="tx2"/>
              </a:solidFill>
              <a:cs typeface="Arial" pitchFamily="34" charset="0"/>
            </a:endParaRPr>
          </a:p>
          <a:p>
            <a:pPr lvl="0">
              <a:lnSpc>
                <a:spcPct val="150000"/>
              </a:lnSpc>
              <a:spcBef>
                <a:spcPts val="600"/>
              </a:spcBef>
              <a:buClr>
                <a:srgbClr val="1E60A2"/>
              </a:buClr>
              <a:buSzPct val="75000"/>
              <a:buNone/>
            </a:pPr>
            <a:endParaRPr lang="en-US" sz="1600" dirty="0" smtClean="0">
              <a:solidFill>
                <a:schemeClr val="tx2"/>
              </a:solidFill>
              <a:cs typeface="Arial" pitchFamily="34" charset="0"/>
            </a:endParaRPr>
          </a:p>
          <a:p>
            <a:pPr lvl="0">
              <a:lnSpc>
                <a:spcPct val="150000"/>
              </a:lnSpc>
              <a:spcBef>
                <a:spcPts val="600"/>
              </a:spcBef>
              <a:buClr>
                <a:srgbClr val="1E60A2"/>
              </a:buClr>
              <a:buSzPct val="75000"/>
              <a:buNone/>
            </a:pPr>
            <a:endParaRPr lang="en-US" sz="1600" dirty="0" smtClean="0">
              <a:solidFill>
                <a:schemeClr val="tx2"/>
              </a:solidFill>
              <a:cs typeface="Arial" pitchFamily="34" charset="0"/>
            </a:endParaRPr>
          </a:p>
          <a:p>
            <a:pPr lvl="0">
              <a:lnSpc>
                <a:spcPct val="150000"/>
              </a:lnSpc>
              <a:spcBef>
                <a:spcPts val="600"/>
              </a:spcBef>
              <a:buClr>
                <a:srgbClr val="1E60A2"/>
              </a:buClr>
              <a:buSzPct val="75000"/>
              <a:buNone/>
            </a:pPr>
            <a:endParaRPr lang="en-US" sz="1600" dirty="0" smtClean="0">
              <a:solidFill>
                <a:schemeClr val="tx2"/>
              </a:solidFill>
              <a:cs typeface="Arial" pitchFamily="34" charset="0"/>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pPr/>
              <a:t>13</a:t>
            </a:fld>
            <a:endParaRPr lang="en-US"/>
          </a:p>
        </p:txBody>
      </p:sp>
      <p:sp>
        <p:nvSpPr>
          <p:cNvPr id="7" name="Footer Placeholder 6"/>
          <p:cNvSpPr>
            <a:spLocks noGrp="1"/>
          </p:cNvSpPr>
          <p:nvPr>
            <p:ph type="ftr" sz="quarter" idx="11"/>
          </p:nvPr>
        </p:nvSpPr>
        <p:spPr/>
        <p:txBody>
          <a:bodyPr/>
          <a:lstStyle/>
          <a:p>
            <a:r>
              <a:rPr lang="en-US" dirty="0" smtClean="0"/>
              <a:t>Insurance Foundation Course – Chapter 1</a:t>
            </a:r>
            <a:endParaRPr lang="en-US" dirty="0"/>
          </a:p>
        </p:txBody>
      </p:sp>
      <p:sp>
        <p:nvSpPr>
          <p:cNvPr id="8" name="Rectangle 7"/>
          <p:cNvSpPr/>
          <p:nvPr/>
        </p:nvSpPr>
        <p:spPr>
          <a:xfrm>
            <a:off x="2971800" y="1981994"/>
            <a:ext cx="16764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First Party</a:t>
            </a:r>
          </a:p>
          <a:p>
            <a:pPr algn="ctr"/>
            <a:r>
              <a:rPr lang="en-US" dirty="0" smtClean="0">
                <a:solidFill>
                  <a:schemeClr val="tx2"/>
                </a:solidFill>
              </a:rPr>
              <a:t>(Insured)</a:t>
            </a:r>
            <a:endParaRPr lang="en-US" dirty="0"/>
          </a:p>
        </p:txBody>
      </p:sp>
      <p:sp>
        <p:nvSpPr>
          <p:cNvPr id="9" name="Rectangle 8"/>
          <p:cNvSpPr/>
          <p:nvPr/>
        </p:nvSpPr>
        <p:spPr>
          <a:xfrm>
            <a:off x="4800600" y="1981994"/>
            <a:ext cx="16764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Second Party</a:t>
            </a:r>
          </a:p>
          <a:p>
            <a:pPr algn="ctr"/>
            <a:r>
              <a:rPr lang="en-US" dirty="0" smtClean="0">
                <a:solidFill>
                  <a:schemeClr val="tx2"/>
                </a:solidFill>
              </a:rPr>
              <a:t>(Insurer)</a:t>
            </a:r>
            <a:endParaRPr lang="en-US" dirty="0">
              <a:solidFill>
                <a:schemeClr val="tx2"/>
              </a:solidFill>
            </a:endParaRPr>
          </a:p>
        </p:txBody>
      </p:sp>
      <p:cxnSp>
        <p:nvCxnSpPr>
          <p:cNvPr id="10" name="Curved Connector 9"/>
          <p:cNvCxnSpPr>
            <a:stCxn id="8" idx="0"/>
            <a:endCxn id="9" idx="0"/>
          </p:cNvCxnSpPr>
          <p:nvPr/>
        </p:nvCxnSpPr>
        <p:spPr>
          <a:xfrm rot="5400000" flipH="1" flipV="1">
            <a:off x="4724400" y="1067594"/>
            <a:ext cx="1588" cy="1828800"/>
          </a:xfrm>
          <a:prstGeom prst="curvedConnector3">
            <a:avLst>
              <a:gd name="adj1" fmla="val 2289119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057400" y="4724400"/>
            <a:ext cx="16764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First Party</a:t>
            </a:r>
          </a:p>
          <a:p>
            <a:pPr algn="ctr"/>
            <a:r>
              <a:rPr lang="en-US" dirty="0" smtClean="0">
                <a:solidFill>
                  <a:schemeClr val="tx2"/>
                </a:solidFill>
              </a:rPr>
              <a:t>(Insured)</a:t>
            </a:r>
            <a:endParaRPr lang="en-US" dirty="0"/>
          </a:p>
        </p:txBody>
      </p:sp>
      <p:sp>
        <p:nvSpPr>
          <p:cNvPr id="12" name="Rectangle 11"/>
          <p:cNvSpPr/>
          <p:nvPr/>
        </p:nvSpPr>
        <p:spPr>
          <a:xfrm>
            <a:off x="3886200" y="4724400"/>
            <a:ext cx="16764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Second Party</a:t>
            </a:r>
          </a:p>
          <a:p>
            <a:pPr algn="ctr"/>
            <a:r>
              <a:rPr lang="en-US" dirty="0" smtClean="0">
                <a:solidFill>
                  <a:schemeClr val="tx2"/>
                </a:solidFill>
              </a:rPr>
              <a:t>(Insurer)</a:t>
            </a:r>
            <a:endParaRPr lang="en-US" dirty="0">
              <a:solidFill>
                <a:schemeClr val="tx2"/>
              </a:solidFill>
            </a:endParaRPr>
          </a:p>
        </p:txBody>
      </p:sp>
      <p:sp>
        <p:nvSpPr>
          <p:cNvPr id="13" name="Rectangle 12"/>
          <p:cNvSpPr/>
          <p:nvPr/>
        </p:nvSpPr>
        <p:spPr>
          <a:xfrm>
            <a:off x="5638800" y="4723606"/>
            <a:ext cx="16764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Third Party</a:t>
            </a:r>
          </a:p>
          <a:p>
            <a:pPr algn="ctr"/>
            <a:r>
              <a:rPr lang="en-US" dirty="0" smtClean="0">
                <a:solidFill>
                  <a:schemeClr val="tx2"/>
                </a:solidFill>
              </a:rPr>
              <a:t>(Claimant)</a:t>
            </a:r>
            <a:endParaRPr lang="en-US" dirty="0">
              <a:solidFill>
                <a:schemeClr val="tx2"/>
              </a:solidFill>
            </a:endParaRPr>
          </a:p>
        </p:txBody>
      </p:sp>
      <p:cxnSp>
        <p:nvCxnSpPr>
          <p:cNvPr id="14" name="Curved Connector 13"/>
          <p:cNvCxnSpPr/>
          <p:nvPr/>
        </p:nvCxnSpPr>
        <p:spPr>
          <a:xfrm rot="5400000" flipH="1" flipV="1">
            <a:off x="5866606" y="3810001"/>
            <a:ext cx="1588" cy="1828800"/>
          </a:xfrm>
          <a:prstGeom prst="curvedConnector3">
            <a:avLst>
              <a:gd name="adj1" fmla="val 2289119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Curved Connector 14"/>
          <p:cNvCxnSpPr/>
          <p:nvPr/>
        </p:nvCxnSpPr>
        <p:spPr>
          <a:xfrm rot="5400000" flipH="1" flipV="1">
            <a:off x="3504406" y="3733006"/>
            <a:ext cx="1588" cy="1828800"/>
          </a:xfrm>
          <a:prstGeom prst="curvedConnector3">
            <a:avLst>
              <a:gd name="adj1" fmla="val 21947236"/>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038600" y="1371600"/>
            <a:ext cx="1371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Premium</a:t>
            </a:r>
            <a:endParaRPr lang="en-US" dirty="0">
              <a:solidFill>
                <a:schemeClr val="tx2"/>
              </a:solidFill>
            </a:endParaRPr>
          </a:p>
        </p:txBody>
      </p:sp>
      <p:sp>
        <p:nvSpPr>
          <p:cNvPr id="17" name="Rectangle 16"/>
          <p:cNvSpPr/>
          <p:nvPr/>
        </p:nvSpPr>
        <p:spPr>
          <a:xfrm>
            <a:off x="4038600" y="2819400"/>
            <a:ext cx="1371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Claim</a:t>
            </a:r>
            <a:endParaRPr lang="en-US" dirty="0">
              <a:solidFill>
                <a:schemeClr val="tx2"/>
              </a:solidFill>
            </a:endParaRPr>
          </a:p>
        </p:txBody>
      </p:sp>
      <p:sp>
        <p:nvSpPr>
          <p:cNvPr id="18" name="Rectangle 17"/>
          <p:cNvSpPr/>
          <p:nvPr/>
        </p:nvSpPr>
        <p:spPr>
          <a:xfrm>
            <a:off x="2819400" y="4038600"/>
            <a:ext cx="1371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Premium</a:t>
            </a:r>
            <a:endParaRPr lang="en-US" dirty="0">
              <a:solidFill>
                <a:schemeClr val="tx2"/>
              </a:solidFill>
            </a:endParaRPr>
          </a:p>
        </p:txBody>
      </p:sp>
      <p:sp>
        <p:nvSpPr>
          <p:cNvPr id="19" name="Rectangle 18"/>
          <p:cNvSpPr/>
          <p:nvPr/>
        </p:nvSpPr>
        <p:spPr>
          <a:xfrm>
            <a:off x="5105400" y="4114800"/>
            <a:ext cx="1371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Claim</a:t>
            </a:r>
            <a:endParaRPr lang="en-US" dirty="0">
              <a:solidFill>
                <a:schemeClr val="tx2"/>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9"/>
            <a:ext cx="8229600" cy="487362"/>
          </a:xfrm>
          <a:solidFill>
            <a:schemeClr val="tx2">
              <a:lumMod val="20000"/>
              <a:lumOff val="80000"/>
            </a:schemeClr>
          </a:solidFill>
          <a:ln>
            <a:solidFill>
              <a:srgbClr val="0070C0"/>
            </a:solidFill>
          </a:ln>
        </p:spPr>
        <p:txBody>
          <a:bodyPr>
            <a:noAutofit/>
          </a:bodyPr>
          <a:lstStyle/>
          <a:p>
            <a:r>
              <a:rPr lang="en-US" sz="2800" b="1" dirty="0" smtClean="0">
                <a:solidFill>
                  <a:schemeClr val="tx2"/>
                </a:solidFill>
                <a:cs typeface="Arial" pitchFamily="34" charset="0"/>
              </a:rPr>
              <a:t>Non Life Insurance – Liability Insurance</a:t>
            </a:r>
            <a:endParaRPr lang="en-US" sz="2800" b="1" dirty="0">
              <a:solidFill>
                <a:schemeClr val="tx2"/>
              </a:solidFill>
              <a:cs typeface="Arial" pitchFamily="34" charset="0"/>
            </a:endParaRPr>
          </a:p>
        </p:txBody>
      </p:sp>
      <p:sp>
        <p:nvSpPr>
          <p:cNvPr id="5" name="Content Placeholder 4"/>
          <p:cNvSpPr>
            <a:spLocks noGrp="1"/>
          </p:cNvSpPr>
          <p:nvPr>
            <p:ph idx="1"/>
          </p:nvPr>
        </p:nvSpPr>
        <p:spPr>
          <a:xfrm>
            <a:off x="457200" y="838200"/>
            <a:ext cx="8229600" cy="5486400"/>
          </a:xfrm>
          <a:ln>
            <a:solidFill>
              <a:schemeClr val="accent1"/>
            </a:solidFill>
          </a:ln>
        </p:spPr>
        <p:txBody>
          <a:bodyPr>
            <a:normAutofit lnSpcReduction="10000"/>
          </a:bodyPr>
          <a:lstStyle/>
          <a:p>
            <a:pPr marL="0" indent="0">
              <a:spcBef>
                <a:spcPts val="600"/>
              </a:spcBef>
              <a:spcAft>
                <a:spcPts val="600"/>
              </a:spcAft>
              <a:buClr>
                <a:srgbClr val="1E60A2"/>
              </a:buClr>
              <a:buSzPct val="75000"/>
              <a:buNone/>
            </a:pPr>
            <a:r>
              <a:rPr lang="en-US" sz="1600" dirty="0" smtClean="0">
                <a:solidFill>
                  <a:schemeClr val="tx2">
                    <a:lumMod val="75000"/>
                  </a:schemeClr>
                </a:solidFill>
              </a:rPr>
              <a:t>The Liability line of business covers financial losses to an individual or a Corporate due to Legal Liability caused by his negligence resulting in property damage or bodily injury to a third party.</a:t>
            </a:r>
          </a:p>
          <a:p>
            <a:pPr marL="0" indent="0">
              <a:spcBef>
                <a:spcPts val="600"/>
              </a:spcBef>
              <a:spcAft>
                <a:spcPts val="600"/>
              </a:spcAft>
              <a:buClr>
                <a:srgbClr val="1E60A2"/>
              </a:buClr>
              <a:buSzPct val="75000"/>
              <a:buNone/>
            </a:pPr>
            <a:r>
              <a:rPr lang="en-US" sz="1600" b="1" dirty="0" smtClean="0">
                <a:solidFill>
                  <a:schemeClr val="tx2">
                    <a:lumMod val="75000"/>
                  </a:schemeClr>
                </a:solidFill>
              </a:rPr>
              <a:t>Introduction to Legal Liability Exposures</a:t>
            </a:r>
          </a:p>
          <a:p>
            <a:pPr marL="457200" indent="-457200">
              <a:spcBef>
                <a:spcPts val="600"/>
              </a:spcBef>
              <a:spcAft>
                <a:spcPts val="600"/>
              </a:spcAft>
              <a:buClr>
                <a:schemeClr val="tx2"/>
              </a:buClr>
              <a:buSzPct val="75000"/>
              <a:buFont typeface="+mj-lt"/>
              <a:buAutoNum type="arabicPeriod"/>
            </a:pPr>
            <a:r>
              <a:rPr lang="en-US" sz="1600" dirty="0" smtClean="0">
                <a:solidFill>
                  <a:schemeClr val="tx2"/>
                </a:solidFill>
              </a:rPr>
              <a:t>Civilized society expects the existence of certain standards of conduct from its members</a:t>
            </a:r>
          </a:p>
          <a:p>
            <a:pPr marL="457200" indent="-457200">
              <a:spcBef>
                <a:spcPts val="600"/>
              </a:spcBef>
              <a:spcAft>
                <a:spcPts val="600"/>
              </a:spcAft>
              <a:buClr>
                <a:schemeClr val="tx2"/>
              </a:buClr>
              <a:buSzPct val="75000"/>
              <a:buFont typeface="+mj-lt"/>
              <a:buAutoNum type="arabicPeriod"/>
            </a:pPr>
            <a:r>
              <a:rPr lang="en-US" sz="1600" dirty="0" smtClean="0">
                <a:solidFill>
                  <a:schemeClr val="tx2"/>
                </a:solidFill>
              </a:rPr>
              <a:t>These standards are designed to ensure safety and well being of all members of society</a:t>
            </a:r>
          </a:p>
          <a:p>
            <a:pPr marL="457200" indent="-457200">
              <a:spcBef>
                <a:spcPts val="600"/>
              </a:spcBef>
              <a:spcAft>
                <a:spcPts val="600"/>
              </a:spcAft>
              <a:buClr>
                <a:schemeClr val="tx2"/>
              </a:buClr>
              <a:buSzPct val="75000"/>
              <a:buFont typeface="+mj-lt"/>
              <a:buAutoNum type="arabicPeriod"/>
            </a:pPr>
            <a:r>
              <a:rPr lang="en-US" sz="1600" dirty="0" smtClean="0">
                <a:solidFill>
                  <a:schemeClr val="tx2"/>
                </a:solidFill>
              </a:rPr>
              <a:t>They  grant  certain rights  to citizens and also impose upon them certain duties and responsibilities</a:t>
            </a:r>
          </a:p>
          <a:p>
            <a:pPr marL="457200" indent="-457200">
              <a:spcBef>
                <a:spcPts val="600"/>
              </a:spcBef>
              <a:spcAft>
                <a:spcPts val="600"/>
              </a:spcAft>
              <a:buClr>
                <a:schemeClr val="tx2"/>
              </a:buClr>
              <a:buSzPct val="75000"/>
              <a:buFont typeface="+mj-lt"/>
              <a:buAutoNum type="arabicPeriod"/>
            </a:pPr>
            <a:r>
              <a:rPr lang="en-US" sz="1600" dirty="0" smtClean="0">
                <a:solidFill>
                  <a:schemeClr val="tx2"/>
                </a:solidFill>
              </a:rPr>
              <a:t>These rights and duties are not voluntary but enforced by a Legal framework comprising of a number of Laws</a:t>
            </a:r>
          </a:p>
          <a:p>
            <a:pPr marL="457200" indent="-457200">
              <a:spcBef>
                <a:spcPts val="600"/>
              </a:spcBef>
              <a:spcAft>
                <a:spcPts val="600"/>
              </a:spcAft>
              <a:buClr>
                <a:schemeClr val="tx2"/>
              </a:buClr>
              <a:buSzPct val="75000"/>
              <a:buFont typeface="+mj-lt"/>
              <a:buAutoNum type="arabicPeriod"/>
            </a:pPr>
            <a:r>
              <a:rPr lang="en-US" sz="1600" dirty="0" smtClean="0">
                <a:solidFill>
                  <a:schemeClr val="tx2"/>
                </a:solidFill>
              </a:rPr>
              <a:t>These Laws ensure that the rights of members of civil society are protected and make it compulsory for them to act in a manner that does not cause any harm to a fellow member</a:t>
            </a:r>
          </a:p>
          <a:p>
            <a:pPr marL="457200" indent="-457200">
              <a:spcBef>
                <a:spcPts val="600"/>
              </a:spcBef>
              <a:spcAft>
                <a:spcPts val="600"/>
              </a:spcAft>
              <a:buClr>
                <a:schemeClr val="tx2"/>
              </a:buClr>
              <a:buSzPct val="75000"/>
              <a:buFont typeface="+mj-lt"/>
              <a:buAutoNum type="arabicPeriod"/>
            </a:pPr>
            <a:r>
              <a:rPr lang="en-US" sz="1600" dirty="0" smtClean="0">
                <a:solidFill>
                  <a:schemeClr val="tx2"/>
                </a:solidFill>
              </a:rPr>
              <a:t>The Laws also spell out the nature of rights and duties so that every member is aware of them</a:t>
            </a:r>
          </a:p>
          <a:p>
            <a:pPr marL="457200" indent="-457200">
              <a:spcBef>
                <a:spcPts val="600"/>
              </a:spcBef>
              <a:spcAft>
                <a:spcPts val="600"/>
              </a:spcAft>
              <a:buClr>
                <a:schemeClr val="tx2"/>
              </a:buClr>
              <a:buSzPct val="75000"/>
              <a:buFont typeface="+mj-lt"/>
              <a:buAutoNum type="arabicPeriod"/>
            </a:pPr>
            <a:r>
              <a:rPr lang="en-US" sz="1600" dirty="0" smtClean="0">
                <a:solidFill>
                  <a:schemeClr val="tx2"/>
                </a:solidFill>
              </a:rPr>
              <a:t>They also lay out the consequences that could arise out of any breach in following these rights and duties</a:t>
            </a:r>
          </a:p>
          <a:p>
            <a:pPr marL="457200" indent="-457200">
              <a:spcBef>
                <a:spcPts val="600"/>
              </a:spcBef>
              <a:spcAft>
                <a:spcPts val="600"/>
              </a:spcAft>
              <a:buClr>
                <a:schemeClr val="tx2"/>
              </a:buClr>
              <a:buSzPct val="75000"/>
              <a:buFont typeface="+mj-lt"/>
              <a:buAutoNum type="arabicPeriod"/>
            </a:pPr>
            <a:r>
              <a:rPr lang="en-US" sz="1600" dirty="0" smtClean="0">
                <a:solidFill>
                  <a:schemeClr val="tx2"/>
                </a:solidFill>
              </a:rPr>
              <a:t>Liability Insurance arises as a consequence of the Legal Liability imposed by Society as detailed above</a:t>
            </a:r>
          </a:p>
          <a:p>
            <a:pPr lvl="0">
              <a:lnSpc>
                <a:spcPct val="150000"/>
              </a:lnSpc>
              <a:spcBef>
                <a:spcPts val="600"/>
              </a:spcBef>
              <a:buClr>
                <a:srgbClr val="1E60A2"/>
              </a:buClr>
              <a:buSzPct val="75000"/>
              <a:buNone/>
            </a:pPr>
            <a:endParaRPr lang="en-US" sz="1600" dirty="0" smtClean="0">
              <a:solidFill>
                <a:schemeClr val="tx2"/>
              </a:solidFill>
              <a:cs typeface="Arial" pitchFamily="34" charset="0"/>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pPr/>
              <a:t>14</a:t>
            </a:fld>
            <a:endParaRPr lang="en-US"/>
          </a:p>
        </p:txBody>
      </p:sp>
      <p:sp>
        <p:nvSpPr>
          <p:cNvPr id="7" name="Footer Placeholder 6"/>
          <p:cNvSpPr>
            <a:spLocks noGrp="1"/>
          </p:cNvSpPr>
          <p:nvPr>
            <p:ph type="ftr" sz="quarter" idx="11"/>
          </p:nvPr>
        </p:nvSpPr>
        <p:spPr/>
        <p:txBody>
          <a:bodyPr/>
          <a:lstStyle/>
          <a:p>
            <a:r>
              <a:rPr lang="en-US" dirty="0" smtClean="0"/>
              <a:t>Insurance Foundation Course – Chapter 1</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9"/>
            <a:ext cx="8229600" cy="487362"/>
          </a:xfrm>
          <a:solidFill>
            <a:schemeClr val="tx2">
              <a:lumMod val="20000"/>
              <a:lumOff val="80000"/>
            </a:schemeClr>
          </a:solidFill>
          <a:ln>
            <a:solidFill>
              <a:srgbClr val="0070C0"/>
            </a:solidFill>
          </a:ln>
        </p:spPr>
        <p:txBody>
          <a:bodyPr>
            <a:noAutofit/>
          </a:bodyPr>
          <a:lstStyle/>
          <a:p>
            <a:r>
              <a:rPr lang="en-US" sz="2800" b="1" dirty="0" smtClean="0">
                <a:solidFill>
                  <a:schemeClr val="tx2"/>
                </a:solidFill>
                <a:cs typeface="Arial" pitchFamily="34" charset="0"/>
              </a:rPr>
              <a:t> Introduction to Legal Liability Exposures</a:t>
            </a:r>
            <a:endParaRPr lang="en-US" sz="2800" b="1" dirty="0">
              <a:solidFill>
                <a:schemeClr val="tx2"/>
              </a:solidFill>
              <a:cs typeface="Arial" pitchFamily="34" charset="0"/>
            </a:endParaRPr>
          </a:p>
        </p:txBody>
      </p:sp>
      <p:sp>
        <p:nvSpPr>
          <p:cNvPr id="5" name="Content Placeholder 4"/>
          <p:cNvSpPr>
            <a:spLocks noGrp="1"/>
          </p:cNvSpPr>
          <p:nvPr>
            <p:ph idx="1"/>
          </p:nvPr>
        </p:nvSpPr>
        <p:spPr>
          <a:xfrm>
            <a:off x="457200" y="838200"/>
            <a:ext cx="8229600" cy="5486400"/>
          </a:xfrm>
          <a:ln>
            <a:solidFill>
              <a:schemeClr val="accent1"/>
            </a:solidFill>
          </a:ln>
        </p:spPr>
        <p:txBody>
          <a:bodyPr>
            <a:normAutofit/>
          </a:bodyPr>
          <a:lstStyle/>
          <a:p>
            <a:pPr>
              <a:spcBef>
                <a:spcPts val="600"/>
              </a:spcBef>
              <a:spcAft>
                <a:spcPts val="600"/>
              </a:spcAft>
              <a:buNone/>
            </a:pPr>
            <a:r>
              <a:rPr lang="en-US" sz="1600" dirty="0" smtClean="0">
                <a:solidFill>
                  <a:schemeClr val="tx2"/>
                </a:solidFill>
              </a:rPr>
              <a:t>Let us now discuss some situations that can lead to Liability Claims</a:t>
            </a:r>
          </a:p>
          <a:p>
            <a:pPr marL="6350" indent="7938">
              <a:spcBef>
                <a:spcPts val="600"/>
              </a:spcBef>
              <a:spcAft>
                <a:spcPts val="600"/>
              </a:spcAft>
              <a:buNone/>
            </a:pPr>
            <a:r>
              <a:rPr lang="en-US" sz="1600" b="1" dirty="0" smtClean="0">
                <a:solidFill>
                  <a:schemeClr val="tx2"/>
                </a:solidFill>
              </a:rPr>
              <a:t>Situation 1:</a:t>
            </a:r>
          </a:p>
          <a:p>
            <a:pPr marL="6350" indent="7938">
              <a:spcBef>
                <a:spcPts val="600"/>
              </a:spcBef>
              <a:spcAft>
                <a:spcPts val="600"/>
              </a:spcAft>
              <a:buNone/>
            </a:pPr>
            <a:r>
              <a:rPr lang="en-US" sz="1600" dirty="0" smtClean="0">
                <a:solidFill>
                  <a:schemeClr val="tx2"/>
                </a:solidFill>
              </a:rPr>
              <a:t>The scenario  that we are most familiar with is the case of a careless driver who knocks down a pedestrian  causing injuries to him.  In this case, according to Law, the driver is obliged to financially compensate the pedestrian for the harm caused to him . The amount of compensation will depend on various factors such as the nature of injuries and the circumstances of the accident.</a:t>
            </a:r>
          </a:p>
          <a:p>
            <a:pPr>
              <a:lnSpc>
                <a:spcPct val="150000"/>
              </a:lnSpc>
              <a:spcBef>
                <a:spcPts val="600"/>
              </a:spcBef>
              <a:buNone/>
            </a:pPr>
            <a:r>
              <a:rPr lang="en-US" sz="1600" b="1" dirty="0" smtClean="0">
                <a:solidFill>
                  <a:schemeClr val="tx2"/>
                </a:solidFill>
              </a:rPr>
              <a:t>Situation2:</a:t>
            </a:r>
          </a:p>
          <a:p>
            <a:pPr marL="6350" indent="7938">
              <a:spcBef>
                <a:spcPts val="600"/>
              </a:spcBef>
              <a:spcAft>
                <a:spcPts val="600"/>
              </a:spcAft>
              <a:buNone/>
            </a:pPr>
            <a:r>
              <a:rPr lang="en-US" sz="1600" dirty="0" smtClean="0">
                <a:solidFill>
                  <a:schemeClr val="tx2"/>
                </a:solidFill>
              </a:rPr>
              <a:t>Mary has a pet dog. One day it bites the neighbor's child.  Mary is obliged to pay a compensation to the neighbor for the harm her dog has caused to the child.</a:t>
            </a:r>
            <a:endParaRPr lang="en-US" sz="1600" b="1" dirty="0" smtClean="0">
              <a:solidFill>
                <a:schemeClr val="tx2"/>
              </a:solidFill>
            </a:endParaRPr>
          </a:p>
          <a:p>
            <a:pPr marL="6350" indent="7938">
              <a:spcBef>
                <a:spcPts val="600"/>
              </a:spcBef>
              <a:spcAft>
                <a:spcPts val="600"/>
              </a:spcAft>
              <a:buNone/>
            </a:pPr>
            <a:r>
              <a:rPr lang="en-US" sz="1600" b="1" dirty="0" smtClean="0">
                <a:solidFill>
                  <a:schemeClr val="tx2"/>
                </a:solidFill>
              </a:rPr>
              <a:t>Situation3:</a:t>
            </a:r>
          </a:p>
          <a:p>
            <a:pPr marL="6350" indent="7938">
              <a:spcBef>
                <a:spcPts val="600"/>
              </a:spcBef>
              <a:spcAft>
                <a:spcPts val="600"/>
              </a:spcAft>
              <a:buNone/>
            </a:pPr>
            <a:r>
              <a:rPr lang="en-US" sz="1600" dirty="0" smtClean="0">
                <a:solidFill>
                  <a:schemeClr val="tx2"/>
                </a:solidFill>
              </a:rPr>
              <a:t>John is an Architect.  He submits a design for a new house for his client Robert.  After the house has been constructed it collapses and it is proved that the collapse was due to faulty designing.  Robert can then sue John for giving a defective design that caused financial damage and loss of time, resources and suffering.</a:t>
            </a:r>
          </a:p>
          <a:p>
            <a:pPr lvl="0" algn="just">
              <a:lnSpc>
                <a:spcPct val="150000"/>
              </a:lnSpc>
              <a:spcBef>
                <a:spcPts val="600"/>
              </a:spcBef>
              <a:buClr>
                <a:srgbClr val="1E60A2"/>
              </a:buClr>
              <a:buSzPct val="75000"/>
              <a:buNone/>
            </a:pPr>
            <a:endParaRPr lang="en-US" sz="1600" dirty="0" smtClean="0">
              <a:solidFill>
                <a:schemeClr val="tx2"/>
              </a:solidFill>
              <a:cs typeface="Arial" pitchFamily="34" charset="0"/>
            </a:endParaRPr>
          </a:p>
          <a:p>
            <a:pPr marL="6350" indent="7938">
              <a:spcBef>
                <a:spcPts val="600"/>
              </a:spcBef>
              <a:spcAft>
                <a:spcPts val="600"/>
              </a:spcAft>
              <a:buNone/>
            </a:pPr>
            <a:endParaRPr lang="en-US" sz="1600" dirty="0" smtClean="0">
              <a:solidFill>
                <a:schemeClr val="tx2"/>
              </a:solidFill>
            </a:endParaRPr>
          </a:p>
          <a:p>
            <a:pPr marL="6350" lvl="0" indent="7938">
              <a:lnSpc>
                <a:spcPct val="150000"/>
              </a:lnSpc>
              <a:spcBef>
                <a:spcPts val="600"/>
              </a:spcBef>
              <a:buClr>
                <a:srgbClr val="1E60A2"/>
              </a:buClr>
              <a:buSzPct val="75000"/>
              <a:buNone/>
            </a:pPr>
            <a:endParaRPr lang="en-US" sz="1600" dirty="0" smtClean="0">
              <a:solidFill>
                <a:schemeClr val="tx2"/>
              </a:solidFill>
              <a:cs typeface="Arial" pitchFamily="34" charset="0"/>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pPr/>
              <a:t>15</a:t>
            </a:fld>
            <a:endParaRPr lang="en-US"/>
          </a:p>
        </p:txBody>
      </p:sp>
      <p:sp>
        <p:nvSpPr>
          <p:cNvPr id="7" name="Footer Placeholder 6"/>
          <p:cNvSpPr>
            <a:spLocks noGrp="1"/>
          </p:cNvSpPr>
          <p:nvPr>
            <p:ph type="ftr" sz="quarter" idx="11"/>
          </p:nvPr>
        </p:nvSpPr>
        <p:spPr/>
        <p:txBody>
          <a:bodyPr/>
          <a:lstStyle/>
          <a:p>
            <a:r>
              <a:rPr lang="en-US" dirty="0" smtClean="0"/>
              <a:t>Insurance Foundation Course – Chapter 1</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9"/>
            <a:ext cx="8229600" cy="487362"/>
          </a:xfrm>
          <a:solidFill>
            <a:schemeClr val="tx2">
              <a:lumMod val="20000"/>
              <a:lumOff val="80000"/>
            </a:schemeClr>
          </a:solidFill>
          <a:ln>
            <a:solidFill>
              <a:srgbClr val="0070C0"/>
            </a:solidFill>
          </a:ln>
        </p:spPr>
        <p:txBody>
          <a:bodyPr>
            <a:noAutofit/>
          </a:bodyPr>
          <a:lstStyle/>
          <a:p>
            <a:r>
              <a:rPr lang="en-US" sz="2800" b="1" dirty="0" smtClean="0">
                <a:solidFill>
                  <a:schemeClr val="tx2"/>
                </a:solidFill>
                <a:cs typeface="Arial" pitchFamily="34" charset="0"/>
              </a:rPr>
              <a:t> Introduction to Legal Liability Exposures</a:t>
            </a:r>
            <a:endParaRPr lang="en-US" sz="2800" b="1" dirty="0">
              <a:solidFill>
                <a:schemeClr val="tx2"/>
              </a:solidFill>
              <a:cs typeface="Arial" pitchFamily="34" charset="0"/>
            </a:endParaRPr>
          </a:p>
        </p:txBody>
      </p:sp>
      <p:sp>
        <p:nvSpPr>
          <p:cNvPr id="5" name="Content Placeholder 4"/>
          <p:cNvSpPr>
            <a:spLocks noGrp="1"/>
          </p:cNvSpPr>
          <p:nvPr>
            <p:ph idx="1"/>
          </p:nvPr>
        </p:nvSpPr>
        <p:spPr>
          <a:xfrm>
            <a:off x="457200" y="838200"/>
            <a:ext cx="8229600" cy="5486400"/>
          </a:xfrm>
          <a:ln>
            <a:solidFill>
              <a:schemeClr val="accent1"/>
            </a:solidFill>
          </a:ln>
        </p:spPr>
        <p:txBody>
          <a:bodyPr>
            <a:normAutofit/>
          </a:bodyPr>
          <a:lstStyle/>
          <a:p>
            <a:pPr marL="223838" indent="-223838">
              <a:spcBef>
                <a:spcPts val="600"/>
              </a:spcBef>
              <a:spcAft>
                <a:spcPts val="600"/>
              </a:spcAft>
              <a:buNone/>
            </a:pPr>
            <a:r>
              <a:rPr lang="en-US" sz="1600" dirty="0" smtClean="0">
                <a:solidFill>
                  <a:schemeClr val="tx2"/>
                </a:solidFill>
              </a:rPr>
              <a:t>So what do we gather by studying these scenarios?</a:t>
            </a:r>
          </a:p>
          <a:p>
            <a:pPr marL="223838" indent="-223838">
              <a:spcBef>
                <a:spcPts val="600"/>
              </a:spcBef>
              <a:spcAft>
                <a:spcPts val="600"/>
              </a:spcAft>
              <a:buNone/>
            </a:pPr>
            <a:r>
              <a:rPr lang="en-US" sz="1600" dirty="0" smtClean="0">
                <a:solidFill>
                  <a:schemeClr val="tx2"/>
                </a:solidFill>
              </a:rPr>
              <a:t>1	In scenario 1, a </a:t>
            </a:r>
            <a:r>
              <a:rPr lang="en-US" sz="1600" b="1" dirty="0" smtClean="0">
                <a:solidFill>
                  <a:schemeClr val="tx2"/>
                </a:solidFill>
              </a:rPr>
              <a:t>motorist </a:t>
            </a:r>
            <a:r>
              <a:rPr lang="en-US" sz="1600" dirty="0" smtClean="0">
                <a:solidFill>
                  <a:schemeClr val="tx2"/>
                </a:solidFill>
              </a:rPr>
              <a:t>knocked down a pedestrian due to negligent driving and caused injuries to him.  What happens then?</a:t>
            </a:r>
          </a:p>
          <a:p>
            <a:pPr marL="223838" indent="-223838">
              <a:spcBef>
                <a:spcPts val="600"/>
              </a:spcBef>
              <a:spcAft>
                <a:spcPts val="600"/>
              </a:spcAft>
              <a:buNone/>
            </a:pPr>
            <a:r>
              <a:rPr lang="en-US" sz="1600" dirty="0" smtClean="0">
                <a:solidFill>
                  <a:schemeClr val="tx2"/>
                </a:solidFill>
              </a:rPr>
              <a:t>	The law says that the motorist should have been careful and since the pedestrian suffered injuries the motorist should pay financial compensation to the victim – </a:t>
            </a:r>
            <a:r>
              <a:rPr lang="en-US" sz="1600" b="1" dirty="0" smtClean="0">
                <a:solidFill>
                  <a:schemeClr val="tx2"/>
                </a:solidFill>
              </a:rPr>
              <a:t>the pedestrian.  </a:t>
            </a:r>
            <a:r>
              <a:rPr lang="en-US" sz="1600" dirty="0" smtClean="0">
                <a:solidFill>
                  <a:schemeClr val="tx2"/>
                </a:solidFill>
              </a:rPr>
              <a:t>The law holds the motorist responsible  for causing the accident and injuries to an innocent pedestrian.</a:t>
            </a:r>
          </a:p>
          <a:p>
            <a:pPr marL="223838" indent="-223838">
              <a:spcBef>
                <a:spcPts val="600"/>
              </a:spcBef>
              <a:spcAft>
                <a:spcPts val="600"/>
              </a:spcAft>
              <a:buNone/>
            </a:pPr>
            <a:r>
              <a:rPr lang="en-US" sz="1600" dirty="0" smtClean="0">
                <a:solidFill>
                  <a:schemeClr val="tx2"/>
                </a:solidFill>
              </a:rPr>
              <a:t>2	The next question is, how does the pedestrian get </a:t>
            </a:r>
            <a:r>
              <a:rPr lang="en-US" sz="1600" b="1" dirty="0" smtClean="0">
                <a:solidFill>
                  <a:schemeClr val="tx2"/>
                </a:solidFill>
              </a:rPr>
              <a:t>compensation </a:t>
            </a:r>
            <a:r>
              <a:rPr lang="en-US" sz="1600" dirty="0" smtClean="0">
                <a:solidFill>
                  <a:schemeClr val="tx2"/>
                </a:solidFill>
              </a:rPr>
              <a:t>from the motorist?</a:t>
            </a:r>
          </a:p>
          <a:p>
            <a:pPr marL="223838" indent="-223838">
              <a:spcBef>
                <a:spcPts val="600"/>
              </a:spcBef>
              <a:spcAft>
                <a:spcPts val="600"/>
              </a:spcAft>
              <a:buNone/>
            </a:pPr>
            <a:r>
              <a:rPr lang="en-US" sz="1600" dirty="0" smtClean="0">
                <a:solidFill>
                  <a:schemeClr val="tx2"/>
                </a:solidFill>
              </a:rPr>
              <a:t>	We will be answering this question in detail later.  For now, please keep in mind that the pedestrian or his family members will have to approach the </a:t>
            </a:r>
            <a:r>
              <a:rPr lang="en-US" sz="1600" b="1" dirty="0" smtClean="0">
                <a:solidFill>
                  <a:schemeClr val="tx2"/>
                </a:solidFill>
              </a:rPr>
              <a:t>Court of Law</a:t>
            </a:r>
            <a:r>
              <a:rPr lang="en-US" sz="1600" dirty="0" smtClean="0">
                <a:solidFill>
                  <a:schemeClr val="tx2"/>
                </a:solidFill>
              </a:rPr>
              <a:t>. The Court will hear both sides and then decide whether the motorist is responsible.  If yes,  the Court will  pass an </a:t>
            </a:r>
            <a:r>
              <a:rPr lang="en-US" sz="1600" b="1" dirty="0" smtClean="0">
                <a:solidFill>
                  <a:schemeClr val="tx2"/>
                </a:solidFill>
              </a:rPr>
              <a:t>AWARD </a:t>
            </a:r>
            <a:r>
              <a:rPr lang="en-US" sz="1600" dirty="0" smtClean="0">
                <a:solidFill>
                  <a:schemeClr val="tx2"/>
                </a:solidFill>
              </a:rPr>
              <a:t>against the motorist which will include the financial compensation to be paid to the pedestrian.</a:t>
            </a:r>
          </a:p>
          <a:p>
            <a:pPr marL="223838" indent="-223838">
              <a:spcBef>
                <a:spcPts val="600"/>
              </a:spcBef>
              <a:spcAft>
                <a:spcPts val="600"/>
              </a:spcAft>
              <a:buNone/>
            </a:pPr>
            <a:endParaRPr lang="en-US" sz="1600" dirty="0" smtClean="0">
              <a:solidFill>
                <a:schemeClr val="tx2"/>
              </a:solidFill>
            </a:endParaRPr>
          </a:p>
          <a:p>
            <a:pPr lvl="0">
              <a:lnSpc>
                <a:spcPct val="150000"/>
              </a:lnSpc>
              <a:spcBef>
                <a:spcPts val="600"/>
              </a:spcBef>
              <a:buClr>
                <a:srgbClr val="1E60A2"/>
              </a:buClr>
              <a:buSzPct val="75000"/>
              <a:buNone/>
            </a:pPr>
            <a:endParaRPr lang="en-US" sz="1600" dirty="0" smtClean="0">
              <a:solidFill>
                <a:schemeClr val="tx2"/>
              </a:solidFill>
              <a:cs typeface="Arial" pitchFamily="34" charset="0"/>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pPr/>
              <a:t>16</a:t>
            </a:fld>
            <a:endParaRPr lang="en-US"/>
          </a:p>
        </p:txBody>
      </p:sp>
      <p:sp>
        <p:nvSpPr>
          <p:cNvPr id="7" name="Footer Placeholder 6"/>
          <p:cNvSpPr>
            <a:spLocks noGrp="1"/>
          </p:cNvSpPr>
          <p:nvPr>
            <p:ph type="ftr" sz="quarter" idx="11"/>
          </p:nvPr>
        </p:nvSpPr>
        <p:spPr/>
        <p:txBody>
          <a:bodyPr/>
          <a:lstStyle/>
          <a:p>
            <a:r>
              <a:rPr lang="en-US" dirty="0" smtClean="0"/>
              <a:t>Insurance Foundation Course – Chapter 1</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9"/>
            <a:ext cx="8229600" cy="487362"/>
          </a:xfrm>
          <a:solidFill>
            <a:schemeClr val="tx2">
              <a:lumMod val="20000"/>
              <a:lumOff val="80000"/>
            </a:schemeClr>
          </a:solidFill>
          <a:ln>
            <a:solidFill>
              <a:srgbClr val="0070C0"/>
            </a:solidFill>
          </a:ln>
        </p:spPr>
        <p:txBody>
          <a:bodyPr>
            <a:noAutofit/>
          </a:bodyPr>
          <a:lstStyle/>
          <a:p>
            <a:r>
              <a:rPr lang="en-US" sz="2800" b="1" dirty="0" smtClean="0">
                <a:solidFill>
                  <a:schemeClr val="tx2"/>
                </a:solidFill>
                <a:cs typeface="Arial" pitchFamily="34" charset="0"/>
              </a:rPr>
              <a:t>Liability Loss</a:t>
            </a:r>
            <a:endParaRPr lang="en-US" sz="2800" b="1" dirty="0">
              <a:solidFill>
                <a:schemeClr val="tx2"/>
              </a:solidFill>
              <a:cs typeface="Arial" pitchFamily="34" charset="0"/>
            </a:endParaRPr>
          </a:p>
        </p:txBody>
      </p:sp>
      <p:sp>
        <p:nvSpPr>
          <p:cNvPr id="5" name="Content Placeholder 4"/>
          <p:cNvSpPr>
            <a:spLocks noGrp="1"/>
          </p:cNvSpPr>
          <p:nvPr>
            <p:ph idx="1"/>
          </p:nvPr>
        </p:nvSpPr>
        <p:spPr>
          <a:xfrm>
            <a:off x="457200" y="838200"/>
            <a:ext cx="8229600" cy="5486400"/>
          </a:xfrm>
          <a:ln>
            <a:solidFill>
              <a:schemeClr val="accent1"/>
            </a:solidFill>
          </a:ln>
        </p:spPr>
        <p:txBody>
          <a:bodyPr>
            <a:normAutofit/>
          </a:bodyPr>
          <a:lstStyle/>
          <a:p>
            <a:pPr marL="225425" lvl="0" indent="-225425">
              <a:spcBef>
                <a:spcPts val="600"/>
              </a:spcBef>
              <a:spcAft>
                <a:spcPts val="600"/>
              </a:spcAft>
              <a:buClr>
                <a:srgbClr val="1E60A2"/>
              </a:buClr>
              <a:buSzPct val="75000"/>
              <a:buFont typeface="+mj-lt"/>
              <a:buAutoNum type="arabicPeriod"/>
            </a:pPr>
            <a:r>
              <a:rPr lang="en-US" sz="1600" b="1" dirty="0" smtClean="0">
                <a:solidFill>
                  <a:schemeClr val="tx2"/>
                </a:solidFill>
                <a:cs typeface="Arial" pitchFamily="34" charset="0"/>
              </a:rPr>
              <a:t>What is Legal Liability?</a:t>
            </a:r>
          </a:p>
          <a:p>
            <a:pPr marL="225425" lvl="0" indent="0">
              <a:spcBef>
                <a:spcPts val="600"/>
              </a:spcBef>
              <a:spcAft>
                <a:spcPts val="600"/>
              </a:spcAft>
              <a:buClr>
                <a:srgbClr val="1E60A2"/>
              </a:buClr>
              <a:buSzPct val="75000"/>
              <a:buNone/>
            </a:pPr>
            <a:r>
              <a:rPr lang="en-US" sz="1600" dirty="0" smtClean="0">
                <a:solidFill>
                  <a:schemeClr val="tx2"/>
                </a:solidFill>
                <a:cs typeface="Arial" pitchFamily="34" charset="0"/>
              </a:rPr>
              <a:t>When a person or company is legally responsible for Bodily Injury (BI) or Property Damage (PD) caused to another party.</a:t>
            </a:r>
          </a:p>
          <a:p>
            <a:pPr marL="225425" lvl="0" indent="0">
              <a:spcBef>
                <a:spcPts val="600"/>
              </a:spcBef>
              <a:spcAft>
                <a:spcPts val="600"/>
              </a:spcAft>
              <a:buClr>
                <a:srgbClr val="1E60A2"/>
              </a:buClr>
              <a:buSzPct val="75000"/>
              <a:buNone/>
            </a:pPr>
            <a:r>
              <a:rPr lang="en-US" sz="1600" dirty="0" smtClean="0">
                <a:solidFill>
                  <a:schemeClr val="tx2"/>
                </a:solidFill>
                <a:cs typeface="Arial" pitchFamily="34" charset="0"/>
              </a:rPr>
              <a:t>The phrase ‘legally responsible’ corresponds to responsibility as per the Law of that country and should not be confused with ‘moral responsibility’.</a:t>
            </a:r>
          </a:p>
          <a:p>
            <a:pPr lvl="0">
              <a:spcBef>
                <a:spcPts val="600"/>
              </a:spcBef>
              <a:spcAft>
                <a:spcPts val="600"/>
              </a:spcAft>
              <a:buClr>
                <a:srgbClr val="1E60A2"/>
              </a:buClr>
              <a:buSzPct val="75000"/>
              <a:buFont typeface="+mj-lt"/>
              <a:buAutoNum type="arabicPeriod" startAt="2"/>
            </a:pPr>
            <a:r>
              <a:rPr lang="en-US" sz="1600" b="1" dirty="0" smtClean="0">
                <a:solidFill>
                  <a:schemeClr val="tx2"/>
                </a:solidFill>
                <a:cs typeface="Arial" pitchFamily="34" charset="0"/>
              </a:rPr>
              <a:t>What is the importance of the phrase ‘legally responsible’?</a:t>
            </a:r>
          </a:p>
          <a:p>
            <a:pPr lvl="0" indent="1588">
              <a:spcBef>
                <a:spcPts val="600"/>
              </a:spcBef>
              <a:spcAft>
                <a:spcPts val="600"/>
              </a:spcAft>
              <a:buClr>
                <a:srgbClr val="1E60A2"/>
              </a:buClr>
              <a:buSzPct val="75000"/>
              <a:buNone/>
            </a:pPr>
            <a:r>
              <a:rPr lang="en-US" sz="1600" dirty="0" smtClean="0">
                <a:solidFill>
                  <a:schemeClr val="tx2"/>
                </a:solidFill>
                <a:cs typeface="Arial" pitchFamily="34" charset="0"/>
              </a:rPr>
              <a:t>A person or company may be held legally responsible for loss/damage to a Third Party </a:t>
            </a:r>
            <a:r>
              <a:rPr lang="en-US" sz="1600" u="sng" dirty="0" smtClean="0">
                <a:solidFill>
                  <a:schemeClr val="tx2"/>
                </a:solidFill>
                <a:cs typeface="Arial" pitchFamily="34" charset="0"/>
              </a:rPr>
              <a:t>by a Court of Law</a:t>
            </a:r>
            <a:r>
              <a:rPr lang="en-US" sz="1600" dirty="0" smtClean="0">
                <a:solidFill>
                  <a:schemeClr val="tx2"/>
                </a:solidFill>
                <a:cs typeface="Arial" pitchFamily="34" charset="0"/>
              </a:rPr>
              <a:t> and will pay compensation to the Third Party as directed by the Court.  The Insurance Company will pay the claim only if the Insured is declared ‘legally responsible’ for the loss/damage.</a:t>
            </a:r>
          </a:p>
          <a:p>
            <a:pPr lvl="0">
              <a:lnSpc>
                <a:spcPct val="150000"/>
              </a:lnSpc>
              <a:spcBef>
                <a:spcPts val="600"/>
              </a:spcBef>
              <a:buClr>
                <a:srgbClr val="1E60A2"/>
              </a:buClr>
              <a:buSzPct val="75000"/>
              <a:buNone/>
            </a:pPr>
            <a:endParaRPr lang="en-US" sz="1600" dirty="0" smtClean="0">
              <a:solidFill>
                <a:schemeClr val="tx2"/>
              </a:solidFill>
              <a:cs typeface="Arial" pitchFamily="34" charset="0"/>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pPr/>
              <a:t>17</a:t>
            </a:fld>
            <a:endParaRPr lang="en-US"/>
          </a:p>
        </p:txBody>
      </p:sp>
      <p:sp>
        <p:nvSpPr>
          <p:cNvPr id="7" name="Footer Placeholder 6"/>
          <p:cNvSpPr>
            <a:spLocks noGrp="1"/>
          </p:cNvSpPr>
          <p:nvPr>
            <p:ph type="ftr" sz="quarter" idx="11"/>
          </p:nvPr>
        </p:nvSpPr>
        <p:spPr/>
        <p:txBody>
          <a:bodyPr/>
          <a:lstStyle/>
          <a:p>
            <a:r>
              <a:rPr lang="en-US" dirty="0" smtClean="0"/>
              <a:t>Insurance Foundation Course – Chapter 1</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9"/>
            <a:ext cx="8229600" cy="487362"/>
          </a:xfrm>
          <a:solidFill>
            <a:schemeClr val="tx2">
              <a:lumMod val="20000"/>
              <a:lumOff val="80000"/>
            </a:schemeClr>
          </a:solidFill>
          <a:ln>
            <a:solidFill>
              <a:srgbClr val="0070C0"/>
            </a:solidFill>
          </a:ln>
        </p:spPr>
        <p:txBody>
          <a:bodyPr>
            <a:noAutofit/>
          </a:bodyPr>
          <a:lstStyle/>
          <a:p>
            <a:r>
              <a:rPr lang="en-US" sz="2800" b="1" dirty="0" smtClean="0">
                <a:solidFill>
                  <a:schemeClr val="tx2"/>
                </a:solidFill>
                <a:cs typeface="Arial" pitchFamily="34" charset="0"/>
              </a:rPr>
              <a:t>The Legal Liability Scenario</a:t>
            </a:r>
            <a:endParaRPr lang="en-US" sz="2800" b="1" dirty="0">
              <a:solidFill>
                <a:schemeClr val="tx2"/>
              </a:solidFill>
              <a:cs typeface="Arial" pitchFamily="34" charset="0"/>
            </a:endParaRPr>
          </a:p>
        </p:txBody>
      </p:sp>
      <p:sp>
        <p:nvSpPr>
          <p:cNvPr id="5" name="Content Placeholder 4"/>
          <p:cNvSpPr>
            <a:spLocks noGrp="1"/>
          </p:cNvSpPr>
          <p:nvPr>
            <p:ph idx="1"/>
          </p:nvPr>
        </p:nvSpPr>
        <p:spPr>
          <a:xfrm>
            <a:off x="457200" y="838200"/>
            <a:ext cx="8229600" cy="5486400"/>
          </a:xfrm>
          <a:ln>
            <a:solidFill>
              <a:schemeClr val="accent1"/>
            </a:solidFill>
          </a:ln>
        </p:spPr>
        <p:txBody>
          <a:bodyPr>
            <a:normAutofit/>
          </a:bodyPr>
          <a:lstStyle/>
          <a:p>
            <a:pPr marL="225425" lvl="0" indent="-225425">
              <a:spcBef>
                <a:spcPts val="600"/>
              </a:spcBef>
              <a:spcAft>
                <a:spcPts val="600"/>
              </a:spcAft>
              <a:buClr>
                <a:srgbClr val="1E60A2"/>
              </a:buClr>
              <a:buSzPct val="75000"/>
              <a:buNone/>
            </a:pPr>
            <a:r>
              <a:rPr lang="en-US" sz="1600" dirty="0" smtClean="0">
                <a:solidFill>
                  <a:schemeClr val="tx2"/>
                </a:solidFill>
                <a:cs typeface="Arial" pitchFamily="34" charset="0"/>
              </a:rPr>
              <a:t>Let us first understand the Legal Liability scenario.</a:t>
            </a:r>
          </a:p>
          <a:p>
            <a:pPr lvl="0">
              <a:spcBef>
                <a:spcPts val="600"/>
              </a:spcBef>
              <a:spcAft>
                <a:spcPts val="600"/>
              </a:spcAft>
              <a:buClr>
                <a:srgbClr val="1E60A2"/>
              </a:buClr>
              <a:buSzPct val="75000"/>
              <a:buFont typeface="+mj-lt"/>
              <a:buAutoNum type="arabicPeriod"/>
            </a:pPr>
            <a:r>
              <a:rPr lang="en-US" sz="1600" dirty="0" smtClean="0">
                <a:solidFill>
                  <a:schemeClr val="tx2"/>
                </a:solidFill>
                <a:cs typeface="Arial" pitchFamily="34" charset="0"/>
              </a:rPr>
              <a:t>A person or a company inadvertently causes Bodily Injury or Property Damage to a Third Party.</a:t>
            </a:r>
          </a:p>
          <a:p>
            <a:pPr lvl="0">
              <a:spcBef>
                <a:spcPts val="600"/>
              </a:spcBef>
              <a:spcAft>
                <a:spcPts val="600"/>
              </a:spcAft>
              <a:buClr>
                <a:srgbClr val="1E60A2"/>
              </a:buClr>
              <a:buSzPct val="75000"/>
              <a:buFont typeface="+mj-lt"/>
              <a:buAutoNum type="arabicPeriod"/>
            </a:pPr>
            <a:r>
              <a:rPr lang="en-US" sz="1600" dirty="0" smtClean="0">
                <a:solidFill>
                  <a:schemeClr val="tx2"/>
                </a:solidFill>
                <a:cs typeface="Arial" pitchFamily="34" charset="0"/>
              </a:rPr>
              <a:t>The Third Party approaches the Court for (a) punishment to the First Party and (b) compensation for himself.  The Third Party is called the ‘Plaintiff’ or ‘Petitioner’ and his statement filing a case is called a ‘Petition’.  In most cases, a Lawyer is appointed to handle the case.</a:t>
            </a:r>
          </a:p>
          <a:p>
            <a:pPr lvl="0">
              <a:spcBef>
                <a:spcPts val="600"/>
              </a:spcBef>
              <a:spcAft>
                <a:spcPts val="600"/>
              </a:spcAft>
              <a:buClr>
                <a:srgbClr val="1E60A2"/>
              </a:buClr>
              <a:buSzPct val="75000"/>
              <a:buFont typeface="+mj-lt"/>
              <a:buAutoNum type="arabicPeriod"/>
            </a:pPr>
            <a:r>
              <a:rPr lang="en-US" sz="1600" dirty="0" smtClean="0">
                <a:solidFill>
                  <a:schemeClr val="tx2"/>
                </a:solidFill>
                <a:cs typeface="Arial" pitchFamily="34" charset="0"/>
              </a:rPr>
              <a:t>The Court reads the petition and if it is prima facie  (meaning there is sufficient evidence for a case) then it admits the case and sends a notice to the First Party and the Insurer.</a:t>
            </a:r>
          </a:p>
          <a:p>
            <a:pPr lvl="0">
              <a:spcBef>
                <a:spcPts val="600"/>
              </a:spcBef>
              <a:spcAft>
                <a:spcPts val="600"/>
              </a:spcAft>
              <a:buClr>
                <a:srgbClr val="1E60A2"/>
              </a:buClr>
              <a:buSzPct val="75000"/>
              <a:buFont typeface="+mj-lt"/>
              <a:buAutoNum type="arabicPeriod"/>
            </a:pPr>
            <a:r>
              <a:rPr lang="en-US" sz="1600" dirty="0" smtClean="0">
                <a:solidFill>
                  <a:schemeClr val="tx2"/>
                </a:solidFill>
                <a:cs typeface="Arial" pitchFamily="34" charset="0"/>
              </a:rPr>
              <a:t>The First Party is called the ‘Respondent’ or ‘Defendant’, and the Insurer is called the ‘Co-respondent’ or ‘Co-defendant’ in the case.</a:t>
            </a:r>
          </a:p>
          <a:p>
            <a:pPr lvl="0">
              <a:spcBef>
                <a:spcPts val="600"/>
              </a:spcBef>
              <a:spcAft>
                <a:spcPts val="600"/>
              </a:spcAft>
              <a:buClr>
                <a:srgbClr val="1E60A2"/>
              </a:buClr>
              <a:buSzPct val="75000"/>
              <a:buFont typeface="+mj-lt"/>
              <a:buAutoNum type="arabicPeriod"/>
            </a:pPr>
            <a:r>
              <a:rPr lang="en-US" sz="1600" dirty="0" smtClean="0">
                <a:solidFill>
                  <a:schemeClr val="tx2"/>
                </a:solidFill>
                <a:cs typeface="Arial" pitchFamily="34" charset="0"/>
              </a:rPr>
              <a:t>The Defendant and Co-defendant will defend the case and a Lawyer may be appointed in their defense.</a:t>
            </a:r>
          </a:p>
          <a:p>
            <a:pPr lvl="0">
              <a:spcBef>
                <a:spcPts val="600"/>
              </a:spcBef>
              <a:spcAft>
                <a:spcPts val="600"/>
              </a:spcAft>
              <a:buClr>
                <a:srgbClr val="1E60A2"/>
              </a:buClr>
              <a:buSzPct val="75000"/>
              <a:buNone/>
            </a:pPr>
            <a:endParaRPr lang="en-US" sz="1600" dirty="0" smtClean="0">
              <a:solidFill>
                <a:schemeClr val="tx2"/>
              </a:solidFill>
              <a:cs typeface="Arial" pitchFamily="34" charset="0"/>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pPr/>
              <a:t>18</a:t>
            </a:fld>
            <a:endParaRPr lang="en-US"/>
          </a:p>
        </p:txBody>
      </p:sp>
      <p:sp>
        <p:nvSpPr>
          <p:cNvPr id="7" name="Footer Placeholder 6"/>
          <p:cNvSpPr>
            <a:spLocks noGrp="1"/>
          </p:cNvSpPr>
          <p:nvPr>
            <p:ph type="ftr" sz="quarter" idx="11"/>
          </p:nvPr>
        </p:nvSpPr>
        <p:spPr/>
        <p:txBody>
          <a:bodyPr/>
          <a:lstStyle/>
          <a:p>
            <a:r>
              <a:rPr lang="en-US" dirty="0" smtClean="0"/>
              <a:t>Insurance Foundation Course – Chapter 1</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9"/>
            <a:ext cx="8229600" cy="487362"/>
          </a:xfrm>
          <a:solidFill>
            <a:schemeClr val="tx2">
              <a:lumMod val="20000"/>
              <a:lumOff val="80000"/>
            </a:schemeClr>
          </a:solidFill>
          <a:ln>
            <a:solidFill>
              <a:srgbClr val="0070C0"/>
            </a:solidFill>
          </a:ln>
        </p:spPr>
        <p:txBody>
          <a:bodyPr>
            <a:noAutofit/>
          </a:bodyPr>
          <a:lstStyle/>
          <a:p>
            <a:r>
              <a:rPr lang="en-US" sz="2800" b="1" dirty="0" smtClean="0">
                <a:solidFill>
                  <a:schemeClr val="tx2"/>
                </a:solidFill>
                <a:cs typeface="Arial" pitchFamily="34" charset="0"/>
              </a:rPr>
              <a:t>Types of Liability Insurance Policies</a:t>
            </a:r>
            <a:endParaRPr lang="en-US" sz="2800" b="1" dirty="0">
              <a:solidFill>
                <a:schemeClr val="tx2"/>
              </a:solidFill>
              <a:cs typeface="Arial" pitchFamily="34" charset="0"/>
            </a:endParaRPr>
          </a:p>
        </p:txBody>
      </p:sp>
      <p:sp>
        <p:nvSpPr>
          <p:cNvPr id="5" name="Content Placeholder 4"/>
          <p:cNvSpPr>
            <a:spLocks noGrp="1"/>
          </p:cNvSpPr>
          <p:nvPr>
            <p:ph idx="1"/>
          </p:nvPr>
        </p:nvSpPr>
        <p:spPr>
          <a:xfrm>
            <a:off x="457200" y="838200"/>
            <a:ext cx="8229600" cy="5486400"/>
          </a:xfrm>
          <a:ln>
            <a:solidFill>
              <a:schemeClr val="accent1"/>
            </a:solidFill>
          </a:ln>
        </p:spPr>
        <p:txBody>
          <a:bodyPr>
            <a:normAutofit/>
          </a:bodyPr>
          <a:lstStyle/>
          <a:p>
            <a:pPr marL="514350" indent="-514350">
              <a:spcBef>
                <a:spcPts val="600"/>
              </a:spcBef>
              <a:spcAft>
                <a:spcPts val="600"/>
              </a:spcAft>
              <a:buClr>
                <a:schemeClr val="tx2"/>
              </a:buClr>
              <a:buSzPct val="75000"/>
              <a:buNone/>
            </a:pPr>
            <a:r>
              <a:rPr lang="en-US" sz="1600" dirty="0" smtClean="0">
                <a:solidFill>
                  <a:schemeClr val="tx2"/>
                </a:solidFill>
              </a:rPr>
              <a:t>There are many types of Liability Insurance Policies.  They can be broadly classified as under:</a:t>
            </a:r>
          </a:p>
          <a:p>
            <a:pPr marL="514350" indent="-514350">
              <a:spcBef>
                <a:spcPts val="600"/>
              </a:spcBef>
              <a:spcAft>
                <a:spcPts val="600"/>
              </a:spcAft>
              <a:buClr>
                <a:schemeClr val="tx2"/>
              </a:buClr>
              <a:buSzPct val="75000"/>
              <a:buFont typeface="+mj-lt"/>
              <a:buAutoNum type="arabicPeriod"/>
            </a:pPr>
            <a:r>
              <a:rPr lang="en-US" sz="1600" dirty="0" smtClean="0">
                <a:solidFill>
                  <a:schemeClr val="tx2"/>
                </a:solidFill>
              </a:rPr>
              <a:t>Directors' and Officers' Liability Policies - (D&amp;O) - covers Liability Exposures of Directors and Officers of commercial organization brought about by  shareholders, vendors, employers, government, customers, regulators, etc.</a:t>
            </a:r>
          </a:p>
          <a:p>
            <a:pPr marL="514350" indent="-514350">
              <a:spcBef>
                <a:spcPts val="600"/>
              </a:spcBef>
              <a:spcAft>
                <a:spcPts val="600"/>
              </a:spcAft>
              <a:buClr>
                <a:schemeClr val="tx2"/>
              </a:buClr>
              <a:buSzPct val="75000"/>
              <a:buFont typeface="+mj-lt"/>
              <a:buAutoNum type="arabicPeriod"/>
            </a:pPr>
            <a:r>
              <a:rPr lang="en-US" sz="1600" dirty="0" smtClean="0">
                <a:solidFill>
                  <a:schemeClr val="tx2"/>
                </a:solidFill>
              </a:rPr>
              <a:t>Errors and Omissions Policies(E &amp;O) covers Liability Exposures of companies brought about by customers due to 'deficiency of service‘.  For example, a software company is sued by client for 'deficient' software</a:t>
            </a:r>
          </a:p>
          <a:p>
            <a:pPr marL="514350" indent="-514350">
              <a:spcBef>
                <a:spcPts val="600"/>
              </a:spcBef>
              <a:spcAft>
                <a:spcPts val="600"/>
              </a:spcAft>
              <a:buClr>
                <a:schemeClr val="tx2"/>
              </a:buClr>
              <a:buSzPct val="75000"/>
              <a:buFont typeface="+mj-lt"/>
              <a:buAutoNum type="arabicPeriod"/>
            </a:pPr>
            <a:r>
              <a:rPr lang="en-US" sz="1600" dirty="0" smtClean="0">
                <a:solidFill>
                  <a:schemeClr val="tx2"/>
                </a:solidFill>
              </a:rPr>
              <a:t>Products Liability - Liability Exposures of manufacturers for deficient products or adverse effects of products.  Example: fairness cream not giving results; products like cosmetics, food products and medicines, toys, cars, electrical and electronic goods, helmets, etc. that fail to perform or that may have adverse affects on the user</a:t>
            </a:r>
          </a:p>
          <a:p>
            <a:pPr marL="514350" indent="-514350">
              <a:spcBef>
                <a:spcPts val="600"/>
              </a:spcBef>
              <a:spcAft>
                <a:spcPts val="600"/>
              </a:spcAft>
              <a:buClr>
                <a:schemeClr val="tx2"/>
              </a:buClr>
              <a:buSzPct val="75000"/>
              <a:buFont typeface="+mj-lt"/>
              <a:buAutoNum type="arabicPeriod"/>
            </a:pPr>
            <a:r>
              <a:rPr lang="en-US" sz="1600" dirty="0" smtClean="0">
                <a:solidFill>
                  <a:schemeClr val="tx2"/>
                </a:solidFill>
              </a:rPr>
              <a:t>Professional Liabilities - Liability Exposure of professionals like lawyers, doctors, architects, engineers, nurses, beauticians, journalists, etc. for 'bad' advice, skills or deficiency in service</a:t>
            </a:r>
          </a:p>
          <a:p>
            <a:pPr lvl="0">
              <a:lnSpc>
                <a:spcPct val="150000"/>
              </a:lnSpc>
              <a:spcBef>
                <a:spcPts val="600"/>
              </a:spcBef>
              <a:spcAft>
                <a:spcPts val="600"/>
              </a:spcAft>
              <a:buClr>
                <a:srgbClr val="1E60A2"/>
              </a:buClr>
              <a:buSzPct val="75000"/>
              <a:buNone/>
            </a:pPr>
            <a:endParaRPr lang="en-US" sz="1600" dirty="0" smtClean="0">
              <a:solidFill>
                <a:schemeClr val="tx2"/>
              </a:solidFill>
              <a:cs typeface="Arial" pitchFamily="34" charset="0"/>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pPr/>
              <a:t>19</a:t>
            </a:fld>
            <a:endParaRPr lang="en-US"/>
          </a:p>
        </p:txBody>
      </p:sp>
      <p:sp>
        <p:nvSpPr>
          <p:cNvPr id="7" name="Footer Placeholder 6"/>
          <p:cNvSpPr>
            <a:spLocks noGrp="1"/>
          </p:cNvSpPr>
          <p:nvPr>
            <p:ph type="ftr" sz="quarter" idx="11"/>
          </p:nvPr>
        </p:nvSpPr>
        <p:spPr/>
        <p:txBody>
          <a:bodyPr/>
          <a:lstStyle/>
          <a:p>
            <a:r>
              <a:rPr lang="en-US" dirty="0" smtClean="0"/>
              <a:t>Insurance Foundation Course – Chapter 1</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9"/>
            <a:ext cx="8229600" cy="487362"/>
          </a:xfrm>
          <a:solidFill>
            <a:schemeClr val="tx2">
              <a:lumMod val="20000"/>
              <a:lumOff val="80000"/>
            </a:schemeClr>
          </a:solidFill>
          <a:ln>
            <a:solidFill>
              <a:srgbClr val="0070C0"/>
            </a:solidFill>
          </a:ln>
        </p:spPr>
        <p:txBody>
          <a:bodyPr>
            <a:noAutofit/>
          </a:bodyPr>
          <a:lstStyle/>
          <a:p>
            <a:r>
              <a:rPr lang="en-US" sz="2800" b="1" dirty="0" smtClean="0">
                <a:solidFill>
                  <a:schemeClr val="tx2"/>
                </a:solidFill>
                <a:cs typeface="Arial" pitchFamily="34" charset="0"/>
              </a:rPr>
              <a:t>Introduction to Insurance</a:t>
            </a:r>
            <a:endParaRPr lang="en-US" sz="2800" b="1" dirty="0">
              <a:solidFill>
                <a:schemeClr val="tx2"/>
              </a:solidFill>
              <a:cs typeface="Arial" pitchFamily="34" charset="0"/>
            </a:endParaRPr>
          </a:p>
        </p:txBody>
      </p:sp>
      <p:sp>
        <p:nvSpPr>
          <p:cNvPr id="5" name="Content Placeholder 4"/>
          <p:cNvSpPr>
            <a:spLocks noGrp="1"/>
          </p:cNvSpPr>
          <p:nvPr>
            <p:ph idx="1"/>
          </p:nvPr>
        </p:nvSpPr>
        <p:spPr>
          <a:xfrm>
            <a:off x="457200" y="838200"/>
            <a:ext cx="8229600" cy="5486400"/>
          </a:xfrm>
          <a:ln>
            <a:solidFill>
              <a:schemeClr val="accent1"/>
            </a:solidFill>
          </a:ln>
        </p:spPr>
        <p:txBody>
          <a:bodyPr>
            <a:normAutofit/>
          </a:bodyPr>
          <a:lstStyle/>
          <a:p>
            <a:pPr>
              <a:spcAft>
                <a:spcPts val="600"/>
              </a:spcAft>
              <a:buNone/>
            </a:pPr>
            <a:r>
              <a:rPr lang="en-US" sz="1600" b="1" dirty="0" smtClean="0">
                <a:solidFill>
                  <a:schemeClr val="tx2"/>
                </a:solidFill>
              </a:rPr>
              <a:t>Content </a:t>
            </a:r>
            <a:endParaRPr lang="en-US" sz="1600" dirty="0" smtClean="0">
              <a:solidFill>
                <a:schemeClr val="tx2"/>
              </a:solidFill>
            </a:endParaRPr>
          </a:p>
          <a:p>
            <a:pPr>
              <a:spcBef>
                <a:spcPts val="0"/>
              </a:spcBef>
              <a:spcAft>
                <a:spcPts val="600"/>
              </a:spcAft>
              <a:buNone/>
            </a:pPr>
            <a:r>
              <a:rPr lang="en-US" sz="1600" b="1" dirty="0" smtClean="0">
                <a:solidFill>
                  <a:schemeClr val="tx2"/>
                </a:solidFill>
              </a:rPr>
              <a:t>Lesson 1 –  Introduction to Insurance</a:t>
            </a:r>
          </a:p>
          <a:p>
            <a:pPr marL="687388">
              <a:spcBef>
                <a:spcPts val="0"/>
              </a:spcBef>
              <a:spcAft>
                <a:spcPts val="600"/>
              </a:spcAft>
              <a:buFont typeface="+mj-lt"/>
              <a:buAutoNum type="arabicPeriod"/>
            </a:pPr>
            <a:r>
              <a:rPr lang="en-US" sz="1600" dirty="0" smtClean="0">
                <a:solidFill>
                  <a:schemeClr val="tx2"/>
                </a:solidFill>
              </a:rPr>
              <a:t>What is Insurance?</a:t>
            </a:r>
          </a:p>
          <a:p>
            <a:pPr marL="687388">
              <a:spcBef>
                <a:spcPts val="0"/>
              </a:spcBef>
              <a:spcAft>
                <a:spcPts val="600"/>
              </a:spcAft>
              <a:buFont typeface="+mj-lt"/>
              <a:buAutoNum type="arabicPeriod"/>
            </a:pPr>
            <a:r>
              <a:rPr lang="en-US" sz="1600" dirty="0" smtClean="0">
                <a:solidFill>
                  <a:schemeClr val="tx2"/>
                </a:solidFill>
              </a:rPr>
              <a:t>What does Insurance cover?</a:t>
            </a:r>
          </a:p>
          <a:p>
            <a:pPr marL="687388">
              <a:spcBef>
                <a:spcPts val="0"/>
              </a:spcBef>
              <a:spcAft>
                <a:spcPts val="600"/>
              </a:spcAft>
              <a:buFont typeface="+mj-lt"/>
              <a:buAutoNum type="arabicPeriod"/>
            </a:pPr>
            <a:r>
              <a:rPr lang="en-US" sz="1600" dirty="0" smtClean="0">
                <a:solidFill>
                  <a:schemeClr val="tx2"/>
                </a:solidFill>
              </a:rPr>
              <a:t>Insurance as a </a:t>
            </a:r>
          </a:p>
          <a:p>
            <a:pPr marL="1033463" lvl="1" indent="-342900">
              <a:spcBef>
                <a:spcPts val="0"/>
              </a:spcBef>
              <a:spcAft>
                <a:spcPts val="600"/>
              </a:spcAft>
              <a:buFont typeface="+mj-lt"/>
              <a:buAutoNum type="arabicPeriod"/>
            </a:pPr>
            <a:r>
              <a:rPr lang="en-US" sz="1600" dirty="0" smtClean="0">
                <a:solidFill>
                  <a:schemeClr val="tx2"/>
                </a:solidFill>
              </a:rPr>
              <a:t>Risk transfer mechanism</a:t>
            </a:r>
          </a:p>
          <a:p>
            <a:pPr marL="1033463" lvl="1" indent="-342900">
              <a:spcBef>
                <a:spcPts val="0"/>
              </a:spcBef>
              <a:spcAft>
                <a:spcPts val="600"/>
              </a:spcAft>
              <a:buFont typeface="+mj-lt"/>
              <a:buAutoNum type="arabicPeriod"/>
            </a:pPr>
            <a:r>
              <a:rPr lang="en-US" sz="1600" dirty="0" smtClean="0">
                <a:solidFill>
                  <a:schemeClr val="tx2"/>
                </a:solidFill>
              </a:rPr>
              <a:t>Business</a:t>
            </a:r>
          </a:p>
          <a:p>
            <a:pPr marL="1033463" lvl="1" indent="-342900">
              <a:spcBef>
                <a:spcPts val="0"/>
              </a:spcBef>
              <a:spcAft>
                <a:spcPts val="600"/>
              </a:spcAft>
              <a:buFont typeface="+mj-lt"/>
              <a:buAutoNum type="arabicPeriod"/>
            </a:pPr>
            <a:r>
              <a:rPr lang="en-US" sz="1600" dirty="0" smtClean="0">
                <a:solidFill>
                  <a:schemeClr val="tx2"/>
                </a:solidFill>
              </a:rPr>
              <a:t>Contract</a:t>
            </a:r>
          </a:p>
          <a:p>
            <a:pPr marL="687388">
              <a:spcBef>
                <a:spcPts val="0"/>
              </a:spcBef>
              <a:spcAft>
                <a:spcPts val="600"/>
              </a:spcAft>
              <a:buFont typeface="+mj-lt"/>
              <a:buAutoNum type="arabicPeriod"/>
            </a:pPr>
            <a:r>
              <a:rPr lang="en-US" sz="1600" dirty="0" smtClean="0">
                <a:solidFill>
                  <a:schemeClr val="tx2"/>
                </a:solidFill>
              </a:rPr>
              <a:t>The two segments of Insurance – Life and Property &amp; Casualty</a:t>
            </a:r>
          </a:p>
          <a:p>
            <a:pPr marL="687388">
              <a:spcBef>
                <a:spcPts val="0"/>
              </a:spcBef>
              <a:spcAft>
                <a:spcPts val="600"/>
              </a:spcAft>
              <a:buFont typeface="+mj-lt"/>
              <a:buAutoNum type="arabicPeriod"/>
            </a:pPr>
            <a:r>
              <a:rPr lang="en-US" sz="1600" dirty="0" smtClean="0">
                <a:solidFill>
                  <a:schemeClr val="tx2"/>
                </a:solidFill>
              </a:rPr>
              <a:t>Life Insurance – Pure Life and Pensions</a:t>
            </a:r>
          </a:p>
          <a:p>
            <a:pPr marL="687388">
              <a:spcBef>
                <a:spcPts val="0"/>
              </a:spcBef>
              <a:spcAft>
                <a:spcPts val="600"/>
              </a:spcAft>
              <a:buFont typeface="+mj-lt"/>
              <a:buAutoNum type="arabicPeriod"/>
            </a:pPr>
            <a:r>
              <a:rPr lang="en-US" sz="1600" dirty="0" smtClean="0">
                <a:solidFill>
                  <a:schemeClr val="tx2"/>
                </a:solidFill>
              </a:rPr>
              <a:t>P&amp;C Insurance –  Property loss exposure and Liability loss exposure</a:t>
            </a:r>
          </a:p>
          <a:p>
            <a:pPr marL="687388">
              <a:spcBef>
                <a:spcPts val="0"/>
              </a:spcBef>
              <a:spcAft>
                <a:spcPts val="600"/>
              </a:spcAft>
              <a:buFont typeface="+mj-lt"/>
              <a:buAutoNum type="arabicPeriod"/>
            </a:pPr>
            <a:r>
              <a:rPr lang="en-US" sz="1600" dirty="0" smtClean="0">
                <a:solidFill>
                  <a:schemeClr val="tx2"/>
                </a:solidFill>
              </a:rPr>
              <a:t>Personal and Commercial lines</a:t>
            </a:r>
          </a:p>
          <a:p>
            <a:pPr>
              <a:buNone/>
            </a:pPr>
            <a:r>
              <a:rPr lang="en-US" sz="1600" b="1" dirty="0" smtClean="0">
                <a:solidFill>
                  <a:schemeClr val="tx2"/>
                </a:solidFill>
              </a:rPr>
              <a:t>Lesson 2 – Concept of Risk</a:t>
            </a:r>
          </a:p>
          <a:p>
            <a:pPr marL="687388">
              <a:buFont typeface="+mj-lt"/>
              <a:buAutoNum type="arabicPeriod"/>
            </a:pPr>
            <a:r>
              <a:rPr lang="en-US" sz="1600" dirty="0" smtClean="0">
                <a:solidFill>
                  <a:schemeClr val="tx2"/>
                </a:solidFill>
              </a:rPr>
              <a:t>Concept of Risk</a:t>
            </a:r>
          </a:p>
          <a:p>
            <a:pPr marL="687388">
              <a:buFont typeface="+mj-lt"/>
              <a:buAutoNum type="arabicPeriod"/>
            </a:pPr>
            <a:r>
              <a:rPr lang="en-US" sz="1600" dirty="0" smtClean="0">
                <a:solidFill>
                  <a:schemeClr val="tx2"/>
                </a:solidFill>
              </a:rPr>
              <a:t>Methods of Risk Management</a:t>
            </a:r>
          </a:p>
          <a:p>
            <a:pPr marL="687388">
              <a:buFont typeface="+mj-lt"/>
              <a:buAutoNum type="arabicPeriod"/>
            </a:pPr>
            <a:r>
              <a:rPr lang="en-US" sz="1600" dirty="0" smtClean="0">
                <a:solidFill>
                  <a:schemeClr val="tx2"/>
                </a:solidFill>
              </a:rPr>
              <a:t>Insurable and non Insurable Risks</a:t>
            </a:r>
          </a:p>
          <a:p>
            <a:pPr marL="687388">
              <a:buFont typeface="+mj-lt"/>
              <a:buAutoNum type="arabicPeriod"/>
            </a:pPr>
            <a:r>
              <a:rPr lang="en-US" sz="1600" dirty="0" smtClean="0">
                <a:solidFill>
                  <a:schemeClr val="tx2"/>
                </a:solidFill>
              </a:rPr>
              <a:t>Pure and speculative Risks</a:t>
            </a:r>
            <a:endParaRPr lang="en-US" sz="1600" dirty="0" smtClean="0">
              <a:solidFill>
                <a:schemeClr val="tx2"/>
              </a:solidFill>
              <a:cs typeface="Arial" pitchFamily="34" charset="0"/>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pPr/>
              <a:t>2</a:t>
            </a:fld>
            <a:endParaRPr lang="en-US"/>
          </a:p>
        </p:txBody>
      </p:sp>
      <p:sp>
        <p:nvSpPr>
          <p:cNvPr id="7" name="Footer Placeholder 6"/>
          <p:cNvSpPr>
            <a:spLocks noGrp="1"/>
          </p:cNvSpPr>
          <p:nvPr>
            <p:ph type="ftr" sz="quarter" idx="11"/>
          </p:nvPr>
        </p:nvSpPr>
        <p:spPr/>
        <p:txBody>
          <a:bodyPr/>
          <a:lstStyle/>
          <a:p>
            <a:r>
              <a:rPr lang="en-US" dirty="0" smtClean="0"/>
              <a:t>Insurance Foundation Course – Chapter 1</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9"/>
            <a:ext cx="8229600" cy="487362"/>
          </a:xfrm>
          <a:solidFill>
            <a:schemeClr val="tx2">
              <a:lumMod val="20000"/>
              <a:lumOff val="80000"/>
            </a:schemeClr>
          </a:solidFill>
          <a:ln>
            <a:solidFill>
              <a:srgbClr val="0070C0"/>
            </a:solidFill>
          </a:ln>
        </p:spPr>
        <p:txBody>
          <a:bodyPr>
            <a:noAutofit/>
          </a:bodyPr>
          <a:lstStyle/>
          <a:p>
            <a:r>
              <a:rPr lang="en-US" sz="2800" b="1" dirty="0" smtClean="0">
                <a:solidFill>
                  <a:schemeClr val="tx2"/>
                </a:solidFill>
                <a:cs typeface="Arial" pitchFamily="34" charset="0"/>
              </a:rPr>
              <a:t>Types of Liability Insurance Policies </a:t>
            </a:r>
            <a:r>
              <a:rPr lang="en-US" sz="1200" b="1" i="1" dirty="0" smtClean="0">
                <a:solidFill>
                  <a:schemeClr val="tx2"/>
                </a:solidFill>
                <a:cs typeface="Arial" pitchFamily="34" charset="0"/>
              </a:rPr>
              <a:t>continued</a:t>
            </a:r>
            <a:endParaRPr lang="en-US" sz="2800" b="1" i="1" dirty="0">
              <a:solidFill>
                <a:schemeClr val="tx2"/>
              </a:solidFill>
              <a:cs typeface="Arial" pitchFamily="34" charset="0"/>
            </a:endParaRPr>
          </a:p>
        </p:txBody>
      </p:sp>
      <p:sp>
        <p:nvSpPr>
          <p:cNvPr id="5" name="Content Placeholder 4"/>
          <p:cNvSpPr>
            <a:spLocks noGrp="1"/>
          </p:cNvSpPr>
          <p:nvPr>
            <p:ph idx="1"/>
          </p:nvPr>
        </p:nvSpPr>
        <p:spPr>
          <a:xfrm>
            <a:off x="457200" y="838200"/>
            <a:ext cx="8229600" cy="5486400"/>
          </a:xfrm>
          <a:ln>
            <a:solidFill>
              <a:schemeClr val="accent1"/>
            </a:solidFill>
          </a:ln>
        </p:spPr>
        <p:txBody>
          <a:bodyPr>
            <a:normAutofit/>
          </a:bodyPr>
          <a:lstStyle/>
          <a:p>
            <a:pPr marL="514350" indent="-514350">
              <a:spcBef>
                <a:spcPts val="600"/>
              </a:spcBef>
              <a:spcAft>
                <a:spcPts val="600"/>
              </a:spcAft>
              <a:buClr>
                <a:schemeClr val="tx2"/>
              </a:buClr>
              <a:buSzPct val="75000"/>
              <a:buFont typeface="+mj-lt"/>
              <a:buAutoNum type="arabicPeriod" startAt="5"/>
            </a:pPr>
            <a:r>
              <a:rPr lang="en-US" sz="1700" dirty="0" smtClean="0">
                <a:solidFill>
                  <a:schemeClr val="tx2"/>
                </a:solidFill>
              </a:rPr>
              <a:t>Employers Liability - a] Employers Practice Liability - lawsuits by employees for discrimination based on gender, race, religion, HR Practices, work atmosphere, etc.</a:t>
            </a:r>
          </a:p>
          <a:p>
            <a:pPr marL="514350" indent="-514350">
              <a:spcBef>
                <a:spcPts val="600"/>
              </a:spcBef>
              <a:spcAft>
                <a:spcPts val="600"/>
              </a:spcAft>
              <a:buClr>
                <a:schemeClr val="tx2"/>
              </a:buClr>
              <a:buSzPct val="75000"/>
              <a:buFont typeface="+mj-lt"/>
              <a:buAutoNum type="arabicPeriod" startAt="5"/>
            </a:pPr>
            <a:r>
              <a:rPr lang="en-US" sz="1700" dirty="0" smtClean="0">
                <a:solidFill>
                  <a:schemeClr val="tx2"/>
                </a:solidFill>
              </a:rPr>
              <a:t>Workers Compensation - for death/disability of workmen due to accidents at workplace </a:t>
            </a:r>
          </a:p>
          <a:p>
            <a:pPr marL="514350" indent="-514350">
              <a:spcBef>
                <a:spcPts val="600"/>
              </a:spcBef>
              <a:spcAft>
                <a:spcPts val="600"/>
              </a:spcAft>
              <a:buClr>
                <a:schemeClr val="tx2"/>
              </a:buClr>
              <a:buSzPct val="75000"/>
              <a:buFont typeface="+mj-lt"/>
              <a:buAutoNum type="arabicPeriod" startAt="5"/>
            </a:pPr>
            <a:r>
              <a:rPr lang="en-US" sz="1700" dirty="0" smtClean="0">
                <a:solidFill>
                  <a:schemeClr val="tx2"/>
                </a:solidFill>
              </a:rPr>
              <a:t>Commercial General Liability - deficiency of products and services. E.g. a nurse administering the wrong medicine - is it a product or a service?</a:t>
            </a:r>
          </a:p>
          <a:p>
            <a:pPr marL="514350" indent="-514350">
              <a:spcBef>
                <a:spcPts val="600"/>
              </a:spcBef>
              <a:spcAft>
                <a:spcPts val="600"/>
              </a:spcAft>
              <a:buClr>
                <a:schemeClr val="tx2"/>
              </a:buClr>
              <a:buSzPct val="75000"/>
              <a:buFont typeface="+mj-lt"/>
              <a:buAutoNum type="arabicPeriod" startAt="5"/>
            </a:pPr>
            <a:r>
              <a:rPr lang="en-US" sz="1700" dirty="0" smtClean="0">
                <a:solidFill>
                  <a:schemeClr val="tx2"/>
                </a:solidFill>
              </a:rPr>
              <a:t>Carriers' Liability - Liability of transporters for not delivering goods or cargo safely to the destination </a:t>
            </a:r>
          </a:p>
          <a:p>
            <a:pPr marL="514350" indent="-514350">
              <a:spcBef>
                <a:spcPts val="600"/>
              </a:spcBef>
              <a:spcAft>
                <a:spcPts val="600"/>
              </a:spcAft>
              <a:buClr>
                <a:schemeClr val="tx2"/>
              </a:buClr>
              <a:buSzPct val="75000"/>
              <a:buFont typeface="+mj-lt"/>
              <a:buAutoNum type="arabicPeriod" startAt="5"/>
            </a:pPr>
            <a:r>
              <a:rPr lang="en-US" sz="1700" dirty="0" smtClean="0">
                <a:solidFill>
                  <a:schemeClr val="tx2"/>
                </a:solidFill>
              </a:rPr>
              <a:t>Pollution Liability</a:t>
            </a:r>
          </a:p>
          <a:p>
            <a:pPr marL="514350" indent="-514350">
              <a:spcBef>
                <a:spcPts val="600"/>
              </a:spcBef>
              <a:spcAft>
                <a:spcPts val="600"/>
              </a:spcAft>
              <a:buClr>
                <a:schemeClr val="tx2"/>
              </a:buClr>
              <a:buSzPct val="75000"/>
              <a:buFont typeface="+mj-lt"/>
              <a:buAutoNum type="arabicPeriod" startAt="5"/>
            </a:pPr>
            <a:r>
              <a:rPr lang="en-US" sz="1700" dirty="0" smtClean="0">
                <a:solidFill>
                  <a:schemeClr val="tx2"/>
                </a:solidFill>
              </a:rPr>
              <a:t>Public Liability - all other cases, like a dog biting a neighbor, a guest slipping on the floor of a commercial premises, etc.</a:t>
            </a:r>
          </a:p>
          <a:p>
            <a:pPr lvl="0">
              <a:lnSpc>
                <a:spcPct val="150000"/>
              </a:lnSpc>
              <a:spcBef>
                <a:spcPts val="600"/>
              </a:spcBef>
              <a:spcAft>
                <a:spcPts val="600"/>
              </a:spcAft>
              <a:buClr>
                <a:srgbClr val="1E60A2"/>
              </a:buClr>
              <a:buSzPct val="75000"/>
              <a:buNone/>
            </a:pPr>
            <a:endParaRPr lang="en-US" sz="1600" dirty="0" smtClean="0">
              <a:solidFill>
                <a:schemeClr val="tx2"/>
              </a:solidFill>
              <a:cs typeface="Arial" pitchFamily="34" charset="0"/>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pPr/>
              <a:t>20</a:t>
            </a:fld>
            <a:endParaRPr lang="en-US"/>
          </a:p>
        </p:txBody>
      </p:sp>
      <p:sp>
        <p:nvSpPr>
          <p:cNvPr id="7" name="Footer Placeholder 6"/>
          <p:cNvSpPr>
            <a:spLocks noGrp="1"/>
          </p:cNvSpPr>
          <p:nvPr>
            <p:ph type="ftr" sz="quarter" idx="11"/>
          </p:nvPr>
        </p:nvSpPr>
        <p:spPr/>
        <p:txBody>
          <a:bodyPr/>
          <a:lstStyle/>
          <a:p>
            <a:r>
              <a:rPr lang="en-US" dirty="0" smtClean="0"/>
              <a:t>Insurance Foundation Course – Chapter 1</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9"/>
            <a:ext cx="8229600" cy="487362"/>
          </a:xfrm>
          <a:solidFill>
            <a:schemeClr val="tx2">
              <a:lumMod val="20000"/>
              <a:lumOff val="80000"/>
            </a:schemeClr>
          </a:solidFill>
          <a:ln>
            <a:solidFill>
              <a:srgbClr val="0070C0"/>
            </a:solidFill>
          </a:ln>
        </p:spPr>
        <p:txBody>
          <a:bodyPr>
            <a:noAutofit/>
          </a:bodyPr>
          <a:lstStyle/>
          <a:p>
            <a:r>
              <a:rPr lang="en-US" sz="2800" b="1" dirty="0" smtClean="0">
                <a:solidFill>
                  <a:schemeClr val="tx2"/>
                </a:solidFill>
                <a:cs typeface="Arial" pitchFamily="34" charset="0"/>
              </a:rPr>
              <a:t>Health Insurance</a:t>
            </a:r>
            <a:endParaRPr lang="en-US" sz="2800" b="1" dirty="0">
              <a:solidFill>
                <a:schemeClr val="tx2"/>
              </a:solidFill>
              <a:cs typeface="Arial" pitchFamily="34" charset="0"/>
            </a:endParaRPr>
          </a:p>
        </p:txBody>
      </p:sp>
      <p:sp>
        <p:nvSpPr>
          <p:cNvPr id="5" name="Content Placeholder 4"/>
          <p:cNvSpPr>
            <a:spLocks noGrp="1"/>
          </p:cNvSpPr>
          <p:nvPr>
            <p:ph idx="1"/>
          </p:nvPr>
        </p:nvSpPr>
        <p:spPr>
          <a:xfrm>
            <a:off x="457200" y="838200"/>
            <a:ext cx="8229600" cy="5486400"/>
          </a:xfrm>
          <a:ln>
            <a:solidFill>
              <a:schemeClr val="accent1"/>
            </a:solidFill>
          </a:ln>
        </p:spPr>
        <p:txBody>
          <a:bodyPr>
            <a:normAutofit/>
          </a:bodyPr>
          <a:lstStyle/>
          <a:p>
            <a:pPr>
              <a:spcBef>
                <a:spcPts val="600"/>
              </a:spcBef>
              <a:spcAft>
                <a:spcPts val="600"/>
              </a:spcAft>
              <a:buClr>
                <a:schemeClr val="tx2"/>
              </a:buClr>
              <a:buSzPct val="75000"/>
              <a:buFont typeface="+mj-lt"/>
              <a:buAutoNum type="arabicPeriod"/>
            </a:pPr>
            <a:r>
              <a:rPr lang="en-US" sz="1600" dirty="0" smtClean="0">
                <a:solidFill>
                  <a:schemeClr val="tx2"/>
                </a:solidFill>
              </a:rPr>
              <a:t>This covers domiciliary and hospitalization expenses incurred by the Insured</a:t>
            </a:r>
          </a:p>
          <a:p>
            <a:pPr>
              <a:spcBef>
                <a:spcPts val="600"/>
              </a:spcBef>
              <a:spcAft>
                <a:spcPts val="600"/>
              </a:spcAft>
              <a:buClr>
                <a:schemeClr val="tx2"/>
              </a:buClr>
              <a:buSzPct val="75000"/>
              <a:buFont typeface="+mj-lt"/>
              <a:buAutoNum type="arabicPeriod"/>
            </a:pPr>
            <a:r>
              <a:rPr lang="en-US" sz="1600" dirty="0" smtClean="0">
                <a:solidFill>
                  <a:schemeClr val="tx2"/>
                </a:solidFill>
              </a:rPr>
              <a:t>Health Insurance is treated differently in different countries</a:t>
            </a:r>
          </a:p>
          <a:p>
            <a:pPr>
              <a:spcBef>
                <a:spcPts val="600"/>
              </a:spcBef>
              <a:spcAft>
                <a:spcPts val="600"/>
              </a:spcAft>
              <a:buClr>
                <a:schemeClr val="tx2"/>
              </a:buClr>
              <a:buSzPct val="75000"/>
              <a:buFont typeface="+mj-lt"/>
              <a:buAutoNum type="arabicPeriod"/>
            </a:pPr>
            <a:r>
              <a:rPr lang="en-US" sz="1600" dirty="0" smtClean="0">
                <a:solidFill>
                  <a:schemeClr val="tx2"/>
                </a:solidFill>
              </a:rPr>
              <a:t>It is either treated as a separate segment or as part of Life, or Non Life in different countries. In many countries Health Insurance is considered as Social Insurance and is administered by the Government</a:t>
            </a:r>
          </a:p>
          <a:p>
            <a:pPr>
              <a:spcBef>
                <a:spcPts val="600"/>
              </a:spcBef>
              <a:spcAft>
                <a:spcPts val="600"/>
              </a:spcAft>
              <a:buClr>
                <a:schemeClr val="tx2"/>
              </a:buClr>
              <a:buSzPct val="75000"/>
              <a:buFont typeface="+mj-lt"/>
              <a:buAutoNum type="arabicPeriod"/>
            </a:pPr>
            <a:r>
              <a:rPr lang="en-US" sz="1600" dirty="0" smtClean="0">
                <a:solidFill>
                  <a:schemeClr val="tx2"/>
                </a:solidFill>
              </a:rPr>
              <a:t>At a basic level it covers expenses on account of hospitalization due to illness or accident. This includes room charges, medicines ,diagnostics like blood tests and x-rays, doctors fees (physician, surgeon and anesthetist)</a:t>
            </a:r>
          </a:p>
          <a:p>
            <a:pPr>
              <a:spcBef>
                <a:spcPts val="600"/>
              </a:spcBef>
              <a:spcAft>
                <a:spcPts val="600"/>
              </a:spcAft>
              <a:buClr>
                <a:schemeClr val="tx2"/>
              </a:buClr>
              <a:buSzPct val="75000"/>
              <a:buFont typeface="+mj-lt"/>
              <a:buAutoNum type="arabicPeriod"/>
            </a:pPr>
            <a:r>
              <a:rPr lang="en-US" sz="1600" dirty="0" smtClean="0">
                <a:solidFill>
                  <a:schemeClr val="tx2"/>
                </a:solidFill>
              </a:rPr>
              <a:t>Insurance Companies have tie up facilities with hospitals to offer cashless service to Insured  where the patient is admitted, undergoes treatment and gets discharged, while the bill is settled directly by the Insurance Company to the hospital.</a:t>
            </a:r>
          </a:p>
          <a:p>
            <a:pPr>
              <a:spcBef>
                <a:spcPts val="600"/>
              </a:spcBef>
              <a:spcAft>
                <a:spcPts val="600"/>
              </a:spcAft>
              <a:buClr>
                <a:schemeClr val="tx2"/>
              </a:buClr>
              <a:buSzPct val="75000"/>
              <a:buFont typeface="+mj-lt"/>
              <a:buAutoNum type="arabicPeriod"/>
            </a:pPr>
            <a:r>
              <a:rPr lang="en-US" sz="1600" dirty="0" smtClean="0">
                <a:solidFill>
                  <a:schemeClr val="tx2"/>
                </a:solidFill>
              </a:rPr>
              <a:t>Post hospitalization treatment like medicines, home nursing, prosthetics, wheel chair, etc. can be included depending on the policy conditions </a:t>
            </a:r>
          </a:p>
          <a:p>
            <a:pPr lvl="0">
              <a:lnSpc>
                <a:spcPct val="150000"/>
              </a:lnSpc>
              <a:spcBef>
                <a:spcPts val="600"/>
              </a:spcBef>
              <a:buClr>
                <a:srgbClr val="1E60A2"/>
              </a:buClr>
              <a:buSzPct val="75000"/>
              <a:buNone/>
            </a:pPr>
            <a:endParaRPr lang="en-US" sz="1600" dirty="0" smtClean="0">
              <a:solidFill>
                <a:schemeClr val="tx2"/>
              </a:solidFill>
              <a:cs typeface="Arial" pitchFamily="34" charset="0"/>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pPr/>
              <a:t>21</a:t>
            </a:fld>
            <a:endParaRPr lang="en-US"/>
          </a:p>
        </p:txBody>
      </p:sp>
      <p:sp>
        <p:nvSpPr>
          <p:cNvPr id="7" name="Footer Placeholder 6"/>
          <p:cNvSpPr>
            <a:spLocks noGrp="1"/>
          </p:cNvSpPr>
          <p:nvPr>
            <p:ph type="ftr" sz="quarter" idx="11"/>
          </p:nvPr>
        </p:nvSpPr>
        <p:spPr/>
        <p:txBody>
          <a:bodyPr/>
          <a:lstStyle/>
          <a:p>
            <a:r>
              <a:rPr lang="en-US" dirty="0" smtClean="0"/>
              <a:t>Insurance Foundation Course – Chapter 1</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9"/>
            <a:ext cx="8229600" cy="487362"/>
          </a:xfrm>
          <a:solidFill>
            <a:schemeClr val="tx2">
              <a:lumMod val="20000"/>
              <a:lumOff val="80000"/>
            </a:schemeClr>
          </a:solidFill>
          <a:ln>
            <a:solidFill>
              <a:srgbClr val="0070C0"/>
            </a:solidFill>
          </a:ln>
        </p:spPr>
        <p:txBody>
          <a:bodyPr>
            <a:noAutofit/>
          </a:bodyPr>
          <a:lstStyle/>
          <a:p>
            <a:r>
              <a:rPr lang="en-US" sz="2800" b="1" dirty="0" smtClean="0">
                <a:solidFill>
                  <a:schemeClr val="tx2"/>
                </a:solidFill>
                <a:cs typeface="Arial" pitchFamily="34" charset="0"/>
              </a:rPr>
              <a:t>Personal Lines and Commercial Lines</a:t>
            </a:r>
            <a:endParaRPr lang="en-US" sz="2800" b="1" dirty="0">
              <a:solidFill>
                <a:schemeClr val="tx2"/>
              </a:solidFill>
              <a:cs typeface="Arial" pitchFamily="34" charset="0"/>
            </a:endParaRPr>
          </a:p>
        </p:txBody>
      </p:sp>
      <p:sp>
        <p:nvSpPr>
          <p:cNvPr id="5" name="Content Placeholder 4"/>
          <p:cNvSpPr>
            <a:spLocks noGrp="1"/>
          </p:cNvSpPr>
          <p:nvPr>
            <p:ph idx="1"/>
          </p:nvPr>
        </p:nvSpPr>
        <p:spPr>
          <a:xfrm>
            <a:off x="457200" y="838200"/>
            <a:ext cx="8229600" cy="5486400"/>
          </a:xfrm>
          <a:ln>
            <a:solidFill>
              <a:schemeClr val="accent1"/>
            </a:solidFill>
          </a:ln>
        </p:spPr>
        <p:txBody>
          <a:bodyPr>
            <a:normAutofit/>
          </a:bodyPr>
          <a:lstStyle/>
          <a:p>
            <a:pPr lvl="0">
              <a:spcBef>
                <a:spcPts val="600"/>
              </a:spcBef>
              <a:spcAft>
                <a:spcPts val="600"/>
              </a:spcAft>
              <a:buClr>
                <a:schemeClr val="tx2"/>
              </a:buClr>
              <a:buSzPct val="75000"/>
              <a:buFont typeface="+mj-lt"/>
              <a:buAutoNum type="arabicPeriod"/>
            </a:pPr>
            <a:r>
              <a:rPr lang="en-US" sz="1600" dirty="0" smtClean="0">
                <a:solidFill>
                  <a:schemeClr val="tx2"/>
                </a:solidFill>
              </a:rPr>
              <a:t>Another way of classifying Insurance is Personal Lines and Commercial Lines of business</a:t>
            </a:r>
          </a:p>
          <a:p>
            <a:pPr lvl="0">
              <a:spcBef>
                <a:spcPts val="600"/>
              </a:spcBef>
              <a:spcAft>
                <a:spcPts val="600"/>
              </a:spcAft>
              <a:buClr>
                <a:schemeClr val="tx2"/>
              </a:buClr>
              <a:buSzPct val="75000"/>
              <a:buFont typeface="+mj-lt"/>
              <a:buAutoNum type="arabicPeriod"/>
            </a:pPr>
            <a:r>
              <a:rPr lang="en-US" sz="1600" dirty="0" smtClean="0">
                <a:solidFill>
                  <a:schemeClr val="tx2"/>
                </a:solidFill>
              </a:rPr>
              <a:t>In fact, many Insurers specialize in one or the other and many others do both</a:t>
            </a:r>
          </a:p>
          <a:p>
            <a:pPr lvl="0">
              <a:spcBef>
                <a:spcPts val="600"/>
              </a:spcBef>
              <a:spcAft>
                <a:spcPts val="600"/>
              </a:spcAft>
              <a:buClr>
                <a:schemeClr val="tx2"/>
              </a:buClr>
              <a:buSzPct val="75000"/>
              <a:buFont typeface="+mj-lt"/>
              <a:buAutoNum type="arabicPeriod"/>
            </a:pPr>
            <a:r>
              <a:rPr lang="en-US" sz="1600" dirty="0" smtClean="0">
                <a:solidFill>
                  <a:schemeClr val="tx2"/>
                </a:solidFill>
              </a:rPr>
              <a:t>A  simple way of differentiating between Personal and Commercial Lines is as follows:</a:t>
            </a:r>
          </a:p>
          <a:p>
            <a:pPr lvl="1">
              <a:spcBef>
                <a:spcPts val="600"/>
              </a:spcBef>
              <a:spcAft>
                <a:spcPts val="600"/>
              </a:spcAft>
              <a:buClr>
                <a:schemeClr val="tx2"/>
              </a:buClr>
              <a:buSzPct val="75000"/>
              <a:buFont typeface="+mj-lt"/>
              <a:buAutoNum type="arabicPeriod"/>
            </a:pPr>
            <a:r>
              <a:rPr lang="en-US" sz="1200" dirty="0" smtClean="0">
                <a:solidFill>
                  <a:schemeClr val="tx2"/>
                </a:solidFill>
              </a:rPr>
              <a:t> </a:t>
            </a:r>
            <a:r>
              <a:rPr lang="en-US" sz="1600" dirty="0" smtClean="0">
                <a:solidFill>
                  <a:schemeClr val="tx2"/>
                </a:solidFill>
              </a:rPr>
              <a:t>When an individual pays the premium  to cover his assets and liabilities it is Personal Lines  e.g. motor ,medical life, etc.</a:t>
            </a:r>
          </a:p>
          <a:p>
            <a:pPr lvl="1">
              <a:spcBef>
                <a:spcPts val="600"/>
              </a:spcBef>
              <a:spcAft>
                <a:spcPts val="600"/>
              </a:spcAft>
              <a:buClr>
                <a:schemeClr val="tx2"/>
              </a:buClr>
              <a:buSzPct val="75000"/>
              <a:buFont typeface="+mj-lt"/>
              <a:buAutoNum type="arabicPeriod"/>
            </a:pPr>
            <a:r>
              <a:rPr lang="en-US" sz="1600" dirty="0" smtClean="0">
                <a:solidFill>
                  <a:schemeClr val="tx2"/>
                </a:solidFill>
              </a:rPr>
              <a:t>When a corporate pays the premium to cover its assets and liabilities it is Commercial Lines e.g. factory ,finished goods, goods in transit ,pollution Liability, etc.</a:t>
            </a:r>
          </a:p>
          <a:p>
            <a:pPr lvl="1">
              <a:spcBef>
                <a:spcPts val="600"/>
              </a:spcBef>
              <a:spcAft>
                <a:spcPts val="600"/>
              </a:spcAft>
              <a:buClr>
                <a:schemeClr val="tx2"/>
              </a:buClr>
              <a:buSzPct val="75000"/>
              <a:buFont typeface="+mj-lt"/>
              <a:buAutoNum type="arabicPeriod"/>
            </a:pPr>
            <a:r>
              <a:rPr lang="en-US" sz="1600" dirty="0" smtClean="0">
                <a:solidFill>
                  <a:schemeClr val="tx2"/>
                </a:solidFill>
              </a:rPr>
              <a:t> When the head of the household takes Life Insurance to cover himself it is Personal Lines.  But when a Corporate takes out  Group Life Insurance Policy to cover all its employees it is Commercial Lines</a:t>
            </a:r>
          </a:p>
          <a:p>
            <a:pPr>
              <a:spcBef>
                <a:spcPts val="600"/>
              </a:spcBef>
              <a:spcAft>
                <a:spcPts val="600"/>
              </a:spcAft>
              <a:buClr>
                <a:schemeClr val="tx2"/>
              </a:buClr>
              <a:buSzPct val="75000"/>
              <a:buFont typeface="+mj-lt"/>
              <a:buAutoNum type="arabicPeriod"/>
            </a:pPr>
            <a:r>
              <a:rPr lang="en-US" sz="1600" dirty="0" smtClean="0">
                <a:solidFill>
                  <a:schemeClr val="tx2"/>
                </a:solidFill>
              </a:rPr>
              <a:t>Personal lines is Retail Business popularly sold by agents while Commercial Lines is big ticket business sold very often by Brokers</a:t>
            </a:r>
            <a:endParaRPr lang="en-US" sz="1400" dirty="0" smtClean="0">
              <a:solidFill>
                <a:schemeClr val="tx2"/>
              </a:solidFill>
              <a:cs typeface="Arial" pitchFamily="34" charset="0"/>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pPr/>
              <a:t>22</a:t>
            </a:fld>
            <a:endParaRPr lang="en-US"/>
          </a:p>
        </p:txBody>
      </p:sp>
      <p:sp>
        <p:nvSpPr>
          <p:cNvPr id="7" name="Footer Placeholder 6"/>
          <p:cNvSpPr>
            <a:spLocks noGrp="1"/>
          </p:cNvSpPr>
          <p:nvPr>
            <p:ph type="ftr" sz="quarter" idx="11"/>
          </p:nvPr>
        </p:nvSpPr>
        <p:spPr/>
        <p:txBody>
          <a:bodyPr/>
          <a:lstStyle/>
          <a:p>
            <a:r>
              <a:rPr lang="en-US" dirty="0" smtClean="0"/>
              <a:t>Insurance Foundation Course – Chapter 1</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9"/>
            <a:ext cx="8229600" cy="487362"/>
          </a:xfrm>
          <a:solidFill>
            <a:schemeClr val="tx2">
              <a:lumMod val="20000"/>
              <a:lumOff val="80000"/>
            </a:schemeClr>
          </a:solidFill>
          <a:ln>
            <a:solidFill>
              <a:srgbClr val="0070C0"/>
            </a:solidFill>
          </a:ln>
        </p:spPr>
        <p:txBody>
          <a:bodyPr>
            <a:noAutofit/>
          </a:bodyPr>
          <a:lstStyle/>
          <a:p>
            <a:r>
              <a:rPr lang="en-US" sz="2800" b="1" dirty="0" smtClean="0">
                <a:solidFill>
                  <a:schemeClr val="tx2"/>
                </a:solidFill>
                <a:cs typeface="Arial" pitchFamily="34" charset="0"/>
              </a:rPr>
              <a:t>Personal Lines &amp; Commercial Lines</a:t>
            </a:r>
            <a:endParaRPr lang="en-US" sz="2800" b="1" dirty="0">
              <a:solidFill>
                <a:schemeClr val="tx2"/>
              </a:solidFill>
              <a:cs typeface="Arial" pitchFamily="34" charset="0"/>
            </a:endParaRPr>
          </a:p>
        </p:txBody>
      </p:sp>
      <p:sp>
        <p:nvSpPr>
          <p:cNvPr id="5" name="Content Placeholder 4"/>
          <p:cNvSpPr>
            <a:spLocks noGrp="1"/>
          </p:cNvSpPr>
          <p:nvPr>
            <p:ph idx="1"/>
          </p:nvPr>
        </p:nvSpPr>
        <p:spPr>
          <a:xfrm>
            <a:off x="457200" y="838200"/>
            <a:ext cx="8229600" cy="5486400"/>
          </a:xfrm>
          <a:ln>
            <a:solidFill>
              <a:schemeClr val="accent1"/>
            </a:solidFill>
          </a:ln>
        </p:spPr>
        <p:txBody>
          <a:bodyPr>
            <a:normAutofit/>
          </a:bodyPr>
          <a:lstStyle/>
          <a:p>
            <a:pPr lvl="0">
              <a:lnSpc>
                <a:spcPct val="150000"/>
              </a:lnSpc>
              <a:spcBef>
                <a:spcPts val="600"/>
              </a:spcBef>
              <a:buClr>
                <a:srgbClr val="1E60A2"/>
              </a:buClr>
              <a:buSzPct val="75000"/>
              <a:buNone/>
            </a:pPr>
            <a:r>
              <a:rPr lang="en-US" sz="1600" dirty="0" smtClean="0">
                <a:solidFill>
                  <a:schemeClr val="tx2"/>
                </a:solidFill>
                <a:cs typeface="Arial" pitchFamily="34" charset="0"/>
              </a:rPr>
              <a:t> </a:t>
            </a:r>
          </a:p>
          <a:p>
            <a:pPr lvl="0">
              <a:lnSpc>
                <a:spcPct val="150000"/>
              </a:lnSpc>
              <a:spcBef>
                <a:spcPts val="600"/>
              </a:spcBef>
              <a:buClr>
                <a:srgbClr val="1E60A2"/>
              </a:buClr>
              <a:buSzPct val="75000"/>
              <a:buNone/>
            </a:pPr>
            <a:endParaRPr lang="en-US" sz="1600" dirty="0" smtClean="0">
              <a:solidFill>
                <a:schemeClr val="tx2"/>
              </a:solidFill>
              <a:cs typeface="Arial" pitchFamily="34" charset="0"/>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pPr/>
              <a:t>23</a:t>
            </a:fld>
            <a:endParaRPr lang="en-US"/>
          </a:p>
        </p:txBody>
      </p:sp>
      <p:sp>
        <p:nvSpPr>
          <p:cNvPr id="7" name="Footer Placeholder 6"/>
          <p:cNvSpPr>
            <a:spLocks noGrp="1"/>
          </p:cNvSpPr>
          <p:nvPr>
            <p:ph type="ftr" sz="quarter" idx="11"/>
          </p:nvPr>
        </p:nvSpPr>
        <p:spPr/>
        <p:txBody>
          <a:bodyPr/>
          <a:lstStyle/>
          <a:p>
            <a:r>
              <a:rPr lang="en-US" dirty="0" smtClean="0"/>
              <a:t>Insurance Foundation Course – Chapter 1</a:t>
            </a:r>
            <a:endParaRPr lang="en-US" dirty="0"/>
          </a:p>
        </p:txBody>
      </p:sp>
      <p:sp>
        <p:nvSpPr>
          <p:cNvPr id="10" name="TextBox 9"/>
          <p:cNvSpPr txBox="1"/>
          <p:nvPr/>
        </p:nvSpPr>
        <p:spPr>
          <a:xfrm>
            <a:off x="457200" y="838200"/>
            <a:ext cx="4114800" cy="5486400"/>
          </a:xfrm>
          <a:prstGeom prst="rect">
            <a:avLst/>
          </a:prstGeom>
          <a:noFill/>
          <a:ln>
            <a:solidFill>
              <a:schemeClr val="tx2"/>
            </a:solidFill>
          </a:ln>
        </p:spPr>
        <p:txBody>
          <a:bodyPr wrap="square" rtlCol="0">
            <a:spAutoFit/>
          </a:bodyPr>
          <a:lstStyle/>
          <a:p>
            <a:pPr>
              <a:spcBef>
                <a:spcPts val="600"/>
              </a:spcBef>
              <a:spcAft>
                <a:spcPts val="600"/>
              </a:spcAft>
            </a:pPr>
            <a:endParaRPr lang="en-US" b="1" u="sng" dirty="0" smtClean="0">
              <a:solidFill>
                <a:schemeClr val="tx2"/>
              </a:solidFill>
            </a:endParaRPr>
          </a:p>
          <a:p>
            <a:pPr>
              <a:spcBef>
                <a:spcPts val="600"/>
              </a:spcBef>
              <a:spcAft>
                <a:spcPts val="600"/>
              </a:spcAft>
            </a:pPr>
            <a:r>
              <a:rPr lang="en-US" dirty="0" smtClean="0">
                <a:solidFill>
                  <a:schemeClr val="tx2"/>
                </a:solidFill>
              </a:rPr>
              <a:t>       </a:t>
            </a:r>
            <a:r>
              <a:rPr lang="en-US" b="1" u="sng" dirty="0" smtClean="0">
                <a:solidFill>
                  <a:schemeClr val="tx2"/>
                </a:solidFill>
              </a:rPr>
              <a:t>Personal Lines</a:t>
            </a:r>
          </a:p>
          <a:p>
            <a:pPr marL="342900" lvl="0" indent="-342900">
              <a:lnSpc>
                <a:spcPct val="150000"/>
              </a:lnSpc>
              <a:spcBef>
                <a:spcPts val="600"/>
              </a:spcBef>
              <a:spcAft>
                <a:spcPts val="600"/>
              </a:spcAft>
              <a:buFont typeface="+mj-lt"/>
              <a:buAutoNum type="arabicPeriod"/>
              <a:defRPr/>
            </a:pPr>
            <a:r>
              <a:rPr lang="en-US" sz="1600" dirty="0" smtClean="0">
                <a:solidFill>
                  <a:schemeClr val="tx2"/>
                </a:solidFill>
              </a:rPr>
              <a:t>Homeowners Insurance</a:t>
            </a:r>
          </a:p>
          <a:p>
            <a:pPr marL="342900" lvl="0" indent="-342900">
              <a:lnSpc>
                <a:spcPct val="150000"/>
              </a:lnSpc>
              <a:spcBef>
                <a:spcPts val="600"/>
              </a:spcBef>
              <a:spcAft>
                <a:spcPts val="600"/>
              </a:spcAft>
              <a:buFont typeface="+mj-lt"/>
              <a:buAutoNum type="arabicPeriod"/>
              <a:defRPr/>
            </a:pPr>
            <a:r>
              <a:rPr lang="en-US" sz="1600" dirty="0" smtClean="0">
                <a:solidFill>
                  <a:schemeClr val="tx2"/>
                </a:solidFill>
              </a:rPr>
              <a:t>Personal Auto Insurance</a:t>
            </a:r>
          </a:p>
          <a:p>
            <a:pPr marL="342900" lvl="0" indent="-342900">
              <a:lnSpc>
                <a:spcPct val="150000"/>
              </a:lnSpc>
              <a:spcBef>
                <a:spcPts val="600"/>
              </a:spcBef>
              <a:spcAft>
                <a:spcPts val="600"/>
              </a:spcAft>
              <a:buFont typeface="+mj-lt"/>
              <a:buAutoNum type="arabicPeriod"/>
              <a:defRPr/>
            </a:pPr>
            <a:r>
              <a:rPr lang="en-US" sz="1600" dirty="0" smtClean="0">
                <a:solidFill>
                  <a:schemeClr val="tx2"/>
                </a:solidFill>
              </a:rPr>
              <a:t>Personal Liability Insurance</a:t>
            </a:r>
          </a:p>
          <a:p>
            <a:pPr marL="342900" lvl="0" indent="-342900">
              <a:lnSpc>
                <a:spcPct val="150000"/>
              </a:lnSpc>
              <a:spcBef>
                <a:spcPts val="600"/>
              </a:spcBef>
              <a:spcAft>
                <a:spcPts val="600"/>
              </a:spcAft>
              <a:buFont typeface="+mj-lt"/>
              <a:buAutoNum type="arabicPeriod"/>
              <a:defRPr/>
            </a:pPr>
            <a:r>
              <a:rPr lang="en-US" sz="1600" dirty="0" smtClean="0">
                <a:solidFill>
                  <a:schemeClr val="tx2"/>
                </a:solidFill>
              </a:rPr>
              <a:t>Personal Accident Insurance</a:t>
            </a:r>
          </a:p>
          <a:p>
            <a:pPr marL="342900" lvl="0" indent="-342900">
              <a:lnSpc>
                <a:spcPct val="150000"/>
              </a:lnSpc>
              <a:spcBef>
                <a:spcPts val="600"/>
              </a:spcBef>
              <a:spcAft>
                <a:spcPts val="600"/>
              </a:spcAft>
              <a:buFont typeface="+mj-lt"/>
              <a:buAutoNum type="arabicPeriod"/>
              <a:defRPr/>
            </a:pPr>
            <a:r>
              <a:rPr lang="en-US" sz="1600" dirty="0" smtClean="0">
                <a:solidFill>
                  <a:schemeClr val="tx2"/>
                </a:solidFill>
              </a:rPr>
              <a:t>Individual </a:t>
            </a:r>
            <a:r>
              <a:rPr lang="en-US" sz="1600" dirty="0" err="1" smtClean="0">
                <a:solidFill>
                  <a:schemeClr val="tx2"/>
                </a:solidFill>
              </a:rPr>
              <a:t>Mediclaim</a:t>
            </a:r>
            <a:r>
              <a:rPr lang="en-US" sz="1600" dirty="0" smtClean="0">
                <a:solidFill>
                  <a:schemeClr val="tx2"/>
                </a:solidFill>
              </a:rPr>
              <a:t> Insurance</a:t>
            </a:r>
          </a:p>
          <a:p>
            <a:pPr marL="342900" lvl="0" indent="-342900">
              <a:lnSpc>
                <a:spcPct val="150000"/>
              </a:lnSpc>
              <a:spcBef>
                <a:spcPts val="600"/>
              </a:spcBef>
              <a:spcAft>
                <a:spcPts val="600"/>
              </a:spcAft>
              <a:buFont typeface="+mj-lt"/>
              <a:buAutoNum type="arabicPeriod"/>
              <a:defRPr/>
            </a:pPr>
            <a:r>
              <a:rPr lang="en-US" sz="1600" dirty="0" smtClean="0">
                <a:solidFill>
                  <a:schemeClr val="tx2"/>
                </a:solidFill>
              </a:rPr>
              <a:t>Travel Insurance </a:t>
            </a:r>
          </a:p>
          <a:p>
            <a:pPr marL="342900" lvl="0" indent="-342900">
              <a:lnSpc>
                <a:spcPct val="150000"/>
              </a:lnSpc>
              <a:spcBef>
                <a:spcPts val="600"/>
              </a:spcBef>
              <a:spcAft>
                <a:spcPts val="600"/>
              </a:spcAft>
              <a:buFont typeface="+mj-lt"/>
              <a:buAutoNum type="arabicPeriod"/>
              <a:defRPr/>
            </a:pPr>
            <a:r>
              <a:rPr lang="en-US" sz="1600" dirty="0" smtClean="0">
                <a:solidFill>
                  <a:schemeClr val="tx2"/>
                </a:solidFill>
              </a:rPr>
              <a:t>Individual Life Insurance</a:t>
            </a:r>
          </a:p>
          <a:p>
            <a:pPr marL="342900" lvl="0" indent="-342900">
              <a:lnSpc>
                <a:spcPct val="150000"/>
              </a:lnSpc>
              <a:spcBef>
                <a:spcPts val="600"/>
              </a:spcBef>
              <a:spcAft>
                <a:spcPts val="600"/>
              </a:spcAft>
              <a:buFont typeface="+mj-lt"/>
              <a:buAutoNum type="arabicPeriod"/>
              <a:defRPr/>
            </a:pPr>
            <a:r>
              <a:rPr lang="en-US" sz="1600" dirty="0" smtClean="0">
                <a:solidFill>
                  <a:schemeClr val="tx2"/>
                </a:solidFill>
              </a:rPr>
              <a:t>Baggage Insurance</a:t>
            </a:r>
          </a:p>
          <a:p>
            <a:pPr marL="342900" lvl="0" indent="-342900">
              <a:lnSpc>
                <a:spcPct val="150000"/>
              </a:lnSpc>
              <a:spcBef>
                <a:spcPts val="600"/>
              </a:spcBef>
              <a:spcAft>
                <a:spcPts val="600"/>
              </a:spcAft>
              <a:buFont typeface="+mj-lt"/>
              <a:buAutoNum type="arabicPeriod"/>
              <a:defRPr/>
            </a:pPr>
            <a:r>
              <a:rPr lang="en-US" sz="1600" dirty="0" smtClean="0">
                <a:solidFill>
                  <a:schemeClr val="tx2"/>
                </a:solidFill>
              </a:rPr>
              <a:t>Pet Insurance</a:t>
            </a:r>
            <a:endParaRPr lang="en-US" sz="1600" b="1" u="sng" dirty="0" smtClean="0">
              <a:solidFill>
                <a:schemeClr val="tx2"/>
              </a:solidFill>
            </a:endParaRPr>
          </a:p>
        </p:txBody>
      </p:sp>
      <p:sp>
        <p:nvSpPr>
          <p:cNvPr id="11" name="TextBox 10"/>
          <p:cNvSpPr txBox="1"/>
          <p:nvPr/>
        </p:nvSpPr>
        <p:spPr>
          <a:xfrm>
            <a:off x="4572000" y="838200"/>
            <a:ext cx="4114800" cy="5493812"/>
          </a:xfrm>
          <a:prstGeom prst="rect">
            <a:avLst/>
          </a:prstGeom>
          <a:noFill/>
          <a:ln>
            <a:solidFill>
              <a:schemeClr val="tx2"/>
            </a:solidFill>
          </a:ln>
        </p:spPr>
        <p:txBody>
          <a:bodyPr wrap="square" rtlCol="0">
            <a:spAutoFit/>
          </a:bodyPr>
          <a:lstStyle/>
          <a:p>
            <a:pPr>
              <a:lnSpc>
                <a:spcPct val="150000"/>
              </a:lnSpc>
              <a:spcBef>
                <a:spcPts val="600"/>
              </a:spcBef>
              <a:spcAft>
                <a:spcPts val="600"/>
              </a:spcAft>
            </a:pPr>
            <a:endParaRPr lang="en-US" dirty="0" smtClean="0">
              <a:solidFill>
                <a:schemeClr val="tx2"/>
              </a:solidFill>
            </a:endParaRPr>
          </a:p>
          <a:p>
            <a:r>
              <a:rPr lang="en-US" dirty="0" smtClean="0">
                <a:solidFill>
                  <a:schemeClr val="tx2"/>
                </a:solidFill>
              </a:rPr>
              <a:t>       </a:t>
            </a:r>
            <a:r>
              <a:rPr lang="en-US" b="1" u="sng" dirty="0" smtClean="0">
                <a:solidFill>
                  <a:schemeClr val="tx2"/>
                </a:solidFill>
              </a:rPr>
              <a:t>Commercial Lines</a:t>
            </a:r>
          </a:p>
          <a:p>
            <a:pPr marL="342900" lvl="0" indent="-342900">
              <a:lnSpc>
                <a:spcPct val="150000"/>
              </a:lnSpc>
              <a:spcBef>
                <a:spcPts val="600"/>
              </a:spcBef>
              <a:spcAft>
                <a:spcPts val="600"/>
              </a:spcAft>
              <a:buFont typeface="+mj-lt"/>
              <a:buAutoNum type="arabicPeriod"/>
              <a:defRPr/>
            </a:pPr>
            <a:r>
              <a:rPr lang="en-US" sz="1600" dirty="0" smtClean="0">
                <a:solidFill>
                  <a:schemeClr val="tx2"/>
                </a:solidFill>
              </a:rPr>
              <a:t>Standard fire policy</a:t>
            </a:r>
          </a:p>
          <a:p>
            <a:pPr marL="342900" lvl="0" indent="-342900">
              <a:lnSpc>
                <a:spcPct val="150000"/>
              </a:lnSpc>
              <a:spcBef>
                <a:spcPts val="600"/>
              </a:spcBef>
              <a:spcAft>
                <a:spcPts val="600"/>
              </a:spcAft>
              <a:buFont typeface="+mj-lt"/>
              <a:buAutoNum type="arabicPeriod"/>
              <a:defRPr/>
            </a:pPr>
            <a:r>
              <a:rPr lang="en-US" sz="1600" dirty="0" smtClean="0">
                <a:solidFill>
                  <a:schemeClr val="tx2"/>
                </a:solidFill>
              </a:rPr>
              <a:t>Exporters package policy</a:t>
            </a:r>
          </a:p>
          <a:p>
            <a:pPr marL="342900" lvl="0" indent="-342900">
              <a:lnSpc>
                <a:spcPct val="150000"/>
              </a:lnSpc>
              <a:spcBef>
                <a:spcPts val="600"/>
              </a:spcBef>
              <a:spcAft>
                <a:spcPts val="600"/>
              </a:spcAft>
              <a:buFont typeface="+mj-lt"/>
              <a:buAutoNum type="arabicPeriod"/>
              <a:defRPr/>
            </a:pPr>
            <a:r>
              <a:rPr lang="en-US" sz="1600" dirty="0" smtClean="0">
                <a:solidFill>
                  <a:schemeClr val="tx2"/>
                </a:solidFill>
              </a:rPr>
              <a:t>Business Interruption policy</a:t>
            </a:r>
          </a:p>
          <a:p>
            <a:pPr marL="342900" lvl="0" indent="-342900">
              <a:lnSpc>
                <a:spcPct val="150000"/>
              </a:lnSpc>
              <a:spcBef>
                <a:spcPts val="600"/>
              </a:spcBef>
              <a:spcAft>
                <a:spcPts val="600"/>
              </a:spcAft>
              <a:buFont typeface="+mj-lt"/>
              <a:buAutoNum type="arabicPeriod"/>
              <a:defRPr/>
            </a:pPr>
            <a:r>
              <a:rPr lang="en-US" sz="1600" dirty="0" smtClean="0">
                <a:solidFill>
                  <a:schemeClr val="tx2"/>
                </a:solidFill>
              </a:rPr>
              <a:t>Workers Compensation policy</a:t>
            </a:r>
          </a:p>
          <a:p>
            <a:pPr marL="342900" lvl="0" indent="-342900">
              <a:lnSpc>
                <a:spcPct val="150000"/>
              </a:lnSpc>
              <a:spcBef>
                <a:spcPts val="600"/>
              </a:spcBef>
              <a:spcAft>
                <a:spcPts val="600"/>
              </a:spcAft>
              <a:buFont typeface="+mj-lt"/>
              <a:buAutoNum type="arabicPeriod"/>
              <a:defRPr/>
            </a:pPr>
            <a:r>
              <a:rPr lang="en-US" sz="1600" dirty="0" smtClean="0">
                <a:solidFill>
                  <a:schemeClr val="tx2"/>
                </a:solidFill>
              </a:rPr>
              <a:t>Directors and officers liability policy</a:t>
            </a:r>
          </a:p>
          <a:p>
            <a:pPr marL="342900" lvl="0" indent="-342900">
              <a:lnSpc>
                <a:spcPct val="150000"/>
              </a:lnSpc>
              <a:spcBef>
                <a:spcPts val="600"/>
              </a:spcBef>
              <a:spcAft>
                <a:spcPts val="600"/>
              </a:spcAft>
              <a:buFont typeface="+mj-lt"/>
              <a:buAutoNum type="arabicPeriod"/>
              <a:defRPr/>
            </a:pPr>
            <a:r>
              <a:rPr lang="en-US" sz="1600" dirty="0" smtClean="0">
                <a:solidFill>
                  <a:schemeClr val="tx2"/>
                </a:solidFill>
              </a:rPr>
              <a:t>Hull Insurance </a:t>
            </a:r>
          </a:p>
          <a:p>
            <a:pPr marL="342900" lvl="0" indent="-342900">
              <a:lnSpc>
                <a:spcPct val="150000"/>
              </a:lnSpc>
              <a:spcBef>
                <a:spcPts val="600"/>
              </a:spcBef>
              <a:spcAft>
                <a:spcPts val="600"/>
              </a:spcAft>
              <a:buFont typeface="+mj-lt"/>
              <a:buAutoNum type="arabicPeriod"/>
              <a:defRPr/>
            </a:pPr>
            <a:r>
              <a:rPr lang="en-US" sz="1600" dirty="0" smtClean="0">
                <a:solidFill>
                  <a:schemeClr val="tx2"/>
                </a:solidFill>
              </a:rPr>
              <a:t>Machinery Insurance</a:t>
            </a:r>
          </a:p>
          <a:p>
            <a:pPr marL="342900" lvl="0" indent="-342900">
              <a:lnSpc>
                <a:spcPct val="150000"/>
              </a:lnSpc>
              <a:spcBef>
                <a:spcPts val="600"/>
              </a:spcBef>
              <a:spcAft>
                <a:spcPts val="600"/>
              </a:spcAft>
              <a:buFont typeface="+mj-lt"/>
              <a:buAutoNum type="arabicPeriod"/>
              <a:defRPr/>
            </a:pPr>
            <a:r>
              <a:rPr lang="en-US" sz="1600" dirty="0" smtClean="0">
                <a:solidFill>
                  <a:schemeClr val="tx2"/>
                </a:solidFill>
              </a:rPr>
              <a:t>Crop Insurance</a:t>
            </a:r>
          </a:p>
          <a:p>
            <a:pPr marL="342900" lvl="0" indent="-342900">
              <a:lnSpc>
                <a:spcPct val="150000"/>
              </a:lnSpc>
              <a:spcBef>
                <a:spcPts val="600"/>
              </a:spcBef>
              <a:spcAft>
                <a:spcPts val="600"/>
              </a:spcAft>
              <a:buFont typeface="+mj-lt"/>
              <a:buAutoNum type="arabicPeriod"/>
              <a:defRPr/>
            </a:pPr>
            <a:r>
              <a:rPr lang="en-US" sz="1600" dirty="0" smtClean="0">
                <a:solidFill>
                  <a:schemeClr val="tx2"/>
                </a:solidFill>
              </a:rPr>
              <a:t>Commercial Fleet Insurance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9"/>
            <a:ext cx="8229600" cy="487362"/>
          </a:xfrm>
          <a:solidFill>
            <a:schemeClr val="tx2">
              <a:lumMod val="20000"/>
              <a:lumOff val="80000"/>
            </a:schemeClr>
          </a:solidFill>
          <a:ln>
            <a:solidFill>
              <a:srgbClr val="0070C0"/>
            </a:solidFill>
          </a:ln>
        </p:spPr>
        <p:txBody>
          <a:bodyPr>
            <a:noAutofit/>
          </a:bodyPr>
          <a:lstStyle/>
          <a:p>
            <a:r>
              <a:rPr lang="en-US" sz="2800" b="1" dirty="0" smtClean="0">
                <a:solidFill>
                  <a:schemeClr val="tx2"/>
                </a:solidFill>
                <a:cs typeface="Arial" pitchFamily="34" charset="0"/>
              </a:rPr>
              <a:t>Personal Lines &amp; Commercial Lines</a:t>
            </a:r>
            <a:endParaRPr lang="en-US" sz="2800" b="1" dirty="0">
              <a:solidFill>
                <a:schemeClr val="tx2"/>
              </a:solidFill>
              <a:cs typeface="Arial" pitchFamily="34" charset="0"/>
            </a:endParaRPr>
          </a:p>
        </p:txBody>
      </p:sp>
      <p:sp>
        <p:nvSpPr>
          <p:cNvPr id="5" name="Content Placeholder 4"/>
          <p:cNvSpPr>
            <a:spLocks noGrp="1"/>
          </p:cNvSpPr>
          <p:nvPr>
            <p:ph idx="1"/>
          </p:nvPr>
        </p:nvSpPr>
        <p:spPr>
          <a:xfrm>
            <a:off x="457200" y="838200"/>
            <a:ext cx="8229600" cy="5486400"/>
          </a:xfrm>
          <a:ln>
            <a:solidFill>
              <a:schemeClr val="accent1"/>
            </a:solidFill>
          </a:ln>
        </p:spPr>
        <p:txBody>
          <a:bodyPr>
            <a:normAutofit/>
          </a:bodyPr>
          <a:lstStyle/>
          <a:p>
            <a:pPr lvl="0">
              <a:lnSpc>
                <a:spcPct val="150000"/>
              </a:lnSpc>
              <a:spcBef>
                <a:spcPts val="600"/>
              </a:spcBef>
              <a:buClr>
                <a:srgbClr val="1E60A2"/>
              </a:buClr>
              <a:buSzPct val="75000"/>
              <a:buNone/>
            </a:pPr>
            <a:r>
              <a:rPr lang="en-US" sz="1600" dirty="0" smtClean="0">
                <a:solidFill>
                  <a:schemeClr val="tx2"/>
                </a:solidFill>
                <a:cs typeface="Arial" pitchFamily="34" charset="0"/>
              </a:rPr>
              <a:t> </a:t>
            </a:r>
          </a:p>
        </p:txBody>
      </p:sp>
      <p:sp>
        <p:nvSpPr>
          <p:cNvPr id="6" name="Slide Number Placeholder 5"/>
          <p:cNvSpPr>
            <a:spLocks noGrp="1"/>
          </p:cNvSpPr>
          <p:nvPr>
            <p:ph type="sldNum" sz="quarter" idx="12"/>
          </p:nvPr>
        </p:nvSpPr>
        <p:spPr/>
        <p:txBody>
          <a:bodyPr/>
          <a:lstStyle/>
          <a:p>
            <a:fld id="{10277155-9EE1-4F73-AE44-FD7ED9519630}" type="slidenum">
              <a:rPr lang="en-US" smtClean="0"/>
              <a:pPr/>
              <a:t>24</a:t>
            </a:fld>
            <a:endParaRPr lang="en-US"/>
          </a:p>
        </p:txBody>
      </p:sp>
      <p:sp>
        <p:nvSpPr>
          <p:cNvPr id="7" name="Footer Placeholder 6"/>
          <p:cNvSpPr>
            <a:spLocks noGrp="1"/>
          </p:cNvSpPr>
          <p:nvPr>
            <p:ph type="ftr" sz="quarter" idx="11"/>
          </p:nvPr>
        </p:nvSpPr>
        <p:spPr/>
        <p:txBody>
          <a:bodyPr/>
          <a:lstStyle/>
          <a:p>
            <a:r>
              <a:rPr lang="en-US" dirty="0" smtClean="0"/>
              <a:t>Insurance Foundation Course – Chapter 1</a:t>
            </a:r>
            <a:endParaRPr lang="en-US" dirty="0"/>
          </a:p>
        </p:txBody>
      </p:sp>
      <p:sp>
        <p:nvSpPr>
          <p:cNvPr id="10" name="TextBox 9"/>
          <p:cNvSpPr txBox="1"/>
          <p:nvPr/>
        </p:nvSpPr>
        <p:spPr>
          <a:xfrm>
            <a:off x="457200" y="838200"/>
            <a:ext cx="3886200" cy="5661600"/>
          </a:xfrm>
          <a:prstGeom prst="rect">
            <a:avLst/>
          </a:prstGeom>
          <a:noFill/>
          <a:ln>
            <a:solidFill>
              <a:schemeClr val="tx2"/>
            </a:solidFill>
          </a:ln>
        </p:spPr>
        <p:txBody>
          <a:bodyPr wrap="square" rtlCol="0">
            <a:spAutoFit/>
          </a:bodyPr>
          <a:lstStyle/>
          <a:p>
            <a:pPr>
              <a:spcBef>
                <a:spcPts val="600"/>
              </a:spcBef>
              <a:spcAft>
                <a:spcPts val="600"/>
              </a:spcAft>
            </a:pPr>
            <a:endParaRPr lang="en-US" dirty="0" smtClean="0">
              <a:solidFill>
                <a:schemeClr val="tx2"/>
              </a:solidFill>
            </a:endParaRPr>
          </a:p>
          <a:p>
            <a:pPr>
              <a:spcBef>
                <a:spcPts val="600"/>
              </a:spcBef>
              <a:spcAft>
                <a:spcPts val="600"/>
              </a:spcAft>
            </a:pPr>
            <a:r>
              <a:rPr lang="en-US" dirty="0" smtClean="0">
                <a:solidFill>
                  <a:schemeClr val="tx2"/>
                </a:solidFill>
              </a:rPr>
              <a:t>       </a:t>
            </a:r>
            <a:r>
              <a:rPr lang="en-US" b="1" u="sng" dirty="0" smtClean="0">
                <a:solidFill>
                  <a:schemeClr val="tx2"/>
                </a:solidFill>
              </a:rPr>
              <a:t>Individual Life (Personal)</a:t>
            </a:r>
          </a:p>
          <a:p>
            <a:pPr marL="342900" indent="-342900">
              <a:lnSpc>
                <a:spcPct val="150000"/>
              </a:lnSpc>
              <a:spcBef>
                <a:spcPts val="600"/>
              </a:spcBef>
              <a:spcAft>
                <a:spcPts val="600"/>
              </a:spcAft>
              <a:buClr>
                <a:srgbClr val="003366"/>
              </a:buClr>
              <a:buSzPct val="100000"/>
              <a:buFont typeface="+mj-lt"/>
              <a:buAutoNum type="arabicPeriod"/>
            </a:pPr>
            <a:r>
              <a:rPr lang="en-US" sz="1600" dirty="0" smtClean="0">
                <a:solidFill>
                  <a:schemeClr val="tx2"/>
                </a:solidFill>
              </a:rPr>
              <a:t>Whole/Permanent Life</a:t>
            </a:r>
          </a:p>
          <a:p>
            <a:pPr marL="342900" indent="-342900">
              <a:lnSpc>
                <a:spcPct val="150000"/>
              </a:lnSpc>
              <a:spcBef>
                <a:spcPts val="600"/>
              </a:spcBef>
              <a:spcAft>
                <a:spcPts val="600"/>
              </a:spcAft>
              <a:buClr>
                <a:srgbClr val="003366"/>
              </a:buClr>
              <a:buSzPct val="100000"/>
              <a:buFont typeface="+mj-lt"/>
              <a:buAutoNum type="arabicPeriod"/>
            </a:pPr>
            <a:r>
              <a:rPr lang="en-US" sz="1600" dirty="0" smtClean="0">
                <a:solidFill>
                  <a:schemeClr val="tx2"/>
                </a:solidFill>
              </a:rPr>
              <a:t>Term Assurance</a:t>
            </a:r>
          </a:p>
          <a:p>
            <a:pPr marL="342900" indent="-342900">
              <a:lnSpc>
                <a:spcPct val="150000"/>
              </a:lnSpc>
              <a:spcBef>
                <a:spcPts val="600"/>
              </a:spcBef>
              <a:spcAft>
                <a:spcPts val="600"/>
              </a:spcAft>
              <a:buClr>
                <a:srgbClr val="003366"/>
              </a:buClr>
              <a:buSzPct val="100000"/>
              <a:buFont typeface="+mj-lt"/>
              <a:buAutoNum type="arabicPeriod"/>
            </a:pPr>
            <a:r>
              <a:rPr lang="en-US" sz="1600" dirty="0" smtClean="0">
                <a:solidFill>
                  <a:schemeClr val="tx2"/>
                </a:solidFill>
              </a:rPr>
              <a:t>Pure Endowment</a:t>
            </a:r>
          </a:p>
          <a:p>
            <a:pPr marL="342900" indent="-342900">
              <a:lnSpc>
                <a:spcPct val="150000"/>
              </a:lnSpc>
              <a:spcBef>
                <a:spcPts val="600"/>
              </a:spcBef>
              <a:spcAft>
                <a:spcPts val="600"/>
              </a:spcAft>
              <a:buClr>
                <a:srgbClr val="003366"/>
              </a:buClr>
              <a:buSzPct val="100000"/>
              <a:buFont typeface="+mj-lt"/>
              <a:buAutoNum type="arabicPeriod"/>
            </a:pPr>
            <a:r>
              <a:rPr lang="en-US" sz="1600" dirty="0" smtClean="0">
                <a:solidFill>
                  <a:schemeClr val="tx2"/>
                </a:solidFill>
              </a:rPr>
              <a:t>Whole Life Annuity</a:t>
            </a:r>
          </a:p>
          <a:p>
            <a:pPr marL="342900" indent="-342900">
              <a:lnSpc>
                <a:spcPct val="150000"/>
              </a:lnSpc>
              <a:spcBef>
                <a:spcPts val="600"/>
              </a:spcBef>
              <a:spcAft>
                <a:spcPts val="600"/>
              </a:spcAft>
              <a:buClr>
                <a:srgbClr val="003366"/>
              </a:buClr>
              <a:buSzPct val="100000"/>
              <a:buFont typeface="+mj-lt"/>
              <a:buAutoNum type="arabicPeriod"/>
            </a:pPr>
            <a:r>
              <a:rPr lang="en-US" sz="1600" dirty="0" smtClean="0">
                <a:solidFill>
                  <a:schemeClr val="tx2"/>
                </a:solidFill>
              </a:rPr>
              <a:t>Temporary Annuity</a:t>
            </a:r>
          </a:p>
          <a:p>
            <a:pPr marL="342900" indent="-342900">
              <a:lnSpc>
                <a:spcPct val="150000"/>
              </a:lnSpc>
              <a:spcBef>
                <a:spcPts val="600"/>
              </a:spcBef>
              <a:spcAft>
                <a:spcPts val="600"/>
              </a:spcAft>
              <a:buClr>
                <a:srgbClr val="003366"/>
              </a:buClr>
              <a:buSzPct val="100000"/>
              <a:buFont typeface="+mj-lt"/>
              <a:buAutoNum type="arabicPeriod"/>
            </a:pPr>
            <a:r>
              <a:rPr lang="en-US" sz="1600" dirty="0" smtClean="0">
                <a:solidFill>
                  <a:schemeClr val="tx2"/>
                </a:solidFill>
              </a:rPr>
              <a:t>Deferred Annuity</a:t>
            </a:r>
          </a:p>
          <a:p>
            <a:pPr marL="342900" indent="-342900">
              <a:lnSpc>
                <a:spcPct val="150000"/>
              </a:lnSpc>
              <a:spcBef>
                <a:spcPts val="600"/>
              </a:spcBef>
              <a:spcAft>
                <a:spcPts val="600"/>
              </a:spcAft>
              <a:buClr>
                <a:srgbClr val="003366"/>
              </a:buClr>
              <a:buSzPct val="100000"/>
              <a:buFont typeface="+mj-lt"/>
              <a:buAutoNum type="arabicPeriod"/>
            </a:pPr>
            <a:r>
              <a:rPr lang="en-US" sz="1600" dirty="0" smtClean="0">
                <a:solidFill>
                  <a:schemeClr val="tx2"/>
                </a:solidFill>
              </a:rPr>
              <a:t>Universal</a:t>
            </a:r>
          </a:p>
          <a:p>
            <a:pPr marL="342900" indent="-342900">
              <a:lnSpc>
                <a:spcPct val="150000"/>
              </a:lnSpc>
              <a:spcBef>
                <a:spcPts val="600"/>
              </a:spcBef>
              <a:spcAft>
                <a:spcPts val="600"/>
              </a:spcAft>
              <a:buClr>
                <a:srgbClr val="003366"/>
              </a:buClr>
              <a:buSzPct val="100000"/>
              <a:buFont typeface="+mj-lt"/>
              <a:buAutoNum type="arabicPeriod"/>
            </a:pPr>
            <a:r>
              <a:rPr lang="en-US" sz="1600" dirty="0" smtClean="0">
                <a:solidFill>
                  <a:schemeClr val="tx2"/>
                </a:solidFill>
              </a:rPr>
              <a:t>Long Term Care</a:t>
            </a:r>
          </a:p>
          <a:p>
            <a:pPr marL="342900" indent="-342900">
              <a:lnSpc>
                <a:spcPct val="150000"/>
              </a:lnSpc>
              <a:spcBef>
                <a:spcPts val="600"/>
              </a:spcBef>
              <a:buClr>
                <a:srgbClr val="003366"/>
              </a:buClr>
              <a:buSzPct val="100000"/>
              <a:buFont typeface="+mj-lt"/>
              <a:buAutoNum type="arabicPeriod"/>
            </a:pPr>
            <a:r>
              <a:rPr lang="en-US" sz="1600" dirty="0" smtClean="0">
                <a:solidFill>
                  <a:schemeClr val="tx2"/>
                </a:solidFill>
              </a:rPr>
              <a:t>Unit Linked</a:t>
            </a:r>
            <a:endParaRPr lang="en-US" sz="1600" b="1" u="sng" dirty="0" smtClean="0">
              <a:solidFill>
                <a:schemeClr val="tx2"/>
              </a:solidFill>
            </a:endParaRPr>
          </a:p>
        </p:txBody>
      </p:sp>
      <p:sp>
        <p:nvSpPr>
          <p:cNvPr id="11" name="TextBox 10"/>
          <p:cNvSpPr txBox="1"/>
          <p:nvPr/>
        </p:nvSpPr>
        <p:spPr>
          <a:xfrm>
            <a:off x="4495800" y="838200"/>
            <a:ext cx="4114800" cy="5955476"/>
          </a:xfrm>
          <a:prstGeom prst="rect">
            <a:avLst/>
          </a:prstGeom>
          <a:noFill/>
          <a:ln>
            <a:solidFill>
              <a:schemeClr val="tx2"/>
            </a:solidFill>
          </a:ln>
        </p:spPr>
        <p:txBody>
          <a:bodyPr wrap="square" rtlCol="0">
            <a:spAutoFit/>
          </a:bodyPr>
          <a:lstStyle/>
          <a:p>
            <a:endParaRPr lang="en-US" dirty="0" smtClean="0">
              <a:solidFill>
                <a:schemeClr val="tx2"/>
              </a:solidFill>
            </a:endParaRPr>
          </a:p>
          <a:p>
            <a:pPr>
              <a:spcBef>
                <a:spcPts val="600"/>
              </a:spcBef>
              <a:spcAft>
                <a:spcPts val="600"/>
              </a:spcAft>
            </a:pPr>
            <a:r>
              <a:rPr lang="en-US" dirty="0" smtClean="0">
                <a:solidFill>
                  <a:schemeClr val="tx2"/>
                </a:solidFill>
              </a:rPr>
              <a:t>       </a:t>
            </a:r>
            <a:r>
              <a:rPr lang="en-US" b="1" u="sng" dirty="0" smtClean="0">
                <a:solidFill>
                  <a:schemeClr val="tx2"/>
                </a:solidFill>
              </a:rPr>
              <a:t>Group Life (Commercial)</a:t>
            </a:r>
          </a:p>
          <a:p>
            <a:pPr marL="342900" lvl="0" indent="-342900">
              <a:lnSpc>
                <a:spcPct val="150000"/>
              </a:lnSpc>
              <a:spcBef>
                <a:spcPts val="600"/>
              </a:spcBef>
              <a:spcAft>
                <a:spcPts val="600"/>
              </a:spcAft>
              <a:buFont typeface="+mj-lt"/>
              <a:buAutoNum type="arabicPeriod"/>
              <a:defRPr/>
            </a:pPr>
            <a:r>
              <a:rPr lang="en-US" sz="1600" dirty="0" smtClean="0">
                <a:solidFill>
                  <a:schemeClr val="tx2"/>
                </a:solidFill>
              </a:rPr>
              <a:t>Group term insurance </a:t>
            </a:r>
          </a:p>
          <a:p>
            <a:pPr marL="342900" lvl="0" indent="-342900">
              <a:lnSpc>
                <a:spcPct val="150000"/>
              </a:lnSpc>
              <a:spcBef>
                <a:spcPts val="600"/>
              </a:spcBef>
              <a:spcAft>
                <a:spcPts val="600"/>
              </a:spcAft>
              <a:buFont typeface="+mj-lt"/>
              <a:buAutoNum type="arabicPeriod"/>
              <a:defRPr/>
            </a:pPr>
            <a:r>
              <a:rPr lang="en-US" sz="1600" dirty="0" smtClean="0">
                <a:solidFill>
                  <a:schemeClr val="tx2"/>
                </a:solidFill>
              </a:rPr>
              <a:t>Group annuities </a:t>
            </a:r>
          </a:p>
          <a:p>
            <a:pPr marL="342900" lvl="0" indent="-342900">
              <a:lnSpc>
                <a:spcPct val="150000"/>
              </a:lnSpc>
              <a:spcBef>
                <a:spcPts val="600"/>
              </a:spcBef>
              <a:spcAft>
                <a:spcPts val="600"/>
              </a:spcAft>
              <a:defRPr/>
            </a:pPr>
            <a:r>
              <a:rPr lang="en-US" sz="1600" dirty="0" smtClean="0">
                <a:solidFill>
                  <a:schemeClr val="tx2"/>
                </a:solidFill>
              </a:rPr>
              <a:t> </a:t>
            </a:r>
          </a:p>
          <a:p>
            <a:pPr marL="342900" lvl="0" indent="-342900">
              <a:lnSpc>
                <a:spcPct val="150000"/>
              </a:lnSpc>
              <a:spcBef>
                <a:spcPts val="600"/>
              </a:spcBef>
              <a:spcAft>
                <a:spcPts val="600"/>
              </a:spcAft>
              <a:defRPr/>
            </a:pPr>
            <a:r>
              <a:rPr lang="en-US" sz="1600" dirty="0" smtClean="0">
                <a:solidFill>
                  <a:schemeClr val="tx2"/>
                </a:solidFill>
              </a:rPr>
              <a:t> </a:t>
            </a:r>
          </a:p>
          <a:p>
            <a:pPr marL="342900" lvl="0" indent="-342900">
              <a:lnSpc>
                <a:spcPct val="150000"/>
              </a:lnSpc>
              <a:spcBef>
                <a:spcPts val="600"/>
              </a:spcBef>
              <a:spcAft>
                <a:spcPts val="600"/>
              </a:spcAft>
              <a:defRPr/>
            </a:pPr>
            <a:r>
              <a:rPr lang="en-US" sz="1600" dirty="0" smtClean="0">
                <a:solidFill>
                  <a:schemeClr val="tx2"/>
                </a:solidFill>
              </a:rPr>
              <a:t> </a:t>
            </a:r>
          </a:p>
          <a:p>
            <a:pPr marL="342900" lvl="0" indent="-342900">
              <a:lnSpc>
                <a:spcPct val="150000"/>
              </a:lnSpc>
              <a:spcBef>
                <a:spcPts val="600"/>
              </a:spcBef>
              <a:spcAft>
                <a:spcPts val="600"/>
              </a:spcAft>
              <a:defRPr/>
            </a:pPr>
            <a:r>
              <a:rPr lang="en-US" sz="1600" dirty="0" smtClean="0">
                <a:solidFill>
                  <a:schemeClr val="tx2"/>
                </a:solidFill>
              </a:rPr>
              <a:t> </a:t>
            </a:r>
          </a:p>
          <a:p>
            <a:pPr marL="342900" lvl="0" indent="-342900">
              <a:lnSpc>
                <a:spcPct val="150000"/>
              </a:lnSpc>
              <a:spcBef>
                <a:spcPts val="600"/>
              </a:spcBef>
              <a:spcAft>
                <a:spcPts val="600"/>
              </a:spcAft>
              <a:defRPr/>
            </a:pPr>
            <a:r>
              <a:rPr lang="en-US" sz="1600" dirty="0" smtClean="0">
                <a:solidFill>
                  <a:schemeClr val="tx2"/>
                </a:solidFill>
              </a:rPr>
              <a:t> </a:t>
            </a:r>
          </a:p>
          <a:p>
            <a:pPr marL="342900" lvl="0" indent="-342900">
              <a:lnSpc>
                <a:spcPct val="150000"/>
              </a:lnSpc>
              <a:spcBef>
                <a:spcPts val="600"/>
              </a:spcBef>
              <a:spcAft>
                <a:spcPts val="600"/>
              </a:spcAft>
              <a:defRPr/>
            </a:pPr>
            <a:r>
              <a:rPr lang="en-US" sz="1600" dirty="0" smtClean="0">
                <a:solidFill>
                  <a:schemeClr val="tx2"/>
                </a:solidFill>
              </a:rPr>
              <a:t> </a:t>
            </a:r>
          </a:p>
          <a:p>
            <a:pPr marL="342900" lvl="0" indent="-342900">
              <a:lnSpc>
                <a:spcPct val="150000"/>
              </a:lnSpc>
              <a:spcBef>
                <a:spcPts val="600"/>
              </a:spcBef>
              <a:spcAft>
                <a:spcPts val="600"/>
              </a:spcAft>
              <a:defRPr/>
            </a:pPr>
            <a:r>
              <a:rPr lang="en-US" sz="1600" dirty="0" smtClean="0">
                <a:solidFill>
                  <a:schemeClr val="tx2"/>
                </a:solidFill>
              </a:rPr>
              <a:t> </a:t>
            </a:r>
          </a:p>
          <a:p>
            <a:pPr marL="342900" lvl="0" indent="-342900">
              <a:lnSpc>
                <a:spcPct val="150000"/>
              </a:lnSpc>
              <a:spcBef>
                <a:spcPts val="600"/>
              </a:spcBef>
              <a:spcAft>
                <a:spcPts val="600"/>
              </a:spcAft>
              <a:defRPr/>
            </a:pPr>
            <a:r>
              <a:rPr lang="en-US" sz="1600" dirty="0" smtClean="0">
                <a:solidFill>
                  <a:schemeClr val="tx2"/>
                </a:solidFill>
              </a:rPr>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9"/>
            <a:ext cx="8229600" cy="487362"/>
          </a:xfrm>
          <a:solidFill>
            <a:schemeClr val="tx2">
              <a:lumMod val="20000"/>
              <a:lumOff val="80000"/>
            </a:schemeClr>
          </a:solidFill>
          <a:ln>
            <a:solidFill>
              <a:srgbClr val="0070C0"/>
            </a:solidFill>
          </a:ln>
        </p:spPr>
        <p:txBody>
          <a:bodyPr>
            <a:noAutofit/>
          </a:bodyPr>
          <a:lstStyle/>
          <a:p>
            <a:r>
              <a:rPr lang="en-US" sz="2800" b="1" dirty="0" smtClean="0">
                <a:solidFill>
                  <a:schemeClr val="tx2"/>
                </a:solidFill>
                <a:cs typeface="Arial" pitchFamily="34" charset="0"/>
              </a:rPr>
              <a:t>Insurance Spectrum</a:t>
            </a:r>
            <a:endParaRPr lang="en-US" sz="2800" b="1" dirty="0">
              <a:solidFill>
                <a:schemeClr val="tx2"/>
              </a:solidFill>
              <a:cs typeface="Arial" pitchFamily="34" charset="0"/>
            </a:endParaRPr>
          </a:p>
        </p:txBody>
      </p:sp>
      <p:sp>
        <p:nvSpPr>
          <p:cNvPr id="5" name="Content Placeholder 4"/>
          <p:cNvSpPr>
            <a:spLocks noGrp="1"/>
          </p:cNvSpPr>
          <p:nvPr>
            <p:ph idx="1"/>
          </p:nvPr>
        </p:nvSpPr>
        <p:spPr>
          <a:xfrm>
            <a:off x="457200" y="838200"/>
            <a:ext cx="8229600" cy="5486400"/>
          </a:xfrm>
          <a:ln>
            <a:solidFill>
              <a:schemeClr val="accent1"/>
            </a:solidFill>
          </a:ln>
        </p:spPr>
        <p:txBody>
          <a:bodyPr>
            <a:normAutofit/>
          </a:bodyPr>
          <a:lstStyle/>
          <a:p>
            <a:pPr lvl="0">
              <a:lnSpc>
                <a:spcPct val="150000"/>
              </a:lnSpc>
              <a:spcBef>
                <a:spcPts val="600"/>
              </a:spcBef>
              <a:buClr>
                <a:srgbClr val="1E60A2"/>
              </a:buClr>
              <a:buSzPct val="75000"/>
              <a:buNone/>
            </a:pPr>
            <a:endParaRPr lang="en-US" sz="1600" dirty="0" smtClean="0">
              <a:solidFill>
                <a:schemeClr val="tx2"/>
              </a:solidFill>
              <a:cs typeface="Arial" pitchFamily="34" charset="0"/>
            </a:endParaRPr>
          </a:p>
          <a:p>
            <a:pPr lvl="0">
              <a:lnSpc>
                <a:spcPct val="150000"/>
              </a:lnSpc>
              <a:spcBef>
                <a:spcPts val="600"/>
              </a:spcBef>
              <a:buClr>
                <a:srgbClr val="1E60A2"/>
              </a:buClr>
              <a:buSzPct val="75000"/>
              <a:buNone/>
            </a:pPr>
            <a:endParaRPr lang="en-US" sz="1600" dirty="0" smtClean="0">
              <a:solidFill>
                <a:schemeClr val="tx2"/>
              </a:solidFill>
              <a:cs typeface="Arial" pitchFamily="34" charset="0"/>
            </a:endParaRPr>
          </a:p>
          <a:p>
            <a:pPr lvl="0">
              <a:lnSpc>
                <a:spcPct val="150000"/>
              </a:lnSpc>
              <a:spcBef>
                <a:spcPts val="600"/>
              </a:spcBef>
              <a:buClr>
                <a:srgbClr val="1E60A2"/>
              </a:buClr>
              <a:buSzPct val="75000"/>
              <a:buNone/>
            </a:pPr>
            <a:endParaRPr lang="en-US" sz="1600" dirty="0" smtClean="0">
              <a:solidFill>
                <a:schemeClr val="tx2"/>
              </a:solidFill>
              <a:cs typeface="Arial" pitchFamily="34" charset="0"/>
            </a:endParaRPr>
          </a:p>
          <a:p>
            <a:pPr lvl="0">
              <a:lnSpc>
                <a:spcPct val="150000"/>
              </a:lnSpc>
              <a:spcBef>
                <a:spcPts val="600"/>
              </a:spcBef>
              <a:buClr>
                <a:srgbClr val="1E60A2"/>
              </a:buClr>
              <a:buSzPct val="75000"/>
              <a:buNone/>
            </a:pPr>
            <a:endParaRPr lang="en-US" sz="1600" dirty="0" smtClean="0">
              <a:solidFill>
                <a:schemeClr val="tx2"/>
              </a:solidFill>
              <a:cs typeface="Arial" pitchFamily="34" charset="0"/>
            </a:endParaRPr>
          </a:p>
          <a:p>
            <a:pPr lvl="0">
              <a:lnSpc>
                <a:spcPct val="150000"/>
              </a:lnSpc>
              <a:spcBef>
                <a:spcPts val="600"/>
              </a:spcBef>
              <a:buClr>
                <a:srgbClr val="1E60A2"/>
              </a:buClr>
              <a:buSzPct val="75000"/>
              <a:buNone/>
            </a:pPr>
            <a:endParaRPr lang="en-US" sz="1600" dirty="0" smtClean="0">
              <a:solidFill>
                <a:schemeClr val="tx2"/>
              </a:solidFill>
              <a:cs typeface="Arial" pitchFamily="34" charset="0"/>
            </a:endParaRPr>
          </a:p>
          <a:p>
            <a:pPr lvl="0">
              <a:lnSpc>
                <a:spcPct val="150000"/>
              </a:lnSpc>
              <a:spcBef>
                <a:spcPts val="600"/>
              </a:spcBef>
              <a:buClr>
                <a:srgbClr val="1E60A2"/>
              </a:buClr>
              <a:buSzPct val="75000"/>
              <a:buNone/>
            </a:pPr>
            <a:endParaRPr lang="en-US" sz="1600" dirty="0" smtClean="0">
              <a:solidFill>
                <a:schemeClr val="tx2"/>
              </a:solidFill>
              <a:cs typeface="Arial" pitchFamily="34" charset="0"/>
            </a:endParaRPr>
          </a:p>
          <a:p>
            <a:pPr lvl="0">
              <a:lnSpc>
                <a:spcPct val="150000"/>
              </a:lnSpc>
              <a:spcBef>
                <a:spcPts val="600"/>
              </a:spcBef>
              <a:buClr>
                <a:srgbClr val="1E60A2"/>
              </a:buClr>
              <a:buSzPct val="75000"/>
              <a:buNone/>
            </a:pPr>
            <a:endParaRPr lang="en-US" sz="1600" dirty="0" smtClean="0">
              <a:solidFill>
                <a:schemeClr val="tx2"/>
              </a:solidFill>
              <a:cs typeface="Arial" pitchFamily="34" charset="0"/>
            </a:endParaRPr>
          </a:p>
          <a:p>
            <a:pPr lvl="0">
              <a:lnSpc>
                <a:spcPct val="150000"/>
              </a:lnSpc>
              <a:spcBef>
                <a:spcPts val="600"/>
              </a:spcBef>
              <a:buClr>
                <a:srgbClr val="1E60A2"/>
              </a:buClr>
              <a:buSzPct val="75000"/>
              <a:buNone/>
            </a:pPr>
            <a:endParaRPr lang="en-US" sz="1600" dirty="0" smtClean="0">
              <a:solidFill>
                <a:schemeClr val="tx2"/>
              </a:solidFill>
              <a:cs typeface="Arial" pitchFamily="34" charset="0"/>
            </a:endParaRPr>
          </a:p>
          <a:p>
            <a:pPr lvl="0">
              <a:lnSpc>
                <a:spcPct val="150000"/>
              </a:lnSpc>
              <a:spcBef>
                <a:spcPts val="600"/>
              </a:spcBef>
              <a:buClr>
                <a:srgbClr val="1E60A2"/>
              </a:buClr>
              <a:buSzPct val="75000"/>
              <a:buNone/>
            </a:pPr>
            <a:endParaRPr lang="en-US" sz="1600" dirty="0" smtClean="0">
              <a:solidFill>
                <a:schemeClr val="tx2"/>
              </a:solidFill>
              <a:cs typeface="Arial" pitchFamily="34" charset="0"/>
            </a:endParaRPr>
          </a:p>
          <a:p>
            <a:pPr lvl="0">
              <a:lnSpc>
                <a:spcPct val="150000"/>
              </a:lnSpc>
              <a:spcBef>
                <a:spcPts val="600"/>
              </a:spcBef>
              <a:buClr>
                <a:srgbClr val="1E60A2"/>
              </a:buClr>
              <a:buSzPct val="75000"/>
              <a:buNone/>
            </a:pPr>
            <a:endParaRPr lang="en-US" sz="1600" dirty="0" smtClean="0">
              <a:solidFill>
                <a:schemeClr val="tx2"/>
              </a:solidFill>
              <a:cs typeface="Arial" pitchFamily="34" charset="0"/>
            </a:endParaRPr>
          </a:p>
          <a:p>
            <a:pPr lvl="0">
              <a:lnSpc>
                <a:spcPct val="150000"/>
              </a:lnSpc>
              <a:spcBef>
                <a:spcPts val="600"/>
              </a:spcBef>
              <a:buClr>
                <a:srgbClr val="1E60A2"/>
              </a:buClr>
              <a:buSzPct val="75000"/>
              <a:buNone/>
            </a:pPr>
            <a:endParaRPr lang="en-US" sz="1600" dirty="0" smtClean="0">
              <a:solidFill>
                <a:schemeClr val="tx2"/>
              </a:solidFill>
              <a:cs typeface="Arial" pitchFamily="34" charset="0"/>
            </a:endParaRPr>
          </a:p>
          <a:p>
            <a:pPr lvl="0">
              <a:lnSpc>
                <a:spcPct val="150000"/>
              </a:lnSpc>
              <a:spcBef>
                <a:spcPts val="600"/>
              </a:spcBef>
              <a:buClr>
                <a:srgbClr val="1E60A2"/>
              </a:buClr>
              <a:buSzPct val="75000"/>
              <a:buNone/>
            </a:pPr>
            <a:endParaRPr lang="en-US" sz="1600" dirty="0" smtClean="0">
              <a:solidFill>
                <a:schemeClr val="tx2"/>
              </a:solidFill>
              <a:cs typeface="Arial" pitchFamily="34" charset="0"/>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pPr/>
              <a:t>25</a:t>
            </a:fld>
            <a:endParaRPr lang="en-US"/>
          </a:p>
        </p:txBody>
      </p:sp>
      <p:sp>
        <p:nvSpPr>
          <p:cNvPr id="7" name="Footer Placeholder 6"/>
          <p:cNvSpPr>
            <a:spLocks noGrp="1"/>
          </p:cNvSpPr>
          <p:nvPr>
            <p:ph type="ftr" sz="quarter" idx="11"/>
          </p:nvPr>
        </p:nvSpPr>
        <p:spPr/>
        <p:txBody>
          <a:bodyPr/>
          <a:lstStyle/>
          <a:p>
            <a:r>
              <a:rPr lang="en-US" dirty="0" smtClean="0"/>
              <a:t>Insurance Foundation Course – Chapter 1</a:t>
            </a:r>
            <a:endParaRPr lang="en-US" dirty="0"/>
          </a:p>
        </p:txBody>
      </p:sp>
      <p:sp>
        <p:nvSpPr>
          <p:cNvPr id="10" name="Flowchart: Process 9"/>
          <p:cNvSpPr/>
          <p:nvPr/>
        </p:nvSpPr>
        <p:spPr>
          <a:xfrm>
            <a:off x="3810000" y="914400"/>
            <a:ext cx="1600200" cy="381000"/>
          </a:xfrm>
          <a:prstGeom prst="flowChartProcess">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2"/>
                </a:solidFill>
              </a:rPr>
              <a:t>Insurance</a:t>
            </a:r>
            <a:endParaRPr lang="en-US" b="1" dirty="0">
              <a:solidFill>
                <a:schemeClr val="tx2"/>
              </a:solidFill>
            </a:endParaRPr>
          </a:p>
        </p:txBody>
      </p:sp>
      <p:sp>
        <p:nvSpPr>
          <p:cNvPr id="11" name="Flowchart: Process 10"/>
          <p:cNvSpPr/>
          <p:nvPr/>
        </p:nvSpPr>
        <p:spPr>
          <a:xfrm>
            <a:off x="1066800" y="1981200"/>
            <a:ext cx="1600200" cy="381000"/>
          </a:xfrm>
          <a:prstGeom prst="flowChartProcess">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2"/>
                </a:solidFill>
              </a:rPr>
              <a:t>Life Insurance</a:t>
            </a:r>
            <a:endParaRPr lang="en-US" b="1" dirty="0">
              <a:solidFill>
                <a:schemeClr val="tx2"/>
              </a:solidFill>
            </a:endParaRPr>
          </a:p>
        </p:txBody>
      </p:sp>
      <p:sp>
        <p:nvSpPr>
          <p:cNvPr id="12" name="Flowchart: Process 11"/>
          <p:cNvSpPr/>
          <p:nvPr/>
        </p:nvSpPr>
        <p:spPr>
          <a:xfrm>
            <a:off x="3581400" y="1981200"/>
            <a:ext cx="2057400" cy="381000"/>
          </a:xfrm>
          <a:prstGeom prst="flowChartProcess">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2"/>
                </a:solidFill>
              </a:rPr>
              <a:t>Non-Life Insurance</a:t>
            </a:r>
            <a:endParaRPr lang="en-US" b="1" dirty="0">
              <a:solidFill>
                <a:schemeClr val="tx2"/>
              </a:solidFill>
            </a:endParaRPr>
          </a:p>
        </p:txBody>
      </p:sp>
      <p:sp>
        <p:nvSpPr>
          <p:cNvPr id="13" name="Flowchart: Process 12"/>
          <p:cNvSpPr/>
          <p:nvPr/>
        </p:nvSpPr>
        <p:spPr>
          <a:xfrm>
            <a:off x="6553200" y="1981200"/>
            <a:ext cx="1905000" cy="381000"/>
          </a:xfrm>
          <a:prstGeom prst="flowChartProcess">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2"/>
                </a:solidFill>
              </a:rPr>
              <a:t>Health Insurance</a:t>
            </a:r>
            <a:endParaRPr lang="en-US" b="1" dirty="0">
              <a:solidFill>
                <a:schemeClr val="tx2"/>
              </a:solidFill>
            </a:endParaRPr>
          </a:p>
        </p:txBody>
      </p:sp>
      <p:sp>
        <p:nvSpPr>
          <p:cNvPr id="14" name="Flowchart: Process 13"/>
          <p:cNvSpPr/>
          <p:nvPr/>
        </p:nvSpPr>
        <p:spPr>
          <a:xfrm>
            <a:off x="533400" y="3048000"/>
            <a:ext cx="1143000" cy="381000"/>
          </a:xfrm>
          <a:prstGeom prst="flowChartProcess">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Individual</a:t>
            </a:r>
            <a:endParaRPr lang="en-US" dirty="0">
              <a:solidFill>
                <a:schemeClr val="tx2"/>
              </a:solidFill>
            </a:endParaRPr>
          </a:p>
        </p:txBody>
      </p:sp>
      <p:sp>
        <p:nvSpPr>
          <p:cNvPr id="15" name="Flowchart: Process 14"/>
          <p:cNvSpPr/>
          <p:nvPr/>
        </p:nvSpPr>
        <p:spPr>
          <a:xfrm>
            <a:off x="2057400" y="3048000"/>
            <a:ext cx="914400" cy="381000"/>
          </a:xfrm>
          <a:prstGeom prst="flowChartProcess">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Group</a:t>
            </a:r>
            <a:endParaRPr lang="en-US" dirty="0">
              <a:solidFill>
                <a:schemeClr val="tx2"/>
              </a:solidFill>
            </a:endParaRPr>
          </a:p>
        </p:txBody>
      </p:sp>
      <p:sp>
        <p:nvSpPr>
          <p:cNvPr id="16" name="Flowchart: Process 15"/>
          <p:cNvSpPr/>
          <p:nvPr/>
        </p:nvSpPr>
        <p:spPr>
          <a:xfrm>
            <a:off x="3429000" y="3048000"/>
            <a:ext cx="1143000" cy="381000"/>
          </a:xfrm>
          <a:prstGeom prst="flowChartProcess">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Property</a:t>
            </a:r>
            <a:endParaRPr lang="en-US" dirty="0">
              <a:solidFill>
                <a:schemeClr val="tx2"/>
              </a:solidFill>
            </a:endParaRPr>
          </a:p>
        </p:txBody>
      </p:sp>
      <p:sp>
        <p:nvSpPr>
          <p:cNvPr id="17" name="Flowchart: Process 16"/>
          <p:cNvSpPr/>
          <p:nvPr/>
        </p:nvSpPr>
        <p:spPr>
          <a:xfrm>
            <a:off x="4800600" y="3048000"/>
            <a:ext cx="1143000" cy="381000"/>
          </a:xfrm>
          <a:prstGeom prst="flowChartProcess">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Casualty</a:t>
            </a:r>
            <a:endParaRPr lang="en-US" dirty="0">
              <a:solidFill>
                <a:schemeClr val="tx2"/>
              </a:solidFill>
            </a:endParaRPr>
          </a:p>
        </p:txBody>
      </p:sp>
      <p:cxnSp>
        <p:nvCxnSpPr>
          <p:cNvPr id="19" name="Straight Connector 18"/>
          <p:cNvCxnSpPr/>
          <p:nvPr/>
        </p:nvCxnSpPr>
        <p:spPr>
          <a:xfrm>
            <a:off x="1905000" y="1600200"/>
            <a:ext cx="5486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1713705" y="17907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7200106" y="17907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Flowchart: Process 47"/>
          <p:cNvSpPr/>
          <p:nvPr/>
        </p:nvSpPr>
        <p:spPr>
          <a:xfrm>
            <a:off x="6858000" y="3048000"/>
            <a:ext cx="1143000" cy="381000"/>
          </a:xfrm>
          <a:prstGeom prst="flowChartProcess">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Personal</a:t>
            </a:r>
            <a:endParaRPr lang="en-US" dirty="0">
              <a:solidFill>
                <a:schemeClr val="tx2"/>
              </a:solidFill>
            </a:endParaRPr>
          </a:p>
        </p:txBody>
      </p:sp>
      <p:cxnSp>
        <p:nvCxnSpPr>
          <p:cNvPr id="50" name="Straight Connector 49"/>
          <p:cNvCxnSpPr/>
          <p:nvPr/>
        </p:nvCxnSpPr>
        <p:spPr>
          <a:xfrm>
            <a:off x="1143000" y="2667000"/>
            <a:ext cx="1371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5400000">
            <a:off x="1752600" y="2514600"/>
            <a:ext cx="3055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5400000">
            <a:off x="990600" y="2819400"/>
            <a:ext cx="3055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5400000">
            <a:off x="2362200" y="2819400"/>
            <a:ext cx="3055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3885406" y="2667000"/>
            <a:ext cx="1371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5400000">
            <a:off x="4419600" y="2514600"/>
            <a:ext cx="3055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5400000">
            <a:off x="3733006" y="2819400"/>
            <a:ext cx="3055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5400000">
            <a:off x="5104606" y="2819400"/>
            <a:ext cx="3055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Flowchart: Process 68"/>
          <p:cNvSpPr/>
          <p:nvPr/>
        </p:nvSpPr>
        <p:spPr>
          <a:xfrm>
            <a:off x="838200" y="3886200"/>
            <a:ext cx="838200" cy="381000"/>
          </a:xfrm>
          <a:prstGeom prst="flowChartProcess">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solidFill>
              </a:rPr>
              <a:t>Term</a:t>
            </a:r>
            <a:endParaRPr lang="en-US" sz="1500" dirty="0">
              <a:solidFill>
                <a:schemeClr val="tx2"/>
              </a:solidFill>
            </a:endParaRPr>
          </a:p>
        </p:txBody>
      </p:sp>
      <p:sp>
        <p:nvSpPr>
          <p:cNvPr id="70" name="Flowchart: Process 69"/>
          <p:cNvSpPr/>
          <p:nvPr/>
        </p:nvSpPr>
        <p:spPr>
          <a:xfrm>
            <a:off x="838200" y="4572000"/>
            <a:ext cx="1066800" cy="381000"/>
          </a:xfrm>
          <a:prstGeom prst="flowChartProcess">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solidFill>
              </a:rPr>
              <a:t>Whole Life</a:t>
            </a:r>
            <a:endParaRPr lang="en-US" sz="1500" dirty="0">
              <a:solidFill>
                <a:schemeClr val="tx2"/>
              </a:solidFill>
            </a:endParaRPr>
          </a:p>
        </p:txBody>
      </p:sp>
      <p:sp>
        <p:nvSpPr>
          <p:cNvPr id="71" name="Flowchart: Process 70"/>
          <p:cNvSpPr/>
          <p:nvPr/>
        </p:nvSpPr>
        <p:spPr>
          <a:xfrm>
            <a:off x="2362200" y="4572000"/>
            <a:ext cx="1143000" cy="381000"/>
          </a:xfrm>
          <a:prstGeom prst="flowChartProcess">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solidFill>
              </a:rPr>
              <a:t>Endowment</a:t>
            </a:r>
            <a:endParaRPr lang="en-US" sz="1500" dirty="0">
              <a:solidFill>
                <a:schemeClr val="tx2"/>
              </a:solidFill>
            </a:endParaRPr>
          </a:p>
        </p:txBody>
      </p:sp>
      <p:sp>
        <p:nvSpPr>
          <p:cNvPr id="74" name="Flowchart: Process 73"/>
          <p:cNvSpPr/>
          <p:nvPr/>
        </p:nvSpPr>
        <p:spPr>
          <a:xfrm>
            <a:off x="2362200" y="3886200"/>
            <a:ext cx="838200" cy="381000"/>
          </a:xfrm>
          <a:prstGeom prst="flowChartProcess">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solidFill>
              </a:rPr>
              <a:t>Term</a:t>
            </a:r>
            <a:endParaRPr lang="en-US" sz="1500" dirty="0">
              <a:solidFill>
                <a:schemeClr val="tx2"/>
              </a:solidFill>
            </a:endParaRPr>
          </a:p>
        </p:txBody>
      </p:sp>
      <p:sp>
        <p:nvSpPr>
          <p:cNvPr id="75" name="Flowchart: Process 74"/>
          <p:cNvSpPr/>
          <p:nvPr/>
        </p:nvSpPr>
        <p:spPr>
          <a:xfrm>
            <a:off x="838200" y="5486400"/>
            <a:ext cx="1143000" cy="381000"/>
          </a:xfrm>
          <a:prstGeom prst="flowChartProcess">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solidFill>
              </a:rPr>
              <a:t>Endowment</a:t>
            </a:r>
            <a:endParaRPr lang="en-US" sz="1500" dirty="0">
              <a:solidFill>
                <a:schemeClr val="tx2"/>
              </a:solidFill>
            </a:endParaRPr>
          </a:p>
        </p:txBody>
      </p:sp>
      <p:cxnSp>
        <p:nvCxnSpPr>
          <p:cNvPr id="77" name="Straight Connector 76"/>
          <p:cNvCxnSpPr/>
          <p:nvPr/>
        </p:nvCxnSpPr>
        <p:spPr>
          <a:xfrm rot="5400000">
            <a:off x="-532606" y="4572000"/>
            <a:ext cx="22852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609600" y="4113212"/>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609600" y="4799012"/>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609600" y="5713412"/>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5400000">
            <a:off x="1485503" y="4075509"/>
            <a:ext cx="129460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2133600" y="4114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2133600" y="4722812"/>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3962400" y="3810000"/>
            <a:ext cx="1371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rot="5400000" flipH="1" flipV="1">
            <a:off x="3772694" y="36195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5400000" flipH="1" flipV="1">
            <a:off x="5144294" y="36187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4038600" y="4572000"/>
            <a:ext cx="1371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rot="5400000" flipH="1" flipV="1">
            <a:off x="4342606" y="4191000"/>
            <a:ext cx="762794"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5400000" flipH="1" flipV="1">
            <a:off x="3848894" y="47625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5400000" flipH="1" flipV="1">
            <a:off x="5220494" y="4761706"/>
            <a:ext cx="38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08" name="Flowchart: Process 107"/>
          <p:cNvSpPr/>
          <p:nvPr/>
        </p:nvSpPr>
        <p:spPr>
          <a:xfrm>
            <a:off x="3733800" y="4953000"/>
            <a:ext cx="914400" cy="381000"/>
          </a:xfrm>
          <a:prstGeom prst="flowChartProcess">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solidFill>
              </a:rPr>
              <a:t>Personal</a:t>
            </a:r>
            <a:endParaRPr lang="en-US" sz="1500" dirty="0">
              <a:solidFill>
                <a:schemeClr val="tx2"/>
              </a:solidFill>
            </a:endParaRPr>
          </a:p>
        </p:txBody>
      </p:sp>
      <p:sp>
        <p:nvSpPr>
          <p:cNvPr id="109" name="Flowchart: Process 108"/>
          <p:cNvSpPr/>
          <p:nvPr/>
        </p:nvSpPr>
        <p:spPr>
          <a:xfrm>
            <a:off x="4876800" y="4953000"/>
            <a:ext cx="1143000" cy="381000"/>
          </a:xfrm>
          <a:prstGeom prst="flowChartProcess">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2"/>
                </a:solidFill>
              </a:rPr>
              <a:t>Commercial</a:t>
            </a:r>
            <a:endParaRPr lang="en-US" sz="1500" dirty="0">
              <a:solidFill>
                <a:schemeClr val="tx2"/>
              </a:solidFill>
            </a:endParaRPr>
          </a:p>
        </p:txBody>
      </p:sp>
      <p:cxnSp>
        <p:nvCxnSpPr>
          <p:cNvPr id="110" name="Straight Connector 109"/>
          <p:cNvCxnSpPr/>
          <p:nvPr/>
        </p:nvCxnSpPr>
        <p:spPr>
          <a:xfrm rot="5400000">
            <a:off x="7429897" y="3161904"/>
            <a:ext cx="1600202" cy="795"/>
          </a:xfrm>
          <a:prstGeom prst="line">
            <a:avLst/>
          </a:prstGeom>
        </p:spPr>
        <p:style>
          <a:lnRef idx="1">
            <a:schemeClr val="accent1"/>
          </a:lnRef>
          <a:fillRef idx="0">
            <a:schemeClr val="accent1"/>
          </a:fillRef>
          <a:effectRef idx="0">
            <a:schemeClr val="accent1"/>
          </a:effectRef>
          <a:fontRef idx="minor">
            <a:schemeClr val="tx1"/>
          </a:fontRef>
        </p:style>
      </p:cxnSp>
      <p:sp>
        <p:nvSpPr>
          <p:cNvPr id="111" name="Flowchart: Process 110"/>
          <p:cNvSpPr/>
          <p:nvPr/>
        </p:nvSpPr>
        <p:spPr>
          <a:xfrm>
            <a:off x="6705600" y="3810000"/>
            <a:ext cx="1295400" cy="381000"/>
          </a:xfrm>
          <a:prstGeom prst="flowChartProcess">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solidFill>
              </a:rPr>
              <a:t>Commercial</a:t>
            </a:r>
            <a:endParaRPr lang="en-US" sz="1600" dirty="0">
              <a:solidFill>
                <a:schemeClr val="tx2"/>
              </a:solidFill>
            </a:endParaRPr>
          </a:p>
        </p:txBody>
      </p:sp>
      <p:cxnSp>
        <p:nvCxnSpPr>
          <p:cNvPr id="112" name="Straight Arrow Connector 111"/>
          <p:cNvCxnSpPr/>
          <p:nvPr/>
        </p:nvCxnSpPr>
        <p:spPr>
          <a:xfrm rot="10800000" flipV="1">
            <a:off x="8001000" y="32766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rot="10800000" flipV="1">
            <a:off x="8001000" y="3960812"/>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rot="5400000">
            <a:off x="4229894" y="16383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9"/>
            <a:ext cx="8229600" cy="487362"/>
          </a:xfrm>
          <a:solidFill>
            <a:schemeClr val="tx2">
              <a:lumMod val="20000"/>
              <a:lumOff val="80000"/>
            </a:schemeClr>
          </a:solidFill>
          <a:ln>
            <a:solidFill>
              <a:srgbClr val="0070C0"/>
            </a:solidFill>
          </a:ln>
        </p:spPr>
        <p:txBody>
          <a:bodyPr>
            <a:noAutofit/>
          </a:bodyPr>
          <a:lstStyle/>
          <a:p>
            <a:r>
              <a:rPr lang="en-US" sz="2800" b="1" dirty="0" smtClean="0">
                <a:solidFill>
                  <a:schemeClr val="tx2"/>
                </a:solidFill>
                <a:cs typeface="Arial" pitchFamily="34" charset="0"/>
              </a:rPr>
              <a:t>Lesson 2 – Risk Management</a:t>
            </a:r>
            <a:endParaRPr lang="en-US" sz="2800" b="1" dirty="0">
              <a:solidFill>
                <a:schemeClr val="tx2"/>
              </a:solidFill>
              <a:cs typeface="Arial" pitchFamily="34" charset="0"/>
            </a:endParaRPr>
          </a:p>
        </p:txBody>
      </p:sp>
      <p:sp>
        <p:nvSpPr>
          <p:cNvPr id="5" name="Content Placeholder 4"/>
          <p:cNvSpPr>
            <a:spLocks noGrp="1"/>
          </p:cNvSpPr>
          <p:nvPr>
            <p:ph idx="1"/>
          </p:nvPr>
        </p:nvSpPr>
        <p:spPr>
          <a:xfrm>
            <a:off x="457200" y="838200"/>
            <a:ext cx="8229600" cy="5486400"/>
          </a:xfrm>
          <a:ln>
            <a:solidFill>
              <a:schemeClr val="accent1"/>
            </a:solidFill>
          </a:ln>
        </p:spPr>
        <p:txBody>
          <a:bodyPr>
            <a:normAutofit/>
          </a:bodyPr>
          <a:lstStyle/>
          <a:p>
            <a:pPr>
              <a:spcBef>
                <a:spcPts val="600"/>
              </a:spcBef>
              <a:spcAft>
                <a:spcPts val="600"/>
              </a:spcAft>
              <a:buClr>
                <a:srgbClr val="1E60A2"/>
              </a:buClr>
              <a:buSzPct val="75000"/>
              <a:buFont typeface="+mj-lt"/>
              <a:buAutoNum type="arabicPeriod"/>
            </a:pPr>
            <a:r>
              <a:rPr lang="en-US" sz="1600" dirty="0" smtClean="0">
                <a:solidFill>
                  <a:schemeClr val="tx2"/>
                </a:solidFill>
              </a:rPr>
              <a:t>Concept of ‘RISK ‘</a:t>
            </a:r>
          </a:p>
          <a:p>
            <a:pPr>
              <a:spcBef>
                <a:spcPts val="600"/>
              </a:spcBef>
              <a:spcAft>
                <a:spcPts val="600"/>
              </a:spcAft>
              <a:buClr>
                <a:srgbClr val="1E60A2"/>
              </a:buClr>
              <a:buSzPct val="75000"/>
              <a:buFont typeface="+mj-lt"/>
              <a:buAutoNum type="arabicPeriod"/>
            </a:pPr>
            <a:r>
              <a:rPr lang="en-US" sz="1600" dirty="0" smtClean="0">
                <a:solidFill>
                  <a:schemeClr val="tx2"/>
                </a:solidFill>
              </a:rPr>
              <a:t>Risk Management</a:t>
            </a:r>
          </a:p>
          <a:p>
            <a:pPr>
              <a:spcBef>
                <a:spcPts val="600"/>
              </a:spcBef>
              <a:spcAft>
                <a:spcPts val="600"/>
              </a:spcAft>
              <a:buClr>
                <a:srgbClr val="1E60A2"/>
              </a:buClr>
              <a:buSzPct val="75000"/>
              <a:buFont typeface="+mj-lt"/>
              <a:buAutoNum type="arabicPeriod"/>
            </a:pPr>
            <a:r>
              <a:rPr lang="en-US" sz="1600" dirty="0" smtClean="0">
                <a:solidFill>
                  <a:schemeClr val="tx2"/>
                </a:solidFill>
              </a:rPr>
              <a:t>Risk Management and Insurance</a:t>
            </a:r>
          </a:p>
          <a:p>
            <a:pPr>
              <a:spcBef>
                <a:spcPts val="600"/>
              </a:spcBef>
              <a:spcAft>
                <a:spcPts val="600"/>
              </a:spcAft>
              <a:buClr>
                <a:srgbClr val="1E60A2"/>
              </a:buClr>
              <a:buSzPct val="75000"/>
              <a:buFont typeface="+mj-lt"/>
              <a:buAutoNum type="arabicPeriod"/>
            </a:pPr>
            <a:r>
              <a:rPr lang="en-US" sz="1600" dirty="0" smtClean="0">
                <a:solidFill>
                  <a:schemeClr val="tx2"/>
                </a:solidFill>
              </a:rPr>
              <a:t>Insurable and  Non Insurable Risks</a:t>
            </a:r>
          </a:p>
          <a:p>
            <a:pPr lvl="0">
              <a:lnSpc>
                <a:spcPct val="150000"/>
              </a:lnSpc>
              <a:spcBef>
                <a:spcPts val="600"/>
              </a:spcBef>
              <a:buClr>
                <a:srgbClr val="1E60A2"/>
              </a:buClr>
              <a:buSzPct val="75000"/>
              <a:buNone/>
            </a:pPr>
            <a:endParaRPr lang="en-US" sz="1600" dirty="0" smtClean="0">
              <a:solidFill>
                <a:schemeClr val="tx2"/>
              </a:solidFill>
              <a:cs typeface="Arial" pitchFamily="34" charset="0"/>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pPr/>
              <a:t>26</a:t>
            </a:fld>
            <a:endParaRPr lang="en-US"/>
          </a:p>
        </p:txBody>
      </p:sp>
      <p:sp>
        <p:nvSpPr>
          <p:cNvPr id="7" name="Footer Placeholder 6"/>
          <p:cNvSpPr>
            <a:spLocks noGrp="1"/>
          </p:cNvSpPr>
          <p:nvPr>
            <p:ph type="ftr" sz="quarter" idx="11"/>
          </p:nvPr>
        </p:nvSpPr>
        <p:spPr/>
        <p:txBody>
          <a:bodyPr/>
          <a:lstStyle/>
          <a:p>
            <a:r>
              <a:rPr lang="en-US" dirty="0" smtClean="0"/>
              <a:t>Insurance Foundation Course – Chapter 1</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9"/>
            <a:ext cx="8229600" cy="487362"/>
          </a:xfrm>
          <a:solidFill>
            <a:schemeClr val="tx2">
              <a:lumMod val="20000"/>
              <a:lumOff val="80000"/>
            </a:schemeClr>
          </a:solidFill>
          <a:ln>
            <a:solidFill>
              <a:srgbClr val="0070C0"/>
            </a:solidFill>
          </a:ln>
        </p:spPr>
        <p:txBody>
          <a:bodyPr>
            <a:noAutofit/>
          </a:bodyPr>
          <a:lstStyle/>
          <a:p>
            <a:r>
              <a:rPr lang="en-US" sz="2800" b="1" dirty="0" smtClean="0">
                <a:solidFill>
                  <a:schemeClr val="tx2"/>
                </a:solidFill>
                <a:cs typeface="Arial" pitchFamily="34" charset="0"/>
              </a:rPr>
              <a:t>Understanding the Concept of Risk</a:t>
            </a:r>
            <a:endParaRPr lang="en-US" sz="2800" b="1" dirty="0">
              <a:solidFill>
                <a:schemeClr val="tx2"/>
              </a:solidFill>
              <a:cs typeface="Arial" pitchFamily="34" charset="0"/>
            </a:endParaRPr>
          </a:p>
        </p:txBody>
      </p:sp>
      <p:sp>
        <p:nvSpPr>
          <p:cNvPr id="5" name="Content Placeholder 4"/>
          <p:cNvSpPr>
            <a:spLocks noGrp="1"/>
          </p:cNvSpPr>
          <p:nvPr>
            <p:ph idx="1"/>
          </p:nvPr>
        </p:nvSpPr>
        <p:spPr>
          <a:xfrm>
            <a:off x="457200" y="838200"/>
            <a:ext cx="8229600" cy="5486400"/>
          </a:xfrm>
          <a:ln>
            <a:solidFill>
              <a:schemeClr val="accent1"/>
            </a:solidFill>
          </a:ln>
        </p:spPr>
        <p:txBody>
          <a:bodyPr>
            <a:normAutofit/>
          </a:bodyPr>
          <a:lstStyle/>
          <a:p>
            <a:pPr>
              <a:spcBef>
                <a:spcPts val="600"/>
              </a:spcBef>
              <a:spcAft>
                <a:spcPts val="600"/>
              </a:spcAft>
              <a:buClr>
                <a:srgbClr val="1E60A2"/>
              </a:buClr>
              <a:buSzPct val="75000"/>
              <a:buFont typeface="+mj-lt"/>
              <a:buAutoNum type="arabicPeriod"/>
              <a:defRPr/>
            </a:pPr>
            <a:r>
              <a:rPr lang="en-US" sz="1600" dirty="0" smtClean="0">
                <a:solidFill>
                  <a:schemeClr val="tx2"/>
                </a:solidFill>
              </a:rPr>
              <a:t>Risk is an important term used often in the Insurance context.  Its meaning is different from the English dictionary meaning.</a:t>
            </a:r>
          </a:p>
          <a:p>
            <a:pPr>
              <a:spcBef>
                <a:spcPts val="600"/>
              </a:spcBef>
              <a:spcAft>
                <a:spcPts val="600"/>
              </a:spcAft>
              <a:buClr>
                <a:srgbClr val="1E60A2"/>
              </a:buClr>
              <a:buSzPct val="75000"/>
              <a:buFont typeface="+mj-lt"/>
              <a:buAutoNum type="arabicPeriod"/>
              <a:defRPr/>
            </a:pPr>
            <a:r>
              <a:rPr lang="en-US" sz="1600" dirty="0" smtClean="0">
                <a:solidFill>
                  <a:schemeClr val="tx2"/>
                </a:solidFill>
              </a:rPr>
              <a:t>It is the probability of a loss to the Insured.  The higher the probability, the higher the Risk.</a:t>
            </a:r>
          </a:p>
          <a:p>
            <a:pPr>
              <a:spcBef>
                <a:spcPts val="600"/>
              </a:spcBef>
              <a:spcAft>
                <a:spcPts val="600"/>
              </a:spcAft>
              <a:buClr>
                <a:srgbClr val="1E60A2"/>
              </a:buClr>
              <a:buSzPct val="75000"/>
              <a:buFont typeface="+mj-lt"/>
              <a:buAutoNum type="arabicPeriod"/>
            </a:pPr>
            <a:r>
              <a:rPr lang="en-US" sz="1600" dirty="0" smtClean="0">
                <a:solidFill>
                  <a:schemeClr val="tx2"/>
                </a:solidFill>
              </a:rPr>
              <a:t>E.g.  Risk (or probability of loss) is higher if the vehicle is used for commercial purposes as compared to that for family use</a:t>
            </a:r>
          </a:p>
          <a:p>
            <a:pPr>
              <a:spcBef>
                <a:spcPts val="600"/>
              </a:spcBef>
              <a:spcAft>
                <a:spcPts val="600"/>
              </a:spcAft>
              <a:buClr>
                <a:srgbClr val="1E60A2"/>
              </a:buClr>
              <a:buSzPct val="75000"/>
              <a:buFont typeface="+mj-lt"/>
              <a:buAutoNum type="arabicPeriod"/>
            </a:pPr>
            <a:r>
              <a:rPr lang="en-US" sz="1600" dirty="0" smtClean="0">
                <a:solidFill>
                  <a:schemeClr val="tx2"/>
                </a:solidFill>
              </a:rPr>
              <a:t>Risk is higher if a warehouse is used to store explosives as compared to storage of ready made garments or rice </a:t>
            </a:r>
          </a:p>
          <a:p>
            <a:pPr>
              <a:spcBef>
                <a:spcPts val="600"/>
              </a:spcBef>
              <a:spcAft>
                <a:spcPts val="600"/>
              </a:spcAft>
              <a:buClr>
                <a:srgbClr val="1E60A2"/>
              </a:buClr>
              <a:buSzPct val="75000"/>
              <a:buFont typeface="+mj-lt"/>
              <a:buAutoNum type="arabicPeriod"/>
            </a:pPr>
            <a:r>
              <a:rPr lang="en-US" sz="1600" dirty="0" smtClean="0">
                <a:solidFill>
                  <a:schemeClr val="tx2"/>
                </a:solidFill>
              </a:rPr>
              <a:t>Insurance is in fact the science and art of RISK MANAGEMENT</a:t>
            </a:r>
          </a:p>
          <a:p>
            <a:pPr lvl="0">
              <a:lnSpc>
                <a:spcPct val="150000"/>
              </a:lnSpc>
              <a:spcBef>
                <a:spcPts val="600"/>
              </a:spcBef>
              <a:buClr>
                <a:srgbClr val="1E60A2"/>
              </a:buClr>
              <a:buSzPct val="75000"/>
              <a:buNone/>
            </a:pPr>
            <a:endParaRPr lang="en-US" sz="1600" dirty="0" smtClean="0">
              <a:solidFill>
                <a:schemeClr val="tx2"/>
              </a:solidFill>
              <a:cs typeface="Arial" pitchFamily="34" charset="0"/>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pPr/>
              <a:t>27</a:t>
            </a:fld>
            <a:endParaRPr lang="en-US"/>
          </a:p>
        </p:txBody>
      </p:sp>
      <p:sp>
        <p:nvSpPr>
          <p:cNvPr id="7" name="Footer Placeholder 6"/>
          <p:cNvSpPr>
            <a:spLocks noGrp="1"/>
          </p:cNvSpPr>
          <p:nvPr>
            <p:ph type="ftr" sz="quarter" idx="11"/>
          </p:nvPr>
        </p:nvSpPr>
        <p:spPr/>
        <p:txBody>
          <a:bodyPr/>
          <a:lstStyle/>
          <a:p>
            <a:r>
              <a:rPr lang="en-US" dirty="0" smtClean="0"/>
              <a:t>Insurance Foundation Course – Chapter 1</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9"/>
            <a:ext cx="8229600" cy="487362"/>
          </a:xfrm>
          <a:solidFill>
            <a:schemeClr val="tx2">
              <a:lumMod val="20000"/>
              <a:lumOff val="80000"/>
            </a:schemeClr>
          </a:solidFill>
          <a:ln>
            <a:solidFill>
              <a:srgbClr val="0070C0"/>
            </a:solidFill>
          </a:ln>
        </p:spPr>
        <p:txBody>
          <a:bodyPr>
            <a:noAutofit/>
          </a:bodyPr>
          <a:lstStyle/>
          <a:p>
            <a:r>
              <a:rPr lang="en-US" sz="2800" b="1" dirty="0" smtClean="0">
                <a:solidFill>
                  <a:schemeClr val="tx2"/>
                </a:solidFill>
                <a:cs typeface="Arial" pitchFamily="34" charset="0"/>
              </a:rPr>
              <a:t>Risk Defined</a:t>
            </a:r>
            <a:endParaRPr lang="en-US" sz="2800" b="1" dirty="0">
              <a:solidFill>
                <a:schemeClr val="tx2"/>
              </a:solidFill>
              <a:cs typeface="Arial" pitchFamily="34" charset="0"/>
            </a:endParaRPr>
          </a:p>
        </p:txBody>
      </p:sp>
      <p:sp>
        <p:nvSpPr>
          <p:cNvPr id="5" name="Content Placeholder 4"/>
          <p:cNvSpPr>
            <a:spLocks noGrp="1"/>
          </p:cNvSpPr>
          <p:nvPr>
            <p:ph idx="1"/>
          </p:nvPr>
        </p:nvSpPr>
        <p:spPr>
          <a:xfrm>
            <a:off x="457200" y="838200"/>
            <a:ext cx="8229600" cy="5486400"/>
          </a:xfrm>
          <a:ln>
            <a:solidFill>
              <a:schemeClr val="accent1"/>
            </a:solidFill>
          </a:ln>
        </p:spPr>
        <p:txBody>
          <a:bodyPr>
            <a:normAutofit/>
          </a:bodyPr>
          <a:lstStyle/>
          <a:p>
            <a:pPr lvl="0" fontAlgn="base">
              <a:spcBef>
                <a:spcPts val="600"/>
              </a:spcBef>
              <a:spcAft>
                <a:spcPts val="600"/>
              </a:spcAft>
              <a:buClr>
                <a:srgbClr val="193A80"/>
              </a:buClr>
              <a:buSzPct val="75000"/>
              <a:buFont typeface="+mj-lt"/>
              <a:buAutoNum type="arabicPeriod"/>
              <a:defRPr/>
            </a:pPr>
            <a:r>
              <a:rPr lang="en-US" sz="1600" dirty="0" smtClean="0">
                <a:solidFill>
                  <a:schemeClr val="tx2"/>
                </a:solidFill>
              </a:rPr>
              <a:t>To recapitulate the characteristics of Risk:</a:t>
            </a:r>
          </a:p>
          <a:p>
            <a:pPr marL="687388" lvl="1" indent="-342900" fontAlgn="base">
              <a:spcBef>
                <a:spcPts val="600"/>
              </a:spcBef>
              <a:spcAft>
                <a:spcPts val="600"/>
              </a:spcAft>
              <a:buClr>
                <a:srgbClr val="193A80"/>
              </a:buClr>
              <a:buSzPct val="75000"/>
              <a:buFont typeface="+mj-lt"/>
              <a:buAutoNum type="arabicPeriod"/>
              <a:defRPr/>
            </a:pPr>
            <a:r>
              <a:rPr lang="en-US" sz="1600" dirty="0" smtClean="0">
                <a:solidFill>
                  <a:schemeClr val="tx2"/>
                </a:solidFill>
              </a:rPr>
              <a:t>There is a possibility/chance of  loss</a:t>
            </a:r>
          </a:p>
          <a:p>
            <a:pPr marL="687388" lvl="1" indent="-342900" fontAlgn="base">
              <a:spcBef>
                <a:spcPts val="600"/>
              </a:spcBef>
              <a:spcAft>
                <a:spcPts val="600"/>
              </a:spcAft>
              <a:buClr>
                <a:srgbClr val="193A80"/>
              </a:buClr>
              <a:buSzPct val="75000"/>
              <a:buFont typeface="+mj-lt"/>
              <a:buAutoNum type="arabicPeriod"/>
              <a:defRPr/>
            </a:pPr>
            <a:r>
              <a:rPr lang="en-US" sz="1600" dirty="0" smtClean="0">
                <a:solidFill>
                  <a:schemeClr val="tx2"/>
                </a:solidFill>
              </a:rPr>
              <a:t>Uncertainty of the loss regarding the timing and magnitude</a:t>
            </a:r>
          </a:p>
          <a:p>
            <a:pPr marL="687388" lvl="1" indent="-342900" fontAlgn="base">
              <a:spcBef>
                <a:spcPts val="600"/>
              </a:spcBef>
              <a:spcAft>
                <a:spcPts val="600"/>
              </a:spcAft>
              <a:buClr>
                <a:srgbClr val="193A80"/>
              </a:buClr>
              <a:buSzPct val="75000"/>
              <a:buFont typeface="+mj-lt"/>
              <a:buAutoNum type="arabicPeriod"/>
              <a:defRPr/>
            </a:pPr>
            <a:r>
              <a:rPr lang="en-US" sz="1600" dirty="0" smtClean="0">
                <a:solidFill>
                  <a:schemeClr val="tx2"/>
                </a:solidFill>
              </a:rPr>
              <a:t>Variation of actual from expected results</a:t>
            </a:r>
          </a:p>
          <a:p>
            <a:pPr lvl="0" fontAlgn="base">
              <a:spcBef>
                <a:spcPts val="600"/>
              </a:spcBef>
              <a:spcAft>
                <a:spcPts val="600"/>
              </a:spcAft>
              <a:buClr>
                <a:srgbClr val="193A80"/>
              </a:buClr>
              <a:buSzPct val="75000"/>
              <a:buFont typeface="+mj-lt"/>
              <a:buAutoNum type="arabicPeriod" startAt="2"/>
            </a:pPr>
            <a:r>
              <a:rPr lang="en-US" sz="1600" dirty="0" smtClean="0">
                <a:solidFill>
                  <a:schemeClr val="tx2"/>
                </a:solidFill>
              </a:rPr>
              <a:t>Why is the assessment of Risk important in Insurance?</a:t>
            </a:r>
          </a:p>
          <a:p>
            <a:pPr lvl="0" fontAlgn="base">
              <a:spcBef>
                <a:spcPts val="600"/>
              </a:spcBef>
              <a:spcAft>
                <a:spcPts val="600"/>
              </a:spcAft>
              <a:buClr>
                <a:srgbClr val="193A80"/>
              </a:buClr>
              <a:buSzPct val="75000"/>
              <a:buNone/>
            </a:pPr>
            <a:r>
              <a:rPr lang="en-US" sz="1600" dirty="0" smtClean="0">
                <a:solidFill>
                  <a:schemeClr val="tx2"/>
                </a:solidFill>
              </a:rPr>
              <a:t>	Because it has a direct impact on underwriting and the rate.  Higher the perceived Risk –higher the premium rate charged .</a:t>
            </a:r>
          </a:p>
          <a:p>
            <a:pPr lvl="0" fontAlgn="base">
              <a:spcBef>
                <a:spcPts val="600"/>
              </a:spcBef>
              <a:spcAft>
                <a:spcPts val="600"/>
              </a:spcAft>
              <a:buClr>
                <a:srgbClr val="193A80"/>
              </a:buClr>
              <a:buSzPct val="75000"/>
              <a:buFont typeface="+mj-lt"/>
              <a:buAutoNum type="arabicPeriod" startAt="3"/>
            </a:pPr>
            <a:r>
              <a:rPr lang="en-US" sz="1600" dirty="0" smtClean="0">
                <a:solidFill>
                  <a:schemeClr val="tx2"/>
                </a:solidFill>
              </a:rPr>
              <a:t>But assessment of Risk is also important from the point of view of loss prevention because loss prevention is more beneficial to all stakeholders including the Society at large than prompt settlement of claim after a loss.  Because it is common knowledge that a claim has more far reaching consequences like emotional trauma  for the families and social impact like resulting in orphans and destitute.</a:t>
            </a:r>
          </a:p>
          <a:p>
            <a:pPr lvl="0" fontAlgn="base">
              <a:spcBef>
                <a:spcPts val="600"/>
              </a:spcBef>
              <a:spcAft>
                <a:spcPts val="600"/>
              </a:spcAft>
              <a:buClr>
                <a:srgbClr val="193A80"/>
              </a:buClr>
              <a:buSzPct val="75000"/>
              <a:buFont typeface="+mj-lt"/>
              <a:buAutoNum type="arabicPeriod" startAt="4"/>
            </a:pPr>
            <a:r>
              <a:rPr lang="en-US" sz="1600" dirty="0" smtClean="0">
                <a:solidFill>
                  <a:schemeClr val="tx2"/>
                </a:solidFill>
              </a:rPr>
              <a:t>Insurers truly believe in the adage ‘prevention is better than cure’</a:t>
            </a:r>
          </a:p>
          <a:p>
            <a:pPr lvl="0">
              <a:lnSpc>
                <a:spcPct val="150000"/>
              </a:lnSpc>
              <a:spcBef>
                <a:spcPts val="600"/>
              </a:spcBef>
              <a:spcAft>
                <a:spcPts val="600"/>
              </a:spcAft>
              <a:buClr>
                <a:srgbClr val="1E60A2"/>
              </a:buClr>
              <a:buSzPct val="75000"/>
              <a:buNone/>
            </a:pPr>
            <a:endParaRPr lang="en-US" sz="1600" dirty="0" smtClean="0">
              <a:solidFill>
                <a:schemeClr val="tx2"/>
              </a:solidFill>
              <a:cs typeface="Arial" pitchFamily="34" charset="0"/>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pPr/>
              <a:t>28</a:t>
            </a:fld>
            <a:endParaRPr lang="en-US"/>
          </a:p>
        </p:txBody>
      </p:sp>
      <p:sp>
        <p:nvSpPr>
          <p:cNvPr id="7" name="Footer Placeholder 6"/>
          <p:cNvSpPr>
            <a:spLocks noGrp="1"/>
          </p:cNvSpPr>
          <p:nvPr>
            <p:ph type="ftr" sz="quarter" idx="11"/>
          </p:nvPr>
        </p:nvSpPr>
        <p:spPr/>
        <p:txBody>
          <a:bodyPr/>
          <a:lstStyle/>
          <a:p>
            <a:r>
              <a:rPr lang="en-US" dirty="0" smtClean="0"/>
              <a:t>Insurance Foundation Course – Chapter 1</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9"/>
            <a:ext cx="8229600" cy="487362"/>
          </a:xfrm>
          <a:solidFill>
            <a:schemeClr val="tx2">
              <a:lumMod val="20000"/>
              <a:lumOff val="80000"/>
            </a:schemeClr>
          </a:solidFill>
          <a:ln>
            <a:solidFill>
              <a:srgbClr val="0070C0"/>
            </a:solidFill>
          </a:ln>
        </p:spPr>
        <p:txBody>
          <a:bodyPr>
            <a:noAutofit/>
          </a:bodyPr>
          <a:lstStyle/>
          <a:p>
            <a:r>
              <a:rPr lang="en-US" sz="2800" b="1" dirty="0" smtClean="0">
                <a:solidFill>
                  <a:schemeClr val="tx2"/>
                </a:solidFill>
                <a:cs typeface="Arial" pitchFamily="34" charset="0"/>
              </a:rPr>
              <a:t>Risk Management and Insurance</a:t>
            </a:r>
            <a:endParaRPr lang="en-US" sz="2800" b="1" dirty="0">
              <a:solidFill>
                <a:schemeClr val="tx2"/>
              </a:solidFill>
              <a:cs typeface="Arial" pitchFamily="34" charset="0"/>
            </a:endParaRPr>
          </a:p>
        </p:txBody>
      </p:sp>
      <p:sp>
        <p:nvSpPr>
          <p:cNvPr id="5" name="Content Placeholder 4"/>
          <p:cNvSpPr>
            <a:spLocks noGrp="1"/>
          </p:cNvSpPr>
          <p:nvPr>
            <p:ph idx="1"/>
          </p:nvPr>
        </p:nvSpPr>
        <p:spPr>
          <a:xfrm>
            <a:off x="457200" y="838200"/>
            <a:ext cx="8229600" cy="5486400"/>
          </a:xfrm>
          <a:ln>
            <a:solidFill>
              <a:schemeClr val="accent1"/>
            </a:solidFill>
          </a:ln>
        </p:spPr>
        <p:txBody>
          <a:bodyPr>
            <a:noAutofit/>
          </a:bodyPr>
          <a:lstStyle/>
          <a:p>
            <a:pPr lvl="0">
              <a:spcBef>
                <a:spcPts val="600"/>
              </a:spcBef>
              <a:spcAft>
                <a:spcPts val="600"/>
              </a:spcAft>
              <a:buClr>
                <a:srgbClr val="1E60A2"/>
              </a:buClr>
              <a:buSzPct val="100000"/>
              <a:buFont typeface="+mj-lt"/>
              <a:buAutoNum type="arabicPeriod"/>
            </a:pPr>
            <a:r>
              <a:rPr lang="en-US" sz="1600" dirty="0" smtClean="0">
                <a:solidFill>
                  <a:schemeClr val="tx2"/>
                </a:solidFill>
                <a:cs typeface="Arial" pitchFamily="34" charset="0"/>
              </a:rPr>
              <a:t>Individuals, families, Corporate Organizations and other entities (like the Government and not for profit organizations) manage Risks in different ways.  Ideally, they should :</a:t>
            </a:r>
          </a:p>
          <a:p>
            <a:pPr marL="688975" lvl="1" indent="-344488">
              <a:spcBef>
                <a:spcPts val="600"/>
              </a:spcBef>
              <a:spcAft>
                <a:spcPts val="600"/>
              </a:spcAft>
              <a:buClr>
                <a:srgbClr val="1E60A2"/>
              </a:buClr>
              <a:buSzPct val="75000"/>
              <a:buFont typeface="+mj-lt"/>
              <a:buAutoNum type="arabicPeriod"/>
            </a:pPr>
            <a:r>
              <a:rPr lang="en-US" sz="1600" dirty="0" smtClean="0">
                <a:solidFill>
                  <a:schemeClr val="tx2"/>
                </a:solidFill>
                <a:cs typeface="Arial" pitchFamily="34" charset="0"/>
              </a:rPr>
              <a:t>Identify the risks </a:t>
            </a:r>
          </a:p>
          <a:p>
            <a:pPr marL="687388">
              <a:spcBef>
                <a:spcPts val="600"/>
              </a:spcBef>
              <a:spcAft>
                <a:spcPts val="600"/>
              </a:spcAft>
              <a:buClr>
                <a:srgbClr val="1E60A2"/>
              </a:buClr>
              <a:buSzPct val="75000"/>
              <a:buFont typeface="+mj-lt"/>
              <a:buAutoNum type="arabicPeriod"/>
            </a:pPr>
            <a:r>
              <a:rPr lang="en-US" sz="1600" dirty="0" smtClean="0">
                <a:solidFill>
                  <a:schemeClr val="tx2"/>
                </a:solidFill>
                <a:cs typeface="Arial" pitchFamily="34" charset="0"/>
              </a:rPr>
              <a:t>Analyze the Risks</a:t>
            </a:r>
          </a:p>
          <a:p>
            <a:pPr marL="687388">
              <a:spcBef>
                <a:spcPts val="600"/>
              </a:spcBef>
              <a:spcAft>
                <a:spcPts val="600"/>
              </a:spcAft>
              <a:buClr>
                <a:srgbClr val="1E60A2"/>
              </a:buClr>
              <a:buSzPct val="75000"/>
              <a:buFont typeface="+mj-lt"/>
              <a:buAutoNum type="arabicPeriod"/>
            </a:pPr>
            <a:r>
              <a:rPr lang="en-US" sz="1600" dirty="0" smtClean="0">
                <a:solidFill>
                  <a:schemeClr val="tx2"/>
                </a:solidFill>
                <a:cs typeface="Arial" pitchFamily="34" charset="0"/>
              </a:rPr>
              <a:t>Identify Risk Management Techniques </a:t>
            </a:r>
          </a:p>
          <a:p>
            <a:pPr marL="687388">
              <a:spcBef>
                <a:spcPts val="600"/>
              </a:spcBef>
              <a:spcAft>
                <a:spcPts val="600"/>
              </a:spcAft>
              <a:buClr>
                <a:srgbClr val="1E60A2"/>
              </a:buClr>
              <a:buSzPct val="75000"/>
              <a:buFont typeface="+mj-lt"/>
              <a:buAutoNum type="arabicPeriod"/>
            </a:pPr>
            <a:r>
              <a:rPr lang="en-US" sz="1600" dirty="0" smtClean="0">
                <a:solidFill>
                  <a:schemeClr val="tx2"/>
                </a:solidFill>
                <a:cs typeface="Arial" pitchFamily="34" charset="0"/>
              </a:rPr>
              <a:t>Implement the right techniques </a:t>
            </a:r>
          </a:p>
          <a:p>
            <a:pPr marL="687388">
              <a:spcBef>
                <a:spcPts val="600"/>
              </a:spcBef>
              <a:spcAft>
                <a:spcPts val="600"/>
              </a:spcAft>
              <a:buClr>
                <a:srgbClr val="1E60A2"/>
              </a:buClr>
              <a:buSzPct val="75000"/>
              <a:buFont typeface="+mj-lt"/>
              <a:buAutoNum type="arabicPeriod"/>
            </a:pPr>
            <a:r>
              <a:rPr lang="en-US" sz="1600" dirty="0" smtClean="0">
                <a:solidFill>
                  <a:schemeClr val="tx2"/>
                </a:solidFill>
                <a:cs typeface="Arial" pitchFamily="34" charset="0"/>
              </a:rPr>
              <a:t>Review the Risk Management plan </a:t>
            </a:r>
          </a:p>
          <a:p>
            <a:pPr>
              <a:spcBef>
                <a:spcPts val="600"/>
              </a:spcBef>
              <a:spcAft>
                <a:spcPts val="600"/>
              </a:spcAft>
              <a:buClr>
                <a:srgbClr val="1E60A2"/>
              </a:buClr>
              <a:buSzPct val="100000"/>
              <a:buFont typeface="+mj-lt"/>
              <a:buAutoNum type="arabicPeriod" startAt="2"/>
            </a:pPr>
            <a:r>
              <a:rPr lang="en-US" sz="1600" dirty="0" smtClean="0">
                <a:solidFill>
                  <a:schemeClr val="tx2"/>
                </a:solidFill>
                <a:cs typeface="Arial" pitchFamily="34" charset="0"/>
              </a:rPr>
              <a:t>The various Risk Management Techniques are:</a:t>
            </a:r>
          </a:p>
          <a:p>
            <a:pPr marL="687388">
              <a:spcBef>
                <a:spcPts val="600"/>
              </a:spcBef>
              <a:spcAft>
                <a:spcPts val="600"/>
              </a:spcAft>
              <a:buClr>
                <a:srgbClr val="1E60A2"/>
              </a:buClr>
              <a:buSzPct val="75000"/>
              <a:buFont typeface="+mj-lt"/>
              <a:buAutoNum type="arabicPeriod"/>
            </a:pPr>
            <a:r>
              <a:rPr lang="en-US" sz="1600" dirty="0" smtClean="0">
                <a:solidFill>
                  <a:schemeClr val="tx2"/>
                </a:solidFill>
                <a:cs typeface="Arial" pitchFamily="34" charset="0"/>
              </a:rPr>
              <a:t>Avoid the Risk</a:t>
            </a:r>
          </a:p>
          <a:p>
            <a:pPr marL="687388">
              <a:spcBef>
                <a:spcPts val="600"/>
              </a:spcBef>
              <a:spcAft>
                <a:spcPts val="600"/>
              </a:spcAft>
              <a:buClr>
                <a:srgbClr val="1E60A2"/>
              </a:buClr>
              <a:buSzPct val="75000"/>
              <a:buFont typeface="+mj-lt"/>
              <a:buAutoNum type="arabicPeriod"/>
            </a:pPr>
            <a:r>
              <a:rPr lang="en-US" sz="1600" dirty="0" smtClean="0">
                <a:solidFill>
                  <a:schemeClr val="tx2"/>
                </a:solidFill>
                <a:cs typeface="Arial" pitchFamily="34" charset="0"/>
              </a:rPr>
              <a:t>Retain the Risk</a:t>
            </a:r>
          </a:p>
          <a:p>
            <a:pPr marL="687388">
              <a:spcBef>
                <a:spcPts val="600"/>
              </a:spcBef>
              <a:spcAft>
                <a:spcPts val="600"/>
              </a:spcAft>
              <a:buClr>
                <a:srgbClr val="1E60A2"/>
              </a:buClr>
              <a:buSzPct val="75000"/>
              <a:buFont typeface="+mj-lt"/>
              <a:buAutoNum type="arabicPeriod"/>
            </a:pPr>
            <a:r>
              <a:rPr lang="en-US" sz="1600" dirty="0" smtClean="0">
                <a:solidFill>
                  <a:schemeClr val="tx2"/>
                </a:solidFill>
                <a:cs typeface="Arial" pitchFamily="34" charset="0"/>
              </a:rPr>
              <a:t>Control the Risk by</a:t>
            </a:r>
          </a:p>
          <a:p>
            <a:pPr marL="1028700" lvl="1">
              <a:spcBef>
                <a:spcPts val="600"/>
              </a:spcBef>
              <a:spcAft>
                <a:spcPts val="600"/>
              </a:spcAft>
              <a:buClr>
                <a:srgbClr val="1E60A2"/>
              </a:buClr>
              <a:buSzPct val="75000"/>
              <a:buFont typeface="+mj-lt"/>
              <a:buAutoNum type="arabicPeriod"/>
            </a:pPr>
            <a:r>
              <a:rPr lang="en-US" sz="1600" dirty="0" smtClean="0">
                <a:solidFill>
                  <a:schemeClr val="tx2"/>
                </a:solidFill>
                <a:cs typeface="Arial" pitchFamily="34" charset="0"/>
              </a:rPr>
              <a:t>Loss prevention </a:t>
            </a:r>
          </a:p>
          <a:p>
            <a:pPr marL="1028700" lvl="1">
              <a:spcBef>
                <a:spcPts val="600"/>
              </a:spcBef>
              <a:spcAft>
                <a:spcPts val="600"/>
              </a:spcAft>
              <a:buClr>
                <a:srgbClr val="1E60A2"/>
              </a:buClr>
              <a:buSzPct val="75000"/>
              <a:buFont typeface="+mj-lt"/>
              <a:buAutoNum type="arabicPeriod"/>
            </a:pPr>
            <a:r>
              <a:rPr lang="en-US" sz="1600" dirty="0" smtClean="0">
                <a:solidFill>
                  <a:schemeClr val="tx2"/>
                </a:solidFill>
                <a:cs typeface="Arial" pitchFamily="34" charset="0"/>
              </a:rPr>
              <a:t>Loss minimization</a:t>
            </a:r>
          </a:p>
          <a:p>
            <a:pPr>
              <a:spcBef>
                <a:spcPts val="600"/>
              </a:spcBef>
              <a:spcAft>
                <a:spcPts val="600"/>
              </a:spcAft>
              <a:buClr>
                <a:srgbClr val="1E60A2"/>
              </a:buClr>
              <a:buSzPct val="100000"/>
              <a:buFont typeface="+mj-lt"/>
              <a:buAutoNum type="arabicPeriod" startAt="3"/>
            </a:pPr>
            <a:r>
              <a:rPr lang="en-US" sz="1600" smtClean="0">
                <a:solidFill>
                  <a:schemeClr val="tx2"/>
                </a:solidFill>
                <a:cs typeface="Arial" pitchFamily="34" charset="0"/>
              </a:rPr>
              <a:t>Risk transfer </a:t>
            </a:r>
            <a:r>
              <a:rPr lang="en-US" sz="1600" dirty="0" smtClean="0">
                <a:solidFill>
                  <a:schemeClr val="tx2"/>
                </a:solidFill>
                <a:cs typeface="Arial" pitchFamily="34" charset="0"/>
              </a:rPr>
              <a:t>- Insurance</a:t>
            </a:r>
          </a:p>
          <a:p>
            <a:pPr lvl="0">
              <a:spcBef>
                <a:spcPts val="600"/>
              </a:spcBef>
              <a:spcAft>
                <a:spcPts val="600"/>
              </a:spcAft>
              <a:buClr>
                <a:srgbClr val="1E60A2"/>
              </a:buClr>
              <a:buSzPct val="75000"/>
              <a:buNone/>
            </a:pPr>
            <a:endParaRPr lang="en-US" sz="1600" dirty="0" smtClean="0">
              <a:solidFill>
                <a:schemeClr val="tx2"/>
              </a:solidFill>
              <a:cs typeface="Arial" pitchFamily="34" charset="0"/>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pPr/>
              <a:t>29</a:t>
            </a:fld>
            <a:endParaRPr lang="en-US"/>
          </a:p>
        </p:txBody>
      </p:sp>
      <p:sp>
        <p:nvSpPr>
          <p:cNvPr id="7" name="Footer Placeholder 6"/>
          <p:cNvSpPr>
            <a:spLocks noGrp="1"/>
          </p:cNvSpPr>
          <p:nvPr>
            <p:ph type="ftr" sz="quarter" idx="11"/>
          </p:nvPr>
        </p:nvSpPr>
        <p:spPr/>
        <p:txBody>
          <a:bodyPr/>
          <a:lstStyle/>
          <a:p>
            <a:r>
              <a:rPr lang="en-US" dirty="0" smtClean="0"/>
              <a:t>Insurance Foundation Course – Chapter 1</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9"/>
            <a:ext cx="8229600" cy="487362"/>
          </a:xfrm>
          <a:solidFill>
            <a:schemeClr val="tx2">
              <a:lumMod val="20000"/>
              <a:lumOff val="80000"/>
            </a:schemeClr>
          </a:solidFill>
          <a:ln>
            <a:solidFill>
              <a:srgbClr val="0070C0"/>
            </a:solidFill>
          </a:ln>
        </p:spPr>
        <p:txBody>
          <a:bodyPr>
            <a:noAutofit/>
          </a:bodyPr>
          <a:lstStyle/>
          <a:p>
            <a:r>
              <a:rPr lang="en-US" sz="2800" b="1" dirty="0" smtClean="0">
                <a:solidFill>
                  <a:schemeClr val="tx2"/>
                </a:solidFill>
                <a:cs typeface="Arial" pitchFamily="34" charset="0"/>
              </a:rPr>
              <a:t>Lesson 1 – Introduction to Insurance</a:t>
            </a:r>
            <a:endParaRPr lang="en-US" sz="2800" b="1" dirty="0">
              <a:solidFill>
                <a:schemeClr val="tx2"/>
              </a:solidFill>
              <a:cs typeface="Arial" pitchFamily="34" charset="0"/>
            </a:endParaRPr>
          </a:p>
        </p:txBody>
      </p:sp>
      <p:sp>
        <p:nvSpPr>
          <p:cNvPr id="5" name="Content Placeholder 4"/>
          <p:cNvSpPr>
            <a:spLocks noGrp="1"/>
          </p:cNvSpPr>
          <p:nvPr>
            <p:ph idx="1"/>
          </p:nvPr>
        </p:nvSpPr>
        <p:spPr>
          <a:xfrm>
            <a:off x="457200" y="838200"/>
            <a:ext cx="8229600" cy="5486400"/>
          </a:xfrm>
          <a:ln>
            <a:solidFill>
              <a:schemeClr val="accent1"/>
            </a:solidFill>
          </a:ln>
        </p:spPr>
        <p:txBody>
          <a:bodyPr>
            <a:normAutofit fontScale="55000" lnSpcReduction="20000"/>
          </a:bodyPr>
          <a:lstStyle/>
          <a:p>
            <a:pPr marL="457200" indent="-457200">
              <a:lnSpc>
                <a:spcPct val="120000"/>
              </a:lnSpc>
              <a:spcBef>
                <a:spcPts val="0"/>
              </a:spcBef>
              <a:spcAft>
                <a:spcPts val="600"/>
              </a:spcAft>
              <a:buClr>
                <a:schemeClr val="tx2"/>
              </a:buClr>
              <a:buSzPct val="100000"/>
              <a:buFont typeface="+mj-lt"/>
              <a:buAutoNum type="arabicPeriod"/>
            </a:pPr>
            <a:r>
              <a:rPr lang="en-US" sz="2900" dirty="0" smtClean="0">
                <a:solidFill>
                  <a:schemeClr val="tx2"/>
                </a:solidFill>
              </a:rPr>
              <a:t>Insurance is a mechanism for transfer of </a:t>
            </a:r>
            <a:r>
              <a:rPr lang="en-US" sz="2900" i="1" dirty="0" smtClean="0">
                <a:solidFill>
                  <a:schemeClr val="tx2"/>
                </a:solidFill>
              </a:rPr>
              <a:t>Risk</a:t>
            </a:r>
            <a:r>
              <a:rPr lang="en-US" sz="2900" dirty="0" smtClean="0">
                <a:solidFill>
                  <a:schemeClr val="tx2"/>
                </a:solidFill>
              </a:rPr>
              <a:t> between two parties </a:t>
            </a:r>
          </a:p>
          <a:p>
            <a:pPr marL="857250" lvl="1" indent="-457200">
              <a:lnSpc>
                <a:spcPct val="120000"/>
              </a:lnSpc>
              <a:spcBef>
                <a:spcPts val="0"/>
              </a:spcBef>
              <a:spcAft>
                <a:spcPts val="600"/>
              </a:spcAft>
              <a:buClr>
                <a:schemeClr val="tx2"/>
              </a:buClr>
              <a:buSzPct val="75000"/>
              <a:buFont typeface="+mj-lt"/>
              <a:buAutoNum type="arabicPeriod"/>
            </a:pPr>
            <a:r>
              <a:rPr lang="en-US" sz="2900" dirty="0" smtClean="0">
                <a:solidFill>
                  <a:schemeClr val="tx2"/>
                </a:solidFill>
              </a:rPr>
              <a:t>One is the </a:t>
            </a:r>
            <a:r>
              <a:rPr lang="en-US" sz="2900" i="1" dirty="0" smtClean="0">
                <a:solidFill>
                  <a:schemeClr val="tx2"/>
                </a:solidFill>
              </a:rPr>
              <a:t>Insured</a:t>
            </a:r>
          </a:p>
          <a:p>
            <a:pPr marL="857250" lvl="1" indent="-457200">
              <a:lnSpc>
                <a:spcPct val="120000"/>
              </a:lnSpc>
              <a:spcBef>
                <a:spcPts val="0"/>
              </a:spcBef>
              <a:spcAft>
                <a:spcPts val="600"/>
              </a:spcAft>
              <a:buClr>
                <a:schemeClr val="tx2"/>
              </a:buClr>
              <a:buSzPct val="75000"/>
              <a:buFont typeface="+mj-lt"/>
              <a:buAutoNum type="arabicPeriod"/>
            </a:pPr>
            <a:r>
              <a:rPr lang="en-US" sz="2900" dirty="0" smtClean="0">
                <a:solidFill>
                  <a:schemeClr val="tx2"/>
                </a:solidFill>
              </a:rPr>
              <a:t>The other is the Insurer.  One party  (the</a:t>
            </a:r>
            <a:r>
              <a:rPr lang="en-US" sz="2900" i="1" dirty="0" smtClean="0">
                <a:solidFill>
                  <a:schemeClr val="tx2"/>
                </a:solidFill>
              </a:rPr>
              <a:t> Insured</a:t>
            </a:r>
            <a:r>
              <a:rPr lang="en-US" sz="2900" dirty="0" smtClean="0">
                <a:solidFill>
                  <a:schemeClr val="tx2"/>
                </a:solidFill>
              </a:rPr>
              <a:t>) pays a sum (called </a:t>
            </a:r>
            <a:r>
              <a:rPr lang="en-US" sz="2900" i="1" dirty="0" smtClean="0">
                <a:solidFill>
                  <a:schemeClr val="tx2"/>
                </a:solidFill>
              </a:rPr>
              <a:t>Premium</a:t>
            </a:r>
            <a:r>
              <a:rPr lang="en-US" sz="2900" dirty="0" smtClean="0">
                <a:solidFill>
                  <a:schemeClr val="tx2"/>
                </a:solidFill>
              </a:rPr>
              <a:t>) to the other party (</a:t>
            </a:r>
            <a:r>
              <a:rPr lang="en-US" sz="2900" i="1" dirty="0" smtClean="0">
                <a:solidFill>
                  <a:schemeClr val="tx2"/>
                </a:solidFill>
              </a:rPr>
              <a:t>Insurer</a:t>
            </a:r>
            <a:r>
              <a:rPr lang="en-US" sz="2900" dirty="0" smtClean="0">
                <a:solidFill>
                  <a:schemeClr val="tx2"/>
                </a:solidFill>
              </a:rPr>
              <a:t>).  In return, the Insurer pays to the Insured, a sum of money (called the </a:t>
            </a:r>
            <a:r>
              <a:rPr lang="en-US" sz="2900" i="1" dirty="0" smtClean="0">
                <a:solidFill>
                  <a:schemeClr val="tx2"/>
                </a:solidFill>
              </a:rPr>
              <a:t>Claim Amount </a:t>
            </a:r>
            <a:r>
              <a:rPr lang="en-US" sz="2900" dirty="0" smtClean="0">
                <a:solidFill>
                  <a:schemeClr val="tx2"/>
                </a:solidFill>
              </a:rPr>
              <a:t>which is limited to the </a:t>
            </a:r>
            <a:r>
              <a:rPr lang="en-US" sz="2900" i="1" dirty="0" smtClean="0">
                <a:solidFill>
                  <a:schemeClr val="tx2"/>
                </a:solidFill>
              </a:rPr>
              <a:t>Sum Assured</a:t>
            </a:r>
            <a:r>
              <a:rPr lang="en-US" sz="2900" dirty="0" smtClean="0">
                <a:solidFill>
                  <a:schemeClr val="tx2"/>
                </a:solidFill>
              </a:rPr>
              <a:t>) on the happening of a certain unexpected and unfortunate loss causing event</a:t>
            </a:r>
          </a:p>
          <a:p>
            <a:pPr marL="857250" lvl="1" indent="-457200">
              <a:lnSpc>
                <a:spcPct val="120000"/>
              </a:lnSpc>
              <a:spcBef>
                <a:spcPts val="0"/>
              </a:spcBef>
              <a:spcAft>
                <a:spcPts val="600"/>
              </a:spcAft>
              <a:buClr>
                <a:schemeClr val="tx2"/>
              </a:buClr>
              <a:buSzPct val="75000"/>
              <a:buFont typeface="+mj-lt"/>
              <a:buAutoNum type="arabicPeriod"/>
            </a:pPr>
            <a:r>
              <a:rPr lang="en-US" sz="2900" dirty="0" smtClean="0">
                <a:solidFill>
                  <a:schemeClr val="tx2"/>
                </a:solidFill>
              </a:rPr>
              <a:t> It is a system of sharing losses.  Losses suffered by few are spread over many, who are exposed to similar Risks</a:t>
            </a:r>
          </a:p>
          <a:p>
            <a:pPr marL="857250" lvl="1" indent="-457200">
              <a:lnSpc>
                <a:spcPct val="120000"/>
              </a:lnSpc>
              <a:spcBef>
                <a:spcPts val="0"/>
              </a:spcBef>
              <a:spcAft>
                <a:spcPts val="600"/>
              </a:spcAft>
              <a:buClr>
                <a:schemeClr val="tx2"/>
              </a:buClr>
              <a:buSzPct val="75000"/>
              <a:buFont typeface="+mj-lt"/>
              <a:buAutoNum type="arabicPeriod"/>
            </a:pPr>
            <a:r>
              <a:rPr lang="en-US" sz="2900" dirty="0" smtClean="0">
                <a:solidFill>
                  <a:schemeClr val="tx2"/>
                </a:solidFill>
              </a:rPr>
              <a:t> </a:t>
            </a:r>
            <a:r>
              <a:rPr lang="en-US" sz="2900" b="1" dirty="0" smtClean="0">
                <a:solidFill>
                  <a:schemeClr val="tx2"/>
                </a:solidFill>
              </a:rPr>
              <a:t>To sum up, it is a method of transfer of Risk</a:t>
            </a:r>
          </a:p>
          <a:p>
            <a:pPr marL="857250" lvl="1" indent="-457200">
              <a:lnSpc>
                <a:spcPct val="120000"/>
              </a:lnSpc>
              <a:spcBef>
                <a:spcPts val="0"/>
              </a:spcBef>
              <a:spcAft>
                <a:spcPts val="600"/>
              </a:spcAft>
              <a:buClr>
                <a:schemeClr val="tx2"/>
              </a:buClr>
              <a:buSzPct val="75000"/>
              <a:buFont typeface="+mj-lt"/>
              <a:buAutoNum type="arabicPeriod"/>
            </a:pPr>
            <a:r>
              <a:rPr lang="en-US" sz="2900" b="1" dirty="0" smtClean="0">
                <a:solidFill>
                  <a:schemeClr val="tx2"/>
                </a:solidFill>
              </a:rPr>
              <a:t> </a:t>
            </a:r>
            <a:r>
              <a:rPr lang="en-US" sz="2900" dirty="0" smtClean="0">
                <a:solidFill>
                  <a:schemeClr val="tx2"/>
                </a:solidFill>
              </a:rPr>
              <a:t>From ______? To _____?</a:t>
            </a:r>
          </a:p>
          <a:p>
            <a:pPr marL="457200" indent="-457200">
              <a:lnSpc>
                <a:spcPct val="120000"/>
              </a:lnSpc>
              <a:spcBef>
                <a:spcPts val="0"/>
              </a:spcBef>
              <a:spcAft>
                <a:spcPts val="600"/>
              </a:spcAft>
              <a:buClr>
                <a:schemeClr val="tx2"/>
              </a:buClr>
              <a:buSzPct val="100000"/>
              <a:buFont typeface="+mj-lt"/>
              <a:buAutoNum type="arabicPeriod"/>
            </a:pPr>
            <a:r>
              <a:rPr lang="en-US" sz="2900" dirty="0" smtClean="0">
                <a:solidFill>
                  <a:schemeClr val="tx2"/>
                </a:solidFill>
              </a:rPr>
              <a:t>The transfer of Risk is embodied in a contract which is called the </a:t>
            </a:r>
            <a:r>
              <a:rPr lang="en-US" sz="2900" i="1" dirty="0" smtClean="0">
                <a:solidFill>
                  <a:schemeClr val="tx2"/>
                </a:solidFill>
              </a:rPr>
              <a:t>Policy</a:t>
            </a:r>
            <a:r>
              <a:rPr lang="en-US" sz="2900" dirty="0" smtClean="0">
                <a:solidFill>
                  <a:schemeClr val="tx2"/>
                </a:solidFill>
              </a:rPr>
              <a:t>.  Insurance is therefore a </a:t>
            </a:r>
            <a:r>
              <a:rPr lang="en-US" sz="2900" i="1" dirty="0" smtClean="0">
                <a:solidFill>
                  <a:schemeClr val="tx2"/>
                </a:solidFill>
              </a:rPr>
              <a:t>Contract</a:t>
            </a:r>
          </a:p>
          <a:p>
            <a:pPr marL="457200" indent="-457200">
              <a:lnSpc>
                <a:spcPct val="120000"/>
              </a:lnSpc>
              <a:spcBef>
                <a:spcPts val="0"/>
              </a:spcBef>
              <a:spcAft>
                <a:spcPts val="600"/>
              </a:spcAft>
              <a:buClr>
                <a:schemeClr val="tx2"/>
              </a:buClr>
              <a:buSzPct val="100000"/>
              <a:buFont typeface="+mj-lt"/>
              <a:buAutoNum type="arabicPeriod"/>
            </a:pPr>
            <a:r>
              <a:rPr lang="en-US" sz="2900" dirty="0" smtClean="0">
                <a:solidFill>
                  <a:schemeClr val="tx2"/>
                </a:solidFill>
              </a:rPr>
              <a:t>Insurance is also a </a:t>
            </a:r>
            <a:r>
              <a:rPr lang="en-US" sz="2900" i="1" dirty="0" smtClean="0">
                <a:solidFill>
                  <a:schemeClr val="tx2"/>
                </a:solidFill>
              </a:rPr>
              <a:t>Business</a:t>
            </a:r>
            <a:r>
              <a:rPr lang="en-US" sz="2900" dirty="0" smtClean="0">
                <a:solidFill>
                  <a:schemeClr val="tx2"/>
                </a:solidFill>
              </a:rPr>
              <a:t> run by companies whose primary motive is to make profit</a:t>
            </a:r>
          </a:p>
          <a:p>
            <a:pPr marL="457200" indent="-457200">
              <a:lnSpc>
                <a:spcPct val="120000"/>
              </a:lnSpc>
              <a:spcBef>
                <a:spcPts val="0"/>
              </a:spcBef>
              <a:spcAft>
                <a:spcPts val="600"/>
              </a:spcAft>
              <a:buClr>
                <a:schemeClr val="tx2"/>
              </a:buClr>
              <a:buSzPct val="100000"/>
              <a:buNone/>
            </a:pPr>
            <a:r>
              <a:rPr lang="en-US" sz="2900" b="1" dirty="0" smtClean="0">
                <a:solidFill>
                  <a:schemeClr val="tx2"/>
                </a:solidFill>
              </a:rPr>
              <a:t>Summary</a:t>
            </a:r>
          </a:p>
          <a:p>
            <a:pPr marL="457200" indent="-457200">
              <a:lnSpc>
                <a:spcPct val="120000"/>
              </a:lnSpc>
              <a:spcBef>
                <a:spcPts val="0"/>
              </a:spcBef>
              <a:spcAft>
                <a:spcPts val="600"/>
              </a:spcAft>
              <a:buClr>
                <a:schemeClr val="tx2"/>
              </a:buClr>
              <a:buSzPct val="100000"/>
              <a:buNone/>
            </a:pPr>
            <a:r>
              <a:rPr lang="en-US" sz="2900" dirty="0" smtClean="0">
                <a:solidFill>
                  <a:schemeClr val="tx2"/>
                </a:solidFill>
              </a:rPr>
              <a:t>Insurance is therefore a</a:t>
            </a:r>
          </a:p>
          <a:p>
            <a:pPr marL="457200" indent="-457200">
              <a:lnSpc>
                <a:spcPct val="120000"/>
              </a:lnSpc>
              <a:spcBef>
                <a:spcPts val="0"/>
              </a:spcBef>
              <a:spcAft>
                <a:spcPts val="600"/>
              </a:spcAft>
              <a:buClr>
                <a:schemeClr val="tx2"/>
              </a:buClr>
              <a:buSzPct val="100000"/>
              <a:buFont typeface="+mj-lt"/>
              <a:buAutoNum type="arabicPeriod"/>
            </a:pPr>
            <a:r>
              <a:rPr lang="en-US" sz="2900" dirty="0" smtClean="0">
                <a:solidFill>
                  <a:schemeClr val="tx2"/>
                </a:solidFill>
              </a:rPr>
              <a:t>Risk transfer mechanism</a:t>
            </a:r>
          </a:p>
          <a:p>
            <a:pPr marL="457200" indent="-457200">
              <a:lnSpc>
                <a:spcPct val="120000"/>
              </a:lnSpc>
              <a:spcBef>
                <a:spcPts val="0"/>
              </a:spcBef>
              <a:spcAft>
                <a:spcPts val="600"/>
              </a:spcAft>
              <a:buClr>
                <a:schemeClr val="tx2"/>
              </a:buClr>
              <a:buSzPct val="100000"/>
              <a:buFont typeface="+mj-lt"/>
              <a:buAutoNum type="arabicPeriod"/>
            </a:pPr>
            <a:r>
              <a:rPr lang="en-US" sz="2900" dirty="0" smtClean="0">
                <a:solidFill>
                  <a:schemeClr val="tx2"/>
                </a:solidFill>
              </a:rPr>
              <a:t>Contract and</a:t>
            </a:r>
          </a:p>
          <a:p>
            <a:pPr marL="457200" indent="-457200">
              <a:lnSpc>
                <a:spcPct val="120000"/>
              </a:lnSpc>
              <a:spcBef>
                <a:spcPts val="0"/>
              </a:spcBef>
              <a:spcAft>
                <a:spcPts val="600"/>
              </a:spcAft>
              <a:buClr>
                <a:schemeClr val="tx2"/>
              </a:buClr>
              <a:buSzPct val="100000"/>
              <a:buFont typeface="+mj-lt"/>
              <a:buAutoNum type="arabicPeriod"/>
            </a:pPr>
            <a:r>
              <a:rPr lang="en-US" sz="2900" dirty="0" smtClean="0">
                <a:solidFill>
                  <a:schemeClr val="tx2"/>
                </a:solidFill>
              </a:rPr>
              <a:t>Business</a:t>
            </a:r>
          </a:p>
          <a:p>
            <a:pPr lvl="0">
              <a:lnSpc>
                <a:spcPct val="150000"/>
              </a:lnSpc>
              <a:spcBef>
                <a:spcPts val="600"/>
              </a:spcBef>
              <a:buClr>
                <a:schemeClr val="tx1"/>
              </a:buClr>
              <a:buSzPct val="75000"/>
              <a:buNone/>
            </a:pPr>
            <a:endParaRPr lang="en-US" sz="1600" dirty="0" smtClean="0">
              <a:solidFill>
                <a:schemeClr val="tx2"/>
              </a:solidFill>
              <a:cs typeface="Arial" pitchFamily="34" charset="0"/>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pPr/>
              <a:t>3</a:t>
            </a:fld>
            <a:endParaRPr lang="en-US"/>
          </a:p>
        </p:txBody>
      </p:sp>
      <p:sp>
        <p:nvSpPr>
          <p:cNvPr id="7" name="Footer Placeholder 6"/>
          <p:cNvSpPr>
            <a:spLocks noGrp="1"/>
          </p:cNvSpPr>
          <p:nvPr>
            <p:ph type="ftr" sz="quarter" idx="11"/>
          </p:nvPr>
        </p:nvSpPr>
        <p:spPr/>
        <p:txBody>
          <a:bodyPr/>
          <a:lstStyle/>
          <a:p>
            <a:r>
              <a:rPr lang="en-US" dirty="0" smtClean="0"/>
              <a:t>Insurance Foundation Course – Chapter 1</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9"/>
            <a:ext cx="8229600" cy="487362"/>
          </a:xfrm>
          <a:solidFill>
            <a:schemeClr val="tx2">
              <a:lumMod val="20000"/>
              <a:lumOff val="80000"/>
            </a:schemeClr>
          </a:solidFill>
          <a:ln>
            <a:solidFill>
              <a:srgbClr val="0070C0"/>
            </a:solidFill>
          </a:ln>
        </p:spPr>
        <p:txBody>
          <a:bodyPr>
            <a:noAutofit/>
          </a:bodyPr>
          <a:lstStyle/>
          <a:p>
            <a:r>
              <a:rPr lang="en-US" sz="2800" b="1" dirty="0" smtClean="0">
                <a:solidFill>
                  <a:schemeClr val="tx2"/>
                </a:solidFill>
                <a:cs typeface="Arial" pitchFamily="34" charset="0"/>
              </a:rPr>
              <a:t>Who is Exposed to Risk</a:t>
            </a:r>
            <a:endParaRPr lang="en-US" sz="2800" b="1" dirty="0">
              <a:solidFill>
                <a:schemeClr val="tx2"/>
              </a:solidFill>
              <a:cs typeface="Arial" pitchFamily="34" charset="0"/>
            </a:endParaRPr>
          </a:p>
        </p:txBody>
      </p:sp>
      <p:sp>
        <p:nvSpPr>
          <p:cNvPr id="5" name="Content Placeholder 4"/>
          <p:cNvSpPr>
            <a:spLocks noGrp="1"/>
          </p:cNvSpPr>
          <p:nvPr>
            <p:ph idx="1"/>
          </p:nvPr>
        </p:nvSpPr>
        <p:spPr>
          <a:xfrm>
            <a:off x="457200" y="838200"/>
            <a:ext cx="8229600" cy="5486400"/>
          </a:xfrm>
          <a:ln>
            <a:solidFill>
              <a:schemeClr val="accent1"/>
            </a:solidFill>
          </a:ln>
        </p:spPr>
        <p:txBody>
          <a:bodyPr>
            <a:normAutofit/>
          </a:bodyPr>
          <a:lstStyle/>
          <a:p>
            <a:pPr fontAlgn="base">
              <a:spcBef>
                <a:spcPts val="600"/>
              </a:spcBef>
              <a:spcAft>
                <a:spcPts val="600"/>
              </a:spcAft>
              <a:buClr>
                <a:srgbClr val="193A80"/>
              </a:buClr>
              <a:buNone/>
            </a:pPr>
            <a:r>
              <a:rPr lang="en-CA" sz="1600" dirty="0" smtClean="0">
                <a:solidFill>
                  <a:srgbClr val="003366"/>
                </a:solidFill>
              </a:rPr>
              <a:t> </a:t>
            </a:r>
            <a:r>
              <a:rPr lang="en-CA" sz="1600" dirty="0" smtClean="0">
                <a:solidFill>
                  <a:schemeClr val="tx2"/>
                </a:solidFill>
              </a:rPr>
              <a:t>The simple answer is - </a:t>
            </a:r>
            <a:r>
              <a:rPr lang="en-CA" sz="1600" b="1" u="sng" dirty="0" smtClean="0">
                <a:solidFill>
                  <a:schemeClr val="tx2"/>
                </a:solidFill>
              </a:rPr>
              <a:t>everyone</a:t>
            </a:r>
            <a:r>
              <a:rPr lang="en-CA" sz="1600" dirty="0" smtClean="0">
                <a:solidFill>
                  <a:schemeClr val="tx2"/>
                </a:solidFill>
              </a:rPr>
              <a:t> is exposed to Risk .</a:t>
            </a:r>
          </a:p>
          <a:p>
            <a:pPr fontAlgn="base">
              <a:spcBef>
                <a:spcPts val="600"/>
              </a:spcBef>
              <a:spcAft>
                <a:spcPts val="600"/>
              </a:spcAft>
              <a:buClr>
                <a:srgbClr val="193A80"/>
              </a:buClr>
              <a:buSzPct val="75000"/>
              <a:buFont typeface="+mj-lt"/>
              <a:buAutoNum type="arabicPeriod"/>
            </a:pPr>
            <a:r>
              <a:rPr lang="en-CA" sz="1600" dirty="0" smtClean="0">
                <a:solidFill>
                  <a:schemeClr val="tx2"/>
                </a:solidFill>
              </a:rPr>
              <a:t>Individuals/families (‘Personal Lines’ of Insurance) – security of income, ability to meet expenses, own property, health </a:t>
            </a:r>
            <a:endParaRPr lang="en-US" sz="1600" dirty="0" smtClean="0">
              <a:solidFill>
                <a:schemeClr val="tx2"/>
              </a:solidFill>
            </a:endParaRPr>
          </a:p>
          <a:p>
            <a:pPr fontAlgn="base">
              <a:spcBef>
                <a:spcPts val="600"/>
              </a:spcBef>
              <a:spcAft>
                <a:spcPts val="600"/>
              </a:spcAft>
              <a:buClr>
                <a:srgbClr val="193A80"/>
              </a:buClr>
              <a:buSzPct val="75000"/>
              <a:buFont typeface="+mj-lt"/>
              <a:buAutoNum type="arabicPeriod"/>
            </a:pPr>
            <a:r>
              <a:rPr lang="en-CA" sz="1600" dirty="0" smtClean="0">
                <a:solidFill>
                  <a:schemeClr val="tx2"/>
                </a:solidFill>
              </a:rPr>
              <a:t>Businesses (“commercial lines” of Insurance) – to maintain business operation, to minimize unanticipated large expenses, natural disasters</a:t>
            </a:r>
          </a:p>
          <a:p>
            <a:pPr fontAlgn="base">
              <a:spcBef>
                <a:spcPts val="600"/>
              </a:spcBef>
              <a:spcAft>
                <a:spcPts val="600"/>
              </a:spcAft>
              <a:buClr>
                <a:srgbClr val="193A80"/>
              </a:buClr>
              <a:buSzPct val="75000"/>
              <a:buFont typeface="+mj-lt"/>
              <a:buAutoNum type="arabicPeriod"/>
            </a:pPr>
            <a:r>
              <a:rPr lang="en-CA" sz="1600" dirty="0" smtClean="0">
                <a:solidFill>
                  <a:schemeClr val="tx2"/>
                </a:solidFill>
              </a:rPr>
              <a:t>Even a person who owns no property is exposed to Risk?  How?</a:t>
            </a:r>
          </a:p>
          <a:p>
            <a:pPr fontAlgn="base">
              <a:spcBef>
                <a:spcPts val="600"/>
              </a:spcBef>
              <a:spcAft>
                <a:spcPts val="600"/>
              </a:spcAft>
              <a:buClr>
                <a:srgbClr val="193A80"/>
              </a:buClr>
              <a:buSzPct val="75000"/>
              <a:buNone/>
            </a:pPr>
            <a:r>
              <a:rPr lang="en-CA" sz="1600" dirty="0" smtClean="0">
                <a:solidFill>
                  <a:schemeClr val="tx2"/>
                </a:solidFill>
              </a:rPr>
              <a:t>	Any action of his can cause property damage/bodily injury to another person and that is a Liability Risk or Loss Exposure</a:t>
            </a:r>
            <a:endParaRPr lang="en-US" sz="1600" dirty="0" smtClean="0">
              <a:solidFill>
                <a:schemeClr val="tx2"/>
              </a:solidFill>
            </a:endParaRPr>
          </a:p>
          <a:p>
            <a:pPr lvl="0">
              <a:lnSpc>
                <a:spcPct val="150000"/>
              </a:lnSpc>
              <a:spcBef>
                <a:spcPts val="600"/>
              </a:spcBef>
              <a:spcAft>
                <a:spcPts val="600"/>
              </a:spcAft>
              <a:buClr>
                <a:srgbClr val="1E60A2"/>
              </a:buClr>
              <a:buSzPct val="75000"/>
              <a:buNone/>
            </a:pPr>
            <a:endParaRPr lang="en-US" sz="1600" dirty="0" smtClean="0">
              <a:solidFill>
                <a:schemeClr val="tx2"/>
              </a:solidFill>
              <a:cs typeface="Arial" pitchFamily="34" charset="0"/>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pPr/>
              <a:t>30</a:t>
            </a:fld>
            <a:endParaRPr lang="en-US"/>
          </a:p>
        </p:txBody>
      </p:sp>
      <p:sp>
        <p:nvSpPr>
          <p:cNvPr id="7" name="Footer Placeholder 6"/>
          <p:cNvSpPr>
            <a:spLocks noGrp="1"/>
          </p:cNvSpPr>
          <p:nvPr>
            <p:ph type="ftr" sz="quarter" idx="11"/>
          </p:nvPr>
        </p:nvSpPr>
        <p:spPr/>
        <p:txBody>
          <a:bodyPr/>
          <a:lstStyle/>
          <a:p>
            <a:r>
              <a:rPr lang="en-US" dirty="0" smtClean="0"/>
              <a:t>Insurance Foundation Course – Chapter 1</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9"/>
            <a:ext cx="8229600" cy="487362"/>
          </a:xfrm>
          <a:solidFill>
            <a:schemeClr val="tx2">
              <a:lumMod val="20000"/>
              <a:lumOff val="80000"/>
            </a:schemeClr>
          </a:solidFill>
          <a:ln>
            <a:solidFill>
              <a:srgbClr val="0070C0"/>
            </a:solidFill>
          </a:ln>
        </p:spPr>
        <p:txBody>
          <a:bodyPr>
            <a:noAutofit/>
          </a:bodyPr>
          <a:lstStyle/>
          <a:p>
            <a:r>
              <a:rPr lang="en-US" sz="2800" b="1" dirty="0" smtClean="0">
                <a:solidFill>
                  <a:schemeClr val="tx2"/>
                </a:solidFill>
                <a:cs typeface="Arial" pitchFamily="34" charset="0"/>
              </a:rPr>
              <a:t>Risk Exposures</a:t>
            </a:r>
            <a:endParaRPr lang="en-US" sz="2800" b="1" dirty="0">
              <a:solidFill>
                <a:schemeClr val="tx2"/>
              </a:solidFill>
              <a:cs typeface="Arial" pitchFamily="34" charset="0"/>
            </a:endParaRPr>
          </a:p>
        </p:txBody>
      </p:sp>
      <p:sp>
        <p:nvSpPr>
          <p:cNvPr id="5" name="Content Placeholder 4"/>
          <p:cNvSpPr>
            <a:spLocks noGrp="1"/>
          </p:cNvSpPr>
          <p:nvPr>
            <p:ph idx="1"/>
          </p:nvPr>
        </p:nvSpPr>
        <p:spPr>
          <a:xfrm>
            <a:off x="457200" y="838200"/>
            <a:ext cx="8229600" cy="5486400"/>
          </a:xfrm>
          <a:ln>
            <a:solidFill>
              <a:schemeClr val="accent1"/>
            </a:solidFill>
          </a:ln>
        </p:spPr>
        <p:txBody>
          <a:bodyPr>
            <a:normAutofit/>
          </a:bodyPr>
          <a:lstStyle/>
          <a:p>
            <a:pPr>
              <a:spcBef>
                <a:spcPts val="600"/>
              </a:spcBef>
              <a:spcAft>
                <a:spcPts val="600"/>
              </a:spcAft>
              <a:buSzPct val="75000"/>
              <a:buNone/>
            </a:pPr>
            <a:r>
              <a:rPr lang="en-CA" sz="1600" dirty="0" smtClean="0">
                <a:solidFill>
                  <a:schemeClr val="tx2"/>
                </a:solidFill>
              </a:rPr>
              <a:t>An </a:t>
            </a:r>
            <a:r>
              <a:rPr lang="en-CA" sz="1600" b="1" dirty="0" smtClean="0">
                <a:solidFill>
                  <a:schemeClr val="tx2"/>
                </a:solidFill>
              </a:rPr>
              <a:t>individual (or family) </a:t>
            </a:r>
            <a:r>
              <a:rPr lang="en-CA" sz="1600" dirty="0" smtClean="0">
                <a:solidFill>
                  <a:schemeClr val="tx2"/>
                </a:solidFill>
              </a:rPr>
              <a:t>is exposed to three broad categories of Risks:</a:t>
            </a:r>
            <a:endParaRPr lang="en-US" sz="1600" dirty="0" smtClean="0">
              <a:solidFill>
                <a:schemeClr val="tx2"/>
              </a:solidFill>
            </a:endParaRPr>
          </a:p>
          <a:p>
            <a:pPr marL="342900" lvl="1" indent="-342900">
              <a:spcBef>
                <a:spcPts val="600"/>
              </a:spcBef>
              <a:spcAft>
                <a:spcPts val="600"/>
              </a:spcAft>
              <a:buSzPct val="75000"/>
              <a:buFont typeface="+mj-lt"/>
              <a:buAutoNum type="arabicPeriod"/>
            </a:pPr>
            <a:r>
              <a:rPr lang="en-CA" sz="1600" dirty="0" smtClean="0">
                <a:solidFill>
                  <a:schemeClr val="tx2"/>
                </a:solidFill>
              </a:rPr>
              <a:t>Property Risk to personal belongings as a result of fire or any other peril</a:t>
            </a:r>
          </a:p>
          <a:p>
            <a:pPr marL="688975" indent="-344488">
              <a:spcBef>
                <a:spcPts val="600"/>
              </a:spcBef>
              <a:spcAft>
                <a:spcPts val="600"/>
              </a:spcAft>
              <a:buSzPct val="75000"/>
              <a:buFont typeface="+mj-lt"/>
              <a:buAutoNum type="arabicPeriod"/>
            </a:pPr>
            <a:r>
              <a:rPr lang="en-CA" sz="1600" dirty="0" smtClean="0">
                <a:solidFill>
                  <a:schemeClr val="tx2"/>
                </a:solidFill>
              </a:rPr>
              <a:t>damage to or loss of auto</a:t>
            </a:r>
            <a:endParaRPr lang="en-US" sz="1600" dirty="0" smtClean="0">
              <a:solidFill>
                <a:schemeClr val="tx2"/>
              </a:solidFill>
            </a:endParaRPr>
          </a:p>
          <a:p>
            <a:pPr marL="688975" lvl="2" indent="-344488">
              <a:spcBef>
                <a:spcPts val="600"/>
              </a:spcBef>
              <a:spcAft>
                <a:spcPts val="600"/>
              </a:spcAft>
              <a:buSzPct val="75000"/>
              <a:buFont typeface="+mj-lt"/>
              <a:buAutoNum type="arabicPeriod" startAt="2"/>
            </a:pPr>
            <a:r>
              <a:rPr lang="en-CA" sz="1600" dirty="0" smtClean="0">
                <a:solidFill>
                  <a:schemeClr val="tx2"/>
                </a:solidFill>
              </a:rPr>
              <a:t>damage to or loss of home</a:t>
            </a:r>
            <a:endParaRPr lang="en-US" sz="1600" dirty="0" smtClean="0">
              <a:solidFill>
                <a:schemeClr val="tx2"/>
              </a:solidFill>
            </a:endParaRPr>
          </a:p>
          <a:p>
            <a:pPr marL="350838" lvl="1" indent="-342900">
              <a:spcBef>
                <a:spcPts val="600"/>
              </a:spcBef>
              <a:spcAft>
                <a:spcPts val="600"/>
              </a:spcAft>
              <a:buSzPct val="75000"/>
              <a:buFont typeface="+mj-lt"/>
              <a:buAutoNum type="arabicPeriod" startAt="2"/>
            </a:pPr>
            <a:r>
              <a:rPr lang="en-CA" sz="1600" dirty="0" smtClean="0">
                <a:solidFill>
                  <a:schemeClr val="tx2"/>
                </a:solidFill>
              </a:rPr>
              <a:t>Personal Risk </a:t>
            </a:r>
            <a:endParaRPr lang="en-US" sz="1600" dirty="0" smtClean="0">
              <a:solidFill>
                <a:schemeClr val="tx2"/>
              </a:solidFill>
            </a:endParaRPr>
          </a:p>
          <a:p>
            <a:pPr marL="687388" lvl="2" indent="-342900">
              <a:spcBef>
                <a:spcPts val="600"/>
              </a:spcBef>
              <a:spcAft>
                <a:spcPts val="600"/>
              </a:spcAft>
              <a:buSzPct val="75000"/>
              <a:buFont typeface="+mj-lt"/>
              <a:buAutoNum type="arabicPeriod"/>
            </a:pPr>
            <a:r>
              <a:rPr lang="en-CA" sz="1600" dirty="0" smtClean="0">
                <a:solidFill>
                  <a:schemeClr val="tx2"/>
                </a:solidFill>
              </a:rPr>
              <a:t>premature death</a:t>
            </a:r>
            <a:endParaRPr lang="en-US" sz="1600" dirty="0" smtClean="0">
              <a:solidFill>
                <a:schemeClr val="tx2"/>
              </a:solidFill>
            </a:endParaRPr>
          </a:p>
          <a:p>
            <a:pPr marL="687388" lvl="2" indent="-342900">
              <a:spcBef>
                <a:spcPts val="600"/>
              </a:spcBef>
              <a:spcAft>
                <a:spcPts val="600"/>
              </a:spcAft>
              <a:buSzPct val="75000"/>
              <a:buFont typeface="+mj-lt"/>
              <a:buAutoNum type="arabicPeriod"/>
            </a:pPr>
            <a:r>
              <a:rPr lang="en-CA" sz="1600" dirty="0" smtClean="0">
                <a:solidFill>
                  <a:schemeClr val="tx2"/>
                </a:solidFill>
              </a:rPr>
              <a:t>poor health due to which the person is not able to work(disability)</a:t>
            </a:r>
            <a:endParaRPr lang="en-US" sz="1600" dirty="0" smtClean="0">
              <a:solidFill>
                <a:schemeClr val="tx2"/>
              </a:solidFill>
            </a:endParaRPr>
          </a:p>
          <a:p>
            <a:pPr marL="687388" lvl="2" indent="-342900">
              <a:spcBef>
                <a:spcPts val="600"/>
              </a:spcBef>
              <a:spcAft>
                <a:spcPts val="600"/>
              </a:spcAft>
              <a:buSzPct val="75000"/>
              <a:buFont typeface="+mj-lt"/>
              <a:buAutoNum type="arabicPeriod"/>
            </a:pPr>
            <a:r>
              <a:rPr lang="en-CA" sz="1600" dirty="0" smtClean="0">
                <a:solidFill>
                  <a:schemeClr val="tx2"/>
                </a:solidFill>
              </a:rPr>
              <a:t>unemployment </a:t>
            </a:r>
            <a:endParaRPr lang="en-US" sz="1600" dirty="0" smtClean="0">
              <a:solidFill>
                <a:schemeClr val="tx2"/>
              </a:solidFill>
            </a:endParaRPr>
          </a:p>
          <a:p>
            <a:pPr marL="687388" lvl="2" indent="-342900">
              <a:spcBef>
                <a:spcPts val="600"/>
              </a:spcBef>
              <a:spcAft>
                <a:spcPts val="600"/>
              </a:spcAft>
              <a:buSzPct val="75000"/>
              <a:buFont typeface="+mj-lt"/>
              <a:buAutoNum type="arabicPeriod"/>
            </a:pPr>
            <a:r>
              <a:rPr lang="en-CA" sz="1600" dirty="0" smtClean="0">
                <a:solidFill>
                  <a:schemeClr val="tx2"/>
                </a:solidFill>
              </a:rPr>
              <a:t>high unexpected expenses</a:t>
            </a:r>
            <a:endParaRPr lang="en-US" sz="1600" dirty="0" smtClean="0">
              <a:solidFill>
                <a:schemeClr val="tx2"/>
              </a:solidFill>
            </a:endParaRPr>
          </a:p>
          <a:p>
            <a:pPr marL="687388" lvl="2" indent="-342900">
              <a:spcBef>
                <a:spcPts val="600"/>
              </a:spcBef>
              <a:spcAft>
                <a:spcPts val="600"/>
              </a:spcAft>
              <a:buSzPct val="75000"/>
              <a:buFont typeface="+mj-lt"/>
              <a:buAutoNum type="arabicPeriod"/>
            </a:pPr>
            <a:r>
              <a:rPr lang="en-CA" sz="1600" dirty="0" smtClean="0">
                <a:solidFill>
                  <a:schemeClr val="tx2"/>
                </a:solidFill>
              </a:rPr>
              <a:t>insufficient retirement income</a:t>
            </a:r>
          </a:p>
          <a:p>
            <a:pPr marL="687388" lvl="2" indent="-342900">
              <a:spcBef>
                <a:spcPts val="600"/>
              </a:spcBef>
              <a:spcAft>
                <a:spcPts val="600"/>
              </a:spcAft>
              <a:buSzPct val="75000"/>
              <a:buFont typeface="+mj-lt"/>
              <a:buAutoNum type="arabicPeriod"/>
            </a:pPr>
            <a:r>
              <a:rPr lang="en-CA" sz="1600" dirty="0" smtClean="0">
                <a:solidFill>
                  <a:schemeClr val="tx2"/>
                </a:solidFill>
              </a:rPr>
              <a:t>accident </a:t>
            </a:r>
            <a:endParaRPr lang="en-US" sz="1600" dirty="0" smtClean="0">
              <a:solidFill>
                <a:schemeClr val="tx2"/>
              </a:solidFill>
            </a:endParaRPr>
          </a:p>
          <a:p>
            <a:pPr marL="350838" lvl="1" indent="-342900">
              <a:spcBef>
                <a:spcPts val="600"/>
              </a:spcBef>
              <a:spcAft>
                <a:spcPts val="600"/>
              </a:spcAft>
              <a:buSzPct val="75000"/>
              <a:buFont typeface="+mj-lt"/>
              <a:buAutoNum type="arabicPeriod" startAt="3"/>
            </a:pPr>
            <a:r>
              <a:rPr lang="en-CA" sz="1600" dirty="0" smtClean="0">
                <a:solidFill>
                  <a:schemeClr val="tx2"/>
                </a:solidFill>
              </a:rPr>
              <a:t>Liability Risk </a:t>
            </a:r>
            <a:endParaRPr lang="en-US" sz="1600" dirty="0" smtClean="0">
              <a:solidFill>
                <a:schemeClr val="tx2"/>
              </a:solidFill>
            </a:endParaRPr>
          </a:p>
          <a:p>
            <a:pPr marL="687388" lvl="2" indent="-342900">
              <a:spcBef>
                <a:spcPts val="600"/>
              </a:spcBef>
              <a:spcAft>
                <a:spcPts val="600"/>
              </a:spcAft>
              <a:buSzPct val="75000"/>
              <a:buFont typeface="+mj-lt"/>
              <a:buAutoNum type="arabicPeriod"/>
            </a:pPr>
            <a:r>
              <a:rPr lang="en-CA" sz="1600" dirty="0" smtClean="0">
                <a:solidFill>
                  <a:schemeClr val="tx2"/>
                </a:solidFill>
              </a:rPr>
              <a:t>responsibility for harming others property or person</a:t>
            </a:r>
            <a:endParaRPr lang="en-US" sz="1600" dirty="0" smtClean="0">
              <a:solidFill>
                <a:schemeClr val="tx2"/>
              </a:solidFill>
              <a:cs typeface="Arial" pitchFamily="34" charset="0"/>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pPr/>
              <a:t>31</a:t>
            </a:fld>
            <a:endParaRPr lang="en-US"/>
          </a:p>
        </p:txBody>
      </p:sp>
      <p:sp>
        <p:nvSpPr>
          <p:cNvPr id="7" name="Footer Placeholder 6"/>
          <p:cNvSpPr>
            <a:spLocks noGrp="1"/>
          </p:cNvSpPr>
          <p:nvPr>
            <p:ph type="ftr" sz="quarter" idx="11"/>
          </p:nvPr>
        </p:nvSpPr>
        <p:spPr/>
        <p:txBody>
          <a:bodyPr/>
          <a:lstStyle/>
          <a:p>
            <a:r>
              <a:rPr lang="en-US" dirty="0" smtClean="0"/>
              <a:t>Insurance Foundation Course – Chapter 1</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9"/>
            <a:ext cx="8229600" cy="487362"/>
          </a:xfrm>
          <a:solidFill>
            <a:schemeClr val="tx2">
              <a:lumMod val="20000"/>
              <a:lumOff val="80000"/>
            </a:schemeClr>
          </a:solidFill>
          <a:ln>
            <a:solidFill>
              <a:srgbClr val="0070C0"/>
            </a:solidFill>
          </a:ln>
        </p:spPr>
        <p:txBody>
          <a:bodyPr>
            <a:noAutofit/>
          </a:bodyPr>
          <a:lstStyle/>
          <a:p>
            <a:r>
              <a:rPr lang="en-US" sz="2800" b="1" dirty="0" smtClean="0">
                <a:solidFill>
                  <a:schemeClr val="tx2"/>
                </a:solidFill>
                <a:cs typeface="Arial" pitchFamily="34" charset="0"/>
              </a:rPr>
              <a:t>Risk Exposures</a:t>
            </a:r>
            <a:endParaRPr lang="en-US" sz="2800" b="1" dirty="0">
              <a:solidFill>
                <a:schemeClr val="tx2"/>
              </a:solidFill>
              <a:cs typeface="Arial" pitchFamily="34" charset="0"/>
            </a:endParaRPr>
          </a:p>
        </p:txBody>
      </p:sp>
      <p:sp>
        <p:nvSpPr>
          <p:cNvPr id="5" name="Content Placeholder 4"/>
          <p:cNvSpPr>
            <a:spLocks noGrp="1"/>
          </p:cNvSpPr>
          <p:nvPr>
            <p:ph idx="1"/>
          </p:nvPr>
        </p:nvSpPr>
        <p:spPr>
          <a:xfrm>
            <a:off x="457200" y="838200"/>
            <a:ext cx="8229600" cy="5486400"/>
          </a:xfrm>
          <a:ln>
            <a:solidFill>
              <a:schemeClr val="accent1"/>
            </a:solidFill>
          </a:ln>
        </p:spPr>
        <p:txBody>
          <a:bodyPr>
            <a:normAutofit lnSpcReduction="10000"/>
          </a:bodyPr>
          <a:lstStyle/>
          <a:p>
            <a:pPr>
              <a:spcBef>
                <a:spcPts val="600"/>
              </a:spcBef>
              <a:spcAft>
                <a:spcPts val="600"/>
              </a:spcAft>
              <a:buNone/>
            </a:pPr>
            <a:r>
              <a:rPr lang="en-CA" sz="1600" dirty="0" smtClean="0">
                <a:solidFill>
                  <a:schemeClr val="tx2"/>
                </a:solidFill>
              </a:rPr>
              <a:t>Some examples of individual/family Risks: </a:t>
            </a:r>
            <a:endParaRPr lang="en-US" sz="1600" dirty="0" smtClean="0">
              <a:solidFill>
                <a:schemeClr val="tx2"/>
              </a:solidFill>
            </a:endParaRPr>
          </a:p>
          <a:p>
            <a:pPr marL="342900" lvl="1" indent="-342900">
              <a:spcBef>
                <a:spcPts val="600"/>
              </a:spcBef>
              <a:spcAft>
                <a:spcPts val="600"/>
              </a:spcAft>
              <a:buSzPct val="75000"/>
              <a:buFont typeface="+mj-lt"/>
              <a:buAutoNum type="arabicPeriod"/>
            </a:pPr>
            <a:r>
              <a:rPr lang="en-CA" sz="1600" dirty="0" smtClean="0">
                <a:solidFill>
                  <a:schemeClr val="tx2"/>
                </a:solidFill>
              </a:rPr>
              <a:t>Death of a family wage earner</a:t>
            </a:r>
            <a:endParaRPr lang="en-US" sz="1600" dirty="0" smtClean="0">
              <a:solidFill>
                <a:schemeClr val="tx2"/>
              </a:solidFill>
            </a:endParaRPr>
          </a:p>
          <a:p>
            <a:pPr marL="687388" lvl="2" indent="-342900">
              <a:spcBef>
                <a:spcPts val="600"/>
              </a:spcBef>
              <a:spcAft>
                <a:spcPts val="600"/>
              </a:spcAft>
              <a:buSzPct val="75000"/>
              <a:buFont typeface="+mj-lt"/>
              <a:buAutoNum type="arabicPeriod"/>
            </a:pPr>
            <a:r>
              <a:rPr lang="en-CA" sz="1600" dirty="0" smtClean="0">
                <a:solidFill>
                  <a:schemeClr val="tx2"/>
                </a:solidFill>
              </a:rPr>
              <a:t>range of financial consequences as a result of the loss of future income stream: mortgage, college, day-to-day expenses; funeral/final expenses</a:t>
            </a:r>
            <a:endParaRPr lang="en-US" sz="1600" dirty="0" smtClean="0">
              <a:solidFill>
                <a:schemeClr val="tx2"/>
              </a:solidFill>
            </a:endParaRPr>
          </a:p>
          <a:p>
            <a:pPr marL="342900" lvl="1" indent="-342900">
              <a:spcBef>
                <a:spcPts val="600"/>
              </a:spcBef>
              <a:spcAft>
                <a:spcPts val="600"/>
              </a:spcAft>
              <a:buSzPct val="75000"/>
              <a:buFont typeface="+mj-lt"/>
              <a:buAutoNum type="arabicPeriod"/>
            </a:pPr>
            <a:r>
              <a:rPr lang="en-CA" sz="1600" dirty="0" smtClean="0">
                <a:solidFill>
                  <a:schemeClr val="tx2"/>
                </a:solidFill>
              </a:rPr>
              <a:t>Disability of a family wage earner</a:t>
            </a:r>
            <a:endParaRPr lang="en-US" sz="1600" dirty="0" smtClean="0">
              <a:solidFill>
                <a:schemeClr val="tx2"/>
              </a:solidFill>
            </a:endParaRPr>
          </a:p>
          <a:p>
            <a:pPr marL="687388" lvl="2" indent="-342900">
              <a:spcBef>
                <a:spcPts val="600"/>
              </a:spcBef>
              <a:spcAft>
                <a:spcPts val="600"/>
              </a:spcAft>
              <a:buSzPct val="75000"/>
              <a:buFont typeface="+mj-lt"/>
              <a:buAutoNum type="arabicPeriod"/>
            </a:pPr>
            <a:r>
              <a:rPr lang="en-CA" sz="1600" dirty="0" smtClean="0">
                <a:solidFill>
                  <a:schemeClr val="tx2"/>
                </a:solidFill>
              </a:rPr>
              <a:t>short-term disability</a:t>
            </a:r>
            <a:endParaRPr lang="en-US" sz="1600" dirty="0" smtClean="0">
              <a:solidFill>
                <a:schemeClr val="tx2"/>
              </a:solidFill>
            </a:endParaRPr>
          </a:p>
          <a:p>
            <a:pPr marL="687388" lvl="2" indent="-342900">
              <a:spcBef>
                <a:spcPts val="600"/>
              </a:spcBef>
              <a:spcAft>
                <a:spcPts val="600"/>
              </a:spcAft>
              <a:buSzPct val="75000"/>
              <a:buFont typeface="+mj-lt"/>
              <a:buAutoNum type="arabicPeriod"/>
            </a:pPr>
            <a:r>
              <a:rPr lang="en-CA" sz="1600" dirty="0" smtClean="0">
                <a:solidFill>
                  <a:schemeClr val="tx2"/>
                </a:solidFill>
              </a:rPr>
              <a:t>long-term disability</a:t>
            </a:r>
            <a:endParaRPr lang="en-US" sz="1600" dirty="0" smtClean="0">
              <a:solidFill>
                <a:schemeClr val="tx2"/>
              </a:solidFill>
            </a:endParaRPr>
          </a:p>
          <a:p>
            <a:pPr marL="687388" lvl="2" indent="-342900">
              <a:spcBef>
                <a:spcPts val="600"/>
              </a:spcBef>
              <a:spcAft>
                <a:spcPts val="600"/>
              </a:spcAft>
              <a:buSzPct val="75000"/>
              <a:buFont typeface="+mj-lt"/>
              <a:buAutoNum type="arabicPeriod"/>
            </a:pPr>
            <a:r>
              <a:rPr lang="en-CA" sz="1600" dirty="0" smtClean="0">
                <a:solidFill>
                  <a:schemeClr val="tx2"/>
                </a:solidFill>
              </a:rPr>
              <a:t>can lead to a loss or reduction of income</a:t>
            </a:r>
            <a:endParaRPr lang="en-US" sz="1600" dirty="0" smtClean="0">
              <a:solidFill>
                <a:schemeClr val="tx2"/>
              </a:solidFill>
            </a:endParaRPr>
          </a:p>
          <a:p>
            <a:pPr marL="350838" lvl="1" indent="-342900">
              <a:spcBef>
                <a:spcPts val="600"/>
              </a:spcBef>
              <a:spcAft>
                <a:spcPts val="600"/>
              </a:spcAft>
              <a:buSzPct val="75000"/>
              <a:buFont typeface="+mj-lt"/>
              <a:buAutoNum type="arabicPeriod"/>
            </a:pPr>
            <a:r>
              <a:rPr lang="en-CA" sz="1600" dirty="0" smtClean="0">
                <a:solidFill>
                  <a:schemeClr val="tx2"/>
                </a:solidFill>
              </a:rPr>
              <a:t>Automobile accident </a:t>
            </a:r>
            <a:endParaRPr lang="en-US" sz="1600" dirty="0" smtClean="0">
              <a:solidFill>
                <a:schemeClr val="tx2"/>
              </a:solidFill>
            </a:endParaRPr>
          </a:p>
          <a:p>
            <a:pPr marL="687388" lvl="2" indent="-342900">
              <a:spcBef>
                <a:spcPts val="600"/>
              </a:spcBef>
              <a:spcAft>
                <a:spcPts val="600"/>
              </a:spcAft>
              <a:buSzPct val="75000"/>
              <a:buFont typeface="+mj-lt"/>
              <a:buAutoNum type="arabicPeriod"/>
            </a:pPr>
            <a:r>
              <a:rPr lang="en-CA" sz="1600" dirty="0" smtClean="0">
                <a:solidFill>
                  <a:schemeClr val="tx2"/>
                </a:solidFill>
              </a:rPr>
              <a:t>Third Party  Liability – responsibility for bodily  injuries including death to someone else or property damage of another person due to a car accident </a:t>
            </a:r>
            <a:endParaRPr lang="en-US" sz="1600" dirty="0" smtClean="0">
              <a:solidFill>
                <a:schemeClr val="tx2"/>
              </a:solidFill>
            </a:endParaRPr>
          </a:p>
          <a:p>
            <a:pPr marL="687388" lvl="2" indent="-342900">
              <a:spcBef>
                <a:spcPts val="600"/>
              </a:spcBef>
              <a:spcAft>
                <a:spcPts val="600"/>
              </a:spcAft>
              <a:buSzPct val="75000"/>
              <a:buFont typeface="+mj-lt"/>
              <a:buAutoNum type="arabicPeriod"/>
            </a:pPr>
            <a:r>
              <a:rPr lang="en-CA" sz="1600" dirty="0" smtClean="0">
                <a:solidFill>
                  <a:schemeClr val="tx2"/>
                </a:solidFill>
              </a:rPr>
              <a:t>collision  – to repair or replace your car in case of collision</a:t>
            </a:r>
            <a:endParaRPr lang="en-US" sz="1600" dirty="0" smtClean="0">
              <a:solidFill>
                <a:schemeClr val="tx2"/>
              </a:solidFill>
            </a:endParaRPr>
          </a:p>
          <a:p>
            <a:pPr marL="687388" lvl="2" indent="-342900">
              <a:spcBef>
                <a:spcPts val="600"/>
              </a:spcBef>
              <a:spcAft>
                <a:spcPts val="600"/>
              </a:spcAft>
              <a:buSzPct val="75000"/>
              <a:buFont typeface="+mj-lt"/>
              <a:buAutoNum type="arabicPeriod"/>
            </a:pPr>
            <a:r>
              <a:rPr lang="en-CA" sz="1600" dirty="0" smtClean="0">
                <a:solidFill>
                  <a:schemeClr val="tx2"/>
                </a:solidFill>
              </a:rPr>
              <a:t>other perils  – vandalism, theft, hailstorm</a:t>
            </a:r>
          </a:p>
          <a:p>
            <a:pPr marL="0" indent="0">
              <a:spcBef>
                <a:spcPts val="600"/>
              </a:spcBef>
              <a:spcAft>
                <a:spcPts val="600"/>
              </a:spcAft>
              <a:buNone/>
            </a:pPr>
            <a:r>
              <a:rPr lang="en-CA" sz="1600" dirty="0" smtClean="0">
                <a:solidFill>
                  <a:schemeClr val="tx2"/>
                </a:solidFill>
              </a:rPr>
              <a:t>A POLICY IS DESIGNED TO TAKE CARE OF MOST OF THE EXPOSURES – BOTH PROPERTY AND LIABLITY.  E.g. A Homeowners Policy covers home, contents, vehicle, personal accident, Liability to Third Party.</a:t>
            </a:r>
          </a:p>
          <a:p>
            <a:pPr lvl="0">
              <a:lnSpc>
                <a:spcPct val="150000"/>
              </a:lnSpc>
              <a:spcBef>
                <a:spcPts val="600"/>
              </a:spcBef>
              <a:spcAft>
                <a:spcPts val="600"/>
              </a:spcAft>
              <a:buClr>
                <a:srgbClr val="1E60A2"/>
              </a:buClr>
              <a:buSzPct val="75000"/>
              <a:buNone/>
            </a:pPr>
            <a:endParaRPr lang="en-US" sz="1600" dirty="0" smtClean="0">
              <a:solidFill>
                <a:schemeClr val="tx2"/>
              </a:solidFill>
              <a:cs typeface="Arial" pitchFamily="34" charset="0"/>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pPr/>
              <a:t>32</a:t>
            </a:fld>
            <a:endParaRPr lang="en-US"/>
          </a:p>
        </p:txBody>
      </p:sp>
      <p:sp>
        <p:nvSpPr>
          <p:cNvPr id="7" name="Footer Placeholder 6"/>
          <p:cNvSpPr>
            <a:spLocks noGrp="1"/>
          </p:cNvSpPr>
          <p:nvPr>
            <p:ph type="ftr" sz="quarter" idx="11"/>
          </p:nvPr>
        </p:nvSpPr>
        <p:spPr/>
        <p:txBody>
          <a:bodyPr/>
          <a:lstStyle/>
          <a:p>
            <a:r>
              <a:rPr lang="en-US" dirty="0" smtClean="0"/>
              <a:t>Insurance Foundation Course – Chapter 1</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9"/>
            <a:ext cx="8229600" cy="487362"/>
          </a:xfrm>
          <a:solidFill>
            <a:schemeClr val="tx2">
              <a:lumMod val="20000"/>
              <a:lumOff val="80000"/>
            </a:schemeClr>
          </a:solidFill>
          <a:ln>
            <a:solidFill>
              <a:srgbClr val="0070C0"/>
            </a:solidFill>
          </a:ln>
        </p:spPr>
        <p:txBody>
          <a:bodyPr>
            <a:noAutofit/>
          </a:bodyPr>
          <a:lstStyle/>
          <a:p>
            <a:r>
              <a:rPr lang="en-US" sz="2800" b="1" dirty="0" smtClean="0">
                <a:solidFill>
                  <a:schemeClr val="tx2"/>
                </a:solidFill>
                <a:cs typeface="Arial" pitchFamily="34" charset="0"/>
              </a:rPr>
              <a:t>Risk Exposures</a:t>
            </a:r>
            <a:endParaRPr lang="en-US" sz="2800" b="1" dirty="0">
              <a:solidFill>
                <a:schemeClr val="tx2"/>
              </a:solidFill>
              <a:cs typeface="Arial" pitchFamily="34" charset="0"/>
            </a:endParaRPr>
          </a:p>
        </p:txBody>
      </p:sp>
      <p:sp>
        <p:nvSpPr>
          <p:cNvPr id="5" name="Content Placeholder 4"/>
          <p:cNvSpPr>
            <a:spLocks noGrp="1"/>
          </p:cNvSpPr>
          <p:nvPr>
            <p:ph idx="1"/>
          </p:nvPr>
        </p:nvSpPr>
        <p:spPr>
          <a:xfrm>
            <a:off x="457200" y="838200"/>
            <a:ext cx="8229600" cy="5486400"/>
          </a:xfrm>
          <a:ln>
            <a:solidFill>
              <a:schemeClr val="accent1"/>
            </a:solidFill>
          </a:ln>
        </p:spPr>
        <p:txBody>
          <a:bodyPr>
            <a:normAutofit/>
          </a:bodyPr>
          <a:lstStyle/>
          <a:p>
            <a:pPr>
              <a:spcBef>
                <a:spcPts val="600"/>
              </a:spcBef>
              <a:spcAft>
                <a:spcPts val="600"/>
              </a:spcAft>
              <a:buNone/>
            </a:pPr>
            <a:r>
              <a:rPr lang="en-CA" sz="2000" b="1" dirty="0" smtClean="0">
                <a:solidFill>
                  <a:schemeClr val="tx2">
                    <a:lumMod val="75000"/>
                  </a:schemeClr>
                </a:solidFill>
              </a:rPr>
              <a:t> </a:t>
            </a:r>
            <a:r>
              <a:rPr lang="en-CA" sz="1600" dirty="0" smtClean="0">
                <a:solidFill>
                  <a:schemeClr val="tx2"/>
                </a:solidFill>
              </a:rPr>
              <a:t>A business is exposed to similar Risks – property, corporate, Liability.</a:t>
            </a:r>
            <a:endParaRPr lang="en-US" sz="1600" dirty="0" smtClean="0">
              <a:solidFill>
                <a:schemeClr val="tx2"/>
              </a:solidFill>
            </a:endParaRPr>
          </a:p>
          <a:p>
            <a:pPr marL="342900" lvl="1" indent="-342900">
              <a:spcBef>
                <a:spcPts val="600"/>
              </a:spcBef>
              <a:spcAft>
                <a:spcPts val="600"/>
              </a:spcAft>
              <a:buClr>
                <a:schemeClr val="tx2"/>
              </a:buClr>
              <a:buSzPct val="75000"/>
              <a:buFont typeface="+mj-lt"/>
              <a:buAutoNum type="arabicPeriod"/>
            </a:pPr>
            <a:r>
              <a:rPr lang="en-CA" sz="1600" dirty="0" smtClean="0">
                <a:solidFill>
                  <a:schemeClr val="tx2"/>
                </a:solidFill>
              </a:rPr>
              <a:t>Property Risk</a:t>
            </a:r>
            <a:endParaRPr lang="en-US" sz="1600" dirty="0" smtClean="0">
              <a:solidFill>
                <a:schemeClr val="tx2"/>
              </a:solidFill>
            </a:endParaRPr>
          </a:p>
          <a:p>
            <a:pPr marL="687388" lvl="2" indent="-342900">
              <a:spcBef>
                <a:spcPts val="600"/>
              </a:spcBef>
              <a:spcAft>
                <a:spcPts val="600"/>
              </a:spcAft>
              <a:buClr>
                <a:schemeClr val="tx2"/>
              </a:buClr>
              <a:buSzPct val="75000"/>
              <a:buFont typeface="+mj-lt"/>
              <a:buAutoNum type="arabicPeriod"/>
            </a:pPr>
            <a:r>
              <a:rPr lang="en-CA" sz="1600" dirty="0" smtClean="0">
                <a:solidFill>
                  <a:schemeClr val="tx2"/>
                </a:solidFill>
              </a:rPr>
              <a:t>Fire/destruction of property/contents </a:t>
            </a:r>
            <a:endParaRPr lang="en-US" sz="1600" dirty="0" smtClean="0">
              <a:solidFill>
                <a:schemeClr val="tx2"/>
              </a:solidFill>
            </a:endParaRPr>
          </a:p>
          <a:p>
            <a:pPr marL="342900" lvl="1" indent="-342900">
              <a:spcBef>
                <a:spcPts val="600"/>
              </a:spcBef>
              <a:spcAft>
                <a:spcPts val="600"/>
              </a:spcAft>
              <a:buClr>
                <a:schemeClr val="tx2"/>
              </a:buClr>
              <a:buSzPct val="75000"/>
              <a:buFont typeface="+mj-lt"/>
              <a:buAutoNum type="arabicPeriod"/>
            </a:pPr>
            <a:r>
              <a:rPr lang="en-CA" sz="1600" dirty="0" smtClean="0">
                <a:solidFill>
                  <a:schemeClr val="tx2"/>
                </a:solidFill>
              </a:rPr>
              <a:t>Corporate Risk</a:t>
            </a:r>
            <a:endParaRPr lang="en-US" sz="1600" dirty="0" smtClean="0">
              <a:solidFill>
                <a:schemeClr val="tx2"/>
              </a:solidFill>
            </a:endParaRPr>
          </a:p>
          <a:p>
            <a:pPr marL="687388" lvl="2" indent="-342900">
              <a:spcBef>
                <a:spcPts val="600"/>
              </a:spcBef>
              <a:spcAft>
                <a:spcPts val="600"/>
              </a:spcAft>
              <a:buClr>
                <a:schemeClr val="tx2"/>
              </a:buClr>
              <a:buSzPct val="75000"/>
              <a:buFont typeface="+mj-lt"/>
              <a:buAutoNum type="arabicPeriod"/>
            </a:pPr>
            <a:r>
              <a:rPr lang="en-CA" sz="1600" dirty="0" smtClean="0">
                <a:solidFill>
                  <a:schemeClr val="tx2"/>
                </a:solidFill>
              </a:rPr>
              <a:t>Business interruption from equipment failure, product malfunction, computer virus</a:t>
            </a:r>
            <a:endParaRPr lang="en-US" sz="1600" dirty="0" smtClean="0">
              <a:solidFill>
                <a:schemeClr val="tx2"/>
              </a:solidFill>
            </a:endParaRPr>
          </a:p>
          <a:p>
            <a:pPr marL="687388" lvl="2" indent="-342900">
              <a:spcBef>
                <a:spcPts val="600"/>
              </a:spcBef>
              <a:spcAft>
                <a:spcPts val="600"/>
              </a:spcAft>
              <a:buClr>
                <a:schemeClr val="tx2"/>
              </a:buClr>
              <a:buSzPct val="75000"/>
              <a:buFont typeface="+mj-lt"/>
              <a:buAutoNum type="arabicPeriod"/>
            </a:pPr>
            <a:r>
              <a:rPr lang="en-CA" sz="1600" dirty="0" smtClean="0">
                <a:solidFill>
                  <a:schemeClr val="tx2"/>
                </a:solidFill>
              </a:rPr>
              <a:t>Crime – external and internal</a:t>
            </a:r>
            <a:endParaRPr lang="en-US" sz="1600" dirty="0" smtClean="0">
              <a:solidFill>
                <a:schemeClr val="tx2"/>
              </a:solidFill>
            </a:endParaRPr>
          </a:p>
          <a:p>
            <a:pPr marL="342900" lvl="1" indent="-342900">
              <a:spcBef>
                <a:spcPts val="600"/>
              </a:spcBef>
              <a:spcAft>
                <a:spcPts val="600"/>
              </a:spcAft>
              <a:buClr>
                <a:schemeClr val="tx2"/>
              </a:buClr>
              <a:buSzPct val="75000"/>
              <a:buFont typeface="+mj-lt"/>
              <a:buAutoNum type="arabicPeriod"/>
            </a:pPr>
            <a:r>
              <a:rPr lang="en-CA" sz="1600" dirty="0" smtClean="0">
                <a:solidFill>
                  <a:schemeClr val="tx2"/>
                </a:solidFill>
              </a:rPr>
              <a:t>Liability Risk </a:t>
            </a:r>
            <a:endParaRPr lang="en-US" sz="1600" dirty="0" smtClean="0">
              <a:solidFill>
                <a:schemeClr val="tx2"/>
              </a:solidFill>
            </a:endParaRPr>
          </a:p>
          <a:p>
            <a:pPr marL="687388" lvl="2" indent="-342900">
              <a:spcBef>
                <a:spcPts val="600"/>
              </a:spcBef>
              <a:spcAft>
                <a:spcPts val="600"/>
              </a:spcAft>
              <a:buClr>
                <a:schemeClr val="tx2"/>
              </a:buClr>
              <a:buSzPct val="75000"/>
              <a:buFont typeface="+mj-lt"/>
              <a:buAutoNum type="arabicPeriod"/>
            </a:pPr>
            <a:r>
              <a:rPr lang="en-CA" sz="1600" dirty="0" smtClean="0">
                <a:solidFill>
                  <a:schemeClr val="tx2"/>
                </a:solidFill>
              </a:rPr>
              <a:t>Product causes loss/damage to the public/consumer </a:t>
            </a:r>
            <a:endParaRPr lang="en-US" sz="1600" dirty="0" smtClean="0">
              <a:solidFill>
                <a:schemeClr val="tx2"/>
              </a:solidFill>
            </a:endParaRPr>
          </a:p>
          <a:p>
            <a:pPr marL="687388" lvl="2" indent="-342900">
              <a:spcBef>
                <a:spcPts val="600"/>
              </a:spcBef>
              <a:spcAft>
                <a:spcPts val="600"/>
              </a:spcAft>
              <a:buClr>
                <a:schemeClr val="tx2"/>
              </a:buClr>
              <a:buSzPct val="75000"/>
              <a:buFont typeface="+mj-lt"/>
              <a:buAutoNum type="arabicPeriod"/>
            </a:pPr>
            <a:r>
              <a:rPr lang="en-CA" sz="1600" dirty="0" smtClean="0">
                <a:solidFill>
                  <a:schemeClr val="tx2"/>
                </a:solidFill>
              </a:rPr>
              <a:t>Professional Liability – if a professional firm (lawyers, accountants, doctors) cause loss or harm to their clients as a result of omission  or commission by the professionals</a:t>
            </a:r>
            <a:endParaRPr lang="en-US" sz="1600" dirty="0" smtClean="0">
              <a:solidFill>
                <a:schemeClr val="tx2"/>
              </a:solidFill>
            </a:endParaRPr>
          </a:p>
          <a:p>
            <a:pPr>
              <a:spcBef>
                <a:spcPts val="600"/>
              </a:spcBef>
              <a:spcAft>
                <a:spcPts val="600"/>
              </a:spcAft>
              <a:buClr>
                <a:schemeClr val="tx2"/>
              </a:buClr>
              <a:buSzPct val="75000"/>
              <a:buFont typeface="+mj-lt"/>
              <a:buAutoNum type="arabicPeriod" startAt="4"/>
            </a:pPr>
            <a:r>
              <a:rPr lang="en-US" sz="1600" dirty="0" smtClean="0">
                <a:solidFill>
                  <a:schemeClr val="tx2"/>
                </a:solidFill>
              </a:rPr>
              <a:t>It is important to mention  here that  business is exposed to many other Risks as well . For example, losses due to market pressures, competition, recession, etc .  These are called economic losses and are not covered under Insurance Policies</a:t>
            </a:r>
            <a:endParaRPr lang="en-US" sz="1200" dirty="0" smtClean="0">
              <a:solidFill>
                <a:schemeClr val="tx2"/>
              </a:solidFill>
              <a:cs typeface="Arial" pitchFamily="34" charset="0"/>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pPr/>
              <a:t>33</a:t>
            </a:fld>
            <a:endParaRPr lang="en-US"/>
          </a:p>
        </p:txBody>
      </p:sp>
      <p:sp>
        <p:nvSpPr>
          <p:cNvPr id="7" name="Footer Placeholder 6"/>
          <p:cNvSpPr>
            <a:spLocks noGrp="1"/>
          </p:cNvSpPr>
          <p:nvPr>
            <p:ph type="ftr" sz="quarter" idx="11"/>
          </p:nvPr>
        </p:nvSpPr>
        <p:spPr/>
        <p:txBody>
          <a:bodyPr/>
          <a:lstStyle/>
          <a:p>
            <a:r>
              <a:rPr lang="en-US" dirty="0" smtClean="0"/>
              <a:t>Insurance Foundation Course – Chapter 1</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9"/>
            <a:ext cx="8229600" cy="487362"/>
          </a:xfrm>
          <a:solidFill>
            <a:schemeClr val="tx2">
              <a:lumMod val="20000"/>
              <a:lumOff val="80000"/>
            </a:schemeClr>
          </a:solidFill>
          <a:ln>
            <a:solidFill>
              <a:srgbClr val="0070C0"/>
            </a:solidFill>
          </a:ln>
        </p:spPr>
        <p:txBody>
          <a:bodyPr>
            <a:noAutofit/>
          </a:bodyPr>
          <a:lstStyle/>
          <a:p>
            <a:r>
              <a:rPr lang="en-US" sz="2800" b="1" dirty="0" smtClean="0">
                <a:solidFill>
                  <a:schemeClr val="tx2"/>
                </a:solidFill>
                <a:cs typeface="Arial" pitchFamily="34" charset="0"/>
              </a:rPr>
              <a:t>Impact of Risk</a:t>
            </a:r>
            <a:endParaRPr lang="en-US" sz="2800" b="1" dirty="0">
              <a:solidFill>
                <a:schemeClr val="tx2"/>
              </a:solidFill>
              <a:cs typeface="Arial" pitchFamily="34" charset="0"/>
            </a:endParaRPr>
          </a:p>
        </p:txBody>
      </p:sp>
      <p:sp>
        <p:nvSpPr>
          <p:cNvPr id="5" name="Content Placeholder 4"/>
          <p:cNvSpPr>
            <a:spLocks noGrp="1"/>
          </p:cNvSpPr>
          <p:nvPr>
            <p:ph idx="1"/>
          </p:nvPr>
        </p:nvSpPr>
        <p:spPr>
          <a:xfrm>
            <a:off x="457200" y="838200"/>
            <a:ext cx="8229600" cy="5486400"/>
          </a:xfrm>
          <a:ln>
            <a:solidFill>
              <a:schemeClr val="accent1"/>
            </a:solidFill>
          </a:ln>
        </p:spPr>
        <p:txBody>
          <a:bodyPr>
            <a:normAutofit/>
          </a:bodyPr>
          <a:lstStyle/>
          <a:p>
            <a:pPr>
              <a:spcBef>
                <a:spcPts val="600"/>
              </a:spcBef>
              <a:spcAft>
                <a:spcPts val="600"/>
              </a:spcAft>
              <a:buClr>
                <a:schemeClr val="tx2"/>
              </a:buClr>
              <a:buSzPct val="75000"/>
              <a:buFont typeface="+mj-lt"/>
              <a:buAutoNum type="arabicPeriod"/>
            </a:pPr>
            <a:r>
              <a:rPr lang="en-CA" sz="1600" dirty="0" smtClean="0">
                <a:solidFill>
                  <a:schemeClr val="tx2"/>
                </a:solidFill>
              </a:rPr>
              <a:t>Although all property/individuals and business are exposed to Risk the degree of exposure varies</a:t>
            </a:r>
          </a:p>
          <a:p>
            <a:pPr>
              <a:spcBef>
                <a:spcPts val="600"/>
              </a:spcBef>
              <a:spcAft>
                <a:spcPts val="600"/>
              </a:spcAft>
              <a:buClr>
                <a:schemeClr val="tx2"/>
              </a:buClr>
              <a:buSzPct val="75000"/>
              <a:buFont typeface="+mj-lt"/>
              <a:buAutoNum type="arabicPeriod"/>
            </a:pPr>
            <a:r>
              <a:rPr lang="en-CA" sz="1600" dirty="0" smtClean="0">
                <a:solidFill>
                  <a:schemeClr val="tx2"/>
                </a:solidFill>
              </a:rPr>
              <a:t>Risk impact depends on both:</a:t>
            </a:r>
            <a:endParaRPr lang="en-US" sz="1600" dirty="0" smtClean="0">
              <a:solidFill>
                <a:schemeClr val="tx2"/>
              </a:solidFill>
            </a:endParaRPr>
          </a:p>
          <a:p>
            <a:pPr marL="800100" lvl="1" indent="-342900">
              <a:spcBef>
                <a:spcPts val="600"/>
              </a:spcBef>
              <a:spcAft>
                <a:spcPts val="600"/>
              </a:spcAft>
              <a:buClr>
                <a:schemeClr val="tx2"/>
              </a:buClr>
              <a:buSzPct val="75000"/>
              <a:buFont typeface="+mj-lt"/>
              <a:buAutoNum type="arabicPeriod"/>
            </a:pPr>
            <a:r>
              <a:rPr lang="en-CA" sz="1600" dirty="0" smtClean="0">
                <a:solidFill>
                  <a:schemeClr val="tx2"/>
                </a:solidFill>
              </a:rPr>
              <a:t>the possibility (probability, frequency) of the loss </a:t>
            </a:r>
            <a:endParaRPr lang="en-US" sz="1600" dirty="0" smtClean="0">
              <a:solidFill>
                <a:schemeClr val="tx2"/>
              </a:solidFill>
            </a:endParaRPr>
          </a:p>
          <a:p>
            <a:pPr marL="800100" lvl="1" indent="-342900">
              <a:spcBef>
                <a:spcPts val="600"/>
              </a:spcBef>
              <a:spcAft>
                <a:spcPts val="600"/>
              </a:spcAft>
              <a:buClr>
                <a:schemeClr val="tx2"/>
              </a:buClr>
              <a:buSzPct val="75000"/>
              <a:buFont typeface="+mj-lt"/>
              <a:buAutoNum type="arabicPeriod"/>
            </a:pPr>
            <a:r>
              <a:rPr lang="en-CA" sz="1600" dirty="0" smtClean="0">
                <a:solidFill>
                  <a:schemeClr val="tx2"/>
                </a:solidFill>
              </a:rPr>
              <a:t>the severity of the outcome </a:t>
            </a:r>
            <a:endParaRPr lang="en-US" sz="1600" dirty="0" smtClean="0">
              <a:solidFill>
                <a:schemeClr val="tx2"/>
              </a:solidFill>
            </a:endParaRPr>
          </a:p>
          <a:p>
            <a:pPr>
              <a:spcBef>
                <a:spcPts val="600"/>
              </a:spcBef>
              <a:spcAft>
                <a:spcPts val="600"/>
              </a:spcAft>
              <a:buClr>
                <a:schemeClr val="tx2"/>
              </a:buClr>
              <a:buSzPct val="75000"/>
              <a:buFont typeface="+mj-lt"/>
              <a:buAutoNum type="arabicPeriod"/>
            </a:pPr>
            <a:r>
              <a:rPr lang="en-CA" sz="1600" dirty="0" smtClean="0">
                <a:solidFill>
                  <a:schemeClr val="tx2"/>
                </a:solidFill>
              </a:rPr>
              <a:t>Effective Risk Management must look at both the probability and the severity</a:t>
            </a:r>
            <a:endParaRPr lang="en-US" sz="1600" dirty="0" smtClean="0">
              <a:solidFill>
                <a:schemeClr val="tx2"/>
              </a:solidFill>
            </a:endParaRPr>
          </a:p>
          <a:p>
            <a:pPr marL="350838" lvl="1" indent="-342900">
              <a:spcBef>
                <a:spcPts val="600"/>
              </a:spcBef>
              <a:spcAft>
                <a:spcPts val="600"/>
              </a:spcAft>
              <a:buClr>
                <a:schemeClr val="tx2"/>
              </a:buClr>
              <a:buSzPct val="75000"/>
              <a:buFont typeface="+mj-lt"/>
              <a:buAutoNum type="arabicPeriod" startAt="4"/>
            </a:pPr>
            <a:r>
              <a:rPr lang="en-CA" sz="1600" dirty="0" smtClean="0">
                <a:solidFill>
                  <a:schemeClr val="tx2"/>
                </a:solidFill>
              </a:rPr>
              <a:t>the appropriate Risk Management tool often depends on two points.  They are </a:t>
            </a:r>
          </a:p>
          <a:p>
            <a:pPr marL="1257300" lvl="2" indent="-342900">
              <a:spcBef>
                <a:spcPts val="600"/>
              </a:spcBef>
              <a:spcAft>
                <a:spcPts val="600"/>
              </a:spcAft>
              <a:buClr>
                <a:schemeClr val="tx2"/>
              </a:buClr>
              <a:buSzPct val="75000"/>
              <a:buFont typeface="+mj-lt"/>
              <a:buAutoNum type="arabicPeriod"/>
            </a:pPr>
            <a:r>
              <a:rPr lang="en-CA" sz="1600" dirty="0" smtClean="0">
                <a:solidFill>
                  <a:schemeClr val="tx2"/>
                </a:solidFill>
              </a:rPr>
              <a:t> Frequency  of the Risk</a:t>
            </a:r>
          </a:p>
          <a:p>
            <a:pPr marL="1257300" lvl="2" indent="-342900">
              <a:spcBef>
                <a:spcPts val="600"/>
              </a:spcBef>
              <a:spcAft>
                <a:spcPts val="600"/>
              </a:spcAft>
              <a:buClr>
                <a:schemeClr val="tx2"/>
              </a:buClr>
              <a:buSzPct val="75000"/>
              <a:buFont typeface="+mj-lt"/>
              <a:buAutoNum type="arabicPeriod"/>
            </a:pPr>
            <a:r>
              <a:rPr lang="en-CA" sz="1600" dirty="0" smtClean="0">
                <a:solidFill>
                  <a:schemeClr val="tx2"/>
                </a:solidFill>
              </a:rPr>
              <a:t> Severity of the Risk</a:t>
            </a:r>
          </a:p>
          <a:p>
            <a:pPr>
              <a:spcBef>
                <a:spcPts val="600"/>
              </a:spcBef>
              <a:spcAft>
                <a:spcPts val="600"/>
              </a:spcAft>
              <a:buClr>
                <a:schemeClr val="tx2"/>
              </a:buClr>
              <a:buSzPct val="75000"/>
              <a:buFont typeface="+mj-lt"/>
              <a:buAutoNum type="arabicPeriod" startAt="5"/>
            </a:pPr>
            <a:r>
              <a:rPr lang="en-CA" sz="1600" dirty="0" smtClean="0">
                <a:solidFill>
                  <a:schemeClr val="tx2"/>
                </a:solidFill>
              </a:rPr>
              <a:t>Sometimes a Risk Manager may assess that there is no Risk at all.  For example, a tenant has no Financial Risk in the house he is staying in.  If the house is affected by fire, only the owner suffers.  Tenant will be affected by loss to his personal belongings </a:t>
            </a:r>
          </a:p>
          <a:p>
            <a:pPr>
              <a:spcBef>
                <a:spcPts val="600"/>
              </a:spcBef>
              <a:spcAft>
                <a:spcPts val="600"/>
              </a:spcAft>
              <a:buClr>
                <a:schemeClr val="tx2"/>
              </a:buClr>
              <a:buSzPct val="75000"/>
              <a:buFont typeface="+mj-lt"/>
              <a:buAutoNum type="arabicPeriod" startAt="5"/>
            </a:pPr>
            <a:r>
              <a:rPr lang="en-CA" sz="1600" dirty="0" smtClean="0">
                <a:solidFill>
                  <a:schemeClr val="tx2"/>
                </a:solidFill>
              </a:rPr>
              <a:t>Proper Risk analysis and assessment has to be done to identify the Risk Exposure and based on that, decisions have to be taken as to how to best manage the Risk</a:t>
            </a:r>
          </a:p>
          <a:p>
            <a:pPr lvl="0">
              <a:lnSpc>
                <a:spcPct val="150000"/>
              </a:lnSpc>
              <a:spcBef>
                <a:spcPts val="600"/>
              </a:spcBef>
              <a:spcAft>
                <a:spcPts val="600"/>
              </a:spcAft>
              <a:buClr>
                <a:srgbClr val="1E60A2"/>
              </a:buClr>
              <a:buSzPct val="75000"/>
              <a:buNone/>
            </a:pPr>
            <a:endParaRPr lang="en-US" sz="1600" dirty="0" smtClean="0">
              <a:solidFill>
                <a:schemeClr val="tx2"/>
              </a:solidFill>
              <a:cs typeface="Arial" pitchFamily="34" charset="0"/>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pPr/>
              <a:t>34</a:t>
            </a:fld>
            <a:endParaRPr lang="en-US"/>
          </a:p>
        </p:txBody>
      </p:sp>
      <p:sp>
        <p:nvSpPr>
          <p:cNvPr id="7" name="Footer Placeholder 6"/>
          <p:cNvSpPr>
            <a:spLocks noGrp="1"/>
          </p:cNvSpPr>
          <p:nvPr>
            <p:ph type="ftr" sz="quarter" idx="11"/>
          </p:nvPr>
        </p:nvSpPr>
        <p:spPr/>
        <p:txBody>
          <a:bodyPr/>
          <a:lstStyle/>
          <a:p>
            <a:r>
              <a:rPr lang="en-US" dirty="0" smtClean="0"/>
              <a:t>Insurance Foundation Course – Chapter 1</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9"/>
            <a:ext cx="8229600" cy="487362"/>
          </a:xfrm>
          <a:solidFill>
            <a:schemeClr val="tx2">
              <a:lumMod val="20000"/>
              <a:lumOff val="80000"/>
            </a:schemeClr>
          </a:solidFill>
          <a:ln>
            <a:solidFill>
              <a:srgbClr val="0070C0"/>
            </a:solidFill>
          </a:ln>
        </p:spPr>
        <p:txBody>
          <a:bodyPr>
            <a:noAutofit/>
          </a:bodyPr>
          <a:lstStyle/>
          <a:p>
            <a:r>
              <a:rPr lang="en-US" sz="2800" b="1" dirty="0" smtClean="0">
                <a:solidFill>
                  <a:schemeClr val="tx2"/>
                </a:solidFill>
                <a:cs typeface="Arial" pitchFamily="34" charset="0"/>
              </a:rPr>
              <a:t>Process of Risk Management</a:t>
            </a:r>
            <a:endParaRPr lang="en-US" sz="2800" b="1" dirty="0">
              <a:solidFill>
                <a:schemeClr val="tx2"/>
              </a:solidFill>
              <a:cs typeface="Arial" pitchFamily="34" charset="0"/>
            </a:endParaRPr>
          </a:p>
        </p:txBody>
      </p:sp>
      <p:sp>
        <p:nvSpPr>
          <p:cNvPr id="5" name="Content Placeholder 4"/>
          <p:cNvSpPr>
            <a:spLocks noGrp="1"/>
          </p:cNvSpPr>
          <p:nvPr>
            <p:ph idx="1"/>
          </p:nvPr>
        </p:nvSpPr>
        <p:spPr>
          <a:xfrm>
            <a:off x="457200" y="838200"/>
            <a:ext cx="8229600" cy="5486400"/>
          </a:xfrm>
          <a:ln>
            <a:solidFill>
              <a:schemeClr val="accent1"/>
            </a:solidFill>
          </a:ln>
        </p:spPr>
        <p:txBody>
          <a:bodyPr>
            <a:normAutofit/>
          </a:bodyPr>
          <a:lstStyle/>
          <a:p>
            <a:pPr>
              <a:spcBef>
                <a:spcPts val="600"/>
              </a:spcBef>
              <a:spcAft>
                <a:spcPts val="600"/>
              </a:spcAft>
              <a:buSzPct val="75000"/>
              <a:buFont typeface="+mj-lt"/>
              <a:buAutoNum type="arabicPeriod"/>
              <a:defRPr/>
            </a:pPr>
            <a:r>
              <a:rPr lang="en-US" sz="1600" dirty="0" smtClean="0">
                <a:solidFill>
                  <a:schemeClr val="tx2"/>
                </a:solidFill>
              </a:rPr>
              <a:t>The process of Risk management involves identifying, assessing and dealing with Risk or Risk Exposure.  As individuals we may  be able to do an analysis of our Risk Exposures ourselves.   Large corporate houses hire Risk Management Specialists to study their Risk Exposures and recommend Risk Management Techniques</a:t>
            </a:r>
          </a:p>
          <a:p>
            <a:pPr>
              <a:spcBef>
                <a:spcPts val="600"/>
              </a:spcBef>
              <a:spcAft>
                <a:spcPts val="600"/>
              </a:spcAft>
              <a:buSzPct val="75000"/>
              <a:buFont typeface="+mj-lt"/>
              <a:buAutoNum type="arabicPeriod"/>
              <a:defRPr/>
            </a:pPr>
            <a:r>
              <a:rPr lang="en-US" sz="1600" dirty="0" smtClean="0">
                <a:solidFill>
                  <a:schemeClr val="tx2"/>
                </a:solidFill>
              </a:rPr>
              <a:t>Risk Management (after the steps of identifying and assessing the Risk) then  decides whether to</a:t>
            </a:r>
          </a:p>
          <a:p>
            <a:pPr marL="800100" lvl="1" indent="-342900">
              <a:spcBef>
                <a:spcPts val="600"/>
              </a:spcBef>
              <a:buSzPct val="75000"/>
              <a:buFont typeface="+mj-lt"/>
              <a:buAutoNum type="arabicPeriod"/>
              <a:defRPr/>
            </a:pPr>
            <a:r>
              <a:rPr lang="en-US" sz="1600" dirty="0" smtClean="0">
                <a:solidFill>
                  <a:schemeClr val="tx2"/>
                </a:solidFill>
              </a:rPr>
              <a:t>Avoid the Risk</a:t>
            </a:r>
          </a:p>
          <a:p>
            <a:pPr marL="800100" lvl="1" indent="-342900">
              <a:spcBef>
                <a:spcPts val="600"/>
              </a:spcBef>
              <a:buSzPct val="75000"/>
              <a:buFont typeface="+mj-lt"/>
              <a:buAutoNum type="arabicPeriod"/>
              <a:defRPr/>
            </a:pPr>
            <a:r>
              <a:rPr lang="en-US" sz="1600" dirty="0" smtClean="0">
                <a:solidFill>
                  <a:schemeClr val="tx2"/>
                </a:solidFill>
              </a:rPr>
              <a:t>Control the Risk by prevention or minimization</a:t>
            </a:r>
          </a:p>
          <a:p>
            <a:pPr marL="800100" lvl="1" indent="-342900">
              <a:spcBef>
                <a:spcPts val="600"/>
              </a:spcBef>
              <a:buSzPct val="75000"/>
              <a:buFont typeface="+mj-lt"/>
              <a:buAutoNum type="arabicPeriod"/>
              <a:defRPr/>
            </a:pPr>
            <a:r>
              <a:rPr lang="en-US" sz="1600" dirty="0" smtClean="0">
                <a:solidFill>
                  <a:schemeClr val="tx2"/>
                </a:solidFill>
              </a:rPr>
              <a:t>Retain the Risk</a:t>
            </a:r>
          </a:p>
          <a:p>
            <a:pPr marL="800100" lvl="1" indent="-342900">
              <a:spcBef>
                <a:spcPts val="600"/>
              </a:spcBef>
              <a:buSzPct val="75000"/>
              <a:buFont typeface="+mj-lt"/>
              <a:buAutoNum type="arabicPeriod"/>
              <a:defRPr/>
            </a:pPr>
            <a:r>
              <a:rPr lang="en-US" sz="1600" dirty="0" smtClean="0">
                <a:solidFill>
                  <a:schemeClr val="tx2"/>
                </a:solidFill>
              </a:rPr>
              <a:t>Transfer the Risk  -  Insurance</a:t>
            </a:r>
          </a:p>
          <a:p>
            <a:pPr lvl="0">
              <a:lnSpc>
                <a:spcPct val="150000"/>
              </a:lnSpc>
              <a:spcBef>
                <a:spcPts val="600"/>
              </a:spcBef>
              <a:spcAft>
                <a:spcPts val="600"/>
              </a:spcAft>
              <a:buClr>
                <a:srgbClr val="1E60A2"/>
              </a:buClr>
              <a:buSzPct val="75000"/>
              <a:buNone/>
            </a:pPr>
            <a:endParaRPr lang="en-US" sz="1600" dirty="0" smtClean="0">
              <a:solidFill>
                <a:schemeClr val="tx2"/>
              </a:solidFill>
              <a:cs typeface="Arial" pitchFamily="34" charset="0"/>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pPr/>
              <a:t>35</a:t>
            </a:fld>
            <a:endParaRPr lang="en-US"/>
          </a:p>
        </p:txBody>
      </p:sp>
      <p:sp>
        <p:nvSpPr>
          <p:cNvPr id="7" name="Footer Placeholder 6"/>
          <p:cNvSpPr>
            <a:spLocks noGrp="1"/>
          </p:cNvSpPr>
          <p:nvPr>
            <p:ph type="ftr" sz="quarter" idx="11"/>
          </p:nvPr>
        </p:nvSpPr>
        <p:spPr/>
        <p:txBody>
          <a:bodyPr/>
          <a:lstStyle/>
          <a:p>
            <a:r>
              <a:rPr lang="en-US" dirty="0" smtClean="0"/>
              <a:t>Insurance Foundation Course – Chapter 1</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9"/>
            <a:ext cx="8229600" cy="487362"/>
          </a:xfrm>
          <a:solidFill>
            <a:schemeClr val="tx2">
              <a:lumMod val="20000"/>
              <a:lumOff val="80000"/>
            </a:schemeClr>
          </a:solidFill>
          <a:ln>
            <a:solidFill>
              <a:srgbClr val="0070C0"/>
            </a:solidFill>
          </a:ln>
        </p:spPr>
        <p:txBody>
          <a:bodyPr>
            <a:noAutofit/>
          </a:bodyPr>
          <a:lstStyle/>
          <a:p>
            <a:r>
              <a:rPr lang="en-US" sz="2800" b="1" dirty="0" smtClean="0">
                <a:solidFill>
                  <a:schemeClr val="tx2"/>
                </a:solidFill>
                <a:cs typeface="Arial" pitchFamily="34" charset="0"/>
              </a:rPr>
              <a:t>Characteristics of Insurable Risks</a:t>
            </a:r>
            <a:endParaRPr lang="en-US" sz="2800" b="1" dirty="0">
              <a:solidFill>
                <a:schemeClr val="tx2"/>
              </a:solidFill>
              <a:cs typeface="Arial" pitchFamily="34" charset="0"/>
            </a:endParaRPr>
          </a:p>
        </p:txBody>
      </p:sp>
      <p:sp>
        <p:nvSpPr>
          <p:cNvPr id="5" name="Content Placeholder 4"/>
          <p:cNvSpPr>
            <a:spLocks noGrp="1"/>
          </p:cNvSpPr>
          <p:nvPr>
            <p:ph idx="1"/>
          </p:nvPr>
        </p:nvSpPr>
        <p:spPr>
          <a:xfrm>
            <a:off x="457200" y="838200"/>
            <a:ext cx="8229600" cy="5486400"/>
          </a:xfrm>
          <a:ln>
            <a:solidFill>
              <a:schemeClr val="accent1"/>
            </a:solidFill>
          </a:ln>
        </p:spPr>
        <p:txBody>
          <a:bodyPr>
            <a:normAutofit/>
          </a:bodyPr>
          <a:lstStyle/>
          <a:p>
            <a:pPr>
              <a:spcBef>
                <a:spcPts val="600"/>
              </a:spcBef>
              <a:spcAft>
                <a:spcPts val="600"/>
              </a:spcAft>
              <a:buClr>
                <a:schemeClr val="tx2"/>
              </a:buClr>
              <a:buSzPct val="75000"/>
              <a:buFont typeface="+mj-lt"/>
              <a:buAutoNum type="arabicPeriod"/>
              <a:defRPr/>
            </a:pPr>
            <a:r>
              <a:rPr lang="en-US" sz="1600" dirty="0" smtClean="0">
                <a:solidFill>
                  <a:schemeClr val="tx2"/>
                </a:solidFill>
              </a:rPr>
              <a:t>All Risks cannot be insured.  They are required to have some features or characteristics that make them insurable </a:t>
            </a:r>
          </a:p>
          <a:p>
            <a:pPr>
              <a:spcBef>
                <a:spcPts val="600"/>
              </a:spcBef>
              <a:spcAft>
                <a:spcPts val="600"/>
              </a:spcAft>
              <a:buClr>
                <a:schemeClr val="tx2"/>
              </a:buClr>
              <a:buSzPct val="75000"/>
              <a:buFont typeface="+mj-lt"/>
              <a:buAutoNum type="arabicPeriod"/>
              <a:defRPr/>
            </a:pPr>
            <a:r>
              <a:rPr lang="en-US" sz="1600" dirty="0" smtClean="0">
                <a:solidFill>
                  <a:schemeClr val="tx2"/>
                </a:solidFill>
              </a:rPr>
              <a:t>Risk event must occur by chance.  It should be unforeseen as far as the insured is concerned.  For example, murder vs. suicide, arson, etc.</a:t>
            </a:r>
          </a:p>
          <a:p>
            <a:pPr>
              <a:spcBef>
                <a:spcPts val="600"/>
              </a:spcBef>
              <a:spcAft>
                <a:spcPts val="600"/>
              </a:spcAft>
              <a:buClr>
                <a:schemeClr val="tx2"/>
              </a:buClr>
              <a:buSzPct val="75000"/>
              <a:buFont typeface="+mj-lt"/>
              <a:buAutoNum type="arabicPeriod"/>
              <a:defRPr/>
            </a:pPr>
            <a:r>
              <a:rPr lang="en-US" sz="1600" dirty="0" smtClean="0">
                <a:solidFill>
                  <a:schemeClr val="tx2"/>
                </a:solidFill>
              </a:rPr>
              <a:t>Loss must be measurable and financial in nature.  Emotional trauma to the bereaved family cannot be measured in terms of money</a:t>
            </a:r>
          </a:p>
          <a:p>
            <a:pPr>
              <a:spcBef>
                <a:spcPts val="600"/>
              </a:spcBef>
              <a:spcAft>
                <a:spcPts val="600"/>
              </a:spcAft>
              <a:buClr>
                <a:schemeClr val="tx2"/>
              </a:buClr>
              <a:buSzPct val="75000"/>
              <a:buFont typeface="+mj-lt"/>
              <a:buAutoNum type="arabicPeriod"/>
              <a:defRPr/>
            </a:pPr>
            <a:r>
              <a:rPr lang="en-US" sz="1600" dirty="0" smtClean="0">
                <a:solidFill>
                  <a:schemeClr val="tx2"/>
                </a:solidFill>
              </a:rPr>
              <a:t>Loss Rate must be predictable (and not the loss itself) from past history and statistics</a:t>
            </a:r>
          </a:p>
          <a:p>
            <a:pPr>
              <a:spcBef>
                <a:spcPts val="600"/>
              </a:spcBef>
              <a:spcAft>
                <a:spcPts val="600"/>
              </a:spcAft>
              <a:buClr>
                <a:schemeClr val="tx2"/>
              </a:buClr>
              <a:buSzPct val="75000"/>
              <a:buFont typeface="+mj-lt"/>
              <a:buAutoNum type="arabicPeriod"/>
              <a:defRPr/>
            </a:pPr>
            <a:r>
              <a:rPr lang="en-US" sz="1600" dirty="0" smtClean="0">
                <a:solidFill>
                  <a:schemeClr val="tx2"/>
                </a:solidFill>
              </a:rPr>
              <a:t>It should be a pure Risk and not a speculative Risk.  This is explained in detail later</a:t>
            </a:r>
          </a:p>
          <a:p>
            <a:pPr>
              <a:spcBef>
                <a:spcPts val="600"/>
              </a:spcBef>
              <a:spcAft>
                <a:spcPts val="600"/>
              </a:spcAft>
              <a:buClr>
                <a:schemeClr val="tx2"/>
              </a:buClr>
              <a:buSzPct val="75000"/>
              <a:buFont typeface="+mj-lt"/>
              <a:buAutoNum type="arabicPeriod"/>
              <a:defRPr/>
            </a:pPr>
            <a:r>
              <a:rPr lang="en-US" sz="1600" dirty="0" smtClean="0">
                <a:solidFill>
                  <a:schemeClr val="tx2"/>
                </a:solidFill>
              </a:rPr>
              <a:t>Loss must not be of huge quantum to the insurer.  E.g.  nuclear explosion.  Losses of large magnitude are called Catastrophic Losses.   However many kinds of  natural disasters are covered</a:t>
            </a:r>
            <a:endParaRPr lang="en-US" sz="1600" dirty="0" smtClean="0">
              <a:solidFill>
                <a:schemeClr val="tx2"/>
              </a:solidFill>
              <a:cs typeface="Arial" pitchFamily="34" charset="0"/>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pPr/>
              <a:t>36</a:t>
            </a:fld>
            <a:endParaRPr lang="en-US"/>
          </a:p>
        </p:txBody>
      </p:sp>
      <p:sp>
        <p:nvSpPr>
          <p:cNvPr id="7" name="Footer Placeholder 6"/>
          <p:cNvSpPr>
            <a:spLocks noGrp="1"/>
          </p:cNvSpPr>
          <p:nvPr>
            <p:ph type="ftr" sz="quarter" idx="11"/>
          </p:nvPr>
        </p:nvSpPr>
        <p:spPr/>
        <p:txBody>
          <a:bodyPr/>
          <a:lstStyle/>
          <a:p>
            <a:r>
              <a:rPr lang="en-US" dirty="0" smtClean="0"/>
              <a:t>Insurance Foundation Course – Chapter 1</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9"/>
            <a:ext cx="8229600" cy="487362"/>
          </a:xfrm>
          <a:solidFill>
            <a:schemeClr val="tx2">
              <a:lumMod val="20000"/>
              <a:lumOff val="80000"/>
            </a:schemeClr>
          </a:solidFill>
          <a:ln>
            <a:solidFill>
              <a:srgbClr val="0070C0"/>
            </a:solidFill>
          </a:ln>
        </p:spPr>
        <p:txBody>
          <a:bodyPr>
            <a:noAutofit/>
          </a:bodyPr>
          <a:lstStyle/>
          <a:p>
            <a:r>
              <a:rPr lang="en-US" sz="2800" b="1" dirty="0" smtClean="0">
                <a:solidFill>
                  <a:schemeClr val="tx2"/>
                </a:solidFill>
                <a:cs typeface="Arial" pitchFamily="34" charset="0"/>
              </a:rPr>
              <a:t>Insurable and Non-insurable Risks</a:t>
            </a:r>
            <a:endParaRPr lang="en-US" sz="2800" b="1" dirty="0">
              <a:solidFill>
                <a:schemeClr val="tx2"/>
              </a:solidFill>
              <a:cs typeface="Arial" pitchFamily="34" charset="0"/>
            </a:endParaRPr>
          </a:p>
        </p:txBody>
      </p:sp>
      <p:sp>
        <p:nvSpPr>
          <p:cNvPr id="5" name="Content Placeholder 4"/>
          <p:cNvSpPr>
            <a:spLocks noGrp="1"/>
          </p:cNvSpPr>
          <p:nvPr>
            <p:ph idx="1"/>
          </p:nvPr>
        </p:nvSpPr>
        <p:spPr>
          <a:xfrm>
            <a:off x="457200" y="838200"/>
            <a:ext cx="8229600" cy="5486400"/>
          </a:xfrm>
          <a:ln>
            <a:solidFill>
              <a:schemeClr val="accent1"/>
            </a:solidFill>
          </a:ln>
        </p:spPr>
        <p:txBody>
          <a:bodyPr>
            <a:normAutofit/>
          </a:bodyPr>
          <a:lstStyle/>
          <a:p>
            <a:pPr>
              <a:buNone/>
              <a:defRPr/>
            </a:pPr>
            <a:r>
              <a:rPr lang="en-US" sz="1600" dirty="0" smtClean="0">
                <a:solidFill>
                  <a:schemeClr val="tx2"/>
                </a:solidFill>
              </a:rPr>
              <a:t>Insurable Risks(illustrative)</a:t>
            </a:r>
          </a:p>
          <a:p>
            <a:pPr>
              <a:buFont typeface="+mj-lt"/>
              <a:buAutoNum type="arabicPeriod"/>
              <a:defRPr/>
            </a:pPr>
            <a:r>
              <a:rPr lang="en-US" sz="1600" dirty="0" smtClean="0">
                <a:solidFill>
                  <a:schemeClr val="tx2"/>
                </a:solidFill>
              </a:rPr>
              <a:t>Risk event must occur by chance</a:t>
            </a:r>
          </a:p>
          <a:p>
            <a:pPr>
              <a:buFont typeface="+mj-lt"/>
              <a:buAutoNum type="arabicPeriod"/>
              <a:defRPr/>
            </a:pPr>
            <a:r>
              <a:rPr lang="en-US" sz="1600" dirty="0" smtClean="0">
                <a:solidFill>
                  <a:schemeClr val="tx2"/>
                </a:solidFill>
              </a:rPr>
              <a:t>Loss must be measurable in time </a:t>
            </a:r>
          </a:p>
          <a:p>
            <a:pPr>
              <a:buFont typeface="+mj-lt"/>
              <a:buAutoNum type="arabicPeriod"/>
              <a:defRPr/>
            </a:pPr>
            <a:r>
              <a:rPr lang="en-US" sz="1600" dirty="0" smtClean="0">
                <a:solidFill>
                  <a:schemeClr val="tx2"/>
                </a:solidFill>
              </a:rPr>
              <a:t>Loss must be financial in nature</a:t>
            </a:r>
          </a:p>
          <a:p>
            <a:pPr>
              <a:buFont typeface="+mj-lt"/>
              <a:buAutoNum type="arabicPeriod"/>
              <a:defRPr/>
            </a:pPr>
            <a:r>
              <a:rPr lang="en-US" sz="1600" dirty="0" smtClean="0">
                <a:solidFill>
                  <a:schemeClr val="tx2"/>
                </a:solidFill>
              </a:rPr>
              <a:t>Loss must be significant</a:t>
            </a:r>
          </a:p>
          <a:p>
            <a:pPr>
              <a:buFont typeface="+mj-lt"/>
              <a:buAutoNum type="arabicPeriod"/>
              <a:defRPr/>
            </a:pPr>
            <a:r>
              <a:rPr lang="en-US" sz="1600" dirty="0" smtClean="0">
                <a:solidFill>
                  <a:schemeClr val="tx2"/>
                </a:solidFill>
              </a:rPr>
              <a:t>Loss rate must be predictable</a:t>
            </a:r>
          </a:p>
          <a:p>
            <a:pPr>
              <a:buFont typeface="+mj-lt"/>
              <a:buAutoNum type="arabicPeriod"/>
              <a:defRPr/>
            </a:pPr>
            <a:r>
              <a:rPr lang="en-US" sz="1600" dirty="0" smtClean="0">
                <a:solidFill>
                  <a:schemeClr val="tx2"/>
                </a:solidFill>
              </a:rPr>
              <a:t>Loss must not be catastrophic to the Insurer</a:t>
            </a:r>
          </a:p>
          <a:p>
            <a:pPr>
              <a:buNone/>
              <a:defRPr/>
            </a:pPr>
            <a:endParaRPr lang="en-US" sz="1600" dirty="0" smtClean="0">
              <a:solidFill>
                <a:schemeClr val="tx2"/>
              </a:solidFill>
            </a:endParaRPr>
          </a:p>
          <a:p>
            <a:pPr>
              <a:buNone/>
              <a:defRPr/>
            </a:pPr>
            <a:r>
              <a:rPr lang="en-US" sz="1600" dirty="0" smtClean="0">
                <a:solidFill>
                  <a:schemeClr val="tx2"/>
                </a:solidFill>
              </a:rPr>
              <a:t>Non Insurable Risks (illustrative)</a:t>
            </a:r>
          </a:p>
          <a:p>
            <a:pPr>
              <a:buFont typeface="+mj-lt"/>
              <a:buAutoNum type="arabicPeriod"/>
              <a:defRPr/>
            </a:pPr>
            <a:r>
              <a:rPr lang="en-US" sz="1600" dirty="0" smtClean="0">
                <a:solidFill>
                  <a:schemeClr val="tx2"/>
                </a:solidFill>
              </a:rPr>
              <a:t>Speculative Risks</a:t>
            </a:r>
          </a:p>
          <a:p>
            <a:pPr>
              <a:buFont typeface="+mj-lt"/>
              <a:buAutoNum type="arabicPeriod"/>
              <a:defRPr/>
            </a:pPr>
            <a:r>
              <a:rPr lang="en-US" sz="1600" dirty="0" smtClean="0">
                <a:solidFill>
                  <a:schemeClr val="tx2"/>
                </a:solidFill>
              </a:rPr>
              <a:t>Emotional losses,  e.g. grief, trauma, mental stress, loss of companionship </a:t>
            </a:r>
          </a:p>
          <a:p>
            <a:pPr>
              <a:buFont typeface="+mj-lt"/>
              <a:buAutoNum type="arabicPeriod"/>
              <a:defRPr/>
            </a:pPr>
            <a:r>
              <a:rPr lang="en-US" sz="1600" dirty="0" smtClean="0">
                <a:solidFill>
                  <a:schemeClr val="tx2"/>
                </a:solidFill>
              </a:rPr>
              <a:t>Business losses</a:t>
            </a:r>
          </a:p>
          <a:p>
            <a:pPr>
              <a:buFont typeface="+mj-lt"/>
              <a:buAutoNum type="arabicPeriod"/>
              <a:defRPr/>
            </a:pPr>
            <a:r>
              <a:rPr lang="en-US" sz="1600" dirty="0" smtClean="0">
                <a:solidFill>
                  <a:schemeClr val="tx2"/>
                </a:solidFill>
              </a:rPr>
              <a:t> Economic losses e.g. recession, inflation, etc.</a:t>
            </a:r>
          </a:p>
          <a:p>
            <a:pPr lvl="0">
              <a:lnSpc>
                <a:spcPct val="150000"/>
              </a:lnSpc>
              <a:spcBef>
                <a:spcPts val="600"/>
              </a:spcBef>
              <a:spcAft>
                <a:spcPts val="600"/>
              </a:spcAft>
              <a:buClr>
                <a:srgbClr val="1E60A2"/>
              </a:buClr>
              <a:buSzPct val="75000"/>
              <a:buNone/>
            </a:pPr>
            <a:endParaRPr lang="en-US" sz="1600" dirty="0" smtClean="0">
              <a:solidFill>
                <a:schemeClr val="tx2"/>
              </a:solidFill>
              <a:cs typeface="Arial" pitchFamily="34" charset="0"/>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pPr/>
              <a:t>37</a:t>
            </a:fld>
            <a:endParaRPr lang="en-US"/>
          </a:p>
        </p:txBody>
      </p:sp>
      <p:sp>
        <p:nvSpPr>
          <p:cNvPr id="7" name="Footer Placeholder 6"/>
          <p:cNvSpPr>
            <a:spLocks noGrp="1"/>
          </p:cNvSpPr>
          <p:nvPr>
            <p:ph type="ftr" sz="quarter" idx="11"/>
          </p:nvPr>
        </p:nvSpPr>
        <p:spPr/>
        <p:txBody>
          <a:bodyPr/>
          <a:lstStyle/>
          <a:p>
            <a:r>
              <a:rPr lang="en-US" dirty="0" smtClean="0"/>
              <a:t>Insurance Foundation Course – Chapter 1</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9"/>
            <a:ext cx="8229600" cy="487362"/>
          </a:xfrm>
          <a:solidFill>
            <a:schemeClr val="tx2">
              <a:lumMod val="20000"/>
              <a:lumOff val="80000"/>
            </a:schemeClr>
          </a:solidFill>
          <a:ln>
            <a:solidFill>
              <a:srgbClr val="0070C0"/>
            </a:solidFill>
          </a:ln>
        </p:spPr>
        <p:txBody>
          <a:bodyPr>
            <a:noAutofit/>
          </a:bodyPr>
          <a:lstStyle/>
          <a:p>
            <a:r>
              <a:rPr lang="en-US" sz="2800" b="1" dirty="0" smtClean="0">
                <a:solidFill>
                  <a:schemeClr val="tx2"/>
                </a:solidFill>
                <a:cs typeface="Arial" pitchFamily="34" charset="0"/>
              </a:rPr>
              <a:t>Pure &amp; Speculative Risks</a:t>
            </a:r>
            <a:endParaRPr lang="en-US" sz="2800" b="1" dirty="0">
              <a:solidFill>
                <a:schemeClr val="tx2"/>
              </a:solidFill>
              <a:cs typeface="Arial" pitchFamily="34" charset="0"/>
            </a:endParaRPr>
          </a:p>
        </p:txBody>
      </p:sp>
      <p:sp>
        <p:nvSpPr>
          <p:cNvPr id="5" name="Content Placeholder 4"/>
          <p:cNvSpPr>
            <a:spLocks noGrp="1"/>
          </p:cNvSpPr>
          <p:nvPr>
            <p:ph idx="1"/>
          </p:nvPr>
        </p:nvSpPr>
        <p:spPr>
          <a:xfrm>
            <a:off x="457200" y="838200"/>
            <a:ext cx="8229600" cy="5486400"/>
          </a:xfrm>
          <a:ln>
            <a:solidFill>
              <a:schemeClr val="accent1"/>
            </a:solidFill>
          </a:ln>
        </p:spPr>
        <p:txBody>
          <a:bodyPr>
            <a:normAutofit/>
          </a:bodyPr>
          <a:lstStyle/>
          <a:p>
            <a:pPr lvl="0">
              <a:lnSpc>
                <a:spcPct val="150000"/>
              </a:lnSpc>
              <a:spcBef>
                <a:spcPts val="600"/>
              </a:spcBef>
              <a:spcAft>
                <a:spcPts val="600"/>
              </a:spcAft>
              <a:buClr>
                <a:srgbClr val="1E60A2"/>
              </a:buClr>
              <a:buSzPct val="75000"/>
              <a:buNone/>
            </a:pPr>
            <a:r>
              <a:rPr lang="en-US" sz="1600" dirty="0" smtClean="0">
                <a:solidFill>
                  <a:schemeClr val="tx2"/>
                </a:solidFill>
                <a:cs typeface="Arial" pitchFamily="34" charset="0"/>
              </a:rPr>
              <a:t> </a:t>
            </a:r>
          </a:p>
        </p:txBody>
      </p:sp>
      <p:sp>
        <p:nvSpPr>
          <p:cNvPr id="6" name="Slide Number Placeholder 5"/>
          <p:cNvSpPr>
            <a:spLocks noGrp="1"/>
          </p:cNvSpPr>
          <p:nvPr>
            <p:ph type="sldNum" sz="quarter" idx="12"/>
          </p:nvPr>
        </p:nvSpPr>
        <p:spPr/>
        <p:txBody>
          <a:bodyPr/>
          <a:lstStyle/>
          <a:p>
            <a:fld id="{10277155-9EE1-4F73-AE44-FD7ED9519630}" type="slidenum">
              <a:rPr lang="en-US" smtClean="0"/>
              <a:pPr/>
              <a:t>38</a:t>
            </a:fld>
            <a:endParaRPr lang="en-US"/>
          </a:p>
        </p:txBody>
      </p:sp>
      <p:sp>
        <p:nvSpPr>
          <p:cNvPr id="7" name="Footer Placeholder 6"/>
          <p:cNvSpPr>
            <a:spLocks noGrp="1"/>
          </p:cNvSpPr>
          <p:nvPr>
            <p:ph type="ftr" sz="quarter" idx="11"/>
          </p:nvPr>
        </p:nvSpPr>
        <p:spPr/>
        <p:txBody>
          <a:bodyPr/>
          <a:lstStyle/>
          <a:p>
            <a:r>
              <a:rPr lang="en-US" dirty="0" smtClean="0"/>
              <a:t>Insurance Foundation Course – Chapter 1</a:t>
            </a:r>
            <a:endParaRPr lang="en-US" dirty="0"/>
          </a:p>
        </p:txBody>
      </p:sp>
      <p:sp>
        <p:nvSpPr>
          <p:cNvPr id="8" name="TextBox 7"/>
          <p:cNvSpPr txBox="1"/>
          <p:nvPr/>
        </p:nvSpPr>
        <p:spPr>
          <a:xfrm>
            <a:off x="457200" y="838200"/>
            <a:ext cx="4114800" cy="5486399"/>
          </a:xfrm>
          <a:prstGeom prst="rect">
            <a:avLst/>
          </a:prstGeom>
          <a:noFill/>
          <a:ln>
            <a:solidFill>
              <a:schemeClr val="tx2"/>
            </a:solidFill>
          </a:ln>
        </p:spPr>
        <p:txBody>
          <a:bodyPr wrap="square" rtlCol="0">
            <a:spAutoFit/>
          </a:bodyPr>
          <a:lstStyle/>
          <a:p>
            <a:pPr>
              <a:spcBef>
                <a:spcPts val="600"/>
              </a:spcBef>
              <a:spcAft>
                <a:spcPts val="600"/>
              </a:spcAft>
            </a:pPr>
            <a:endParaRPr lang="en-US" dirty="0" smtClean="0">
              <a:solidFill>
                <a:schemeClr val="tx2"/>
              </a:solidFill>
            </a:endParaRPr>
          </a:p>
          <a:p>
            <a:pPr>
              <a:spcBef>
                <a:spcPts val="600"/>
              </a:spcBef>
              <a:spcAft>
                <a:spcPts val="600"/>
              </a:spcAft>
            </a:pPr>
            <a:r>
              <a:rPr lang="en-US" dirty="0" smtClean="0">
                <a:solidFill>
                  <a:schemeClr val="tx2"/>
                </a:solidFill>
              </a:rPr>
              <a:t>       </a:t>
            </a:r>
            <a:r>
              <a:rPr lang="en-US" b="1" u="sng" dirty="0" smtClean="0">
                <a:solidFill>
                  <a:schemeClr val="tx2"/>
                </a:solidFill>
              </a:rPr>
              <a:t>Pure Risks</a:t>
            </a:r>
          </a:p>
          <a:p>
            <a:pPr>
              <a:spcBef>
                <a:spcPts val="600"/>
              </a:spcBef>
              <a:spcAft>
                <a:spcPts val="600"/>
              </a:spcAft>
              <a:buClr>
                <a:srgbClr val="003366"/>
              </a:buClr>
              <a:buSzPct val="100000"/>
            </a:pPr>
            <a:r>
              <a:rPr lang="en-US" sz="1600" dirty="0" smtClean="0">
                <a:solidFill>
                  <a:schemeClr val="tx2"/>
                </a:solidFill>
              </a:rPr>
              <a:t>Situation in which the consequences are either loss or no loss</a:t>
            </a:r>
          </a:p>
          <a:p>
            <a:pPr marL="342900" indent="-342900">
              <a:lnSpc>
                <a:spcPct val="150000"/>
              </a:lnSpc>
              <a:spcBef>
                <a:spcPts val="600"/>
              </a:spcBef>
              <a:spcAft>
                <a:spcPts val="600"/>
              </a:spcAft>
              <a:buClr>
                <a:srgbClr val="003366"/>
              </a:buClr>
              <a:buSzPct val="100000"/>
            </a:pPr>
            <a:r>
              <a:rPr lang="en-US" sz="1600" dirty="0" smtClean="0">
                <a:solidFill>
                  <a:schemeClr val="tx2"/>
                </a:solidFill>
              </a:rPr>
              <a:t>Examples:</a:t>
            </a:r>
          </a:p>
          <a:p>
            <a:pPr marL="342900" indent="-342900">
              <a:lnSpc>
                <a:spcPct val="150000"/>
              </a:lnSpc>
              <a:spcBef>
                <a:spcPts val="600"/>
              </a:spcBef>
              <a:spcAft>
                <a:spcPts val="600"/>
              </a:spcAft>
              <a:buClr>
                <a:srgbClr val="003366"/>
              </a:buClr>
              <a:buSzPct val="100000"/>
              <a:buFont typeface="+mj-lt"/>
              <a:buAutoNum type="arabicPeriod"/>
            </a:pPr>
            <a:r>
              <a:rPr lang="en-US" sz="1600" dirty="0" smtClean="0">
                <a:solidFill>
                  <a:schemeClr val="tx2"/>
                </a:solidFill>
              </a:rPr>
              <a:t>Property destruction</a:t>
            </a:r>
          </a:p>
          <a:p>
            <a:pPr marL="342900" indent="-342900">
              <a:lnSpc>
                <a:spcPct val="150000"/>
              </a:lnSpc>
              <a:spcBef>
                <a:spcPts val="600"/>
              </a:spcBef>
              <a:spcAft>
                <a:spcPts val="600"/>
              </a:spcAft>
              <a:buClr>
                <a:srgbClr val="003366"/>
              </a:buClr>
              <a:buSzPct val="100000"/>
              <a:buFont typeface="+mj-lt"/>
              <a:buAutoNum type="arabicPeriod"/>
            </a:pPr>
            <a:r>
              <a:rPr lang="en-US" sz="1600" dirty="0" smtClean="0">
                <a:solidFill>
                  <a:schemeClr val="tx2"/>
                </a:solidFill>
              </a:rPr>
              <a:t>Injuries to employees on the job</a:t>
            </a:r>
          </a:p>
          <a:p>
            <a:pPr marL="342900" indent="-342900">
              <a:lnSpc>
                <a:spcPct val="150000"/>
              </a:lnSpc>
              <a:spcBef>
                <a:spcPts val="600"/>
              </a:spcBef>
              <a:spcAft>
                <a:spcPts val="600"/>
              </a:spcAft>
              <a:buClr>
                <a:srgbClr val="003366"/>
              </a:buClr>
              <a:buSzPct val="100000"/>
              <a:buFont typeface="+mj-lt"/>
              <a:buAutoNum type="arabicPeriod"/>
            </a:pPr>
            <a:r>
              <a:rPr lang="en-US" sz="1600" dirty="0" smtClean="0">
                <a:solidFill>
                  <a:schemeClr val="tx2"/>
                </a:solidFill>
              </a:rPr>
              <a:t>Illness or death</a:t>
            </a:r>
          </a:p>
          <a:p>
            <a:pPr marL="342900" indent="-342900">
              <a:lnSpc>
                <a:spcPct val="150000"/>
              </a:lnSpc>
              <a:spcBef>
                <a:spcPts val="600"/>
              </a:spcBef>
              <a:spcAft>
                <a:spcPts val="600"/>
              </a:spcAft>
              <a:buClr>
                <a:srgbClr val="003366"/>
              </a:buClr>
              <a:buSzPct val="100000"/>
              <a:buFont typeface="+mj-lt"/>
              <a:buAutoNum type="arabicPeriod"/>
            </a:pPr>
            <a:r>
              <a:rPr lang="en-US" sz="1600" dirty="0" smtClean="0">
                <a:solidFill>
                  <a:schemeClr val="tx2"/>
                </a:solidFill>
              </a:rPr>
              <a:t>Injury to customers and third parties</a:t>
            </a:r>
          </a:p>
          <a:p>
            <a:pPr marL="342900" indent="-342900">
              <a:lnSpc>
                <a:spcPct val="150000"/>
              </a:lnSpc>
              <a:spcBef>
                <a:spcPts val="600"/>
              </a:spcBef>
              <a:spcAft>
                <a:spcPts val="600"/>
              </a:spcAft>
              <a:buClr>
                <a:srgbClr val="003366"/>
              </a:buClr>
              <a:buSzPct val="100000"/>
              <a:buFont typeface="+mj-lt"/>
              <a:buAutoNum type="arabicPeriod"/>
            </a:pPr>
            <a:r>
              <a:rPr lang="en-US" sz="1600" dirty="0" smtClean="0">
                <a:solidFill>
                  <a:schemeClr val="tx2"/>
                </a:solidFill>
              </a:rPr>
              <a:t>Damage to property of others</a:t>
            </a:r>
          </a:p>
          <a:p>
            <a:pPr marL="342900" indent="-342900">
              <a:spcBef>
                <a:spcPts val="600"/>
              </a:spcBef>
              <a:spcAft>
                <a:spcPts val="600"/>
              </a:spcAft>
              <a:buClr>
                <a:srgbClr val="003366"/>
              </a:buClr>
              <a:buSzPct val="100000"/>
              <a:buFont typeface="+mj-lt"/>
              <a:buAutoNum type="arabicPeriod"/>
            </a:pPr>
            <a:endParaRPr lang="en-US" sz="1600" dirty="0" smtClean="0">
              <a:solidFill>
                <a:schemeClr val="tx2"/>
              </a:solidFill>
            </a:endParaRPr>
          </a:p>
          <a:p>
            <a:pPr marL="342900" indent="-342900">
              <a:spcBef>
                <a:spcPts val="600"/>
              </a:spcBef>
              <a:spcAft>
                <a:spcPts val="600"/>
              </a:spcAft>
              <a:buClr>
                <a:srgbClr val="003366"/>
              </a:buClr>
              <a:buSzPct val="100000"/>
            </a:pPr>
            <a:endParaRPr lang="en-US" sz="1600" dirty="0" smtClean="0">
              <a:solidFill>
                <a:schemeClr val="tx2"/>
              </a:solidFill>
            </a:endParaRPr>
          </a:p>
        </p:txBody>
      </p:sp>
      <p:sp>
        <p:nvSpPr>
          <p:cNvPr id="10" name="TextBox 9"/>
          <p:cNvSpPr txBox="1"/>
          <p:nvPr/>
        </p:nvSpPr>
        <p:spPr>
          <a:xfrm>
            <a:off x="4572000" y="838201"/>
            <a:ext cx="4114800" cy="5486400"/>
          </a:xfrm>
          <a:prstGeom prst="rect">
            <a:avLst/>
          </a:prstGeom>
          <a:noFill/>
          <a:ln>
            <a:solidFill>
              <a:schemeClr val="tx2"/>
            </a:solidFill>
          </a:ln>
        </p:spPr>
        <p:txBody>
          <a:bodyPr wrap="square" rtlCol="0">
            <a:spAutoFit/>
          </a:bodyPr>
          <a:lstStyle/>
          <a:p>
            <a:pPr>
              <a:spcBef>
                <a:spcPts val="600"/>
              </a:spcBef>
              <a:spcAft>
                <a:spcPts val="600"/>
              </a:spcAft>
            </a:pPr>
            <a:endParaRPr lang="en-US" dirty="0" smtClean="0">
              <a:solidFill>
                <a:schemeClr val="tx2"/>
              </a:solidFill>
            </a:endParaRPr>
          </a:p>
          <a:p>
            <a:pPr>
              <a:spcBef>
                <a:spcPts val="600"/>
              </a:spcBef>
              <a:spcAft>
                <a:spcPts val="600"/>
              </a:spcAft>
            </a:pPr>
            <a:r>
              <a:rPr lang="en-US" dirty="0" smtClean="0">
                <a:solidFill>
                  <a:schemeClr val="tx2"/>
                </a:solidFill>
              </a:rPr>
              <a:t>       </a:t>
            </a:r>
            <a:r>
              <a:rPr lang="en-US" b="1" u="sng" dirty="0" smtClean="0">
                <a:solidFill>
                  <a:schemeClr val="tx2"/>
                </a:solidFill>
              </a:rPr>
              <a:t>Speculative Risks</a:t>
            </a:r>
          </a:p>
          <a:p>
            <a:pPr>
              <a:spcBef>
                <a:spcPts val="600"/>
              </a:spcBef>
              <a:spcAft>
                <a:spcPts val="600"/>
              </a:spcAft>
              <a:buClr>
                <a:srgbClr val="003366"/>
              </a:buClr>
              <a:buSzPct val="100000"/>
            </a:pPr>
            <a:r>
              <a:rPr lang="en-US" sz="1600" dirty="0" smtClean="0">
                <a:solidFill>
                  <a:schemeClr val="tx2"/>
                </a:solidFill>
              </a:rPr>
              <a:t>Situation in which either gain or loss is   possible</a:t>
            </a:r>
          </a:p>
          <a:p>
            <a:pPr marL="342900" indent="-342900">
              <a:lnSpc>
                <a:spcPct val="150000"/>
              </a:lnSpc>
              <a:spcBef>
                <a:spcPts val="600"/>
              </a:spcBef>
              <a:spcAft>
                <a:spcPts val="600"/>
              </a:spcAft>
              <a:buClr>
                <a:srgbClr val="003366"/>
              </a:buClr>
              <a:buSzPct val="100000"/>
            </a:pPr>
            <a:r>
              <a:rPr lang="en-US" sz="1600" dirty="0" smtClean="0">
                <a:solidFill>
                  <a:schemeClr val="tx2"/>
                </a:solidFill>
              </a:rPr>
              <a:t>Examples:</a:t>
            </a:r>
          </a:p>
          <a:p>
            <a:pPr marL="342900" indent="-342900">
              <a:lnSpc>
                <a:spcPct val="150000"/>
              </a:lnSpc>
              <a:spcBef>
                <a:spcPts val="600"/>
              </a:spcBef>
              <a:spcAft>
                <a:spcPts val="600"/>
              </a:spcAft>
              <a:buClr>
                <a:srgbClr val="003366"/>
              </a:buClr>
              <a:buSzPct val="100000"/>
              <a:buFont typeface="+mj-lt"/>
              <a:buAutoNum type="arabicPeriod"/>
            </a:pPr>
            <a:r>
              <a:rPr lang="en-US" sz="1600" dirty="0" smtClean="0">
                <a:solidFill>
                  <a:schemeClr val="tx2"/>
                </a:solidFill>
              </a:rPr>
              <a:t>Starting a business</a:t>
            </a:r>
          </a:p>
          <a:p>
            <a:pPr marL="342900" indent="-342900">
              <a:spcBef>
                <a:spcPts val="600"/>
              </a:spcBef>
              <a:spcAft>
                <a:spcPts val="600"/>
              </a:spcAft>
              <a:buClr>
                <a:srgbClr val="003366"/>
              </a:buClr>
              <a:buSzPct val="100000"/>
              <a:buFont typeface="+mj-lt"/>
              <a:buAutoNum type="arabicPeriod"/>
            </a:pPr>
            <a:r>
              <a:rPr lang="en-US" sz="1600" dirty="0" smtClean="0">
                <a:solidFill>
                  <a:schemeClr val="tx2"/>
                </a:solidFill>
              </a:rPr>
              <a:t>Introducing a new product or entering a new market</a:t>
            </a:r>
          </a:p>
          <a:p>
            <a:pPr marL="342900" indent="-342900">
              <a:spcBef>
                <a:spcPts val="400"/>
              </a:spcBef>
              <a:spcAft>
                <a:spcPts val="600"/>
              </a:spcAft>
              <a:buClr>
                <a:srgbClr val="003366"/>
              </a:buClr>
              <a:buSzPct val="100000"/>
              <a:buFont typeface="+mj-lt"/>
              <a:buAutoNum type="arabicPeriod"/>
            </a:pPr>
            <a:r>
              <a:rPr lang="en-US" sz="1600" dirty="0" smtClean="0">
                <a:solidFill>
                  <a:schemeClr val="tx2"/>
                </a:solidFill>
              </a:rPr>
              <a:t>Investing in securities</a:t>
            </a:r>
          </a:p>
          <a:p>
            <a:pPr marL="342900" indent="-342900">
              <a:lnSpc>
                <a:spcPct val="150000"/>
              </a:lnSpc>
              <a:spcBef>
                <a:spcPts val="600"/>
              </a:spcBef>
              <a:spcAft>
                <a:spcPts val="600"/>
              </a:spcAft>
              <a:buClr>
                <a:srgbClr val="003366"/>
              </a:buClr>
              <a:buSzPct val="100000"/>
              <a:buFont typeface="+mj-lt"/>
              <a:buAutoNum type="arabicPeriod"/>
            </a:pPr>
            <a:r>
              <a:rPr lang="en-US" sz="1600" dirty="0" smtClean="0">
                <a:solidFill>
                  <a:schemeClr val="tx2"/>
                </a:solidFill>
              </a:rPr>
              <a:t>Gambling</a:t>
            </a:r>
          </a:p>
          <a:p>
            <a:pPr marL="342900" indent="-342900">
              <a:lnSpc>
                <a:spcPct val="150000"/>
              </a:lnSpc>
              <a:spcBef>
                <a:spcPts val="600"/>
              </a:spcBef>
              <a:spcAft>
                <a:spcPts val="600"/>
              </a:spcAft>
              <a:buClr>
                <a:srgbClr val="003366"/>
              </a:buClr>
              <a:buSzPct val="100000"/>
              <a:buFont typeface="+mj-lt"/>
              <a:buAutoNum type="arabicPeriod"/>
            </a:pPr>
            <a:endParaRPr lang="en-US" sz="1600" dirty="0" smtClean="0">
              <a:solidFill>
                <a:schemeClr val="tx2"/>
              </a:solidFill>
            </a:endParaRPr>
          </a:p>
          <a:p>
            <a:pPr marL="342900" indent="-342900">
              <a:lnSpc>
                <a:spcPct val="150000"/>
              </a:lnSpc>
              <a:spcBef>
                <a:spcPts val="600"/>
              </a:spcBef>
              <a:spcAft>
                <a:spcPts val="600"/>
              </a:spcAft>
              <a:buClr>
                <a:srgbClr val="003366"/>
              </a:buClr>
              <a:buSzPct val="100000"/>
              <a:buFont typeface="+mj-lt"/>
              <a:buAutoNum type="arabicPeriod"/>
            </a:pPr>
            <a:endParaRPr lang="en-US" sz="1600" dirty="0" smtClean="0">
              <a:solidFill>
                <a:schemeClr val="tx2"/>
              </a:solidFill>
            </a:endParaRPr>
          </a:p>
          <a:p>
            <a:pPr marL="342900" indent="-342900">
              <a:spcBef>
                <a:spcPts val="600"/>
              </a:spcBef>
              <a:spcAft>
                <a:spcPts val="600"/>
              </a:spcAft>
              <a:buClr>
                <a:srgbClr val="003366"/>
              </a:buClr>
              <a:buSzPct val="100000"/>
              <a:buFont typeface="+mj-lt"/>
              <a:buAutoNum type="arabicPeriod"/>
            </a:pPr>
            <a:endParaRPr lang="en-US" sz="1600" dirty="0" smtClean="0">
              <a:solidFill>
                <a:schemeClr val="tx2"/>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9"/>
            <a:ext cx="8229600" cy="487362"/>
          </a:xfrm>
          <a:solidFill>
            <a:schemeClr val="tx2">
              <a:lumMod val="20000"/>
              <a:lumOff val="80000"/>
            </a:schemeClr>
          </a:solidFill>
          <a:ln>
            <a:solidFill>
              <a:srgbClr val="0070C0"/>
            </a:solidFill>
          </a:ln>
        </p:spPr>
        <p:txBody>
          <a:bodyPr>
            <a:noAutofit/>
          </a:bodyPr>
          <a:lstStyle/>
          <a:p>
            <a:r>
              <a:rPr lang="en-US" sz="2800" b="1" dirty="0" smtClean="0">
                <a:solidFill>
                  <a:schemeClr val="tx2"/>
                </a:solidFill>
                <a:cs typeface="Arial" pitchFamily="34" charset="0"/>
              </a:rPr>
              <a:t>Important Insurance Terms to Remember</a:t>
            </a:r>
            <a:endParaRPr lang="en-US" sz="2800" b="1" dirty="0">
              <a:solidFill>
                <a:schemeClr val="tx2"/>
              </a:solidFill>
              <a:cs typeface="Arial" pitchFamily="34" charset="0"/>
            </a:endParaRPr>
          </a:p>
        </p:txBody>
      </p:sp>
      <p:sp>
        <p:nvSpPr>
          <p:cNvPr id="5" name="Content Placeholder 4"/>
          <p:cNvSpPr>
            <a:spLocks noGrp="1"/>
          </p:cNvSpPr>
          <p:nvPr>
            <p:ph idx="1"/>
          </p:nvPr>
        </p:nvSpPr>
        <p:spPr>
          <a:xfrm>
            <a:off x="457200" y="838200"/>
            <a:ext cx="8229600" cy="5486400"/>
          </a:xfrm>
          <a:ln>
            <a:solidFill>
              <a:schemeClr val="accent1"/>
            </a:solidFill>
          </a:ln>
        </p:spPr>
        <p:txBody>
          <a:bodyPr>
            <a:normAutofit/>
          </a:bodyPr>
          <a:lstStyle/>
          <a:p>
            <a:pPr>
              <a:buNone/>
              <a:defRPr/>
            </a:pPr>
            <a:endParaRPr lang="en-US" sz="1600" dirty="0" smtClean="0">
              <a:solidFill>
                <a:schemeClr val="tx2"/>
              </a:solidFill>
            </a:endParaRPr>
          </a:p>
          <a:p>
            <a:pPr lvl="0">
              <a:lnSpc>
                <a:spcPct val="150000"/>
              </a:lnSpc>
              <a:spcBef>
                <a:spcPts val="600"/>
              </a:spcBef>
              <a:spcAft>
                <a:spcPts val="600"/>
              </a:spcAft>
              <a:buClr>
                <a:srgbClr val="1E60A2"/>
              </a:buClr>
              <a:buSzPct val="75000"/>
              <a:buNone/>
            </a:pPr>
            <a:endParaRPr lang="en-US" sz="1600" dirty="0" smtClean="0">
              <a:solidFill>
                <a:schemeClr val="tx2"/>
              </a:solidFill>
              <a:cs typeface="Arial" pitchFamily="34" charset="0"/>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pPr/>
              <a:t>39</a:t>
            </a:fld>
            <a:endParaRPr lang="en-US"/>
          </a:p>
        </p:txBody>
      </p:sp>
      <p:sp>
        <p:nvSpPr>
          <p:cNvPr id="7" name="Footer Placeholder 6"/>
          <p:cNvSpPr>
            <a:spLocks noGrp="1"/>
          </p:cNvSpPr>
          <p:nvPr>
            <p:ph type="ftr" sz="quarter" idx="11"/>
          </p:nvPr>
        </p:nvSpPr>
        <p:spPr/>
        <p:txBody>
          <a:bodyPr/>
          <a:lstStyle/>
          <a:p>
            <a:r>
              <a:rPr lang="en-US" dirty="0" smtClean="0"/>
              <a:t>Insurance Foundation Course – Introduction to Insurance – Chapter 1</a:t>
            </a:r>
            <a:endParaRPr lang="en-US" dirty="0"/>
          </a:p>
        </p:txBody>
      </p:sp>
      <p:sp>
        <p:nvSpPr>
          <p:cNvPr id="8" name="TextBox 7"/>
          <p:cNvSpPr txBox="1"/>
          <p:nvPr/>
        </p:nvSpPr>
        <p:spPr>
          <a:xfrm>
            <a:off x="457200" y="838199"/>
            <a:ext cx="4114800" cy="5486401"/>
          </a:xfrm>
          <a:prstGeom prst="rect">
            <a:avLst/>
          </a:prstGeom>
          <a:noFill/>
          <a:ln>
            <a:solidFill>
              <a:schemeClr val="tx2"/>
            </a:solidFill>
          </a:ln>
        </p:spPr>
        <p:txBody>
          <a:bodyPr wrap="square" rtlCol="0">
            <a:spAutoFit/>
          </a:bodyPr>
          <a:lstStyle/>
          <a:p>
            <a:pPr>
              <a:spcBef>
                <a:spcPts val="600"/>
              </a:spcBef>
              <a:spcAft>
                <a:spcPts val="600"/>
              </a:spcAft>
            </a:pPr>
            <a:r>
              <a:rPr lang="en-US" sz="1600" dirty="0" smtClean="0">
                <a:solidFill>
                  <a:schemeClr val="tx2"/>
                </a:solidFill>
              </a:rPr>
              <a:t>Risk</a:t>
            </a:r>
          </a:p>
          <a:p>
            <a:pPr>
              <a:spcBef>
                <a:spcPts val="600"/>
              </a:spcBef>
              <a:spcAft>
                <a:spcPts val="600"/>
              </a:spcAft>
            </a:pPr>
            <a:r>
              <a:rPr lang="en-US" sz="1600" dirty="0" smtClean="0">
                <a:solidFill>
                  <a:schemeClr val="tx2"/>
                </a:solidFill>
              </a:rPr>
              <a:t>Pure Risk</a:t>
            </a:r>
          </a:p>
          <a:p>
            <a:pPr>
              <a:spcBef>
                <a:spcPts val="600"/>
              </a:spcBef>
              <a:spcAft>
                <a:spcPts val="600"/>
              </a:spcAft>
            </a:pPr>
            <a:r>
              <a:rPr lang="en-US" sz="1600" dirty="0" smtClean="0">
                <a:solidFill>
                  <a:schemeClr val="tx2"/>
                </a:solidFill>
              </a:rPr>
              <a:t>Speculative Risk</a:t>
            </a:r>
          </a:p>
          <a:p>
            <a:pPr>
              <a:spcBef>
                <a:spcPts val="600"/>
              </a:spcBef>
              <a:spcAft>
                <a:spcPts val="600"/>
              </a:spcAft>
            </a:pPr>
            <a:r>
              <a:rPr lang="en-US" sz="1600" dirty="0" smtClean="0">
                <a:solidFill>
                  <a:schemeClr val="tx2"/>
                </a:solidFill>
              </a:rPr>
              <a:t>Personal Risk</a:t>
            </a:r>
          </a:p>
          <a:p>
            <a:pPr>
              <a:spcBef>
                <a:spcPts val="600"/>
              </a:spcBef>
              <a:spcAft>
                <a:spcPts val="600"/>
              </a:spcAft>
            </a:pPr>
            <a:r>
              <a:rPr lang="en-US" sz="1600" dirty="0" smtClean="0">
                <a:solidFill>
                  <a:schemeClr val="tx2"/>
                </a:solidFill>
              </a:rPr>
              <a:t>Risk Management</a:t>
            </a:r>
          </a:p>
          <a:p>
            <a:pPr>
              <a:spcBef>
                <a:spcPts val="600"/>
              </a:spcBef>
              <a:spcAft>
                <a:spcPts val="600"/>
              </a:spcAft>
            </a:pPr>
            <a:r>
              <a:rPr lang="en-US" sz="1600" dirty="0" smtClean="0">
                <a:solidFill>
                  <a:schemeClr val="tx2"/>
                </a:solidFill>
              </a:rPr>
              <a:t>Risk Analysis</a:t>
            </a:r>
          </a:p>
          <a:p>
            <a:pPr>
              <a:spcBef>
                <a:spcPts val="600"/>
              </a:spcBef>
              <a:spcAft>
                <a:spcPts val="600"/>
              </a:spcAft>
            </a:pPr>
            <a:r>
              <a:rPr lang="en-US" sz="1600" dirty="0" smtClean="0">
                <a:solidFill>
                  <a:schemeClr val="tx2"/>
                </a:solidFill>
              </a:rPr>
              <a:t>Liability Risk</a:t>
            </a:r>
          </a:p>
          <a:p>
            <a:pPr>
              <a:spcBef>
                <a:spcPts val="600"/>
              </a:spcBef>
              <a:spcAft>
                <a:spcPts val="600"/>
              </a:spcAft>
            </a:pPr>
            <a:r>
              <a:rPr lang="en-US" sz="1600" dirty="0" smtClean="0">
                <a:solidFill>
                  <a:schemeClr val="tx2"/>
                </a:solidFill>
              </a:rPr>
              <a:t>Corporate Risk</a:t>
            </a:r>
          </a:p>
          <a:p>
            <a:pPr>
              <a:spcBef>
                <a:spcPts val="600"/>
              </a:spcBef>
              <a:spcAft>
                <a:spcPts val="600"/>
              </a:spcAft>
            </a:pPr>
            <a:r>
              <a:rPr lang="en-US" sz="1600" dirty="0" smtClean="0">
                <a:solidFill>
                  <a:schemeClr val="tx2"/>
                </a:solidFill>
              </a:rPr>
              <a:t>Loss</a:t>
            </a:r>
          </a:p>
          <a:p>
            <a:pPr>
              <a:spcBef>
                <a:spcPts val="600"/>
              </a:spcBef>
              <a:spcAft>
                <a:spcPts val="600"/>
              </a:spcAft>
            </a:pPr>
            <a:r>
              <a:rPr lang="en-US" sz="1600" dirty="0" smtClean="0">
                <a:solidFill>
                  <a:schemeClr val="tx2"/>
                </a:solidFill>
              </a:rPr>
              <a:t>Loss Exposure</a:t>
            </a:r>
          </a:p>
          <a:p>
            <a:pPr>
              <a:spcBef>
                <a:spcPts val="600"/>
              </a:spcBef>
              <a:spcAft>
                <a:spcPts val="600"/>
              </a:spcAft>
            </a:pPr>
            <a:r>
              <a:rPr lang="en-US" sz="1600" dirty="0" smtClean="0">
                <a:solidFill>
                  <a:schemeClr val="tx2"/>
                </a:solidFill>
              </a:rPr>
              <a:t>Claim</a:t>
            </a:r>
          </a:p>
          <a:p>
            <a:pPr>
              <a:spcBef>
                <a:spcPts val="600"/>
              </a:spcBef>
              <a:spcAft>
                <a:spcPts val="600"/>
              </a:spcAft>
            </a:pPr>
            <a:r>
              <a:rPr lang="en-US" sz="1600" dirty="0" smtClean="0">
                <a:solidFill>
                  <a:schemeClr val="tx2"/>
                </a:solidFill>
              </a:rPr>
              <a:t>Property damage</a:t>
            </a:r>
          </a:p>
          <a:p>
            <a:pPr>
              <a:spcBef>
                <a:spcPts val="600"/>
              </a:spcBef>
              <a:spcAft>
                <a:spcPts val="600"/>
              </a:spcAft>
            </a:pPr>
            <a:r>
              <a:rPr lang="en-US" sz="1600" dirty="0" smtClean="0">
                <a:solidFill>
                  <a:schemeClr val="tx2"/>
                </a:solidFill>
              </a:rPr>
              <a:t>Bodily Injury</a:t>
            </a:r>
          </a:p>
          <a:p>
            <a:pPr>
              <a:spcBef>
                <a:spcPts val="600"/>
              </a:spcBef>
              <a:spcAft>
                <a:spcPts val="600"/>
              </a:spcAft>
            </a:pPr>
            <a:r>
              <a:rPr lang="en-US" sz="1600" dirty="0" smtClean="0">
                <a:solidFill>
                  <a:schemeClr val="tx2"/>
                </a:solidFill>
              </a:rPr>
              <a:t>Legal Liability</a:t>
            </a:r>
          </a:p>
        </p:txBody>
      </p:sp>
      <p:sp>
        <p:nvSpPr>
          <p:cNvPr id="10" name="TextBox 9"/>
          <p:cNvSpPr txBox="1"/>
          <p:nvPr/>
        </p:nvSpPr>
        <p:spPr>
          <a:xfrm>
            <a:off x="4572000" y="838200"/>
            <a:ext cx="4114800" cy="5486400"/>
          </a:xfrm>
          <a:prstGeom prst="rect">
            <a:avLst/>
          </a:prstGeom>
          <a:noFill/>
          <a:ln>
            <a:solidFill>
              <a:schemeClr val="tx2"/>
            </a:solidFill>
          </a:ln>
        </p:spPr>
        <p:txBody>
          <a:bodyPr wrap="square" rtlCol="0">
            <a:spAutoFit/>
          </a:bodyPr>
          <a:lstStyle/>
          <a:p>
            <a:pPr>
              <a:spcBef>
                <a:spcPts val="600"/>
              </a:spcBef>
              <a:spcAft>
                <a:spcPts val="600"/>
              </a:spcAft>
            </a:pPr>
            <a:r>
              <a:rPr lang="en-US" sz="1600" dirty="0" smtClean="0">
                <a:solidFill>
                  <a:schemeClr val="tx2"/>
                </a:solidFill>
              </a:rPr>
              <a:t>Liability Exposure</a:t>
            </a:r>
          </a:p>
          <a:p>
            <a:pPr>
              <a:spcBef>
                <a:spcPts val="600"/>
              </a:spcBef>
              <a:spcAft>
                <a:spcPts val="600"/>
              </a:spcAft>
            </a:pPr>
            <a:r>
              <a:rPr lang="en-US" sz="1600" dirty="0" smtClean="0">
                <a:solidFill>
                  <a:schemeClr val="tx2"/>
                </a:solidFill>
              </a:rPr>
              <a:t>First Party</a:t>
            </a:r>
          </a:p>
          <a:p>
            <a:pPr>
              <a:spcBef>
                <a:spcPts val="600"/>
              </a:spcBef>
              <a:spcAft>
                <a:spcPts val="600"/>
              </a:spcAft>
            </a:pPr>
            <a:r>
              <a:rPr lang="en-US" sz="1600" dirty="0" smtClean="0">
                <a:solidFill>
                  <a:schemeClr val="tx2"/>
                </a:solidFill>
              </a:rPr>
              <a:t>Second Party</a:t>
            </a:r>
          </a:p>
          <a:p>
            <a:pPr>
              <a:spcBef>
                <a:spcPts val="600"/>
              </a:spcBef>
              <a:spcAft>
                <a:spcPts val="600"/>
              </a:spcAft>
            </a:pPr>
            <a:r>
              <a:rPr lang="en-US" sz="1600" dirty="0" smtClean="0">
                <a:solidFill>
                  <a:schemeClr val="tx2"/>
                </a:solidFill>
              </a:rPr>
              <a:t>Third Party</a:t>
            </a:r>
          </a:p>
          <a:p>
            <a:pPr>
              <a:spcBef>
                <a:spcPts val="600"/>
              </a:spcBef>
              <a:spcAft>
                <a:spcPts val="600"/>
              </a:spcAft>
            </a:pPr>
            <a:r>
              <a:rPr lang="en-US" sz="1600" dirty="0" smtClean="0">
                <a:solidFill>
                  <a:schemeClr val="tx2"/>
                </a:solidFill>
              </a:rPr>
              <a:t>Contract</a:t>
            </a:r>
          </a:p>
          <a:p>
            <a:pPr>
              <a:spcBef>
                <a:spcPts val="600"/>
              </a:spcBef>
              <a:spcAft>
                <a:spcPts val="600"/>
              </a:spcAft>
            </a:pPr>
            <a:r>
              <a:rPr lang="en-US" sz="1600" dirty="0" smtClean="0">
                <a:solidFill>
                  <a:schemeClr val="tx2"/>
                </a:solidFill>
              </a:rPr>
              <a:t>Real Property</a:t>
            </a:r>
          </a:p>
          <a:p>
            <a:pPr>
              <a:spcBef>
                <a:spcPts val="600"/>
              </a:spcBef>
              <a:spcAft>
                <a:spcPts val="600"/>
              </a:spcAft>
            </a:pPr>
            <a:r>
              <a:rPr lang="en-US" sz="1600" dirty="0" smtClean="0">
                <a:solidFill>
                  <a:schemeClr val="tx2"/>
                </a:solidFill>
              </a:rPr>
              <a:t>Personal Property</a:t>
            </a:r>
          </a:p>
          <a:p>
            <a:pPr>
              <a:spcBef>
                <a:spcPts val="600"/>
              </a:spcBef>
              <a:spcAft>
                <a:spcPts val="600"/>
              </a:spcAft>
            </a:pPr>
            <a:r>
              <a:rPr lang="en-US" sz="1600" dirty="0" smtClean="0">
                <a:solidFill>
                  <a:schemeClr val="tx2"/>
                </a:solidFill>
              </a:rPr>
              <a:t>Personal Lines</a:t>
            </a:r>
          </a:p>
          <a:p>
            <a:pPr>
              <a:spcBef>
                <a:spcPts val="600"/>
              </a:spcBef>
              <a:spcAft>
                <a:spcPts val="600"/>
              </a:spcAft>
            </a:pPr>
            <a:r>
              <a:rPr lang="en-US" sz="1600" dirty="0" smtClean="0">
                <a:solidFill>
                  <a:schemeClr val="tx2"/>
                </a:solidFill>
              </a:rPr>
              <a:t>Commercial Lines</a:t>
            </a:r>
          </a:p>
          <a:p>
            <a:pPr>
              <a:spcBef>
                <a:spcPts val="600"/>
              </a:spcBef>
              <a:spcAft>
                <a:spcPts val="600"/>
              </a:spcAft>
            </a:pPr>
            <a:r>
              <a:rPr lang="en-US" sz="1600" dirty="0" smtClean="0">
                <a:solidFill>
                  <a:schemeClr val="tx2"/>
                </a:solidFill>
              </a:rPr>
              <a:t>Life Insurance</a:t>
            </a:r>
          </a:p>
          <a:p>
            <a:pPr>
              <a:spcBef>
                <a:spcPts val="600"/>
              </a:spcBef>
              <a:spcAft>
                <a:spcPts val="600"/>
              </a:spcAft>
            </a:pPr>
            <a:r>
              <a:rPr lang="en-US" sz="1600" dirty="0" smtClean="0">
                <a:solidFill>
                  <a:schemeClr val="tx2"/>
                </a:solidFill>
              </a:rPr>
              <a:t>Non Life Insurance</a:t>
            </a:r>
          </a:p>
          <a:p>
            <a:pPr>
              <a:spcBef>
                <a:spcPts val="600"/>
              </a:spcBef>
              <a:spcAft>
                <a:spcPts val="600"/>
              </a:spcAft>
            </a:pPr>
            <a:r>
              <a:rPr lang="en-US" sz="1600" dirty="0" smtClean="0">
                <a:solidFill>
                  <a:schemeClr val="tx2"/>
                </a:solidFill>
              </a:rPr>
              <a:t>General Insurance</a:t>
            </a:r>
          </a:p>
          <a:p>
            <a:pPr>
              <a:spcBef>
                <a:spcPts val="600"/>
              </a:spcBef>
              <a:spcAft>
                <a:spcPts val="600"/>
              </a:spcAft>
            </a:pPr>
            <a:r>
              <a:rPr lang="en-US" sz="1600" dirty="0" smtClean="0">
                <a:solidFill>
                  <a:schemeClr val="tx2"/>
                </a:solidFill>
              </a:rPr>
              <a:t>Property &amp; Casualty</a:t>
            </a:r>
          </a:p>
          <a:p>
            <a:pPr>
              <a:spcBef>
                <a:spcPts val="600"/>
              </a:spcBef>
              <a:spcAft>
                <a:spcPts val="600"/>
              </a:spcAft>
            </a:pPr>
            <a:endParaRPr lang="en-US" sz="1600" dirty="0" smtClean="0">
              <a:solidFill>
                <a:schemeClr val="tx2"/>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9"/>
            <a:ext cx="8229600" cy="487362"/>
          </a:xfrm>
          <a:solidFill>
            <a:schemeClr val="tx2">
              <a:lumMod val="20000"/>
              <a:lumOff val="80000"/>
            </a:schemeClr>
          </a:solidFill>
          <a:ln>
            <a:solidFill>
              <a:srgbClr val="0070C0"/>
            </a:solidFill>
          </a:ln>
        </p:spPr>
        <p:txBody>
          <a:bodyPr>
            <a:noAutofit/>
          </a:bodyPr>
          <a:lstStyle/>
          <a:p>
            <a:r>
              <a:rPr lang="en-US" sz="2800" b="1" dirty="0" smtClean="0">
                <a:solidFill>
                  <a:schemeClr val="tx2"/>
                </a:solidFill>
                <a:cs typeface="Arial" pitchFamily="34" charset="0"/>
              </a:rPr>
              <a:t>Insurance as a Risk Transfer System</a:t>
            </a:r>
            <a:endParaRPr lang="en-US" sz="2800" b="1" dirty="0">
              <a:solidFill>
                <a:schemeClr val="tx2"/>
              </a:solidFill>
              <a:cs typeface="Arial" pitchFamily="34" charset="0"/>
            </a:endParaRPr>
          </a:p>
        </p:txBody>
      </p:sp>
      <p:sp>
        <p:nvSpPr>
          <p:cNvPr id="5" name="Content Placeholder 4"/>
          <p:cNvSpPr>
            <a:spLocks noGrp="1"/>
          </p:cNvSpPr>
          <p:nvPr>
            <p:ph idx="1"/>
          </p:nvPr>
        </p:nvSpPr>
        <p:spPr>
          <a:xfrm>
            <a:off x="457200" y="838200"/>
            <a:ext cx="8229600" cy="5486400"/>
          </a:xfrm>
          <a:ln>
            <a:solidFill>
              <a:schemeClr val="accent1"/>
            </a:solidFill>
          </a:ln>
        </p:spPr>
        <p:txBody>
          <a:bodyPr>
            <a:normAutofit/>
          </a:bodyPr>
          <a:lstStyle/>
          <a:p>
            <a:pPr lvl="0">
              <a:spcBef>
                <a:spcPts val="600"/>
              </a:spcBef>
              <a:spcAft>
                <a:spcPts val="600"/>
              </a:spcAft>
              <a:buClr>
                <a:srgbClr val="1E60A2"/>
              </a:buClr>
              <a:buSzPct val="75000"/>
              <a:buFont typeface="+mj-lt"/>
              <a:buAutoNum type="arabicPeriod"/>
            </a:pPr>
            <a:r>
              <a:rPr lang="en-US" sz="1600" dirty="0" smtClean="0">
                <a:solidFill>
                  <a:schemeClr val="tx2"/>
                </a:solidFill>
              </a:rPr>
              <a:t>Insurance is a system of reimbursing financial losses caused due to certain events</a:t>
            </a:r>
          </a:p>
          <a:p>
            <a:pPr lvl="0">
              <a:spcBef>
                <a:spcPts val="600"/>
              </a:spcBef>
              <a:spcAft>
                <a:spcPts val="600"/>
              </a:spcAft>
              <a:buClr>
                <a:srgbClr val="1E60A2"/>
              </a:buClr>
              <a:buSzPct val="75000"/>
              <a:buFont typeface="+mj-lt"/>
              <a:buAutoNum type="arabicPeriod"/>
            </a:pPr>
            <a:r>
              <a:rPr lang="en-US" sz="1600" dirty="0" smtClean="0">
                <a:solidFill>
                  <a:schemeClr val="tx2"/>
                </a:solidFill>
              </a:rPr>
              <a:t>The events are unfortunate, unexpected and accidental.  Such events are called </a:t>
            </a:r>
            <a:r>
              <a:rPr lang="en-US" sz="1600" i="1" dirty="0" smtClean="0">
                <a:solidFill>
                  <a:schemeClr val="tx2"/>
                </a:solidFill>
              </a:rPr>
              <a:t>Fortuitous</a:t>
            </a:r>
            <a:r>
              <a:rPr lang="en-US" sz="1600" dirty="0" smtClean="0">
                <a:solidFill>
                  <a:schemeClr val="tx2"/>
                </a:solidFill>
              </a:rPr>
              <a:t> events.</a:t>
            </a:r>
          </a:p>
          <a:p>
            <a:pPr lvl="0">
              <a:spcBef>
                <a:spcPts val="600"/>
              </a:spcBef>
              <a:spcAft>
                <a:spcPts val="600"/>
              </a:spcAft>
              <a:buClr>
                <a:srgbClr val="1E60A2"/>
              </a:buClr>
              <a:buSzPct val="75000"/>
              <a:buFont typeface="+mj-lt"/>
              <a:buAutoNum type="arabicPeriod"/>
            </a:pPr>
            <a:r>
              <a:rPr lang="en-US" sz="1600" dirty="0" smtClean="0">
                <a:solidFill>
                  <a:schemeClr val="tx2"/>
                </a:solidFill>
              </a:rPr>
              <a:t>These events cause both </a:t>
            </a:r>
          </a:p>
          <a:p>
            <a:pPr lvl="1">
              <a:spcBef>
                <a:spcPts val="600"/>
              </a:spcBef>
              <a:spcAft>
                <a:spcPts val="600"/>
              </a:spcAft>
              <a:buClr>
                <a:srgbClr val="1E60A2"/>
              </a:buClr>
              <a:buSzPct val="75000"/>
              <a:buFont typeface="+mj-lt"/>
              <a:buAutoNum type="arabicPeriod"/>
            </a:pPr>
            <a:r>
              <a:rPr lang="en-US" sz="1600" dirty="0" smtClean="0">
                <a:solidFill>
                  <a:schemeClr val="tx2"/>
                </a:solidFill>
              </a:rPr>
              <a:t>Non financial losses like stress, agony and physical pain which are not covered  directly by Insurance. </a:t>
            </a:r>
          </a:p>
          <a:p>
            <a:pPr lvl="1">
              <a:spcBef>
                <a:spcPts val="600"/>
              </a:spcBef>
              <a:spcAft>
                <a:spcPts val="600"/>
              </a:spcAft>
              <a:buClr>
                <a:srgbClr val="1E60A2"/>
              </a:buClr>
              <a:buSzPct val="75000"/>
              <a:buFont typeface="+mj-lt"/>
              <a:buAutoNum type="arabicPeriod"/>
            </a:pPr>
            <a:r>
              <a:rPr lang="en-US" sz="1600" dirty="0" smtClean="0">
                <a:solidFill>
                  <a:schemeClr val="tx2"/>
                </a:solidFill>
              </a:rPr>
              <a:t>Financial losses like loss or damage to property, Loss of Income for the family which are covered by Insurance.</a:t>
            </a:r>
          </a:p>
          <a:p>
            <a:pPr>
              <a:spcBef>
                <a:spcPts val="600"/>
              </a:spcBef>
              <a:spcAft>
                <a:spcPts val="600"/>
              </a:spcAft>
              <a:buClr>
                <a:srgbClr val="1E60A2"/>
              </a:buClr>
              <a:buSzPct val="75000"/>
              <a:buFont typeface="+mj-lt"/>
              <a:buAutoNum type="arabicPeriod"/>
            </a:pPr>
            <a:r>
              <a:rPr lang="en-US" sz="1600" dirty="0" smtClean="0">
                <a:solidFill>
                  <a:schemeClr val="tx2"/>
                </a:solidFill>
              </a:rPr>
              <a:t>The possibility of a financial loss due to a fortuitous (unexpected, accidental) event is called a RISK.</a:t>
            </a:r>
          </a:p>
          <a:p>
            <a:pPr>
              <a:spcBef>
                <a:spcPts val="600"/>
              </a:spcBef>
              <a:spcAft>
                <a:spcPts val="600"/>
              </a:spcAft>
              <a:buClr>
                <a:srgbClr val="1E60A2"/>
              </a:buClr>
              <a:buSzPct val="75000"/>
              <a:buFont typeface="+mj-lt"/>
              <a:buAutoNum type="arabicPeriod"/>
            </a:pPr>
            <a:r>
              <a:rPr lang="en-US" sz="1600" dirty="0" smtClean="0">
                <a:solidFill>
                  <a:schemeClr val="tx2"/>
                </a:solidFill>
              </a:rPr>
              <a:t>The individual or a Company would like to alleviate or ease the burden of the possibility of a financial loss. The Insured  therefore transfers this possibility of a financial loss to the Insurer -  the Insurance Company.</a:t>
            </a:r>
          </a:p>
          <a:p>
            <a:pPr>
              <a:spcBef>
                <a:spcPts val="600"/>
              </a:spcBef>
              <a:spcAft>
                <a:spcPts val="600"/>
              </a:spcAft>
              <a:buClr>
                <a:srgbClr val="1E60A2"/>
              </a:buClr>
              <a:buSzPct val="75000"/>
              <a:buFont typeface="+mj-lt"/>
              <a:buAutoNum type="arabicPeriod"/>
            </a:pPr>
            <a:r>
              <a:rPr lang="en-US" sz="1600" dirty="0" smtClean="0">
                <a:solidFill>
                  <a:schemeClr val="tx2"/>
                </a:solidFill>
              </a:rPr>
              <a:t>Insurance therefore is a RISK TRANSFER SYSTEM</a:t>
            </a:r>
            <a:endParaRPr lang="en-US" sz="1600" dirty="0" smtClean="0">
              <a:solidFill>
                <a:schemeClr val="tx2"/>
              </a:solidFill>
              <a:cs typeface="Arial" pitchFamily="34" charset="0"/>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pPr/>
              <a:t>4</a:t>
            </a:fld>
            <a:endParaRPr lang="en-US"/>
          </a:p>
        </p:txBody>
      </p:sp>
      <p:sp>
        <p:nvSpPr>
          <p:cNvPr id="7" name="Footer Placeholder 6"/>
          <p:cNvSpPr>
            <a:spLocks noGrp="1"/>
          </p:cNvSpPr>
          <p:nvPr>
            <p:ph type="ftr" sz="quarter" idx="11"/>
          </p:nvPr>
        </p:nvSpPr>
        <p:spPr/>
        <p:txBody>
          <a:bodyPr/>
          <a:lstStyle/>
          <a:p>
            <a:r>
              <a:rPr lang="en-US" dirty="0" smtClean="0"/>
              <a:t>Insurance Foundation Course – Chapter 1</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9"/>
            <a:ext cx="8229600" cy="487362"/>
          </a:xfrm>
          <a:solidFill>
            <a:schemeClr val="tx2">
              <a:lumMod val="20000"/>
              <a:lumOff val="80000"/>
            </a:schemeClr>
          </a:solidFill>
          <a:ln>
            <a:solidFill>
              <a:srgbClr val="0070C0"/>
            </a:solidFill>
          </a:ln>
        </p:spPr>
        <p:txBody>
          <a:bodyPr>
            <a:noAutofit/>
          </a:bodyPr>
          <a:lstStyle/>
          <a:p>
            <a:r>
              <a:rPr lang="en-US" sz="2800" b="1" dirty="0" smtClean="0">
                <a:solidFill>
                  <a:schemeClr val="tx2"/>
                </a:solidFill>
                <a:cs typeface="Arial" pitchFamily="34" charset="0"/>
              </a:rPr>
              <a:t>Introduction to Insurance</a:t>
            </a:r>
            <a:endParaRPr lang="en-US" sz="2800" b="1" dirty="0">
              <a:solidFill>
                <a:schemeClr val="tx2"/>
              </a:solidFill>
              <a:cs typeface="Arial" pitchFamily="34" charset="0"/>
            </a:endParaRPr>
          </a:p>
        </p:txBody>
      </p:sp>
      <p:sp>
        <p:nvSpPr>
          <p:cNvPr id="5" name="Content Placeholder 4"/>
          <p:cNvSpPr>
            <a:spLocks noGrp="1"/>
          </p:cNvSpPr>
          <p:nvPr>
            <p:ph idx="1"/>
          </p:nvPr>
        </p:nvSpPr>
        <p:spPr>
          <a:xfrm>
            <a:off x="457200" y="838200"/>
            <a:ext cx="8229600" cy="5486400"/>
          </a:xfrm>
          <a:ln>
            <a:solidFill>
              <a:schemeClr val="accent1"/>
            </a:solidFill>
          </a:ln>
        </p:spPr>
        <p:txBody>
          <a:bodyPr>
            <a:normAutofit/>
          </a:bodyPr>
          <a:lstStyle/>
          <a:p>
            <a:pPr lvl="0" algn="ctr">
              <a:lnSpc>
                <a:spcPct val="150000"/>
              </a:lnSpc>
              <a:spcBef>
                <a:spcPts val="600"/>
              </a:spcBef>
              <a:spcAft>
                <a:spcPts val="600"/>
              </a:spcAft>
              <a:buClr>
                <a:srgbClr val="1E60A2"/>
              </a:buClr>
              <a:buSzPct val="75000"/>
              <a:buNone/>
            </a:pPr>
            <a:endParaRPr lang="en-US" sz="1600" dirty="0" smtClean="0">
              <a:solidFill>
                <a:schemeClr val="tx2"/>
              </a:solidFill>
              <a:cs typeface="Arial" pitchFamily="34" charset="0"/>
            </a:endParaRPr>
          </a:p>
          <a:p>
            <a:pPr lvl="0" algn="ctr">
              <a:lnSpc>
                <a:spcPct val="150000"/>
              </a:lnSpc>
              <a:spcBef>
                <a:spcPts val="600"/>
              </a:spcBef>
              <a:spcAft>
                <a:spcPts val="600"/>
              </a:spcAft>
              <a:buClr>
                <a:srgbClr val="1E60A2"/>
              </a:buClr>
              <a:buSzPct val="75000"/>
              <a:buNone/>
            </a:pPr>
            <a:endParaRPr lang="en-US" sz="1600" dirty="0" smtClean="0">
              <a:solidFill>
                <a:schemeClr val="tx2"/>
              </a:solidFill>
              <a:cs typeface="Arial" pitchFamily="34" charset="0"/>
            </a:endParaRPr>
          </a:p>
          <a:p>
            <a:pPr lvl="0" algn="ctr">
              <a:lnSpc>
                <a:spcPct val="150000"/>
              </a:lnSpc>
              <a:spcBef>
                <a:spcPts val="600"/>
              </a:spcBef>
              <a:spcAft>
                <a:spcPts val="600"/>
              </a:spcAft>
              <a:buClr>
                <a:srgbClr val="1E60A2"/>
              </a:buClr>
              <a:buSzPct val="75000"/>
              <a:buNone/>
            </a:pPr>
            <a:endParaRPr lang="en-US" sz="1600" dirty="0" smtClean="0">
              <a:solidFill>
                <a:schemeClr val="tx2"/>
              </a:solidFill>
              <a:cs typeface="Arial" pitchFamily="34" charset="0"/>
            </a:endParaRPr>
          </a:p>
          <a:p>
            <a:pPr lvl="0" algn="ctr">
              <a:lnSpc>
                <a:spcPct val="150000"/>
              </a:lnSpc>
              <a:spcBef>
                <a:spcPts val="600"/>
              </a:spcBef>
              <a:spcAft>
                <a:spcPts val="600"/>
              </a:spcAft>
              <a:buClr>
                <a:srgbClr val="1E60A2"/>
              </a:buClr>
              <a:buSzPct val="75000"/>
              <a:buNone/>
            </a:pPr>
            <a:endParaRPr lang="en-US" sz="1600" dirty="0" smtClean="0">
              <a:solidFill>
                <a:schemeClr val="tx2"/>
              </a:solidFill>
              <a:cs typeface="Arial" pitchFamily="34" charset="0"/>
            </a:endParaRPr>
          </a:p>
          <a:p>
            <a:pPr lvl="0" algn="ctr">
              <a:lnSpc>
                <a:spcPct val="150000"/>
              </a:lnSpc>
              <a:spcBef>
                <a:spcPts val="600"/>
              </a:spcBef>
              <a:spcAft>
                <a:spcPts val="600"/>
              </a:spcAft>
              <a:buClr>
                <a:srgbClr val="1E60A2"/>
              </a:buClr>
              <a:buSzPct val="75000"/>
              <a:buNone/>
            </a:pPr>
            <a:r>
              <a:rPr lang="en-US" sz="1600" dirty="0" smtClean="0">
                <a:solidFill>
                  <a:schemeClr val="tx2"/>
                </a:solidFill>
                <a:cs typeface="Arial" pitchFamily="34" charset="0"/>
              </a:rPr>
              <a:t>End of Document</a:t>
            </a:r>
          </a:p>
        </p:txBody>
      </p:sp>
      <p:sp>
        <p:nvSpPr>
          <p:cNvPr id="6" name="Slide Number Placeholder 5"/>
          <p:cNvSpPr>
            <a:spLocks noGrp="1"/>
          </p:cNvSpPr>
          <p:nvPr>
            <p:ph type="sldNum" sz="quarter" idx="12"/>
          </p:nvPr>
        </p:nvSpPr>
        <p:spPr/>
        <p:txBody>
          <a:bodyPr/>
          <a:lstStyle/>
          <a:p>
            <a:fld id="{10277155-9EE1-4F73-AE44-FD7ED9519630}" type="slidenum">
              <a:rPr lang="en-US" smtClean="0"/>
              <a:pPr/>
              <a:t>40</a:t>
            </a:fld>
            <a:endParaRPr lang="en-US"/>
          </a:p>
        </p:txBody>
      </p:sp>
      <p:sp>
        <p:nvSpPr>
          <p:cNvPr id="7" name="Footer Placeholder 6"/>
          <p:cNvSpPr>
            <a:spLocks noGrp="1"/>
          </p:cNvSpPr>
          <p:nvPr>
            <p:ph type="ftr" sz="quarter" idx="11"/>
          </p:nvPr>
        </p:nvSpPr>
        <p:spPr/>
        <p:txBody>
          <a:bodyPr/>
          <a:lstStyle/>
          <a:p>
            <a:r>
              <a:rPr lang="en-US" dirty="0" smtClean="0"/>
              <a:t>Insurance Foundation Course – Chapter 1</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9"/>
            <a:ext cx="8229600" cy="487362"/>
          </a:xfrm>
          <a:solidFill>
            <a:schemeClr val="tx2">
              <a:lumMod val="20000"/>
              <a:lumOff val="80000"/>
            </a:schemeClr>
          </a:solidFill>
          <a:ln>
            <a:solidFill>
              <a:srgbClr val="0070C0"/>
            </a:solidFill>
          </a:ln>
        </p:spPr>
        <p:txBody>
          <a:bodyPr>
            <a:noAutofit/>
          </a:bodyPr>
          <a:lstStyle/>
          <a:p>
            <a:r>
              <a:rPr lang="en-US" sz="2800" b="1" dirty="0" smtClean="0">
                <a:solidFill>
                  <a:schemeClr val="tx2"/>
                </a:solidFill>
                <a:cs typeface="Arial" pitchFamily="34" charset="0"/>
              </a:rPr>
              <a:t>Insurance </a:t>
            </a:r>
            <a:r>
              <a:rPr lang="en-US" sz="2800" b="1" dirty="0" smtClean="0">
                <a:solidFill>
                  <a:schemeClr val="tx2"/>
                </a:solidFill>
                <a:cs typeface="Arial" pitchFamily="34" charset="0"/>
              </a:rPr>
              <a:t>as</a:t>
            </a:r>
            <a:r>
              <a:rPr lang="en-US" sz="2800" b="1" dirty="0" smtClean="0">
                <a:solidFill>
                  <a:schemeClr val="tx2"/>
                </a:solidFill>
                <a:cs typeface="Arial" pitchFamily="34" charset="0"/>
              </a:rPr>
              <a:t> </a:t>
            </a:r>
            <a:r>
              <a:rPr lang="en-US" sz="2800" b="1" dirty="0" smtClean="0">
                <a:solidFill>
                  <a:schemeClr val="tx2"/>
                </a:solidFill>
                <a:cs typeface="Arial" pitchFamily="34" charset="0"/>
              </a:rPr>
              <a:t>a Contract</a:t>
            </a:r>
            <a:endParaRPr lang="en-US" sz="2800" b="1" dirty="0">
              <a:solidFill>
                <a:schemeClr val="tx2"/>
              </a:solidFill>
              <a:cs typeface="Arial" pitchFamily="34" charset="0"/>
            </a:endParaRPr>
          </a:p>
        </p:txBody>
      </p:sp>
      <p:sp>
        <p:nvSpPr>
          <p:cNvPr id="5" name="Content Placeholder 4"/>
          <p:cNvSpPr>
            <a:spLocks noGrp="1"/>
          </p:cNvSpPr>
          <p:nvPr>
            <p:ph idx="1"/>
          </p:nvPr>
        </p:nvSpPr>
        <p:spPr>
          <a:xfrm>
            <a:off x="457200" y="838200"/>
            <a:ext cx="8229600" cy="5486400"/>
          </a:xfrm>
          <a:ln>
            <a:solidFill>
              <a:schemeClr val="accent1"/>
            </a:solidFill>
          </a:ln>
        </p:spPr>
        <p:txBody>
          <a:bodyPr>
            <a:normAutofit/>
          </a:bodyPr>
          <a:lstStyle/>
          <a:p>
            <a:pPr marL="457200" indent="-457200">
              <a:spcBef>
                <a:spcPts val="0"/>
              </a:spcBef>
              <a:spcAft>
                <a:spcPts val="600"/>
              </a:spcAft>
              <a:buClr>
                <a:srgbClr val="1E60A2"/>
              </a:buClr>
              <a:buSzPct val="75000"/>
              <a:buFont typeface="+mj-lt"/>
              <a:buAutoNum type="arabicPeriod"/>
            </a:pPr>
            <a:r>
              <a:rPr lang="en-US" sz="1600" dirty="0" smtClean="0">
                <a:solidFill>
                  <a:schemeClr val="tx2"/>
                </a:solidFill>
              </a:rPr>
              <a:t>Insurance is a </a:t>
            </a:r>
            <a:r>
              <a:rPr lang="en-US" sz="1600" i="1" dirty="0" smtClean="0">
                <a:solidFill>
                  <a:schemeClr val="tx2"/>
                </a:solidFill>
              </a:rPr>
              <a:t>Contract</a:t>
            </a:r>
            <a:r>
              <a:rPr lang="en-US" sz="1600" dirty="0" smtClean="0">
                <a:solidFill>
                  <a:schemeClr val="tx2"/>
                </a:solidFill>
              </a:rPr>
              <a:t> between the Insured and the Insurer.</a:t>
            </a:r>
          </a:p>
          <a:p>
            <a:pPr marL="457200" indent="-457200">
              <a:spcBef>
                <a:spcPts val="0"/>
              </a:spcBef>
              <a:spcAft>
                <a:spcPts val="600"/>
              </a:spcAft>
              <a:buClr>
                <a:srgbClr val="1E60A2"/>
              </a:buClr>
              <a:buSzPct val="75000"/>
              <a:buFont typeface="+mj-lt"/>
              <a:buAutoNum type="arabicPeriod"/>
            </a:pPr>
            <a:r>
              <a:rPr lang="en-US" sz="1600" dirty="0" smtClean="0">
                <a:solidFill>
                  <a:schemeClr val="tx2"/>
                </a:solidFill>
              </a:rPr>
              <a:t>A Contract is a Legally enforceable agreement .</a:t>
            </a:r>
          </a:p>
          <a:p>
            <a:pPr marL="457200" indent="-457200">
              <a:spcBef>
                <a:spcPts val="0"/>
              </a:spcBef>
              <a:spcAft>
                <a:spcPts val="600"/>
              </a:spcAft>
              <a:buClr>
                <a:srgbClr val="1E60A2"/>
              </a:buClr>
              <a:buSzPct val="75000"/>
              <a:buFont typeface="+mj-lt"/>
              <a:buAutoNum type="arabicPeriod"/>
            </a:pPr>
            <a:r>
              <a:rPr lang="en-US" sz="1600" dirty="0" smtClean="0">
                <a:solidFill>
                  <a:schemeClr val="tx2"/>
                </a:solidFill>
              </a:rPr>
              <a:t>When there is a breach of contract by either of the parties, the affected party can approach the Court of Law to redress or enforce the Contract.</a:t>
            </a:r>
          </a:p>
          <a:p>
            <a:pPr marL="457200" indent="-457200">
              <a:spcBef>
                <a:spcPts val="0"/>
              </a:spcBef>
              <a:spcAft>
                <a:spcPts val="600"/>
              </a:spcAft>
              <a:buClr>
                <a:srgbClr val="1E60A2"/>
              </a:buClr>
              <a:buSzPct val="75000"/>
              <a:buFont typeface="+mj-lt"/>
              <a:buAutoNum type="arabicPeriod"/>
            </a:pPr>
            <a:r>
              <a:rPr lang="en-US" sz="1600" dirty="0" smtClean="0">
                <a:solidFill>
                  <a:schemeClr val="tx2"/>
                </a:solidFill>
              </a:rPr>
              <a:t>Some of the characteristic features of a Contract are </a:t>
            </a:r>
          </a:p>
          <a:p>
            <a:pPr marL="857250" lvl="1" indent="-457200">
              <a:spcBef>
                <a:spcPts val="0"/>
              </a:spcBef>
              <a:spcAft>
                <a:spcPts val="600"/>
              </a:spcAft>
              <a:buClr>
                <a:srgbClr val="1E60A2"/>
              </a:buClr>
              <a:buSzPct val="75000"/>
              <a:buFont typeface="+mj-lt"/>
              <a:buAutoNum type="arabicPeriod"/>
            </a:pPr>
            <a:r>
              <a:rPr lang="en-US" sz="1600" dirty="0" smtClean="0">
                <a:solidFill>
                  <a:schemeClr val="tx2"/>
                </a:solidFill>
              </a:rPr>
              <a:t>Offer and acceptance</a:t>
            </a:r>
          </a:p>
          <a:p>
            <a:pPr marL="857250" lvl="1" indent="-457200">
              <a:spcBef>
                <a:spcPts val="0"/>
              </a:spcBef>
              <a:spcAft>
                <a:spcPts val="600"/>
              </a:spcAft>
              <a:buClr>
                <a:srgbClr val="1E60A2"/>
              </a:buClr>
              <a:buSzPct val="75000"/>
              <a:buFont typeface="+mj-lt"/>
              <a:buAutoNum type="arabicPeriod"/>
            </a:pPr>
            <a:r>
              <a:rPr lang="en-US" sz="1600" dirty="0" smtClean="0">
                <a:solidFill>
                  <a:schemeClr val="tx2"/>
                </a:solidFill>
              </a:rPr>
              <a:t>Capacity to contract</a:t>
            </a:r>
          </a:p>
          <a:p>
            <a:pPr marL="857250" lvl="1" indent="-457200">
              <a:spcBef>
                <a:spcPts val="0"/>
              </a:spcBef>
              <a:spcAft>
                <a:spcPts val="600"/>
              </a:spcAft>
              <a:buClr>
                <a:srgbClr val="1E60A2"/>
              </a:buClr>
              <a:buSzPct val="75000"/>
              <a:buFont typeface="+mj-lt"/>
              <a:buAutoNum type="arabicPeriod"/>
            </a:pPr>
            <a:r>
              <a:rPr lang="en-US" sz="1600" dirty="0" smtClean="0">
                <a:solidFill>
                  <a:schemeClr val="tx2"/>
                </a:solidFill>
              </a:rPr>
              <a:t>Consideration</a:t>
            </a:r>
          </a:p>
          <a:p>
            <a:pPr marL="857250" lvl="1" indent="-457200">
              <a:spcBef>
                <a:spcPts val="0"/>
              </a:spcBef>
              <a:spcAft>
                <a:spcPts val="600"/>
              </a:spcAft>
              <a:buClr>
                <a:srgbClr val="1E60A2"/>
              </a:buClr>
              <a:buSzPct val="75000"/>
              <a:buFont typeface="+mj-lt"/>
              <a:buAutoNum type="arabicPeriod"/>
            </a:pPr>
            <a:r>
              <a:rPr lang="en-US" sz="1600" dirty="0" smtClean="0">
                <a:solidFill>
                  <a:schemeClr val="tx2"/>
                </a:solidFill>
              </a:rPr>
              <a:t>Legal purpose</a:t>
            </a:r>
            <a:endParaRPr lang="en-US" sz="1600" dirty="0" smtClean="0">
              <a:solidFill>
                <a:schemeClr val="tx2"/>
              </a:solidFill>
              <a:cs typeface="Arial" pitchFamily="34" charset="0"/>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pPr/>
              <a:t>5</a:t>
            </a:fld>
            <a:endParaRPr lang="en-US"/>
          </a:p>
        </p:txBody>
      </p:sp>
      <p:sp>
        <p:nvSpPr>
          <p:cNvPr id="7" name="Footer Placeholder 6"/>
          <p:cNvSpPr>
            <a:spLocks noGrp="1"/>
          </p:cNvSpPr>
          <p:nvPr>
            <p:ph type="ftr" sz="quarter" idx="11"/>
          </p:nvPr>
        </p:nvSpPr>
        <p:spPr/>
        <p:txBody>
          <a:bodyPr/>
          <a:lstStyle/>
          <a:p>
            <a:r>
              <a:rPr lang="en-US" dirty="0" smtClean="0"/>
              <a:t>Insurance Foundation Course – Chapter 1</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9"/>
            <a:ext cx="8229600" cy="487362"/>
          </a:xfrm>
          <a:solidFill>
            <a:schemeClr val="tx2">
              <a:lumMod val="20000"/>
              <a:lumOff val="80000"/>
            </a:schemeClr>
          </a:solidFill>
          <a:ln>
            <a:solidFill>
              <a:srgbClr val="0070C0"/>
            </a:solidFill>
          </a:ln>
        </p:spPr>
        <p:txBody>
          <a:bodyPr>
            <a:noAutofit/>
          </a:bodyPr>
          <a:lstStyle/>
          <a:p>
            <a:r>
              <a:rPr lang="en-US" sz="2800" b="1" dirty="0" smtClean="0">
                <a:solidFill>
                  <a:schemeClr val="tx2"/>
                </a:solidFill>
                <a:cs typeface="Arial" pitchFamily="34" charset="0"/>
              </a:rPr>
              <a:t>Insurance as a Business</a:t>
            </a:r>
            <a:endParaRPr lang="en-US" sz="2800" b="1" dirty="0">
              <a:solidFill>
                <a:schemeClr val="tx2"/>
              </a:solidFill>
              <a:cs typeface="Arial" pitchFamily="34" charset="0"/>
            </a:endParaRPr>
          </a:p>
        </p:txBody>
      </p:sp>
      <p:sp>
        <p:nvSpPr>
          <p:cNvPr id="5" name="Content Placeholder 4"/>
          <p:cNvSpPr>
            <a:spLocks noGrp="1"/>
          </p:cNvSpPr>
          <p:nvPr>
            <p:ph idx="1"/>
          </p:nvPr>
        </p:nvSpPr>
        <p:spPr>
          <a:xfrm>
            <a:off x="457200" y="838200"/>
            <a:ext cx="8229600" cy="5486400"/>
          </a:xfrm>
          <a:ln>
            <a:solidFill>
              <a:schemeClr val="accent1"/>
            </a:solidFill>
          </a:ln>
        </p:spPr>
        <p:txBody>
          <a:bodyPr>
            <a:normAutofit/>
          </a:bodyPr>
          <a:lstStyle/>
          <a:p>
            <a:pPr marL="457200" lvl="0" indent="-457200">
              <a:spcBef>
                <a:spcPts val="0"/>
              </a:spcBef>
              <a:spcAft>
                <a:spcPts val="600"/>
              </a:spcAft>
              <a:buClr>
                <a:srgbClr val="1E60A2"/>
              </a:buClr>
              <a:buSzPct val="75000"/>
              <a:buFont typeface="+mj-lt"/>
              <a:buAutoNum type="arabicPeriod"/>
            </a:pPr>
            <a:r>
              <a:rPr lang="en-US" sz="1600" dirty="0" smtClean="0">
                <a:solidFill>
                  <a:srgbClr val="003366"/>
                </a:solidFill>
              </a:rPr>
              <a:t>Since Insurers pay claims in times of adversity , the word Insurance is not easily associated with Business.</a:t>
            </a:r>
          </a:p>
          <a:p>
            <a:pPr marL="457200" lvl="0" indent="-457200">
              <a:spcBef>
                <a:spcPts val="0"/>
              </a:spcBef>
              <a:spcAft>
                <a:spcPts val="600"/>
              </a:spcAft>
              <a:buClr>
                <a:srgbClr val="1E60A2"/>
              </a:buClr>
              <a:buSzPct val="75000"/>
              <a:buFont typeface="+mj-lt"/>
              <a:buAutoNum type="arabicPeriod"/>
            </a:pPr>
            <a:r>
              <a:rPr lang="en-US" sz="1600" dirty="0" smtClean="0">
                <a:solidFill>
                  <a:srgbClr val="003366"/>
                </a:solidFill>
              </a:rPr>
              <a:t>But Insurance is a business consisting of Companies whose primary motive is </a:t>
            </a:r>
            <a:r>
              <a:rPr lang="en-US" sz="1600" b="1" dirty="0" smtClean="0">
                <a:solidFill>
                  <a:srgbClr val="003366"/>
                </a:solidFill>
              </a:rPr>
              <a:t>to make profit</a:t>
            </a:r>
            <a:r>
              <a:rPr lang="en-US" sz="1600" dirty="0" smtClean="0">
                <a:solidFill>
                  <a:srgbClr val="003366"/>
                </a:solidFill>
              </a:rPr>
              <a:t>.</a:t>
            </a:r>
          </a:p>
          <a:p>
            <a:pPr marL="457200" lvl="0" indent="-457200">
              <a:spcBef>
                <a:spcPts val="0"/>
              </a:spcBef>
              <a:spcAft>
                <a:spcPts val="600"/>
              </a:spcAft>
              <a:buClr>
                <a:srgbClr val="1E60A2"/>
              </a:buClr>
              <a:buSzPct val="75000"/>
              <a:buFont typeface="+mj-lt"/>
              <a:buAutoNum type="arabicPeriod"/>
            </a:pPr>
            <a:r>
              <a:rPr lang="en-US" sz="1600" dirty="0" smtClean="0">
                <a:solidFill>
                  <a:srgbClr val="003366"/>
                </a:solidFill>
              </a:rPr>
              <a:t>So Insurance conforms to the many criteria associated with ‘Business’ </a:t>
            </a:r>
            <a:r>
              <a:rPr lang="en-US" sz="1600" dirty="0" err="1" smtClean="0">
                <a:solidFill>
                  <a:srgbClr val="003366"/>
                </a:solidFill>
              </a:rPr>
              <a:t>e.g</a:t>
            </a:r>
            <a:endParaRPr lang="en-US" sz="1600" dirty="0" smtClean="0">
              <a:solidFill>
                <a:srgbClr val="003366"/>
              </a:solidFill>
            </a:endParaRPr>
          </a:p>
          <a:p>
            <a:pPr marL="857250" lvl="1" indent="-457200">
              <a:spcBef>
                <a:spcPts val="0"/>
              </a:spcBef>
              <a:spcAft>
                <a:spcPts val="600"/>
              </a:spcAft>
              <a:buClr>
                <a:srgbClr val="1E60A2"/>
              </a:buClr>
              <a:buSzPct val="75000"/>
              <a:buFont typeface="+mj-lt"/>
              <a:buAutoNum type="arabicPeriod"/>
            </a:pPr>
            <a:r>
              <a:rPr lang="en-US" sz="1600" dirty="0" smtClean="0">
                <a:solidFill>
                  <a:srgbClr val="003366"/>
                </a:solidFill>
              </a:rPr>
              <a:t>Revenue </a:t>
            </a:r>
          </a:p>
          <a:p>
            <a:pPr marL="857250" lvl="1" indent="-457200">
              <a:spcBef>
                <a:spcPts val="0"/>
              </a:spcBef>
              <a:spcAft>
                <a:spcPts val="600"/>
              </a:spcAft>
              <a:buClr>
                <a:srgbClr val="1E60A2"/>
              </a:buClr>
              <a:buSzPct val="75000"/>
              <a:buFont typeface="+mj-lt"/>
              <a:buAutoNum type="arabicPeriod"/>
            </a:pPr>
            <a:r>
              <a:rPr lang="en-US" sz="1600" dirty="0" smtClean="0">
                <a:solidFill>
                  <a:srgbClr val="003366"/>
                </a:solidFill>
              </a:rPr>
              <a:t>Business plans</a:t>
            </a:r>
          </a:p>
          <a:p>
            <a:pPr marL="857250" lvl="1" indent="-457200">
              <a:spcBef>
                <a:spcPts val="0"/>
              </a:spcBef>
              <a:spcAft>
                <a:spcPts val="600"/>
              </a:spcAft>
              <a:buClr>
                <a:srgbClr val="1E60A2"/>
              </a:buClr>
              <a:buSzPct val="75000"/>
              <a:buFont typeface="+mj-lt"/>
              <a:buAutoNum type="arabicPeriod"/>
            </a:pPr>
            <a:r>
              <a:rPr lang="en-US" sz="1600" dirty="0" smtClean="0">
                <a:solidFill>
                  <a:srgbClr val="003366"/>
                </a:solidFill>
              </a:rPr>
              <a:t>Generating employment </a:t>
            </a:r>
          </a:p>
          <a:p>
            <a:pPr marL="857250" lvl="1" indent="-457200">
              <a:spcBef>
                <a:spcPts val="0"/>
              </a:spcBef>
              <a:spcAft>
                <a:spcPts val="600"/>
              </a:spcAft>
              <a:buClr>
                <a:srgbClr val="1E60A2"/>
              </a:buClr>
              <a:buSzPct val="75000"/>
              <a:buFont typeface="+mj-lt"/>
              <a:buAutoNum type="arabicPeriod"/>
            </a:pPr>
            <a:r>
              <a:rPr lang="en-US" sz="1600" dirty="0" smtClean="0">
                <a:solidFill>
                  <a:srgbClr val="003366"/>
                </a:solidFill>
              </a:rPr>
              <a:t>Shareholders  </a:t>
            </a:r>
          </a:p>
          <a:p>
            <a:pPr marL="857250" lvl="1" indent="-457200">
              <a:spcBef>
                <a:spcPts val="0"/>
              </a:spcBef>
              <a:spcAft>
                <a:spcPts val="600"/>
              </a:spcAft>
              <a:buClr>
                <a:srgbClr val="1E60A2"/>
              </a:buClr>
              <a:buSzPct val="75000"/>
              <a:buFont typeface="+mj-lt"/>
              <a:buAutoNum type="arabicPeriod"/>
            </a:pPr>
            <a:r>
              <a:rPr lang="en-US" sz="1600" dirty="0" smtClean="0">
                <a:solidFill>
                  <a:srgbClr val="003366"/>
                </a:solidFill>
              </a:rPr>
              <a:t>Management ,Board of directors , Annual general body meetings, dividends to shareholders</a:t>
            </a:r>
          </a:p>
          <a:p>
            <a:pPr marL="857250" lvl="1" indent="-457200">
              <a:spcBef>
                <a:spcPts val="0"/>
              </a:spcBef>
              <a:spcAft>
                <a:spcPts val="600"/>
              </a:spcAft>
              <a:buClr>
                <a:srgbClr val="1E60A2"/>
              </a:buClr>
              <a:buSzPct val="75000"/>
              <a:buFont typeface="+mj-lt"/>
              <a:buAutoNum type="arabicPeriod"/>
            </a:pPr>
            <a:r>
              <a:rPr lang="en-US" sz="1600" dirty="0" smtClean="0">
                <a:solidFill>
                  <a:srgbClr val="003366"/>
                </a:solidFill>
              </a:rPr>
              <a:t>Tax paid to Government</a:t>
            </a:r>
          </a:p>
          <a:p>
            <a:pPr marL="457200" lvl="0" indent="-457200">
              <a:spcBef>
                <a:spcPts val="0"/>
              </a:spcBef>
              <a:spcAft>
                <a:spcPts val="600"/>
              </a:spcAft>
              <a:buClr>
                <a:srgbClr val="1E60A2"/>
              </a:buClr>
              <a:buSzPct val="75000"/>
              <a:buFont typeface="+mj-lt"/>
              <a:buAutoNum type="arabicPeriod"/>
            </a:pPr>
            <a:r>
              <a:rPr lang="en-US" sz="1600" dirty="0" smtClean="0">
                <a:solidFill>
                  <a:srgbClr val="003366"/>
                </a:solidFill>
              </a:rPr>
              <a:t>So Insurance is a BUSINESS</a:t>
            </a:r>
          </a:p>
          <a:p>
            <a:pPr lvl="0">
              <a:spcBef>
                <a:spcPts val="0"/>
              </a:spcBef>
              <a:spcAft>
                <a:spcPts val="600"/>
              </a:spcAft>
              <a:buClr>
                <a:srgbClr val="1E60A2"/>
              </a:buClr>
              <a:buSzPct val="75000"/>
              <a:buNone/>
            </a:pPr>
            <a:endParaRPr lang="en-US" sz="1600" dirty="0" smtClean="0">
              <a:solidFill>
                <a:schemeClr val="tx2"/>
              </a:solidFill>
              <a:cs typeface="Arial" pitchFamily="34" charset="0"/>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pPr/>
              <a:t>6</a:t>
            </a:fld>
            <a:endParaRPr lang="en-US"/>
          </a:p>
        </p:txBody>
      </p:sp>
      <p:sp>
        <p:nvSpPr>
          <p:cNvPr id="7" name="Footer Placeholder 6"/>
          <p:cNvSpPr>
            <a:spLocks noGrp="1"/>
          </p:cNvSpPr>
          <p:nvPr>
            <p:ph type="ftr" sz="quarter" idx="11"/>
          </p:nvPr>
        </p:nvSpPr>
        <p:spPr/>
        <p:txBody>
          <a:bodyPr/>
          <a:lstStyle/>
          <a:p>
            <a:r>
              <a:rPr lang="en-US" dirty="0" smtClean="0"/>
              <a:t>Insurance Foundation Course – Chapter 1</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9"/>
            <a:ext cx="8229600" cy="487362"/>
          </a:xfrm>
          <a:solidFill>
            <a:schemeClr val="tx2">
              <a:lumMod val="20000"/>
              <a:lumOff val="80000"/>
            </a:schemeClr>
          </a:solidFill>
          <a:ln>
            <a:solidFill>
              <a:srgbClr val="0070C0"/>
            </a:solidFill>
          </a:ln>
        </p:spPr>
        <p:txBody>
          <a:bodyPr>
            <a:noAutofit/>
          </a:bodyPr>
          <a:lstStyle/>
          <a:p>
            <a:r>
              <a:rPr lang="en-US" sz="2800" b="1" dirty="0" smtClean="0">
                <a:solidFill>
                  <a:schemeClr val="tx2"/>
                </a:solidFill>
                <a:cs typeface="Arial" pitchFamily="34" charset="0"/>
              </a:rPr>
              <a:t>What does Insurance Cover?</a:t>
            </a:r>
            <a:endParaRPr lang="en-US" sz="2800" b="1" dirty="0">
              <a:solidFill>
                <a:schemeClr val="tx2"/>
              </a:solidFill>
              <a:cs typeface="Arial" pitchFamily="34" charset="0"/>
            </a:endParaRPr>
          </a:p>
        </p:txBody>
      </p:sp>
      <p:sp>
        <p:nvSpPr>
          <p:cNvPr id="5" name="Content Placeholder 4"/>
          <p:cNvSpPr>
            <a:spLocks noGrp="1"/>
          </p:cNvSpPr>
          <p:nvPr>
            <p:ph idx="1"/>
          </p:nvPr>
        </p:nvSpPr>
        <p:spPr>
          <a:xfrm>
            <a:off x="457200" y="838200"/>
            <a:ext cx="8229600" cy="5486400"/>
          </a:xfrm>
          <a:ln>
            <a:solidFill>
              <a:schemeClr val="accent1"/>
            </a:solidFill>
          </a:ln>
        </p:spPr>
        <p:txBody>
          <a:bodyPr>
            <a:normAutofit/>
          </a:bodyPr>
          <a:lstStyle/>
          <a:p>
            <a:pPr>
              <a:spcBef>
                <a:spcPts val="600"/>
              </a:spcBef>
              <a:spcAft>
                <a:spcPts val="600"/>
              </a:spcAft>
              <a:buSzPct val="75000"/>
              <a:buFont typeface="+mj-lt"/>
              <a:buAutoNum type="arabicPeriod"/>
            </a:pPr>
            <a:r>
              <a:rPr lang="en-US" sz="1600" dirty="0" smtClean="0">
                <a:solidFill>
                  <a:schemeClr val="tx2"/>
                </a:solidFill>
              </a:rPr>
              <a:t>Insurance covers financial losses.  It automatically implies that it does not cover non financial losses e.g. agony, suffering, loss of companionship, etc.</a:t>
            </a:r>
          </a:p>
          <a:p>
            <a:pPr>
              <a:spcBef>
                <a:spcPts val="0"/>
              </a:spcBef>
              <a:spcAft>
                <a:spcPts val="600"/>
              </a:spcAft>
              <a:buSzPct val="75000"/>
              <a:buFont typeface="+mj-lt"/>
              <a:buAutoNum type="arabicPeriod"/>
            </a:pPr>
            <a:r>
              <a:rPr lang="en-US" sz="1600" dirty="0" smtClean="0">
                <a:solidFill>
                  <a:schemeClr val="tx2"/>
                </a:solidFill>
              </a:rPr>
              <a:t>Even in Life Insurance where the Risk of death of an individual is covered – the non financial losses like grief, pain, mental agony, etc., are not covered.  What is covered is the Risk of financial loss to the family as a result of the death of the bread winner of the family.</a:t>
            </a:r>
          </a:p>
          <a:p>
            <a:pPr>
              <a:spcBef>
                <a:spcPts val="0"/>
              </a:spcBef>
              <a:spcAft>
                <a:spcPts val="600"/>
              </a:spcAft>
              <a:buSzPct val="75000"/>
              <a:buFont typeface="+mj-lt"/>
              <a:buAutoNum type="arabicPeriod"/>
            </a:pPr>
            <a:r>
              <a:rPr lang="en-US" sz="1600" dirty="0" smtClean="0">
                <a:solidFill>
                  <a:schemeClr val="tx2"/>
                </a:solidFill>
              </a:rPr>
              <a:t>The financial loss should be caused by </a:t>
            </a:r>
            <a:r>
              <a:rPr lang="en-US" sz="1600" i="1" dirty="0" smtClean="0">
                <a:solidFill>
                  <a:schemeClr val="tx2"/>
                </a:solidFill>
              </a:rPr>
              <a:t>fortuitous</a:t>
            </a:r>
            <a:r>
              <a:rPr lang="en-US" sz="1600" dirty="0" smtClean="0">
                <a:solidFill>
                  <a:schemeClr val="tx2"/>
                </a:solidFill>
              </a:rPr>
              <a:t> events.</a:t>
            </a:r>
          </a:p>
          <a:p>
            <a:pPr>
              <a:spcBef>
                <a:spcPts val="0"/>
              </a:spcBef>
              <a:buSzPct val="75000"/>
              <a:buFont typeface="+mj-lt"/>
              <a:buAutoNum type="arabicPeriod"/>
            </a:pPr>
            <a:r>
              <a:rPr lang="en-US" sz="1600" dirty="0" smtClean="0">
                <a:solidFill>
                  <a:schemeClr val="tx2"/>
                </a:solidFill>
              </a:rPr>
              <a:t>What are </a:t>
            </a:r>
            <a:r>
              <a:rPr lang="en-US" sz="1600" i="1" dirty="0" smtClean="0">
                <a:solidFill>
                  <a:schemeClr val="tx2"/>
                </a:solidFill>
              </a:rPr>
              <a:t>fortuitous</a:t>
            </a:r>
            <a:r>
              <a:rPr lang="en-US" sz="1600" dirty="0" smtClean="0">
                <a:solidFill>
                  <a:schemeClr val="tx2"/>
                </a:solidFill>
              </a:rPr>
              <a:t> events? </a:t>
            </a:r>
          </a:p>
          <a:p>
            <a:pPr marL="800100" lvl="1" indent="-457200">
              <a:spcBef>
                <a:spcPts val="0"/>
              </a:spcBef>
              <a:spcAft>
                <a:spcPts val="600"/>
              </a:spcAft>
              <a:buSzPct val="75000"/>
              <a:buNone/>
            </a:pPr>
            <a:r>
              <a:rPr lang="en-US" sz="1600" dirty="0" smtClean="0">
                <a:solidFill>
                  <a:schemeClr val="tx2"/>
                </a:solidFill>
              </a:rPr>
              <a:t>They are unexpected, uncertain and unpredictable events.</a:t>
            </a:r>
          </a:p>
          <a:p>
            <a:pPr>
              <a:spcBef>
                <a:spcPts val="0"/>
              </a:spcBef>
              <a:buSzPct val="75000"/>
              <a:buFont typeface="+mj-lt"/>
              <a:buAutoNum type="arabicPeriod"/>
            </a:pPr>
            <a:r>
              <a:rPr lang="en-US" sz="1600" dirty="0" smtClean="0">
                <a:solidFill>
                  <a:schemeClr val="tx2"/>
                </a:solidFill>
              </a:rPr>
              <a:t>These events are caused by?</a:t>
            </a:r>
          </a:p>
          <a:p>
            <a:pPr marL="800100" lvl="1" indent="-457200">
              <a:spcBef>
                <a:spcPts val="0"/>
              </a:spcBef>
              <a:spcAft>
                <a:spcPts val="600"/>
              </a:spcAft>
              <a:buSzPct val="75000"/>
              <a:buNone/>
            </a:pPr>
            <a:r>
              <a:rPr lang="en-US" sz="1600" dirty="0" smtClean="0">
                <a:solidFill>
                  <a:schemeClr val="tx2"/>
                </a:solidFill>
              </a:rPr>
              <a:t>They are  caused by  </a:t>
            </a:r>
            <a:r>
              <a:rPr lang="en-US" sz="1600" i="1" dirty="0" smtClean="0">
                <a:solidFill>
                  <a:schemeClr val="tx2"/>
                </a:solidFill>
              </a:rPr>
              <a:t>Perils</a:t>
            </a:r>
          </a:p>
          <a:p>
            <a:pPr>
              <a:spcBef>
                <a:spcPts val="0"/>
              </a:spcBef>
              <a:buSzPct val="75000"/>
              <a:buFont typeface="+mj-lt"/>
              <a:buAutoNum type="arabicPeriod"/>
            </a:pPr>
            <a:r>
              <a:rPr lang="en-US" sz="1600" dirty="0" smtClean="0">
                <a:solidFill>
                  <a:schemeClr val="tx2"/>
                </a:solidFill>
              </a:rPr>
              <a:t>What are </a:t>
            </a:r>
            <a:r>
              <a:rPr lang="en-US" sz="1600" i="1" dirty="0" smtClean="0">
                <a:solidFill>
                  <a:schemeClr val="tx2"/>
                </a:solidFill>
              </a:rPr>
              <a:t>Perils</a:t>
            </a:r>
            <a:r>
              <a:rPr lang="en-US" sz="1600" dirty="0" smtClean="0">
                <a:solidFill>
                  <a:schemeClr val="tx2"/>
                </a:solidFill>
              </a:rPr>
              <a:t>?</a:t>
            </a:r>
          </a:p>
          <a:p>
            <a:pPr marL="800100" lvl="1" indent="-457200">
              <a:spcBef>
                <a:spcPts val="0"/>
              </a:spcBef>
              <a:spcAft>
                <a:spcPts val="600"/>
              </a:spcAft>
              <a:buSzPct val="75000"/>
              <a:buNone/>
            </a:pPr>
            <a:r>
              <a:rPr lang="en-US" sz="1600" i="1" dirty="0" smtClean="0">
                <a:solidFill>
                  <a:schemeClr val="tx2"/>
                </a:solidFill>
              </a:rPr>
              <a:t>Perils</a:t>
            </a:r>
            <a:r>
              <a:rPr lang="en-US" sz="1600" dirty="0" smtClean="0">
                <a:solidFill>
                  <a:schemeClr val="tx2"/>
                </a:solidFill>
              </a:rPr>
              <a:t> are the ‘cause of loss’ e.g. fire ,theft ,storm, hurricane , mechanical breakdown, etc.</a:t>
            </a:r>
          </a:p>
          <a:p>
            <a:pPr>
              <a:spcBef>
                <a:spcPts val="0"/>
              </a:spcBef>
              <a:buSzPct val="75000"/>
              <a:buFont typeface="+mj-lt"/>
              <a:buAutoNum type="arabicPeriod"/>
            </a:pPr>
            <a:r>
              <a:rPr lang="en-US" sz="1600" dirty="0" smtClean="0">
                <a:solidFill>
                  <a:schemeClr val="tx2"/>
                </a:solidFill>
              </a:rPr>
              <a:t>Does Insurance cover all Perils?</a:t>
            </a:r>
          </a:p>
          <a:p>
            <a:pPr marL="800100" lvl="1" indent="-457200">
              <a:spcBef>
                <a:spcPts val="0"/>
              </a:spcBef>
              <a:spcAft>
                <a:spcPts val="600"/>
              </a:spcAft>
              <a:buSzPct val="75000"/>
              <a:buNone/>
            </a:pPr>
            <a:r>
              <a:rPr lang="en-US" sz="1600" dirty="0" smtClean="0">
                <a:solidFill>
                  <a:schemeClr val="tx2"/>
                </a:solidFill>
              </a:rPr>
              <a:t>No it covers only those Perils that are included in the policy. These are called Insured Perils.</a:t>
            </a:r>
          </a:p>
          <a:p>
            <a:pPr lvl="0">
              <a:lnSpc>
                <a:spcPct val="150000"/>
              </a:lnSpc>
              <a:spcBef>
                <a:spcPts val="600"/>
              </a:spcBef>
              <a:buClr>
                <a:srgbClr val="1E60A2"/>
              </a:buClr>
              <a:buSzPct val="75000"/>
              <a:buNone/>
            </a:pPr>
            <a:endParaRPr lang="en-US" sz="1600" dirty="0" smtClean="0">
              <a:solidFill>
                <a:schemeClr val="tx2"/>
              </a:solidFill>
              <a:cs typeface="Arial" pitchFamily="34" charset="0"/>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pPr/>
              <a:t>7</a:t>
            </a:fld>
            <a:endParaRPr lang="en-US"/>
          </a:p>
        </p:txBody>
      </p:sp>
      <p:sp>
        <p:nvSpPr>
          <p:cNvPr id="7" name="Footer Placeholder 6"/>
          <p:cNvSpPr>
            <a:spLocks noGrp="1"/>
          </p:cNvSpPr>
          <p:nvPr>
            <p:ph type="ftr" sz="quarter" idx="11"/>
          </p:nvPr>
        </p:nvSpPr>
        <p:spPr/>
        <p:txBody>
          <a:bodyPr/>
          <a:lstStyle/>
          <a:p>
            <a:r>
              <a:rPr lang="en-US" dirty="0" smtClean="0"/>
              <a:t>Insurance Foundation Course – Chapter 1</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9"/>
            <a:ext cx="8229600" cy="487362"/>
          </a:xfrm>
          <a:solidFill>
            <a:schemeClr val="tx2">
              <a:lumMod val="20000"/>
              <a:lumOff val="80000"/>
            </a:schemeClr>
          </a:solidFill>
          <a:ln>
            <a:solidFill>
              <a:srgbClr val="0070C0"/>
            </a:solidFill>
          </a:ln>
        </p:spPr>
        <p:txBody>
          <a:bodyPr>
            <a:noAutofit/>
          </a:bodyPr>
          <a:lstStyle/>
          <a:p>
            <a:r>
              <a:rPr lang="en-US" sz="2800" b="1" dirty="0" smtClean="0">
                <a:solidFill>
                  <a:schemeClr val="tx2"/>
                </a:solidFill>
                <a:cs typeface="Arial" pitchFamily="34" charset="0"/>
              </a:rPr>
              <a:t>Branches of Insurance</a:t>
            </a:r>
            <a:endParaRPr lang="en-US" sz="2800" b="1" dirty="0">
              <a:solidFill>
                <a:schemeClr val="tx2"/>
              </a:solidFill>
              <a:cs typeface="Arial" pitchFamily="34" charset="0"/>
            </a:endParaRPr>
          </a:p>
        </p:txBody>
      </p:sp>
      <p:sp>
        <p:nvSpPr>
          <p:cNvPr id="5" name="Content Placeholder 4"/>
          <p:cNvSpPr>
            <a:spLocks noGrp="1"/>
          </p:cNvSpPr>
          <p:nvPr>
            <p:ph idx="1"/>
          </p:nvPr>
        </p:nvSpPr>
        <p:spPr>
          <a:xfrm>
            <a:off x="457200" y="838200"/>
            <a:ext cx="8229600" cy="5486400"/>
          </a:xfrm>
          <a:ln>
            <a:solidFill>
              <a:schemeClr val="accent1"/>
            </a:solidFill>
          </a:ln>
        </p:spPr>
        <p:txBody>
          <a:bodyPr>
            <a:normAutofit/>
          </a:bodyPr>
          <a:lstStyle/>
          <a:p>
            <a:pPr>
              <a:spcBef>
                <a:spcPts val="600"/>
              </a:spcBef>
              <a:spcAft>
                <a:spcPts val="600"/>
              </a:spcAft>
              <a:buSzPct val="75000"/>
              <a:buFont typeface="+mj-lt"/>
              <a:buAutoNum type="arabicPeriod"/>
            </a:pPr>
            <a:r>
              <a:rPr lang="en-US" sz="1600" dirty="0" smtClean="0">
                <a:solidFill>
                  <a:schemeClr val="tx2"/>
                </a:solidFill>
              </a:rPr>
              <a:t>Insurance is broadly classified as Life and Non Life Insurance</a:t>
            </a:r>
          </a:p>
          <a:p>
            <a:pPr>
              <a:spcBef>
                <a:spcPts val="600"/>
              </a:spcBef>
              <a:spcAft>
                <a:spcPts val="600"/>
              </a:spcAft>
              <a:buSzPct val="75000"/>
              <a:buFont typeface="+mj-lt"/>
              <a:buAutoNum type="arabicPeriod"/>
            </a:pPr>
            <a:r>
              <a:rPr lang="en-US" sz="1600" dirty="0" smtClean="0">
                <a:solidFill>
                  <a:schemeClr val="tx2"/>
                </a:solidFill>
              </a:rPr>
              <a:t>Nowadays Health  Insurance is considered an independent line of business and is administered separately</a:t>
            </a:r>
          </a:p>
          <a:p>
            <a:pPr>
              <a:spcBef>
                <a:spcPts val="600"/>
              </a:spcBef>
              <a:spcAft>
                <a:spcPts val="600"/>
              </a:spcAft>
              <a:buSzPct val="75000"/>
              <a:buFont typeface="+mj-lt"/>
              <a:buAutoNum type="arabicPeriod"/>
            </a:pPr>
            <a:r>
              <a:rPr lang="en-US" sz="1600" dirty="0" smtClean="0">
                <a:solidFill>
                  <a:schemeClr val="tx2"/>
                </a:solidFill>
              </a:rPr>
              <a:t>A company that offers both Life and Non Life is called a Composite Insurance Company</a:t>
            </a:r>
          </a:p>
          <a:p>
            <a:pPr>
              <a:spcBef>
                <a:spcPts val="600"/>
              </a:spcBef>
              <a:spcAft>
                <a:spcPts val="600"/>
              </a:spcAft>
              <a:buSzPct val="75000"/>
              <a:buFont typeface="+mj-lt"/>
              <a:buAutoNum type="arabicPeriod"/>
            </a:pPr>
            <a:r>
              <a:rPr lang="en-US" sz="1600" dirty="0" smtClean="0">
                <a:solidFill>
                  <a:schemeClr val="tx2"/>
                </a:solidFill>
              </a:rPr>
              <a:t>Life, Non Life and Composite Insurance Companies have to obtain licenses separately for the business they undertake</a:t>
            </a:r>
          </a:p>
          <a:p>
            <a:pPr>
              <a:spcBef>
                <a:spcPts val="600"/>
              </a:spcBef>
              <a:spcAft>
                <a:spcPts val="600"/>
              </a:spcAft>
              <a:buSzPct val="75000"/>
              <a:buFont typeface="+mj-lt"/>
              <a:buAutoNum type="arabicPeriod"/>
            </a:pPr>
            <a:r>
              <a:rPr lang="en-US" sz="1600" dirty="0" smtClean="0">
                <a:solidFill>
                  <a:schemeClr val="tx2"/>
                </a:solidFill>
              </a:rPr>
              <a:t>While Life Insurance is universally known as such Non Life Insurance is also known as General Insurance in the UK and Commonwealth and as Property &amp;Casualty Insurance in USA and Canada.</a:t>
            </a:r>
          </a:p>
          <a:p>
            <a:pPr>
              <a:spcBef>
                <a:spcPts val="600"/>
              </a:spcBef>
              <a:spcAft>
                <a:spcPts val="600"/>
              </a:spcAft>
              <a:buSzPct val="75000"/>
            </a:pPr>
            <a:endParaRPr lang="en-US" sz="1800" dirty="0" smtClean="0">
              <a:solidFill>
                <a:schemeClr val="tx2"/>
              </a:solidFill>
            </a:endParaRPr>
          </a:p>
          <a:p>
            <a:pPr lvl="0">
              <a:lnSpc>
                <a:spcPct val="150000"/>
              </a:lnSpc>
              <a:spcBef>
                <a:spcPts val="600"/>
              </a:spcBef>
              <a:buClr>
                <a:srgbClr val="1E60A2"/>
              </a:buClr>
              <a:buSzPct val="75000"/>
              <a:buNone/>
            </a:pPr>
            <a:endParaRPr lang="en-US" sz="1600" dirty="0" smtClean="0">
              <a:solidFill>
                <a:schemeClr val="tx2"/>
              </a:solidFill>
              <a:cs typeface="Arial" pitchFamily="34" charset="0"/>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pPr/>
              <a:t>8</a:t>
            </a:fld>
            <a:endParaRPr lang="en-US"/>
          </a:p>
        </p:txBody>
      </p:sp>
      <p:sp>
        <p:nvSpPr>
          <p:cNvPr id="7" name="Footer Placeholder 6"/>
          <p:cNvSpPr>
            <a:spLocks noGrp="1"/>
          </p:cNvSpPr>
          <p:nvPr>
            <p:ph type="ftr" sz="quarter" idx="11"/>
          </p:nvPr>
        </p:nvSpPr>
        <p:spPr/>
        <p:txBody>
          <a:bodyPr/>
          <a:lstStyle/>
          <a:p>
            <a:r>
              <a:rPr lang="en-US" dirty="0" smtClean="0"/>
              <a:t>Insurance Foundation Course – Chapter 1</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9"/>
            <a:ext cx="8229600" cy="487362"/>
          </a:xfrm>
          <a:solidFill>
            <a:schemeClr val="tx2">
              <a:lumMod val="20000"/>
              <a:lumOff val="80000"/>
            </a:schemeClr>
          </a:solidFill>
          <a:ln>
            <a:solidFill>
              <a:srgbClr val="0070C0"/>
            </a:solidFill>
          </a:ln>
        </p:spPr>
        <p:txBody>
          <a:bodyPr>
            <a:noAutofit/>
          </a:bodyPr>
          <a:lstStyle/>
          <a:p>
            <a:r>
              <a:rPr lang="en-US" sz="2800" b="1" dirty="0" smtClean="0">
                <a:solidFill>
                  <a:schemeClr val="tx2"/>
                </a:solidFill>
                <a:cs typeface="Arial" pitchFamily="34" charset="0"/>
              </a:rPr>
              <a:t>Life Insurance</a:t>
            </a:r>
            <a:endParaRPr lang="en-US" sz="2800" b="1" dirty="0">
              <a:solidFill>
                <a:schemeClr val="tx2"/>
              </a:solidFill>
              <a:cs typeface="Arial" pitchFamily="34" charset="0"/>
            </a:endParaRPr>
          </a:p>
        </p:txBody>
      </p:sp>
      <p:sp>
        <p:nvSpPr>
          <p:cNvPr id="5" name="Content Placeholder 4"/>
          <p:cNvSpPr>
            <a:spLocks noGrp="1"/>
          </p:cNvSpPr>
          <p:nvPr>
            <p:ph idx="1"/>
          </p:nvPr>
        </p:nvSpPr>
        <p:spPr>
          <a:xfrm>
            <a:off x="457200" y="838200"/>
            <a:ext cx="8229600" cy="5486400"/>
          </a:xfrm>
          <a:ln>
            <a:solidFill>
              <a:schemeClr val="accent1"/>
            </a:solidFill>
          </a:ln>
        </p:spPr>
        <p:txBody>
          <a:bodyPr>
            <a:normAutofit/>
          </a:bodyPr>
          <a:lstStyle/>
          <a:p>
            <a:pPr>
              <a:spcBef>
                <a:spcPts val="600"/>
              </a:spcBef>
              <a:spcAft>
                <a:spcPts val="600"/>
              </a:spcAft>
              <a:buSzPct val="75000"/>
              <a:buFont typeface="+mj-lt"/>
              <a:buAutoNum type="arabicPeriod"/>
            </a:pPr>
            <a:r>
              <a:rPr lang="en-US" sz="1600" dirty="0" smtClean="0">
                <a:solidFill>
                  <a:schemeClr val="tx2"/>
                </a:solidFill>
              </a:rPr>
              <a:t>Life Insurance covers human Life. This is the oldest form of Insurance.</a:t>
            </a:r>
          </a:p>
          <a:p>
            <a:pPr>
              <a:spcBef>
                <a:spcPts val="600"/>
              </a:spcBef>
              <a:spcAft>
                <a:spcPts val="600"/>
              </a:spcAft>
              <a:buSzPct val="75000"/>
              <a:buFont typeface="+mj-lt"/>
              <a:buAutoNum type="arabicPeriod"/>
            </a:pPr>
            <a:r>
              <a:rPr lang="en-US" sz="1600" dirty="0" smtClean="0">
                <a:solidFill>
                  <a:schemeClr val="tx2"/>
                </a:solidFill>
              </a:rPr>
              <a:t>Life Insurance: A contract wherein the Insurance company pays benefit on the occurrence of an event which is based on the life of the Insured.</a:t>
            </a:r>
          </a:p>
          <a:p>
            <a:pPr>
              <a:spcBef>
                <a:spcPts val="600"/>
              </a:spcBef>
              <a:spcAft>
                <a:spcPts val="600"/>
              </a:spcAft>
              <a:buSzPct val="75000"/>
              <a:buFont typeface="+mj-lt"/>
              <a:buAutoNum type="arabicPeriod"/>
            </a:pPr>
            <a:r>
              <a:rPr lang="en-US" sz="1600" dirty="0" smtClean="0">
                <a:solidFill>
                  <a:schemeClr val="tx2"/>
                </a:solidFill>
              </a:rPr>
              <a:t>Life Insurance is further segmented as Pure Life and Pensions.</a:t>
            </a:r>
          </a:p>
          <a:p>
            <a:pPr>
              <a:spcBef>
                <a:spcPts val="600"/>
              </a:spcBef>
              <a:spcAft>
                <a:spcPts val="600"/>
              </a:spcAft>
              <a:buSzPct val="75000"/>
              <a:buFont typeface="+mj-lt"/>
              <a:buAutoNum type="arabicPeriod"/>
            </a:pPr>
            <a:r>
              <a:rPr lang="en-US" sz="1600" dirty="0" smtClean="0">
                <a:solidFill>
                  <a:schemeClr val="tx2"/>
                </a:solidFill>
              </a:rPr>
              <a:t>Pure Life – covers the Risk of human death .</a:t>
            </a:r>
          </a:p>
          <a:p>
            <a:pPr>
              <a:spcBef>
                <a:spcPts val="600"/>
              </a:spcBef>
              <a:spcAft>
                <a:spcPts val="600"/>
              </a:spcAft>
              <a:buSzPct val="75000"/>
              <a:buFont typeface="+mj-lt"/>
              <a:buAutoNum type="arabicPeriod"/>
            </a:pPr>
            <a:r>
              <a:rPr lang="en-US" sz="1600" dirty="0" smtClean="0">
                <a:solidFill>
                  <a:schemeClr val="tx2"/>
                </a:solidFill>
              </a:rPr>
              <a:t>Pure Life Insurance can be classified as Term Insurance and Whole Life .</a:t>
            </a:r>
          </a:p>
          <a:p>
            <a:pPr>
              <a:spcBef>
                <a:spcPts val="600"/>
              </a:spcBef>
              <a:spcAft>
                <a:spcPts val="600"/>
              </a:spcAft>
              <a:buSzPct val="75000"/>
              <a:buFont typeface="+mj-lt"/>
              <a:buAutoNum type="arabicPeriod"/>
            </a:pPr>
            <a:r>
              <a:rPr lang="en-US" sz="1600" dirty="0" smtClean="0">
                <a:solidFill>
                  <a:schemeClr val="tx2"/>
                </a:solidFill>
              </a:rPr>
              <a:t>Term Insurance –  the simplest form of Life Insurance is Term Insurance where the life is covered for a particular sum for a predefined term, maybe 25 years.  If the assured dies within that period then the sum assured is paid to the nominee(s).  If not, then, neither the claim is paid, nor is the premium returned.</a:t>
            </a:r>
          </a:p>
          <a:p>
            <a:pPr>
              <a:spcBef>
                <a:spcPts val="600"/>
              </a:spcBef>
              <a:spcAft>
                <a:spcPts val="600"/>
              </a:spcAft>
              <a:buSzPct val="75000"/>
              <a:buFont typeface="+mj-lt"/>
              <a:buAutoNum type="arabicPeriod"/>
            </a:pPr>
            <a:r>
              <a:rPr lang="en-US" sz="1600" dirty="0" smtClean="0">
                <a:solidFill>
                  <a:schemeClr val="tx2"/>
                </a:solidFill>
              </a:rPr>
              <a:t>Whole Life Insurance</a:t>
            </a:r>
          </a:p>
          <a:p>
            <a:pPr>
              <a:spcBef>
                <a:spcPts val="600"/>
              </a:spcBef>
              <a:spcAft>
                <a:spcPts val="600"/>
              </a:spcAft>
              <a:buSzPct val="75000"/>
              <a:buFont typeface="+mj-lt"/>
              <a:buAutoNum type="arabicPeriod"/>
            </a:pPr>
            <a:r>
              <a:rPr lang="en-US" sz="1600" dirty="0" smtClean="0">
                <a:solidFill>
                  <a:schemeClr val="tx2"/>
                </a:solidFill>
              </a:rPr>
              <a:t>Nowadays a number of Life Insurance products are available like Whole Life, Endowment, Unit Linked, etc.</a:t>
            </a:r>
          </a:p>
          <a:p>
            <a:pPr>
              <a:spcBef>
                <a:spcPts val="600"/>
              </a:spcBef>
              <a:spcAft>
                <a:spcPts val="600"/>
              </a:spcAft>
              <a:buSzPct val="75000"/>
              <a:buFont typeface="+mj-lt"/>
              <a:buAutoNum type="arabicPeriod"/>
            </a:pPr>
            <a:r>
              <a:rPr lang="en-US" sz="1600" dirty="0" smtClean="0">
                <a:solidFill>
                  <a:schemeClr val="tx2"/>
                </a:solidFill>
              </a:rPr>
              <a:t>Pension and Annuities is also a branch of Life Insurance </a:t>
            </a:r>
          </a:p>
          <a:p>
            <a:pPr>
              <a:spcBef>
                <a:spcPts val="600"/>
              </a:spcBef>
              <a:spcAft>
                <a:spcPts val="600"/>
              </a:spcAft>
              <a:buSzPct val="75000"/>
              <a:buFont typeface="+mj-lt"/>
              <a:buAutoNum type="arabicPeriod"/>
            </a:pPr>
            <a:r>
              <a:rPr lang="en-US" sz="1600" dirty="0" smtClean="0">
                <a:solidFill>
                  <a:schemeClr val="tx2"/>
                </a:solidFill>
              </a:rPr>
              <a:t>Here, upon payment of premium a fixed and regular payout is made to the Insured after he reaches the pensionable age, say 65 years, until  death</a:t>
            </a:r>
          </a:p>
        </p:txBody>
      </p:sp>
      <p:sp>
        <p:nvSpPr>
          <p:cNvPr id="6" name="Slide Number Placeholder 5"/>
          <p:cNvSpPr>
            <a:spLocks noGrp="1"/>
          </p:cNvSpPr>
          <p:nvPr>
            <p:ph type="sldNum" sz="quarter" idx="12"/>
          </p:nvPr>
        </p:nvSpPr>
        <p:spPr/>
        <p:txBody>
          <a:bodyPr/>
          <a:lstStyle/>
          <a:p>
            <a:fld id="{10277155-9EE1-4F73-AE44-FD7ED9519630}" type="slidenum">
              <a:rPr lang="en-US" smtClean="0"/>
              <a:pPr/>
              <a:t>9</a:t>
            </a:fld>
            <a:endParaRPr lang="en-US"/>
          </a:p>
        </p:txBody>
      </p:sp>
      <p:sp>
        <p:nvSpPr>
          <p:cNvPr id="7" name="Footer Placeholder 6"/>
          <p:cNvSpPr>
            <a:spLocks noGrp="1"/>
          </p:cNvSpPr>
          <p:nvPr>
            <p:ph type="ftr" sz="quarter" idx="11"/>
          </p:nvPr>
        </p:nvSpPr>
        <p:spPr/>
        <p:txBody>
          <a:bodyPr/>
          <a:lstStyle/>
          <a:p>
            <a:r>
              <a:rPr lang="en-US" dirty="0" smtClean="0"/>
              <a:t>Insurance Foundation Course – Chapter 1</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1069</TotalTime>
  <Words>4458</Words>
  <Application>Microsoft Office PowerPoint</Application>
  <PresentationFormat>On-screen Show (4:3)</PresentationFormat>
  <Paragraphs>540</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1_Office Theme</vt:lpstr>
      <vt:lpstr>Insurance Foundation Course</vt:lpstr>
      <vt:lpstr>Introduction to Insurance</vt:lpstr>
      <vt:lpstr>Lesson 1 – Introduction to Insurance</vt:lpstr>
      <vt:lpstr>Insurance as a Risk Transfer System</vt:lpstr>
      <vt:lpstr>Insurance as a Contract</vt:lpstr>
      <vt:lpstr>Insurance as a Business</vt:lpstr>
      <vt:lpstr>What does Insurance Cover?</vt:lpstr>
      <vt:lpstr>Branches of Insurance</vt:lpstr>
      <vt:lpstr>Life Insurance</vt:lpstr>
      <vt:lpstr>Non Life Insurance</vt:lpstr>
      <vt:lpstr>Non Life Insurance – Property Insurance</vt:lpstr>
      <vt:lpstr>Non Life Insurance – Liability Insurance</vt:lpstr>
      <vt:lpstr>Liability Claims</vt:lpstr>
      <vt:lpstr>Non Life Insurance – Liability Insurance</vt:lpstr>
      <vt:lpstr> Introduction to Legal Liability Exposures</vt:lpstr>
      <vt:lpstr> Introduction to Legal Liability Exposures</vt:lpstr>
      <vt:lpstr>Liability Loss</vt:lpstr>
      <vt:lpstr>The Legal Liability Scenario</vt:lpstr>
      <vt:lpstr>Types of Liability Insurance Policies</vt:lpstr>
      <vt:lpstr>Types of Liability Insurance Policies continued</vt:lpstr>
      <vt:lpstr>Health Insurance</vt:lpstr>
      <vt:lpstr>Personal Lines and Commercial Lines</vt:lpstr>
      <vt:lpstr>Personal Lines &amp; Commercial Lines</vt:lpstr>
      <vt:lpstr>Personal Lines &amp; Commercial Lines</vt:lpstr>
      <vt:lpstr>Insurance Spectrum</vt:lpstr>
      <vt:lpstr>Lesson 2 – Risk Management</vt:lpstr>
      <vt:lpstr>Understanding the Concept of Risk</vt:lpstr>
      <vt:lpstr>Risk Defined</vt:lpstr>
      <vt:lpstr>Risk Management and Insurance</vt:lpstr>
      <vt:lpstr>Who is Exposed to Risk</vt:lpstr>
      <vt:lpstr>Risk Exposures</vt:lpstr>
      <vt:lpstr>Risk Exposures</vt:lpstr>
      <vt:lpstr>Risk Exposures</vt:lpstr>
      <vt:lpstr>Impact of Risk</vt:lpstr>
      <vt:lpstr>Process of Risk Management</vt:lpstr>
      <vt:lpstr>Characteristics of Insurable Risks</vt:lpstr>
      <vt:lpstr>Insurable and Non-insurable Risks</vt:lpstr>
      <vt:lpstr>Pure &amp; Speculative Risks</vt:lpstr>
      <vt:lpstr>Important Insurance Terms to Remember</vt:lpstr>
      <vt:lpstr>Introduction to Insurance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c:creator>
  <cp:lastModifiedBy>vijayalakshmi.magal</cp:lastModifiedBy>
  <cp:revision>292</cp:revision>
  <dcterms:created xsi:type="dcterms:W3CDTF">2011-05-11T05:38:50Z</dcterms:created>
  <dcterms:modified xsi:type="dcterms:W3CDTF">2012-06-02T11:37:28Z</dcterms:modified>
</cp:coreProperties>
</file>