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257" r:id="rId4"/>
    <p:sldId id="258" r:id="rId5"/>
    <p:sldId id="267" r:id="rId6"/>
    <p:sldId id="259" r:id="rId7"/>
    <p:sldId id="261" r:id="rId8"/>
    <p:sldId id="276" r:id="rId9"/>
    <p:sldId id="283" r:id="rId10"/>
    <p:sldId id="260" r:id="rId11"/>
    <p:sldId id="277" r:id="rId12"/>
    <p:sldId id="278" r:id="rId13"/>
    <p:sldId id="279" r:id="rId14"/>
    <p:sldId id="280" r:id="rId15"/>
    <p:sldId id="281" r:id="rId16"/>
    <p:sldId id="282" r:id="rId17"/>
    <p:sldId id="28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70" d="100"/>
          <a:sy n="70" d="100"/>
        </p:scale>
        <p:origin x="536" y="4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fld>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endParaRPr lang="en-US"/>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fld>
            <a:endParaRPr lang="en-US" dirty="0"/>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fld>
            <a:endParaRPr lang="en-US" dirty="0"/>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fld>
            <a:endParaRPr lang="en-US" dirty="0"/>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endParaRPr lang="en-US" dirty="0"/>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4925" y="945005"/>
            <a:ext cx="7096933" cy="1048387"/>
          </a:xfrm>
        </p:spPr>
        <p:txBody>
          <a:bodyPr/>
          <a:lstStyle/>
          <a:p>
            <a:r>
              <a:rPr lang="en-US" dirty="0">
                <a:latin typeface="Times New Roman" panose="02020603050405020304" pitchFamily="18" charset="0"/>
                <a:cs typeface="Times New Roman" panose="02020603050405020304" pitchFamily="18" charset="0"/>
              </a:rPr>
              <a:t>Stroke Prediction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2861" y="2722488"/>
            <a:ext cx="9500507" cy="1786810"/>
          </a:xfrm>
        </p:spPr>
        <p:txBody>
          <a:bodyPr/>
          <a:lstStyle/>
          <a:p>
            <a:r>
              <a:rPr lang="en-GB" sz="1800" b="1" kern="1200" dirty="0">
                <a:effectLst/>
                <a:latin typeface="Times New Roman" panose="02020603050405020304" pitchFamily="18" charset="0"/>
                <a:ea typeface="黑体" panose="02010609060101010101" pitchFamily="49" charset="-122"/>
              </a:rPr>
              <a:t>BY GROUP 4:</a:t>
            </a:r>
            <a:endParaRPr lang="en-GB" sz="1800" b="1" kern="1200" dirty="0">
              <a:effectLst/>
              <a:latin typeface="Times New Roman" panose="02020603050405020304" pitchFamily="18" charset="0"/>
              <a:ea typeface="黑体" panose="02010609060101010101" pitchFamily="49" charset="-122"/>
            </a:endParaRPr>
          </a:p>
          <a:p>
            <a:r>
              <a:rPr lang="en-GB" sz="1800" kern="1200" dirty="0">
                <a:effectLst/>
                <a:latin typeface="Times New Roman" panose="02020603050405020304" pitchFamily="18" charset="0"/>
                <a:ea typeface="黑体" panose="02010609060101010101" pitchFamily="49" charset="-122"/>
              </a:rPr>
              <a:t>Kanthimathinathan Ramasubramanian</a:t>
            </a:r>
            <a:endParaRPr lang="en-GB" sz="1800" dirty="0">
              <a:latin typeface="Times New Roman" panose="02020603050405020304" pitchFamily="18" charset="0"/>
              <a:ea typeface="黑体" panose="02010609060101010101" pitchFamily="49" charset="-122"/>
            </a:endParaRPr>
          </a:p>
          <a:p>
            <a:r>
              <a:rPr lang="en-GB" sz="1800" kern="1200" dirty="0">
                <a:effectLst/>
                <a:latin typeface="Times New Roman" panose="02020603050405020304" pitchFamily="18" charset="0"/>
                <a:ea typeface="黑体" panose="02010609060101010101" pitchFamily="49" charset="-122"/>
              </a:rPr>
              <a:t>Ashish </a:t>
            </a:r>
            <a:r>
              <a:rPr lang="en-GB" sz="1800" kern="1200" dirty="0" err="1">
                <a:effectLst/>
                <a:latin typeface="Times New Roman" panose="02020603050405020304" pitchFamily="18" charset="0"/>
                <a:ea typeface="黑体" panose="02010609060101010101" pitchFamily="49" charset="-122"/>
              </a:rPr>
              <a:t>Kuzhiveli</a:t>
            </a:r>
            <a:endParaRPr lang="en-GB" sz="1800" kern="1200" dirty="0">
              <a:effectLst/>
              <a:latin typeface="Times New Roman" panose="02020603050405020304" pitchFamily="18" charset="0"/>
              <a:ea typeface="黑体" panose="02010609060101010101" pitchFamily="49" charset="-122"/>
            </a:endParaRPr>
          </a:p>
          <a:p>
            <a:r>
              <a:rPr lang="en-GB" sz="1800" kern="1200" dirty="0">
                <a:effectLst/>
                <a:latin typeface="Times New Roman" panose="02020603050405020304" pitchFamily="18" charset="0"/>
                <a:ea typeface="黑体" panose="02010609060101010101" pitchFamily="49" charset="-122"/>
              </a:rPr>
              <a:t>Mishal Ashraf</a:t>
            </a:r>
            <a:endParaRPr lang="en-GB" sz="1800" kern="1200" dirty="0">
              <a:effectLst/>
              <a:latin typeface="Times New Roman" panose="02020603050405020304" pitchFamily="18" charset="0"/>
              <a:ea typeface="黑体" panose="02010609060101010101" pitchFamily="49" charset="-122"/>
            </a:endParaRPr>
          </a:p>
          <a:p>
            <a:r>
              <a:rPr lang="en-GB" sz="1800" kern="1200" dirty="0">
                <a:effectLst/>
                <a:latin typeface="Times New Roman" panose="02020603050405020304" pitchFamily="18" charset="0"/>
                <a:ea typeface="黑体" panose="02010609060101010101" pitchFamily="49" charset="-122"/>
              </a:rPr>
              <a:t>Sagarika Patial</a:t>
            </a:r>
            <a:endParaRPr lang="en-GB" sz="1800" kern="1200" dirty="0">
              <a:effectLst/>
              <a:latin typeface="Times New Roman" panose="02020603050405020304" pitchFamily="18" charset="0"/>
              <a:ea typeface="黑体" panose="02010609060101010101" pitchFamily="49" charset="-122"/>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1"/>
            <a:ext cx="9779183" cy="1381124"/>
          </a:xfrm>
        </p:spPr>
        <p:txBody>
          <a:bodyPr/>
          <a:lstStyle/>
          <a:p>
            <a:r>
              <a:rPr lang="en-GB" dirty="0">
                <a:latin typeface="Times New Roman" panose="02020603050405020304" pitchFamily="18" charset="0"/>
                <a:cs typeface="Times New Roman" panose="02020603050405020304" pitchFamily="18" charset="0"/>
              </a:rPr>
              <a:t>Primary Weightage of other parameters:</a:t>
            </a:r>
            <a:r>
              <a:rPr lang="en-GB" dirty="0"/>
              <a:t> </a:t>
            </a:r>
            <a:endParaRPr lang="en-IN" dirty="0"/>
          </a:p>
        </p:txBody>
      </p:sp>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pic>
        <p:nvPicPr>
          <p:cNvPr id="10" name="Picture 9"/>
          <p:cNvPicPr>
            <a:picLocks noChangeAspect="1"/>
          </p:cNvPicPr>
          <p:nvPr/>
        </p:nvPicPr>
        <p:blipFill>
          <a:blip r:embed="rId1"/>
          <a:stretch>
            <a:fillRect/>
          </a:stretch>
        </p:blipFill>
        <p:spPr>
          <a:xfrm>
            <a:off x="662783" y="2186034"/>
            <a:ext cx="3627434" cy="2644369"/>
          </a:xfrm>
          <a:prstGeom prst="rect">
            <a:avLst/>
          </a:prstGeom>
        </p:spPr>
      </p:pic>
      <p:pic>
        <p:nvPicPr>
          <p:cNvPr id="12" name="Picture 11"/>
          <p:cNvPicPr>
            <a:picLocks noChangeAspect="1"/>
          </p:cNvPicPr>
          <p:nvPr/>
        </p:nvPicPr>
        <p:blipFill>
          <a:blip r:embed="rId2"/>
          <a:stretch>
            <a:fillRect/>
          </a:stretch>
        </p:blipFill>
        <p:spPr>
          <a:xfrm>
            <a:off x="4400233" y="2197464"/>
            <a:ext cx="3657917" cy="2621507"/>
          </a:xfrm>
          <a:prstGeom prst="rect">
            <a:avLst/>
          </a:prstGeom>
        </p:spPr>
      </p:pic>
      <p:pic>
        <p:nvPicPr>
          <p:cNvPr id="16" name="Picture 15"/>
          <p:cNvPicPr>
            <a:picLocks noChangeAspect="1"/>
          </p:cNvPicPr>
          <p:nvPr/>
        </p:nvPicPr>
        <p:blipFill>
          <a:blip r:embed="rId3"/>
          <a:stretch>
            <a:fillRect/>
          </a:stretch>
        </p:blipFill>
        <p:spPr>
          <a:xfrm>
            <a:off x="8168166" y="2212705"/>
            <a:ext cx="3650296" cy="26062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Primary Weightage of other parameters:</a:t>
            </a:r>
            <a:r>
              <a:rPr lang="en-GB" dirty="0"/>
              <a:t> </a:t>
            </a:r>
            <a:endParaRPr lang="en-GB" alt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7E7AB22C-8B7E-9B4A-8C65-396C3C874D86}" type="datetime1">
              <a:rPr lang="en-US" smtClean="0"/>
            </a:fld>
            <a:endParaRPr lang="en-US" dirty="0"/>
          </a:p>
        </p:txBody>
      </p:sp>
      <p:sp>
        <p:nvSpPr>
          <p:cNvPr id="5" name="Footer Placeholder 4"/>
          <p:cNvSpPr>
            <a:spLocks noGrp="1"/>
          </p:cNvSpPr>
          <p:nvPr>
            <p:ph type="ftr" sz="quarter" idx="3"/>
          </p:nvPr>
        </p:nvSpPr>
        <p:spPr/>
        <p:txBody>
          <a:bodyPr/>
          <a:lstStyle/>
          <a:p>
            <a:r>
              <a:rPr lang="en-US"/>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pic>
        <p:nvPicPr>
          <p:cNvPr id="9" name="Content Placeholder 7"/>
          <p:cNvPicPr>
            <a:picLocks noChangeAspect="1"/>
          </p:cNvPicPr>
          <p:nvPr/>
        </p:nvPicPr>
        <p:blipFill>
          <a:blip r:embed="rId1"/>
          <a:stretch>
            <a:fillRect/>
          </a:stretch>
        </p:blipFill>
        <p:spPr>
          <a:xfrm>
            <a:off x="4444053" y="2362087"/>
            <a:ext cx="3604572" cy="2598645"/>
          </a:xfrm>
          <a:prstGeom prst="rect">
            <a:avLst/>
          </a:prstGeom>
        </p:spPr>
      </p:pic>
      <p:pic>
        <p:nvPicPr>
          <p:cNvPr id="11" name="Picture 10"/>
          <p:cNvPicPr>
            <a:picLocks noChangeAspect="1"/>
          </p:cNvPicPr>
          <p:nvPr/>
        </p:nvPicPr>
        <p:blipFill>
          <a:blip r:embed="rId2"/>
          <a:stretch>
            <a:fillRect/>
          </a:stretch>
        </p:blipFill>
        <p:spPr>
          <a:xfrm>
            <a:off x="8214694" y="2362087"/>
            <a:ext cx="3581710" cy="2606266"/>
          </a:xfrm>
          <a:prstGeom prst="rect">
            <a:avLst/>
          </a:prstGeom>
        </p:spPr>
      </p:pic>
      <p:pic>
        <p:nvPicPr>
          <p:cNvPr id="15" name="Picture 14"/>
          <p:cNvPicPr>
            <a:picLocks noChangeAspect="1"/>
          </p:cNvPicPr>
          <p:nvPr/>
        </p:nvPicPr>
        <p:blipFill>
          <a:blip r:embed="rId3"/>
          <a:stretch>
            <a:fillRect/>
          </a:stretch>
        </p:blipFill>
        <p:spPr>
          <a:xfrm>
            <a:off x="434028" y="2332716"/>
            <a:ext cx="3604572" cy="26573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Confusion matrix for reduced dataset:</a:t>
            </a:r>
            <a:endParaRPr lang="en-GB"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p:txBody>
          <a:bodyPr/>
          <a:lstStyle/>
          <a:p>
            <a:fld id="{7E7AB22C-8B7E-9B4A-8C65-396C3C874D86}" type="datetime1">
              <a:rPr lang="en-US" smtClean="0"/>
            </a:fld>
            <a:endParaRPr lang="en-US" dirty="0"/>
          </a:p>
        </p:txBody>
      </p:sp>
      <p:sp>
        <p:nvSpPr>
          <p:cNvPr id="5" name="Footer Placeholder 4"/>
          <p:cNvSpPr>
            <a:spLocks noGrp="1"/>
          </p:cNvSpPr>
          <p:nvPr>
            <p:ph type="ftr" sz="quarter" idx="3"/>
          </p:nvPr>
        </p:nvSpPr>
        <p:spPr/>
        <p:txBody>
          <a:bodyPr/>
          <a:lstStyle/>
          <a:p>
            <a:r>
              <a:rPr lang="en-US"/>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pic>
        <p:nvPicPr>
          <p:cNvPr id="10" name="Picture 9"/>
          <p:cNvPicPr>
            <a:picLocks noChangeAspect="1"/>
          </p:cNvPicPr>
          <p:nvPr/>
        </p:nvPicPr>
        <p:blipFill>
          <a:blip r:embed="rId1"/>
          <a:stretch>
            <a:fillRect/>
          </a:stretch>
        </p:blipFill>
        <p:spPr>
          <a:xfrm>
            <a:off x="3205878" y="1706563"/>
            <a:ext cx="5456393" cy="43590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717" y="136525"/>
            <a:ext cx="9779183" cy="1536827"/>
          </a:xfrm>
        </p:spPr>
        <p:txBody>
          <a:bodyPr/>
          <a:lstStyle/>
          <a:p>
            <a:r>
              <a:rPr lang="en-IN" dirty="0">
                <a:latin typeface="Times New Roman" panose="02020603050405020304" pitchFamily="18" charset="0"/>
                <a:cs typeface="Times New Roman" panose="02020603050405020304" pitchFamily="18" charset="0"/>
              </a:rPr>
              <a:t>Confusion Matrix for various algorithm over the full dataset:</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
        <p:nvSpPr>
          <p:cNvPr id="11" name="TextBox 10"/>
          <p:cNvSpPr txBox="1"/>
          <p:nvPr/>
        </p:nvSpPr>
        <p:spPr>
          <a:xfrm>
            <a:off x="1639598" y="1871198"/>
            <a:ext cx="2353914"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Logistic Classification</a:t>
            </a:r>
            <a:endParaRPr lang="en-IN"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949565" y="1871345"/>
            <a:ext cx="2486660" cy="36830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MLP Classification</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326646" y="2438376"/>
            <a:ext cx="4614102" cy="3587520"/>
          </a:xfrm>
          <a:prstGeom prst="rect">
            <a:avLst/>
          </a:prstGeom>
        </p:spPr>
      </p:pic>
      <p:pic>
        <p:nvPicPr>
          <p:cNvPr id="13" name="Picture 12"/>
          <p:cNvPicPr>
            <a:picLocks noChangeAspect="1"/>
          </p:cNvPicPr>
          <p:nvPr/>
        </p:nvPicPr>
        <p:blipFill>
          <a:blip r:embed="rId2"/>
          <a:stretch>
            <a:fillRect/>
          </a:stretch>
        </p:blipFill>
        <p:spPr>
          <a:xfrm>
            <a:off x="6698223" y="2453190"/>
            <a:ext cx="4614100" cy="3602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
        <p:nvSpPr>
          <p:cNvPr id="10" name="TextBox 9"/>
          <p:cNvSpPr txBox="1"/>
          <p:nvPr/>
        </p:nvSpPr>
        <p:spPr>
          <a:xfrm>
            <a:off x="3392043" y="955719"/>
            <a:ext cx="3767328"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SVM Classification Model:</a:t>
            </a:r>
            <a:endParaRPr lang="en-US" dirty="0">
              <a:latin typeface="Times New Roman" panose="02020603050405020304" pitchFamily="18" charset="0"/>
              <a:cs typeface="Times New Roman" panose="02020603050405020304" pitchFamily="18" charset="0"/>
            </a:endParaRPr>
          </a:p>
        </p:txBody>
      </p:sp>
      <p:pic>
        <p:nvPicPr>
          <p:cNvPr id="14" name="Content Placeholder 13"/>
          <p:cNvPicPr>
            <a:picLocks noGrp="1" noChangeAspect="1"/>
          </p:cNvPicPr>
          <p:nvPr>
            <p:ph idx="1"/>
          </p:nvPr>
        </p:nvPicPr>
        <p:blipFill>
          <a:blip r:embed="rId1"/>
          <a:stretch>
            <a:fillRect/>
          </a:stretch>
        </p:blipFill>
        <p:spPr>
          <a:xfrm>
            <a:off x="2912738" y="2089943"/>
            <a:ext cx="5240662" cy="400681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Performance charts for various models:</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pic>
        <p:nvPicPr>
          <p:cNvPr id="9" name="Content Placeholder 8"/>
          <p:cNvPicPr>
            <a:picLocks noGrp="1" noChangeAspect="1"/>
          </p:cNvPicPr>
          <p:nvPr>
            <p:ph idx="1"/>
          </p:nvPr>
        </p:nvPicPr>
        <p:blipFill>
          <a:blip r:embed="rId1"/>
          <a:stretch>
            <a:fillRect/>
          </a:stretch>
        </p:blipFill>
        <p:spPr>
          <a:xfrm>
            <a:off x="764477" y="2051917"/>
            <a:ext cx="10264713" cy="243778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7493" y="2087561"/>
            <a:ext cx="9779182" cy="3728023"/>
          </a:xfrm>
        </p:spPr>
        <p:txBody>
          <a:bodyPr/>
          <a:lstStyle/>
          <a:p>
            <a:r>
              <a:rPr lang="en-US" dirty="0">
                <a:latin typeface="Times New Roman" panose="02020603050405020304" pitchFamily="18" charset="0"/>
                <a:cs typeface="Times New Roman" panose="02020603050405020304" pitchFamily="18" charset="0"/>
              </a:rPr>
              <a:t>Our goal with this project is to help identify people who are at risk of suffering from stroke based on their lifestyle and habits. Based on the results of the project, we were able to successfully implement various classification models and compare their performance (accuracy and time-taken). We found that the logistic regression model had the best all-around performance by having the lowest processing time and highest overall accuracy compared to SVM and MLP classification models.</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53568"/>
            <a:ext cx="9779183" cy="1325563"/>
          </a:xfrm>
        </p:spPr>
        <p:txBody>
          <a:bodyPr/>
          <a:lstStyle/>
          <a:p>
            <a:r>
              <a:rPr lang="en-US" dirty="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166" y="2017467"/>
            <a:ext cx="10916817" cy="3366815"/>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Introduction:</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Proactively predict stroke for people based on various risk factors</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Primary goals: </a:t>
            </a:r>
            <a:r>
              <a:rPr lang="en-GB" sz="1800" kern="1200" dirty="0">
                <a:effectLst/>
                <a:latin typeface="Times New Roman" panose="02020603050405020304" pitchFamily="18" charset="0"/>
                <a:ea typeface="黑体" panose="02010609060101010101" pitchFamily="49" charset="-122"/>
                <a:cs typeface="Times New Roman" panose="02020603050405020304" pitchFamily="18" charset="0"/>
              </a:rPr>
              <a:t>Provide the medical and healthcare community with a tool that would help early	      		        prediction of stroke in a person with sedentary habits and various other parameters.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Timeline: </a:t>
            </a:r>
            <a:r>
              <a:rPr lang="en-US" sz="1800" dirty="0">
                <a:latin typeface="Times New Roman" panose="02020603050405020304" pitchFamily="18" charset="0"/>
                <a:cs typeface="Times New Roman" panose="02020603050405020304" pitchFamily="18" charset="0"/>
              </a:rPr>
              <a:t>5 November- 5 December</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Summary: </a:t>
            </a:r>
            <a:r>
              <a:rPr lang="en-US" sz="1800" dirty="0">
                <a:latin typeface="Times New Roman" panose="02020603050405020304" pitchFamily="18" charset="0"/>
                <a:cs typeface="Times New Roman" panose="02020603050405020304" pitchFamily="18" charset="0"/>
              </a:rPr>
              <a:t>Predict and analyze heart stroke prediction using various classification models for 40k 	             </a:t>
            </a:r>
            <a:r>
              <a:rPr lang="en-GB"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records. </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vert="horz" lIns="91440" tIns="45720" rIns="91440" bIns="45720" rtlCol="0" anchor="t">
            <a:normAutofit fontScale="77500" lnSpcReduction="20000"/>
          </a:bodyPr>
          <a:lstStyle/>
          <a:p>
            <a:pPr marL="0" marR="0" indent="0">
              <a:lnSpc>
                <a:spcPct val="200000"/>
              </a:lnSpc>
              <a:spcBef>
                <a:spcPts val="0"/>
              </a:spcBef>
              <a:spcAft>
                <a:spcPts val="0"/>
              </a:spcAft>
            </a:pPr>
            <a:r>
              <a:rPr lang="en-GB" sz="1900" kern="1200" dirty="0">
                <a:effectLst/>
                <a:latin typeface="Times New Roman" panose="02020603050405020304" pitchFamily="18" charset="0"/>
                <a:ea typeface="黑体" panose="02010609060101010101" pitchFamily="49" charset="-122"/>
                <a:cs typeface="Times New Roman" panose="02020603050405020304" pitchFamily="18" charset="0"/>
              </a:rPr>
              <a:t>Stroke is one of the main causes of mortality and disability across the world. In 2020 alone, 1 in 6 deaths from cardiovascular disease was due to stroke. In order to predict strokes in patients with high-risk factors such as smoking, heart disease, obesity, hypertension, and diabetes, we applied machine learning algorithms with the help of python programming language and we were able to visualize and collaborate on this project with the help of </a:t>
            </a:r>
            <a:r>
              <a:rPr lang="en-GB" sz="1900" dirty="0" err="1">
                <a:latin typeface="Times New Roman" panose="02020603050405020304" pitchFamily="18" charset="0"/>
                <a:ea typeface="黑体" panose="02010609060101010101" pitchFamily="49" charset="-122"/>
                <a:cs typeface="Times New Roman" panose="02020603050405020304" pitchFamily="18" charset="0"/>
              </a:rPr>
              <a:t>J</a:t>
            </a:r>
            <a:r>
              <a:rPr lang="en-GB" sz="1900" kern="1200" dirty="0" err="1">
                <a:effectLst/>
                <a:latin typeface="Times New Roman" panose="02020603050405020304" pitchFamily="18" charset="0"/>
                <a:ea typeface="黑体" panose="02010609060101010101" pitchFamily="49" charset="-122"/>
                <a:cs typeface="Times New Roman" panose="02020603050405020304" pitchFamily="18" charset="0"/>
              </a:rPr>
              <a:t>upyter</a:t>
            </a:r>
            <a:r>
              <a:rPr lang="en-GB" sz="1900" kern="1200" dirty="0">
                <a:effectLst/>
                <a:latin typeface="Times New Roman" panose="02020603050405020304" pitchFamily="18" charset="0"/>
                <a:ea typeface="黑体" panose="02010609060101010101" pitchFamily="49" charset="-122"/>
                <a:cs typeface="Times New Roman" panose="02020603050405020304" pitchFamily="18" charset="0"/>
              </a:rPr>
              <a:t> notebook. The data set used from Kaggle includes comprehensive information about gender, age, history of heart disease, hypertension, avg</a:t>
            </a:r>
            <a:r>
              <a:rPr lang="en-GB" sz="1900" dirty="0">
                <a:latin typeface="Times New Roman" panose="02020603050405020304" pitchFamily="18" charset="0"/>
                <a:ea typeface="黑体" panose="02010609060101010101" pitchFamily="49" charset="-122"/>
                <a:cs typeface="Times New Roman" panose="02020603050405020304" pitchFamily="18" charset="0"/>
              </a:rPr>
              <a:t>. </a:t>
            </a:r>
            <a:r>
              <a:rPr lang="en-GB" sz="1900" kern="1200" dirty="0">
                <a:effectLst/>
                <a:latin typeface="Times New Roman" panose="02020603050405020304" pitchFamily="18" charset="0"/>
                <a:ea typeface="黑体" panose="02010609060101010101" pitchFamily="49" charset="-122"/>
                <a:cs typeface="Times New Roman" panose="02020603050405020304" pitchFamily="18" charset="0"/>
              </a:rPr>
              <a:t>glucose level, BMI, and smoking status of approx. 43400 people. We used these data parameters to create a classification model that helps us reach a prediction of whether the person is likely to have a stroke or not. </a:t>
            </a:r>
            <a:endParaRPr lang="en-GB" sz="1900" kern="1200" dirty="0">
              <a:effectLst/>
              <a:latin typeface="Times New Roman" panose="02020603050405020304" pitchFamily="18" charset="0"/>
              <a:ea typeface="黑体" panose="02010609060101010101" pitchFamily="49" charset="-122"/>
              <a:cs typeface="Times New Roman" panose="02020603050405020304" pitchFamily="18" charset="0"/>
            </a:endParaRPr>
          </a:p>
          <a:p>
            <a:pPr marL="0" marR="0" indent="0">
              <a:lnSpc>
                <a:spcPct val="200000"/>
              </a:lnSpc>
              <a:spcBef>
                <a:spcPts val="0"/>
              </a:spcBef>
              <a:spcAft>
                <a:spcPts val="0"/>
              </a:spcAft>
            </a:pPr>
            <a:endParaRPr lang="en-GB" sz="1800" kern="1200" dirty="0">
              <a:effectLst/>
              <a:latin typeface="Arial" panose="020B0604020202020204" pitchFamily="34" charset="0"/>
              <a:ea typeface="黑体" panose="02010609060101010101" pitchFamily="49" charset="-122"/>
              <a:cs typeface="Arial" panose="020B0604020202020204" pitchFamily="34" charset="0"/>
            </a:endParaRPr>
          </a:p>
        </p:txBody>
      </p:sp>
      <p:sp>
        <p:nvSpPr>
          <p:cNvPr id="5" name="Footer Placeholder 4"/>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Stroke Prediction</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Purpose of the Project: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vert="horz" lIns="91440" tIns="45720" rIns="91440" bIns="45720" rtlCol="0" anchor="t">
            <a:normAutofit fontScale="85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the medical and healthcare community with a tool that would help early prediction of stroke in a person with sedentary habits and heart diseases.</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Prediction analysis which would help healthcare providers give recommendations to people with a positive analysis on how to change their lifestyle to avoid a stroke.</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helps propagate the use of machine learning tools in the field of medicine.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A0C2EE-8499-394A-A22C-DABDB4752AEE}" type="datetime1">
              <a:rPr lang="en-US" smtClean="0"/>
            </a:fld>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Primary goal</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subTitle"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Minimize Deaths From Brain Stroke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Stroke analysis on Raw Data based on age group:</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3"/>
          </p:nvPr>
        </p:nvSpPr>
        <p:spPr/>
        <p:txBody>
          <a:bodyPr/>
          <a:lstStyle/>
          <a:p>
            <a:r>
              <a:rPr lang="en-US" dirty="0"/>
              <a:t>Stroke Prediction</a:t>
            </a:r>
            <a:endParaRPr lang="en-US" dirty="0"/>
          </a:p>
        </p:txBody>
      </p:sp>
      <p:sp>
        <p:nvSpPr>
          <p:cNvPr id="7" name="Slide Number Placeholder 6"/>
          <p:cNvSpPr>
            <a:spLocks noGrp="1"/>
          </p:cNvSpPr>
          <p:nvPr>
            <p:ph type="sldNum" sz="quarter" idx="4"/>
          </p:nvPr>
        </p:nvSpPr>
        <p:spPr/>
        <p:txBody>
          <a:bodyPr/>
          <a:lstStyle/>
          <a:p>
            <a:fld id="{294A09A9-5501-47C1-A89A-A340965A2BE2}" type="slidenum">
              <a:rPr lang="en-US" smtClean="0"/>
            </a:fld>
            <a:endParaRPr lang="en-US" dirty="0"/>
          </a:p>
        </p:txBody>
      </p:sp>
      <p:sp>
        <p:nvSpPr>
          <p:cNvPr id="19" name="Content Placeholder 18"/>
          <p:cNvSpPr>
            <a:spLocks noGrp="1"/>
          </p:cNvSpPr>
          <p:nvPr>
            <p:ph idx="1"/>
          </p:nvPr>
        </p:nvSpPr>
        <p:spPr/>
        <p:txBody>
          <a:bodyPr/>
          <a:lstStyle/>
          <a:p>
            <a:endParaRPr lang="en-IN"/>
          </a:p>
        </p:txBody>
      </p:sp>
      <p:pic>
        <p:nvPicPr>
          <p:cNvPr id="21" name="Picture 20"/>
          <p:cNvPicPr>
            <a:picLocks noChangeAspect="1"/>
          </p:cNvPicPr>
          <p:nvPr/>
        </p:nvPicPr>
        <p:blipFill>
          <a:blip r:embed="rId1"/>
          <a:stretch>
            <a:fillRect/>
          </a:stretch>
        </p:blipFill>
        <p:spPr>
          <a:xfrm>
            <a:off x="1043502" y="1851947"/>
            <a:ext cx="10104996" cy="43590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Stroke analysis on Raw Data based on gender:</a:t>
            </a:r>
            <a:endParaRPr lang="en-IN"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1"/>
          <a:srcRect t="705" r="4304"/>
          <a:stretch>
            <a:fillRect/>
          </a:stretch>
        </p:blipFill>
        <p:spPr>
          <a:xfrm>
            <a:off x="2807208" y="1574030"/>
            <a:ext cx="5982843" cy="4782320"/>
          </a:xfrm>
        </p:spPr>
      </p:pic>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60" y="408432"/>
            <a:ext cx="9779183" cy="1325563"/>
          </a:xfrm>
        </p:spPr>
        <p:txBody>
          <a:bodyPr/>
          <a:lstStyle/>
          <a:p>
            <a:r>
              <a:rPr lang="en-US" dirty="0">
                <a:latin typeface="Times New Roman" panose="02020603050405020304" pitchFamily="18" charset="0"/>
                <a:cs typeface="Times New Roman" panose="02020603050405020304" pitchFamily="18" charset="0"/>
              </a:rPr>
              <a:t>The insignificance of Stroke Data on the Dataset the insignificance</a:t>
            </a:r>
            <a:r>
              <a:rPr lang="en-GB" altLang="en-US" dirty="0">
                <a:latin typeface="Times New Roman" panose="02020603050405020304" pitchFamily="18" charset="0"/>
                <a:cs typeface="Times New Roman" panose="02020603050405020304" pitchFamily="18" charset="0"/>
              </a:rPr>
              <a:t>:</a:t>
            </a:r>
            <a:endParaRPr lang="en-GB" alt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a:stretch>
            <a:fillRect/>
          </a:stretch>
        </p:blipFill>
        <p:spPr>
          <a:xfrm>
            <a:off x="2718958" y="1987494"/>
            <a:ext cx="5702666" cy="3994223"/>
          </a:xfrm>
        </p:spPr>
      </p:pic>
      <p:sp>
        <p:nvSpPr>
          <p:cNvPr id="5" name="Footer Placeholder 4"/>
          <p:cNvSpPr>
            <a:spLocks noGrp="1"/>
          </p:cNvSpPr>
          <p:nvPr>
            <p:ph type="ftr" sz="quarter" idx="3"/>
          </p:nvPr>
        </p:nvSpPr>
        <p:spPr/>
        <p:txBody>
          <a:bodyPr/>
          <a:lstStyle/>
          <a:p>
            <a:r>
              <a:rPr lang="en-US" dirty="0"/>
              <a:t>Stroke Prediction</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Ratio of people with stroke to no</a:t>
            </a:r>
            <a:r>
              <a:rPr lang="en-GB" altLang="en-US">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n-stroke in the reduced dataset:</a:t>
            </a:r>
            <a:endParaRPr lang="en-US">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rotWithShape="1">
          <a:blip r:embed="rId1"/>
          <a:srcRect t="3382"/>
          <a:stretch>
            <a:fillRect/>
          </a:stretch>
        </p:blipFill>
        <p:spPr>
          <a:xfrm>
            <a:off x="4224020" y="2433320"/>
            <a:ext cx="3665220" cy="2674620"/>
          </a:xfrm>
        </p:spPr>
      </p:pic>
      <p:sp>
        <p:nvSpPr>
          <p:cNvPr id="5" name="Footer Placeholder 4"/>
          <p:cNvSpPr>
            <a:spLocks noGrp="1"/>
          </p:cNvSpPr>
          <p:nvPr>
            <p:ph type="ftr" sz="quarter" idx="3"/>
          </p:nvPr>
        </p:nvSpPr>
        <p:spPr/>
        <p:txBody>
          <a:bodyPr/>
          <a:lstStyle/>
          <a:p>
            <a:r>
              <a:rPr lang="en-US"/>
              <a:t>Stroke Prediction</a:t>
            </a:r>
            <a:endParaRPr lang="en-US"/>
          </a:p>
        </p:txBody>
      </p:sp>
      <p:sp>
        <p:nvSpPr>
          <p:cNvPr id="6" name="Slide Number Placeholder 5"/>
          <p:cNvSpPr>
            <a:spLocks noGrp="1"/>
          </p:cNvSpPr>
          <p:nvPr>
            <p:ph type="sldNum" sz="quarter" idx="4"/>
          </p:nvPr>
        </p:nvSpPr>
        <p:spPr/>
        <p:txBody>
          <a:bodyPr/>
          <a:lstStyle/>
          <a:p>
            <a:r>
              <a:rPr lang="en-US"/>
              <a:t>*</a:t>
            </a:r>
            <a:endParaRPr lang="en-US"/>
          </a:p>
        </p:txBody>
      </p:sp>
      <p:pic>
        <p:nvPicPr>
          <p:cNvPr id="12" name="Picture 11"/>
          <p:cNvPicPr>
            <a:picLocks noChangeAspect="1"/>
          </p:cNvPicPr>
          <p:nvPr/>
        </p:nvPicPr>
        <p:blipFill>
          <a:blip r:embed="rId2"/>
          <a:stretch>
            <a:fillRect/>
          </a:stretch>
        </p:blipFill>
        <p:spPr>
          <a:xfrm>
            <a:off x="518460" y="2433425"/>
            <a:ext cx="3520745" cy="2690093"/>
          </a:xfrm>
          <a:prstGeom prst="rect">
            <a:avLst/>
          </a:prstGeom>
        </p:spPr>
      </p:pic>
      <p:pic>
        <p:nvPicPr>
          <p:cNvPr id="16" name="Picture 15"/>
          <p:cNvPicPr>
            <a:picLocks noChangeAspect="1"/>
          </p:cNvPicPr>
          <p:nvPr/>
        </p:nvPicPr>
        <p:blipFill>
          <a:blip r:embed="rId3"/>
          <a:stretch>
            <a:fillRect/>
          </a:stretch>
        </p:blipFill>
        <p:spPr>
          <a:xfrm>
            <a:off x="8255635" y="2464542"/>
            <a:ext cx="3657599" cy="2711939"/>
          </a:xfrm>
          <a:prstGeom prst="rect">
            <a:avLst/>
          </a:prstGeom>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3112</Words>
  <Application>WPS Presentation</Application>
  <PresentationFormat>Widescreen</PresentationFormat>
  <Paragraphs>124</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Tenorite</vt:lpstr>
      <vt:lpstr>Segoe Print</vt:lpstr>
      <vt:lpstr>Times New Roman</vt:lpstr>
      <vt:lpstr>黑体</vt:lpstr>
      <vt:lpstr>Microsoft YaHei</vt:lpstr>
      <vt:lpstr>Arial Unicode MS</vt:lpstr>
      <vt:lpstr>Calibri</vt:lpstr>
      <vt:lpstr>Office Theme</vt:lpstr>
      <vt:lpstr>Stroke Prediction</vt:lpstr>
      <vt:lpstr>Agenda</vt:lpstr>
      <vt:lpstr>Introduction</vt:lpstr>
      <vt:lpstr>Purpose of the Project: </vt:lpstr>
      <vt:lpstr>Primary goal</vt:lpstr>
      <vt:lpstr>Stroke analysis on Raw Data based on age group:</vt:lpstr>
      <vt:lpstr>Stroke analysis on Raw Data based on gender:</vt:lpstr>
      <vt:lpstr>The insignificance of Stroke Data on the Dataset the insignificance:</vt:lpstr>
      <vt:lpstr>Ratio of people with stroke to non-stroke in the reduced dataset:</vt:lpstr>
      <vt:lpstr>Primary Weightage of other parameters: </vt:lpstr>
      <vt:lpstr>Primary Weightage of other parameters: </vt:lpstr>
      <vt:lpstr>Confusion matrix for reduced dataset:</vt:lpstr>
      <vt:lpstr>Confusion Matrix for various algorithm over the full dataset:</vt:lpstr>
      <vt:lpstr>PowerPoint 演示文稿</vt:lpstr>
      <vt:lpstr>Performance charts for various models: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Sagarika Patial</dc:creator>
  <cp:lastModifiedBy>sagar</cp:lastModifiedBy>
  <cp:revision>29</cp:revision>
  <dcterms:created xsi:type="dcterms:W3CDTF">2022-12-05T22:04:00Z</dcterms:created>
  <dcterms:modified xsi:type="dcterms:W3CDTF">2022-12-08T01:01:46Z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0x0101007FB72B471CB2CE468CDAA6A6EC5FD49F</vt:lpwstr>
  </property>
  <property fmtid="{D5CDD505-2E9C-101B-9397-08002B2CF9AE}" pid="3" name="ICV">
    <vt:lpwstr>20F3271FE4CE4E1ABFB9E495634F619A</vt:lpwstr>
  </property>
  <property fmtid="{D5CDD505-2E9C-101B-9397-08002B2CF9AE}" pid="4" name="KSOProductBuildVer">
    <vt:lpwstr>1033-11.2.0.11417</vt:lpwstr>
  </property>
</Properties>
</file>