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69" r:id="rId4"/>
    <p:sldId id="275" r:id="rId5"/>
    <p:sldId id="283" r:id="rId6"/>
    <p:sldId id="274" r:id="rId7"/>
    <p:sldId id="273" r:id="rId8"/>
    <p:sldId id="272" r:id="rId9"/>
    <p:sldId id="285" r:id="rId10"/>
    <p:sldId id="282" r:id="rId11"/>
    <p:sldId id="265" r:id="rId12"/>
    <p:sldId id="284"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rtl="0">
              <a:spcBef>
                <a:spcPts val="0"/>
              </a:spcBef>
              <a:spcAft>
                <a:spcPts val="0"/>
              </a:spcAft>
              <a:buClr>
                <a:srgbClr val="17365D"/>
              </a:buClr>
              <a:buSzPts val="2800"/>
            </a:pPr>
            <a:r>
              <a:rPr lang="en-GB" sz="2400" dirty="0">
                <a:solidFill>
                  <a:schemeClr val="tx1"/>
                </a:solidFill>
                <a:latin typeface="Cambria" panose="02040503050406030204" pitchFamily="18" charset="0"/>
                <a:ea typeface="Cambria" panose="02040503050406030204" pitchFamily="18" charset="0"/>
              </a:rPr>
              <a:t>Use of Digital Technology to calculate water footprints
for different daily use items</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IST_27</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GB" sz="18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dirty="0">
                <a:solidFill>
                  <a:schemeClr val="tx1"/>
                </a:solidFill>
                <a:latin typeface="Cambria" panose="02040503050406030204" pitchFamily="18" charset="0"/>
                <a:ea typeface="Cambria" panose="02040503050406030204" pitchFamily="18" charset="0"/>
                <a:cs typeface="Verdana"/>
                <a:sym typeface="Verdana"/>
              </a:rPr>
              <a:t>                                      Mr.Saptarsi Sanyal                 </a:t>
            </a:r>
            <a:endParaRPr b="1"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Assistant Professor</a:t>
            </a:r>
            <a:endParaRPr b="1"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3767234204"/>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GB" sz="1800" b="1" u="none" strike="noStrike" cap="none" dirty="0"/>
                        <a:t>2O221IST0017</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t>Bolla Sagarika </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GB" sz="1800" b="1" u="none" strike="noStrike" cap="none" dirty="0"/>
                        <a:t>20221IST0002</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t>Gandavaram Sravanthi </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GB" sz="1800" b="1" u="none" strike="noStrike" cap="none" dirty="0"/>
                        <a:t>20221IST0003</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t>Bathina Mounika</a:t>
                      </a:r>
                      <a:endParaRPr sz="18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GB" sz="1800" b="1" dirty="0">
                <a:solidFill>
                  <a:schemeClr val="accent1"/>
                </a:solidFill>
                <a:latin typeface="Cambria" panose="02040503050406030204" pitchFamily="18" charset="0"/>
                <a:ea typeface="Cambria" panose="02040503050406030204" pitchFamily="18" charset="0"/>
                <a:cs typeface="Verdana"/>
                <a:sym typeface="Verdana"/>
              </a:rPr>
              <a:t> </a:t>
            </a:r>
            <a:r>
              <a:rPr lang="en-GB" sz="1800" b="1" dirty="0">
                <a:solidFill>
                  <a:schemeClr val="tx1"/>
                </a:solidFill>
                <a:latin typeface="Cambria" panose="02040503050406030204" pitchFamily="18" charset="0"/>
                <a:ea typeface="Cambria" panose="02040503050406030204" pitchFamily="18" charset="0"/>
                <a:cs typeface="Verdana"/>
                <a:sym typeface="Verdana"/>
              </a:rPr>
              <a:t>IST</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GB" sz="1800" b="1" dirty="0">
                <a:solidFill>
                  <a:srgbClr val="FF0000"/>
                </a:solidFill>
                <a:latin typeface="Cambria" panose="02040503050406030204" pitchFamily="18" charset="0"/>
                <a:ea typeface="Cambria" panose="02040503050406030204" pitchFamily="18" charset="0"/>
                <a:cs typeface="Verdana"/>
                <a:sym typeface="Verdana"/>
              </a:rPr>
              <a:t> Dr. Pallavi R</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GB" sz="1800" b="1" dirty="0">
                <a:solidFill>
                  <a:srgbClr val="FF0000"/>
                </a:solidFill>
                <a:latin typeface="Cambria" panose="02040503050406030204" pitchFamily="18" charset="0"/>
                <a:ea typeface="Cambria" panose="02040503050406030204" pitchFamily="18" charset="0"/>
                <a:cs typeface="Verdana"/>
                <a:sym typeface="Verdana"/>
              </a:rPr>
              <a:t>Dr.Afroz Pasha</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t>
            </a:r>
            <a:r>
              <a:rPr lang="en-GB" sz="1800" b="1" dirty="0">
                <a:solidFill>
                  <a:schemeClr val="tx1"/>
                </a:solidFill>
                <a:latin typeface="Cambria" panose="02040503050406030204" pitchFamily="18" charset="0"/>
                <a:ea typeface="Cambria" panose="02040503050406030204" pitchFamily="18" charset="0"/>
                <a:cs typeface="Verdana"/>
                <a:sym typeface="Verdana"/>
              </a:rPr>
              <a:t>G</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eetha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C01A-1254-3818-37A2-6BC555A16C11}"/>
              </a:ext>
            </a:extLst>
          </p:cNvPr>
          <p:cNvSpPr>
            <a:spLocks noGrp="1"/>
          </p:cNvSpPr>
          <p:nvPr>
            <p:ph type="title"/>
          </p:nvPr>
        </p:nvSpPr>
        <p:spPr/>
        <p:txBody>
          <a:bodyPr/>
          <a:lstStyle/>
          <a:p>
            <a:r>
              <a:rPr lang="en-GB" dirty="0"/>
              <a:t> TimeLine (Gantt Chart)</a:t>
            </a:r>
            <a:endParaRPr lang="en-US" dirty="0"/>
          </a:p>
        </p:txBody>
      </p:sp>
      <p:pic>
        <p:nvPicPr>
          <p:cNvPr id="7" name="Picture 6">
            <a:extLst>
              <a:ext uri="{FF2B5EF4-FFF2-40B4-BE49-F238E27FC236}">
                <a16:creationId xmlns:a16="http://schemas.microsoft.com/office/drawing/2014/main" id="{3C9E00D7-4871-2677-08A3-1C52093D3F1A}"/>
              </a:ext>
            </a:extLst>
          </p:cNvPr>
          <p:cNvPicPr>
            <a:picLocks noChangeAspect="1"/>
          </p:cNvPicPr>
          <p:nvPr/>
        </p:nvPicPr>
        <p:blipFill>
          <a:blip r:embed="rId2"/>
          <a:stretch>
            <a:fillRect/>
          </a:stretch>
        </p:blipFill>
        <p:spPr>
          <a:xfrm>
            <a:off x="719536" y="1001014"/>
            <a:ext cx="10761263" cy="4855971"/>
          </a:xfrm>
          <a:prstGeom prst="rect">
            <a:avLst/>
          </a:prstGeom>
        </p:spPr>
      </p:pic>
    </p:spTree>
    <p:extLst>
      <p:ext uri="{BB962C8B-B14F-4D97-AF65-F5344CB8AC3E}">
        <p14:creationId xmlns:p14="http://schemas.microsoft.com/office/powerpoint/2010/main" val="2244900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a:t>
            </a:r>
            <a:endParaRPr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FBC6368D-DC9F-CF28-F80E-04A459FCB622}"/>
              </a:ext>
            </a:extLst>
          </p:cNvPr>
          <p:cNvSpPr>
            <a:spLocks noGrp="1"/>
          </p:cNvSpPr>
          <p:nvPr>
            <p:ph type="body" idx="1"/>
          </p:nvPr>
        </p:nvSpPr>
        <p:spPr>
          <a:xfrm>
            <a:off x="929579" y="1031450"/>
            <a:ext cx="10551221" cy="5090787"/>
          </a:xfrm>
        </p:spPr>
        <p:txBody>
          <a:bodyPr>
            <a:normAutofit fontScale="70000" lnSpcReduction="20000"/>
          </a:bodyPr>
          <a:lstStyle/>
          <a:p>
            <a:pPr marL="76200" indent="0">
              <a:buNone/>
            </a:pPr>
            <a:r>
              <a:rPr lang="en-GB" b="1" u="sng" dirty="0">
                <a:solidFill>
                  <a:schemeClr val="accent1"/>
                </a:solidFill>
              </a:rPr>
              <a:t>
</a:t>
            </a:r>
            <a:r>
              <a:rPr lang="en-GB" b="1" dirty="0">
                <a:solidFill>
                  <a:schemeClr val="tx1"/>
                </a:solidFill>
              </a:rPr>
              <a:t>[1] A. Y. Hoekstra, A. K. Chapagain, M. M. Aldaya, and M. M. Mekonnen, Water Footprint Manual: State of the Art 2011, Water Footprint Network, 2011.
[2] J. Allan, Virtual Water: Tackling the Threat to Our Planet’s Most Precious Resource, London, U.K.: I.B. Tauris, 2011.
[3] M. M. Mekonnen and A. Y. Hoekstra, “The green, blue and grey water footprint of crops and derived crop products,” Hydrol. Earth Syst. Sci., vol. 15, no. 5, pp. 1577–1600, May 2011.
[4] L. Zhang, Y. Wang, and J. Li, “IoT-based water monitoring system for smart cities,” IEEE Sensors J., vol. 19, no. 12, pp. 4567–4575, Jun. 2019.
[5] R. Smith, J. Brown, and M. Green, “Digital tools for sustainability education,” Sustainability, vol. 12, no. 3, Art. No. 987, Feb. 2020.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C9128-2A94-2ED3-9F94-C50B84CE71D6}"/>
              </a:ext>
            </a:extLst>
          </p:cNvPr>
          <p:cNvSpPr>
            <a:spLocks noGrp="1"/>
          </p:cNvSpPr>
          <p:nvPr>
            <p:ph type="title"/>
          </p:nvPr>
        </p:nvSpPr>
        <p:spPr/>
        <p:txBody>
          <a:bodyPr/>
          <a:lstStyle/>
          <a:p>
            <a:r>
              <a:rPr lang="en-GB" dirty="0"/>
              <a:t>Reference</a:t>
            </a:r>
            <a:endParaRPr lang="en-US" dirty="0"/>
          </a:p>
        </p:txBody>
      </p:sp>
      <p:sp>
        <p:nvSpPr>
          <p:cNvPr id="3" name="Text Placeholder 2">
            <a:extLst>
              <a:ext uri="{FF2B5EF4-FFF2-40B4-BE49-F238E27FC236}">
                <a16:creationId xmlns:a16="http://schemas.microsoft.com/office/drawing/2014/main" id="{1C5E53EA-ECA7-0EFC-9AAC-687834D6690B}"/>
              </a:ext>
            </a:extLst>
          </p:cNvPr>
          <p:cNvSpPr>
            <a:spLocks noGrp="1"/>
          </p:cNvSpPr>
          <p:nvPr>
            <p:ph type="body" idx="1"/>
          </p:nvPr>
        </p:nvSpPr>
        <p:spPr/>
        <p:txBody>
          <a:bodyPr>
            <a:normAutofit/>
          </a:bodyPr>
          <a:lstStyle/>
          <a:p>
            <a:pPr marL="76200" indent="0">
              <a:buNone/>
            </a:pPr>
            <a:r>
              <a:rPr lang="en-GB" sz="1100" b="1" dirty="0">
                <a:solidFill>
                  <a:schemeClr val="tx1"/>
                </a:solidFill>
              </a:rPr>
              <a:t>[6] P. Jones, S. Taylor, and K. Wilson, “Software architecture for environmental footprint calculation,” Environ. Model. Softw., vol. 45, pp. 1–10, Sep. 2013.
[7] T. Nguyen, H. Tran, and L. Pham, “Mobile app for water conservation awareness,” Int. J. Environ. Res., vol. 14, no. 2, pp. 123–134, Apr. 2020.
[8] K. Patel, S. Shah, and R. Desai, “Integration of IoT and databases for environmental monitoring,” IEEE Access, vol. 7, pp. 12345–12356, 2019.
[9] D. Lee, M. Kim, and J. Park, “Visualization techniques for environmental data,” J. Vis., vol. 22, no. 4, pp. 789–802, Aug. 2019.</a:t>
            </a:r>
            <a:endParaRPr lang="en-US" sz="1100" b="1" dirty="0">
              <a:solidFill>
                <a:schemeClr val="tx1"/>
              </a:solidFill>
            </a:endParaRPr>
          </a:p>
        </p:txBody>
      </p:sp>
    </p:spTree>
    <p:extLst>
      <p:ext uri="{BB962C8B-B14F-4D97-AF65-F5344CB8AC3E}">
        <p14:creationId xmlns:p14="http://schemas.microsoft.com/office/powerpoint/2010/main" val="1411772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 CONTENT </a:t>
            </a:r>
            <a:endParaRPr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137EF553-478A-3FC7-57AB-87A3CC11C4E2}"/>
              </a:ext>
            </a:extLst>
          </p:cNvPr>
          <p:cNvSpPr>
            <a:spLocks noGrp="1"/>
          </p:cNvSpPr>
          <p:nvPr>
            <p:ph type="body" idx="1"/>
          </p:nvPr>
        </p:nvSpPr>
        <p:spPr>
          <a:xfrm>
            <a:off x="1269292" y="1035070"/>
            <a:ext cx="9755015" cy="4953000"/>
          </a:xfrm>
        </p:spPr>
        <p:txBody>
          <a:bodyPr>
            <a:normAutofit/>
          </a:bodyPr>
          <a:lstStyle/>
          <a:p>
            <a:r>
              <a:rPr lang="en-GB" dirty="0"/>
              <a:t>Abstract</a:t>
            </a:r>
          </a:p>
          <a:p>
            <a:r>
              <a:rPr lang="en-GB" dirty="0"/>
              <a:t>Literature Survey</a:t>
            </a:r>
          </a:p>
          <a:p>
            <a:r>
              <a:rPr lang="en-GB" dirty="0"/>
              <a:t>Objectives</a:t>
            </a:r>
          </a:p>
          <a:p>
            <a:r>
              <a:rPr lang="en-GB" dirty="0"/>
              <a:t>Existing Methods and Drawbacks</a:t>
            </a:r>
          </a:p>
          <a:p>
            <a:r>
              <a:rPr lang="en-GB" dirty="0"/>
              <a:t>Proposed Method &amp; Feasibility Study</a:t>
            </a:r>
          </a:p>
          <a:p>
            <a:r>
              <a:rPr lang="en-GB" dirty="0"/>
              <a:t>Architecture Diagram</a:t>
            </a:r>
          </a:p>
          <a:p>
            <a:r>
              <a:rPr lang="en-GB" dirty="0"/>
              <a:t>Modules</a:t>
            </a:r>
          </a:p>
          <a:p>
            <a:r>
              <a:rPr lang="en-GB" dirty="0"/>
              <a:t>Timeline (Gantt Chart)</a:t>
            </a:r>
          </a:p>
          <a:p>
            <a:r>
              <a:rPr lang="en-GB" dirty="0"/>
              <a:t>References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152400" indent="0" algn="just">
              <a:spcBef>
                <a:spcPts val="0"/>
              </a:spcBef>
              <a:buNone/>
            </a:pPr>
            <a:r>
              <a:rPr lang="en-US" b="1" dirty="0">
                <a:latin typeface="Cambria" panose="02040503050406030204" pitchFamily="18" charset="0"/>
                <a:ea typeface="Cambria" panose="02040503050406030204" pitchFamily="18" charset="0"/>
              </a:rPr>
              <a:t>Organization: </a:t>
            </a:r>
            <a:r>
              <a:rPr lang="en-GB" b="1" dirty="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rPr>
              <a:t>Aiming to create impactful digital solutions that contribute to sustainable development goals, specifically addressing global water conservation issues.</a:t>
            </a:r>
            <a:endParaRPr lang="en-US" dirty="0">
              <a:latin typeface="Cambria" panose="02040503050406030204" pitchFamily="18" charset="0"/>
              <a:ea typeface="Cambria" panose="02040503050406030204" pitchFamily="18" charset="0"/>
            </a:endParaRPr>
          </a:p>
          <a:p>
            <a:pPr marL="152400" indent="0" algn="just">
              <a:lnSpc>
                <a:spcPct val="200000"/>
              </a:lnSpc>
              <a:spcBef>
                <a:spcPts val="0"/>
              </a:spcBef>
              <a:buNone/>
            </a:pPr>
            <a:r>
              <a:rPr lang="en-US" b="1" dirty="0">
                <a:latin typeface="Cambria" panose="02040503050406030204" pitchFamily="18" charset="0"/>
                <a:ea typeface="Cambria" panose="02040503050406030204" pitchFamily="18" charset="0"/>
              </a:rPr>
              <a:t>Category</a:t>
            </a:r>
            <a:r>
              <a:rPr lang="en-GB" b="1" dirty="0">
                <a:latin typeface="Cambria" panose="02040503050406030204" pitchFamily="18" charset="0"/>
                <a:ea typeface="Cambria" panose="02040503050406030204" pitchFamily="18" charset="0"/>
              </a:rPr>
              <a:t>:</a:t>
            </a:r>
            <a:r>
              <a:rPr lang="en-US" dirty="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rPr>
              <a:t> Software – Web-based  learning platform </a:t>
            </a:r>
            <a:endParaRPr lang="en-US" dirty="0">
              <a:latin typeface="Cambria" panose="02040503050406030204" pitchFamily="18" charset="0"/>
              <a:ea typeface="Cambria" panose="02040503050406030204" pitchFamily="18" charset="0"/>
            </a:endParaRPr>
          </a:p>
          <a:p>
            <a:pPr marL="152400" indent="0" algn="just">
              <a:lnSpc>
                <a:spcPct val="200000"/>
              </a:lnSpc>
              <a:spcBef>
                <a:spcPts val="0"/>
              </a:spcBef>
              <a:buNone/>
            </a:pPr>
            <a:r>
              <a:rPr lang="en-US" b="1" dirty="0">
                <a:latin typeface="Cambria" panose="02040503050406030204" pitchFamily="18" charset="0"/>
                <a:ea typeface="Cambria" panose="02040503050406030204" pitchFamily="18" charset="0"/>
              </a:rPr>
              <a:t>Problem Description:</a:t>
            </a:r>
            <a:r>
              <a:rPr lang="en-GB" b="1" dirty="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rPr>
              <a:t>Water scarcity is a growing global concern, affecting billions of people annually. A significant share of water consumption is hidden in the production of goods (water footprint).</a:t>
            </a:r>
          </a:p>
          <a:p>
            <a:pPr marL="152400" indent="0" algn="just">
              <a:lnSpc>
                <a:spcPct val="200000"/>
              </a:lnSpc>
              <a:spcBef>
                <a:spcPts val="0"/>
              </a:spcBef>
              <a:buNone/>
            </a:pPr>
            <a:r>
              <a:rPr lang="en-GB" dirty="0">
                <a:latin typeface="Cambria" panose="02040503050406030204" pitchFamily="18" charset="0"/>
                <a:ea typeface="Cambria" panose="02040503050406030204" pitchFamily="18" charset="0"/>
              </a:rPr>
              <a:t>The solution will help individuals, organizations, and policymakers:
Identify hidden water usage.</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B018-40CD-2D0F-B49A-3051516A7D8D}"/>
              </a:ext>
            </a:extLst>
          </p:cNvPr>
          <p:cNvSpPr>
            <a:spLocks noGrp="1"/>
          </p:cNvSpPr>
          <p:nvPr>
            <p:ph type="title"/>
          </p:nvPr>
        </p:nvSpPr>
        <p:spPr/>
        <p:txBody>
          <a:bodyPr/>
          <a:lstStyle/>
          <a:p>
            <a:r>
              <a:rPr lang="en-GB" dirty="0"/>
              <a:t>Abstract </a:t>
            </a:r>
            <a:endParaRPr lang="en-US" dirty="0"/>
          </a:p>
        </p:txBody>
      </p:sp>
      <p:sp>
        <p:nvSpPr>
          <p:cNvPr id="3" name="Text Placeholder 2">
            <a:extLst>
              <a:ext uri="{FF2B5EF4-FFF2-40B4-BE49-F238E27FC236}">
                <a16:creationId xmlns:a16="http://schemas.microsoft.com/office/drawing/2014/main" id="{3D9A8C96-A399-6951-F1D8-5A9DE2677FE7}"/>
              </a:ext>
            </a:extLst>
          </p:cNvPr>
          <p:cNvSpPr>
            <a:spLocks noGrp="1"/>
          </p:cNvSpPr>
          <p:nvPr>
            <p:ph type="body" idx="1"/>
          </p:nvPr>
        </p:nvSpPr>
        <p:spPr/>
        <p:txBody>
          <a:bodyPr>
            <a:normAutofit lnSpcReduction="10000"/>
          </a:bodyPr>
          <a:lstStyle/>
          <a:p>
            <a:r>
              <a:rPr lang="en-GB" dirty="0"/>
              <a:t>This study explores how new technology is changing the face of water footprint in rural India. It highlights digital technologies like artificial intelligence, e-learning systems, and interactive materials that solve age-old problems of water footprint in underprivileged areas. The research identifies the major obstacles rural students encounter, ranging from weak foundational skills, restricted access to facilities, to infrastructural inadequacies. </a:t>
            </a:r>
          </a:p>
          <a:p>
            <a:r>
              <a:rPr lang="en-GB" dirty="0"/>
              <a:t>It also examines collaborative initiatives between governments, communities, and private organizations to enhance water footprint access. Through a problem-solving approach, this paper emphasizes the impact of technology in minimizing water footprintal gaps and fostering inclusive learning opportunities among rural learners.</a:t>
            </a:r>
            <a:endParaRPr lang="en-US" dirty="0"/>
          </a:p>
        </p:txBody>
      </p:sp>
    </p:spTree>
    <p:extLst>
      <p:ext uri="{BB962C8B-B14F-4D97-AF65-F5344CB8AC3E}">
        <p14:creationId xmlns:p14="http://schemas.microsoft.com/office/powerpoint/2010/main" val="3555140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510B1-1B00-3F8C-A1FF-13890F91BBEA}"/>
              </a:ext>
            </a:extLst>
          </p:cNvPr>
          <p:cNvSpPr>
            <a:spLocks noGrp="1"/>
          </p:cNvSpPr>
          <p:nvPr>
            <p:ph type="title"/>
          </p:nvPr>
        </p:nvSpPr>
        <p:spPr/>
        <p:txBody>
          <a:bodyPr/>
          <a:lstStyle/>
          <a:p>
            <a:r>
              <a:rPr lang="en-GB" dirty="0"/>
              <a:t>Literature Survey </a:t>
            </a:r>
            <a:endParaRPr lang="en-US" dirty="0"/>
          </a:p>
        </p:txBody>
      </p:sp>
      <p:pic>
        <p:nvPicPr>
          <p:cNvPr id="4" name="Picture 3">
            <a:extLst>
              <a:ext uri="{FF2B5EF4-FFF2-40B4-BE49-F238E27FC236}">
                <a16:creationId xmlns:a16="http://schemas.microsoft.com/office/drawing/2014/main" id="{B47D962F-7127-2C24-9DF0-088359BAB794}"/>
              </a:ext>
            </a:extLst>
          </p:cNvPr>
          <p:cNvPicPr>
            <a:picLocks noChangeAspect="1"/>
          </p:cNvPicPr>
          <p:nvPr/>
        </p:nvPicPr>
        <p:blipFill>
          <a:blip r:embed="rId2"/>
          <a:stretch>
            <a:fillRect/>
          </a:stretch>
        </p:blipFill>
        <p:spPr>
          <a:xfrm>
            <a:off x="632798" y="1049183"/>
            <a:ext cx="10926404" cy="4953000"/>
          </a:xfrm>
          <a:prstGeom prst="rect">
            <a:avLst/>
          </a:prstGeom>
        </p:spPr>
      </p:pic>
    </p:spTree>
    <p:extLst>
      <p:ext uri="{BB962C8B-B14F-4D97-AF65-F5344CB8AC3E}">
        <p14:creationId xmlns:p14="http://schemas.microsoft.com/office/powerpoint/2010/main" val="3579825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 OBJECTIVES:</a:t>
            </a:r>
            <a:endParaRPr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220D7334-4D48-7296-6C1A-6C9528D5876D}"/>
              </a:ext>
            </a:extLst>
          </p:cNvPr>
          <p:cNvSpPr>
            <a:spLocks noGrp="1"/>
          </p:cNvSpPr>
          <p:nvPr>
            <p:ph type="body" idx="1"/>
          </p:nvPr>
        </p:nvSpPr>
        <p:spPr/>
        <p:txBody>
          <a:bodyPr>
            <a:normAutofit/>
          </a:bodyPr>
          <a:lstStyle/>
          <a:p>
            <a:r>
              <a:rPr lang="en-GB" dirty="0"/>
              <a:t>Develop a digital solution to estimate the water footprint of various daily use items with high accuracy.
Integrate relevant datasets (e.g., production processes, regional water usage statistics) into a centralized system for footprint calculation.
Design a user-friendly interface that allows individuals and organizations to easily input items and receive water footprint results.
Increase awareness about the hidden water usage in everyday products through interactive visualizations and reports.
Support sustainable decision-making by providing actionable insights to reduce water consumption.</a:t>
            </a:r>
            <a:endParaRPr lang="en-US" dirty="0"/>
          </a:p>
        </p:txBody>
      </p:sp>
    </p:spTree>
    <p:extLst>
      <p:ext uri="{BB962C8B-B14F-4D97-AF65-F5344CB8AC3E}">
        <p14:creationId xmlns:p14="http://schemas.microsoft.com/office/powerpoint/2010/main" val="263797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dirty="0">
                <a:latin typeface="Cambria" panose="02040503050406030204" pitchFamily="18" charset="0"/>
                <a:ea typeface="Cambria" panose="02040503050406030204" pitchFamily="18" charset="0"/>
              </a:rPr>
              <a:t>Existing Methods and Drawbacks </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152400" indent="0" algn="just">
              <a:spcBef>
                <a:spcPts val="0"/>
              </a:spcBef>
              <a:buSzPct val="100000"/>
              <a:buNone/>
            </a:pPr>
            <a:r>
              <a:rPr lang="en-GB" b="1" dirty="0">
                <a:latin typeface="Cambria" panose="02040503050406030204" pitchFamily="18" charset="0"/>
                <a:ea typeface="Cambria" panose="02040503050406030204" pitchFamily="18" charset="0"/>
              </a:rPr>
              <a:t>Existing Methods</a:t>
            </a:r>
          </a:p>
          <a:p>
            <a:pPr marL="152400" indent="0" algn="just">
              <a:spcBef>
                <a:spcPts val="0"/>
              </a:spcBef>
              <a:buSzPct val="100000"/>
              <a:buNone/>
            </a:pPr>
            <a:endParaRPr lang="en-GB" dirty="0">
              <a:latin typeface="Cambria" panose="02040503050406030204" pitchFamily="18" charset="0"/>
              <a:ea typeface="Cambria" panose="02040503050406030204" pitchFamily="18" charset="0"/>
            </a:endParaRPr>
          </a:p>
          <a:p>
            <a:pPr marL="152400" indent="0" algn="just">
              <a:spcBef>
                <a:spcPts val="0"/>
              </a:spcBef>
              <a:buSzPct val="100000"/>
              <a:buNone/>
            </a:pPr>
            <a:r>
              <a:rPr lang="en-GB" b="1" dirty="0">
                <a:latin typeface="Cambria" panose="02040503050406030204" pitchFamily="18" charset="0"/>
                <a:ea typeface="Cambria" panose="02040503050406030204" pitchFamily="18" charset="0"/>
              </a:rPr>
              <a:t>Manual Calculation using Water Footprint Network (WFN) Guidelines</a:t>
            </a:r>
            <a:r>
              <a:rPr lang="en-GB" dirty="0">
                <a:latin typeface="Cambria" panose="02040503050406030204" pitchFamily="18" charset="0"/>
                <a:ea typeface="Cambria" panose="02040503050406030204" pitchFamily="18" charset="0"/>
              </a:rPr>
              <a:t>
Uses global standards to estimate direct and indirect water consumption.
Relies on statistical data and average consumption values.
</a:t>
            </a:r>
            <a:r>
              <a:rPr lang="en-GB" b="1" dirty="0">
                <a:latin typeface="Cambria" panose="02040503050406030204" pitchFamily="18" charset="0"/>
                <a:ea typeface="Cambria" panose="02040503050406030204" pitchFamily="18" charset="0"/>
              </a:rPr>
              <a:t>Survey and Self-reporting Methods</a:t>
            </a:r>
            <a:r>
              <a:rPr lang="en-GB" dirty="0">
                <a:latin typeface="Cambria" panose="02040503050406030204" pitchFamily="18" charset="0"/>
                <a:ea typeface="Cambria" panose="02040503050406030204" pitchFamily="18" charset="0"/>
              </a:rPr>
              <a:t>
Household/consumer surveys collect data on daily water usage .</a:t>
            </a:r>
          </a:p>
          <a:p>
            <a:pPr marL="152400" indent="0" algn="just">
              <a:spcBef>
                <a:spcPts val="0"/>
              </a:spcBef>
              <a:buSzPct val="100000"/>
              <a:buNone/>
            </a:pPr>
            <a:r>
              <a:rPr lang="en-GB" dirty="0">
                <a:latin typeface="Cambria" panose="02040503050406030204" pitchFamily="18" charset="0"/>
                <a:ea typeface="Cambria" panose="02040503050406030204" pitchFamily="18" charset="0"/>
              </a:rPr>
              <a:t>Often combined with utility bills.</a:t>
            </a:r>
          </a:p>
          <a:p>
            <a:pPr marL="152400" indent="0" algn="just">
              <a:spcBef>
                <a:spcPts val="0"/>
              </a:spcBef>
              <a:buSzPct val="100000"/>
              <a:buNone/>
            </a:pP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Drawbacks</a:t>
            </a:r>
          </a:p>
          <a:p>
            <a:pPr marL="152400" indent="0" algn="just">
              <a:spcBef>
                <a:spcPts val="0"/>
              </a:spcBef>
              <a:buSzPct val="100000"/>
              <a:buNone/>
            </a:pPr>
            <a:r>
              <a:rPr lang="en-GB" dirty="0">
                <a:latin typeface="Cambria" panose="02040503050406030204" pitchFamily="18" charset="0"/>
                <a:ea typeface="Cambria" panose="02040503050406030204" pitchFamily="18" charset="0"/>
              </a:rPr>
              <a:t>
</a:t>
            </a:r>
            <a:r>
              <a:rPr lang="en-GB" b="1" dirty="0">
                <a:latin typeface="Cambria" panose="02040503050406030204" pitchFamily="18" charset="0"/>
                <a:ea typeface="Cambria" panose="02040503050406030204" pitchFamily="18" charset="0"/>
              </a:rPr>
              <a:t>Smart Water Meters</a:t>
            </a:r>
            <a:r>
              <a:rPr lang="en-GB" dirty="0">
                <a:latin typeface="Cambria" panose="02040503050406030204" pitchFamily="18" charset="0"/>
                <a:ea typeface="Cambria" panose="02040503050406030204" pitchFamily="18" charset="0"/>
              </a:rPr>
              <a:t>
High installation and maintenance cost.
Limited adoption in rural/low-income households.
</a:t>
            </a:r>
            <a:r>
              <a:rPr lang="en-GB" b="1" dirty="0">
                <a:latin typeface="Cambria" panose="02040503050406030204" pitchFamily="18" charset="0"/>
                <a:ea typeface="Cambria" panose="02040503050406030204" pitchFamily="18" charset="0"/>
              </a:rPr>
              <a:t>
GIS &amp; Remote Sensing</a:t>
            </a:r>
            <a:r>
              <a:rPr lang="en-GB" dirty="0">
                <a:latin typeface="Cambria" panose="02040503050406030204" pitchFamily="18" charset="0"/>
                <a:ea typeface="Cambria" panose="02040503050406030204" pitchFamily="18" charset="0"/>
              </a:rPr>
              <a:t>
Requires technical expertise and high-resolution satellite data.
Limited for small-scale or household-level footprint estimation.</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62000" y="410288"/>
            <a:ext cx="10668000" cy="155904"/>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dirty="0">
                <a:latin typeface="Cambria" panose="02040503050406030204" pitchFamily="18" charset="0"/>
                <a:ea typeface="Cambria" panose="02040503050406030204" pitchFamily="18" charset="0"/>
              </a:rPr>
              <a:t>Proposed Method &amp; Feasibility Study </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660557" y="1273932"/>
            <a:ext cx="10820243" cy="4376192"/>
          </a:xfrm>
          <a:prstGeom prst="rect">
            <a:avLst/>
          </a:prstGeom>
          <a:noFill/>
          <a:ln>
            <a:noFill/>
          </a:ln>
        </p:spPr>
        <p:txBody>
          <a:bodyPr spcFirstLastPara="1" wrap="square" lIns="91425" tIns="45700" rIns="91425" bIns="45700" anchor="t" anchorCtr="0">
            <a:noAutofit/>
          </a:bodyPr>
          <a:lstStyle/>
          <a:p>
            <a:pPr marL="342900" lvl="0" indent="-190500" algn="just" rtl="0">
              <a:lnSpc>
                <a:spcPct val="200000"/>
              </a:lnSpc>
              <a:spcBef>
                <a:spcPts val="0"/>
              </a:spcBef>
              <a:spcAft>
                <a:spcPts val="0"/>
              </a:spcAft>
              <a:buClr>
                <a:schemeClr val="dk1"/>
              </a:buClr>
              <a:buSzPct val="100000"/>
              <a:buNone/>
            </a:pPr>
            <a:r>
              <a:rPr lang="en-GB" sz="1100" b="1" dirty="0">
                <a:latin typeface="Cambria" panose="02040503050406030204" pitchFamily="18" charset="0"/>
                <a:ea typeface="Cambria" panose="02040503050406030204" pitchFamily="18" charset="0"/>
              </a:rPr>
              <a:t>Proposed Method:
Integration of IoT-based Smart Sensors</a:t>
            </a:r>
            <a:r>
              <a:rPr lang="en-GB" sz="1100" dirty="0">
                <a:latin typeface="Cambria" panose="02040503050406030204" pitchFamily="18" charset="0"/>
                <a:ea typeface="Cambria" panose="02040503050406030204" pitchFamily="18" charset="0"/>
              </a:rPr>
              <a:t>
Install water flow sensors in taps, showers, washing machines, and other utilities.
</a:t>
            </a:r>
            <a:r>
              <a:rPr lang="en-GB" sz="1100" b="1" dirty="0">
                <a:latin typeface="Cambria" panose="02040503050406030204" pitchFamily="18" charset="0"/>
                <a:ea typeface="Cambria" panose="02040503050406030204" pitchFamily="18" charset="0"/>
              </a:rPr>
              <a:t>Mobile/Web Application Dashboard</a:t>
            </a:r>
            <a:r>
              <a:rPr lang="en-GB" sz="1100" dirty="0">
                <a:latin typeface="Cambria" panose="02040503050406030204" pitchFamily="18" charset="0"/>
                <a:ea typeface="Cambria" panose="02040503050406030204" pitchFamily="18" charset="0"/>
              </a:rPr>
              <a:t>
User-friendly app to display footprints for daily items </a:t>
            </a:r>
          </a:p>
          <a:p>
            <a:pPr marL="152400" indent="0" algn="just">
              <a:lnSpc>
                <a:spcPct val="200000"/>
              </a:lnSpc>
              <a:spcBef>
                <a:spcPts val="0"/>
              </a:spcBef>
              <a:buSzPct val="100000"/>
              <a:buNone/>
            </a:pPr>
            <a:r>
              <a:rPr lang="en-GB" sz="1100" b="1" dirty="0">
                <a:latin typeface="Cambria" panose="02040503050406030204" pitchFamily="18" charset="0"/>
                <a:ea typeface="Cambria" panose="02040503050406030204" pitchFamily="18" charset="0"/>
              </a:rPr>
              <a:t>AI &amp; Machine Learning Models</a:t>
            </a:r>
          </a:p>
          <a:p>
            <a:pPr marL="152400" indent="0" algn="just">
              <a:lnSpc>
                <a:spcPct val="200000"/>
              </a:lnSpc>
              <a:spcBef>
                <a:spcPts val="0"/>
              </a:spcBef>
              <a:buSzPct val="100000"/>
              <a:buNone/>
            </a:pPr>
            <a:r>
              <a:rPr lang="en-GB" sz="1100" dirty="0">
                <a:latin typeface="Cambria" panose="02040503050406030204" pitchFamily="18" charset="0"/>
                <a:ea typeface="Cambria" panose="02040503050406030204" pitchFamily="18" charset="0"/>
              </a:rPr>
              <a:t>Predict and analyze hidden/virtual water consumption patterns.</a:t>
            </a:r>
          </a:p>
          <a:p>
            <a:pPr marL="152400" indent="0" algn="just">
              <a:lnSpc>
                <a:spcPct val="200000"/>
              </a:lnSpc>
              <a:spcBef>
                <a:spcPts val="0"/>
              </a:spcBef>
              <a:buSzPct val="100000"/>
              <a:buNone/>
            </a:pPr>
            <a:r>
              <a:rPr lang="en-GB" sz="1100" b="1" dirty="0">
                <a:latin typeface="Cambria" panose="02040503050406030204" pitchFamily="18" charset="0"/>
                <a:ea typeface="Cambria" panose="02040503050406030204" pitchFamily="18" charset="0"/>
              </a:rPr>
              <a:t>Feasibility Study:</a:t>
            </a:r>
            <a:r>
              <a:rPr lang="en-GB" sz="1100" dirty="0">
                <a:latin typeface="Cambria" panose="02040503050406030204" pitchFamily="18" charset="0"/>
                <a:ea typeface="Cambria" panose="02040503050406030204" pitchFamily="18" charset="0"/>
              </a:rPr>
              <a:t>
</a:t>
            </a:r>
            <a:r>
              <a:rPr lang="en-GB" sz="1100" b="1" dirty="0">
                <a:latin typeface="Cambria" panose="02040503050406030204" pitchFamily="18" charset="0"/>
                <a:ea typeface="Cambria" panose="02040503050406030204" pitchFamily="18" charset="0"/>
              </a:rPr>
              <a:t>Technical Feasibility</a:t>
            </a:r>
            <a:r>
              <a:rPr lang="en-GB" sz="1100" dirty="0">
                <a:latin typeface="Cambria" panose="02040503050406030204" pitchFamily="18" charset="0"/>
                <a:ea typeface="Cambria" panose="02040503050406030204" pitchFamily="18" charset="0"/>
              </a:rPr>
              <a:t>
IoT sensors, cloud databases, and mobile apps are readily available
 </a:t>
            </a:r>
            <a:r>
              <a:rPr lang="en-GB" sz="1100" b="1" dirty="0">
                <a:latin typeface="Cambria" panose="02040503050406030204" pitchFamily="18" charset="0"/>
                <a:ea typeface="Cambria" panose="02040503050406030204" pitchFamily="18" charset="0"/>
              </a:rPr>
              <a:t>Economic Feasibility</a:t>
            </a:r>
            <a:r>
              <a:rPr lang="en-GB" sz="1100" dirty="0">
                <a:latin typeface="Cambria" panose="02040503050406030204" pitchFamily="18" charset="0"/>
                <a:ea typeface="Cambria" panose="02040503050406030204" pitchFamily="18" charset="0"/>
              </a:rPr>
              <a:t>
Low-cost sensors can be deployed in households</a:t>
            </a:r>
          </a:p>
        </p:txBody>
      </p:sp>
    </p:spTree>
    <p:extLst>
      <p:ext uri="{BB962C8B-B14F-4D97-AF65-F5344CB8AC3E}">
        <p14:creationId xmlns:p14="http://schemas.microsoft.com/office/powerpoint/2010/main" val="333883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F5C43-89EF-8A93-DD8D-331A82803976}"/>
              </a:ext>
            </a:extLst>
          </p:cNvPr>
          <p:cNvSpPr>
            <a:spLocks noGrp="1"/>
          </p:cNvSpPr>
          <p:nvPr>
            <p:ph type="title"/>
          </p:nvPr>
        </p:nvSpPr>
        <p:spPr/>
        <p:txBody>
          <a:bodyPr/>
          <a:lstStyle/>
          <a:p>
            <a:r>
              <a:rPr lang="en-GB" dirty="0"/>
              <a:t>Modules </a:t>
            </a:r>
            <a:endParaRPr lang="en-US" dirty="0"/>
          </a:p>
        </p:txBody>
      </p:sp>
      <p:sp>
        <p:nvSpPr>
          <p:cNvPr id="3" name="Text Placeholder 2">
            <a:extLst>
              <a:ext uri="{FF2B5EF4-FFF2-40B4-BE49-F238E27FC236}">
                <a16:creationId xmlns:a16="http://schemas.microsoft.com/office/drawing/2014/main" id="{26C5D124-C6DA-CDFC-8F4C-1B413577BD96}"/>
              </a:ext>
            </a:extLst>
          </p:cNvPr>
          <p:cNvSpPr>
            <a:spLocks noGrp="1"/>
          </p:cNvSpPr>
          <p:nvPr>
            <p:ph type="body" idx="1"/>
          </p:nvPr>
        </p:nvSpPr>
        <p:spPr/>
        <p:txBody>
          <a:bodyPr>
            <a:normAutofit fontScale="47500" lnSpcReduction="20000"/>
          </a:bodyPr>
          <a:lstStyle/>
          <a:p>
            <a:pPr marL="76200" indent="0">
              <a:buNone/>
            </a:pPr>
            <a:r>
              <a:rPr lang="en-GB" b="1" dirty="0"/>
              <a:t>Data Collection Module</a:t>
            </a:r>
            <a:r>
              <a:rPr lang="en-GB" dirty="0"/>
              <a:t>
IoT sensors/Smart meters capture real-time water usage from taps, showers, washing machines, and other appliances.
Manual inputs (if sensors not available) via mobile/web interface.
</a:t>
            </a:r>
            <a:r>
              <a:rPr lang="en-GB" b="1" dirty="0"/>
              <a:t>Data Processing &amp; Storage Module</a:t>
            </a:r>
            <a:r>
              <a:rPr lang="en-GB" dirty="0"/>
              <a:t>
Cloud server/database stores collected data.
Cleans and organizes data for further analysis.
</a:t>
            </a:r>
            <a:r>
              <a:rPr lang="en-GB" b="1" dirty="0"/>
              <a:t>Water Footprint Calculation Module</a:t>
            </a:r>
            <a:r>
              <a:rPr lang="en-GB" dirty="0"/>
              <a:t>
Applies formulas (based on WFN guidelines) to calculate direct and indirect footprints.
Includes virtual water estimation for daily use items (food, clothing, utilities).
</a:t>
            </a:r>
            <a:r>
              <a:rPr lang="en-GB" b="1" dirty="0"/>
              <a:t>AI/ML Analysis Module</a:t>
            </a:r>
            <a:r>
              <a:rPr lang="en-GB" dirty="0"/>
              <a:t>
Predicts future water consumption patterns.
Provides recommendations and alerts for excessive water usage.
</a:t>
            </a:r>
            <a:r>
              <a:rPr lang="en-GB" b="1" dirty="0"/>
              <a:t>
Visualization &amp; Dashboard Module</a:t>
            </a:r>
            <a:r>
              <a:rPr lang="en-GB" dirty="0"/>
              <a:t>
Mobile/Web application to display reports, charts, and comparisons.</a:t>
            </a:r>
            <a:endParaRPr lang="en-US" dirty="0"/>
          </a:p>
        </p:txBody>
      </p:sp>
    </p:spTree>
    <p:extLst>
      <p:ext uri="{BB962C8B-B14F-4D97-AF65-F5344CB8AC3E}">
        <p14:creationId xmlns:p14="http://schemas.microsoft.com/office/powerpoint/2010/main" val="1452671300"/>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288</Words>
  <Application>Microsoft Office PowerPoint</Application>
  <PresentationFormat>Widescreen</PresentationFormat>
  <Paragraphs>67</Paragraphs>
  <Slides>13</Slides>
  <Notes>8</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Bioinformatics</vt:lpstr>
      <vt:lpstr>Use of Digital Technology to calculate water footprints
for different daily use items</vt:lpstr>
      <vt:lpstr> CONTENT </vt:lpstr>
      <vt:lpstr>Problem Statement </vt:lpstr>
      <vt:lpstr>Abstract </vt:lpstr>
      <vt:lpstr>Literature Survey </vt:lpstr>
      <vt:lpstr> OBJECTIVES:</vt:lpstr>
      <vt:lpstr>Existing Methods and Drawbacks </vt:lpstr>
      <vt:lpstr>Proposed Method &amp; Feasibility Study </vt:lpstr>
      <vt:lpstr>Modules </vt:lpstr>
      <vt:lpstr> TimeLine (Gantt Chart)</vt:lpstr>
      <vt:lpstr>References </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Gandavaram Sravanthi</cp:lastModifiedBy>
  <cp:revision>51</cp:revision>
  <dcterms:modified xsi:type="dcterms:W3CDTF">2025-09-11T17:15:23Z</dcterms:modified>
</cp:coreProperties>
</file>