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entation.xml" ContentType="application/vnd.openxmlformats-officedocument.presentationml.presentation.main+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notesSlides/notesSlide4.xml" ContentType="application/vnd.openxmlformats-officedocument.presentationml.notesSlide+xml"/>
  <Override PartName="/ppt/slideLayouts/slideLayout2.xml" ContentType="application/vnd.openxmlformats-officedocument.presentationml.slideLayout+xml"/>
  <Override PartName="/ppt/notesSlides/notesSlide3.xml" ContentType="application/vnd.openxmlformats-officedocument.presentationml.notesSlide+xml"/>
  <Override PartName="/ppt/slideLayouts/slideLayout3.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ink/ink1.xml" ContentType="application/inkml+xml"/>
  <Override PartName="/ppt/ink/ink2.xml" ContentType="application/inkml+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371" r:id="rId2"/>
    <p:sldId id="358" r:id="rId3"/>
    <p:sldId id="378" r:id="rId4"/>
    <p:sldId id="282" r:id="rId5"/>
    <p:sldId id="380" r:id="rId6"/>
    <p:sldId id="283" r:id="rId7"/>
    <p:sldId id="284" r:id="rId8"/>
    <p:sldId id="285" r:id="rId9"/>
    <p:sldId id="286" r:id="rId10"/>
    <p:sldId id="287" r:id="rId11"/>
    <p:sldId id="288" r:id="rId12"/>
    <p:sldId id="289" r:id="rId13"/>
    <p:sldId id="290" r:id="rId14"/>
    <p:sldId id="291" r:id="rId15"/>
    <p:sldId id="292" r:id="rId16"/>
    <p:sldId id="293" r:id="rId17"/>
    <p:sldId id="294" r:id="rId18"/>
    <p:sldId id="379" r:id="rId19"/>
    <p:sldId id="295" r:id="rId20"/>
    <p:sldId id="296" r:id="rId21"/>
    <p:sldId id="297" r:id="rId22"/>
    <p:sldId id="298" r:id="rId23"/>
    <p:sldId id="299" r:id="rId24"/>
    <p:sldId id="300" r:id="rId25"/>
    <p:sldId id="301" r:id="rId26"/>
    <p:sldId id="302" r:id="rId27"/>
    <p:sldId id="303" r:id="rId28"/>
    <p:sldId id="304"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sit" initials="p"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31FE"/>
    <a:srgbClr val="0061B7"/>
    <a:srgbClr val="00FDFF"/>
    <a:srgbClr val="10B9A7"/>
    <a:srgbClr val="FF8AD8"/>
    <a:srgbClr val="FFFD78"/>
    <a:srgbClr val="73FDD6"/>
    <a:srgbClr val="FF7E79"/>
    <a:srgbClr val="5F1086"/>
    <a:srgbClr val="009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45" autoAdjust="0"/>
    <p:restoredTop sz="94660"/>
  </p:normalViewPr>
  <p:slideViewPr>
    <p:cSldViewPr snapToGrid="0">
      <p:cViewPr varScale="1">
        <p:scale>
          <a:sx n="106" d="100"/>
          <a:sy n="106" d="100"/>
        </p:scale>
        <p:origin x="216" y="224"/>
      </p:cViewPr>
      <p:guideLst>
        <p:guide orient="horz" pos="2160"/>
        <p:guide pos="3840"/>
      </p:guideLst>
    </p:cSldViewPr>
  </p:slideViewPr>
  <p:notesTextViewPr>
    <p:cViewPr>
      <p:scale>
        <a:sx n="1" d="1"/>
        <a:sy n="1" d="1"/>
      </p:scale>
      <p:origin x="0" y="0"/>
    </p:cViewPr>
  </p:notesTextViewPr>
  <p:sorterViewPr>
    <p:cViewPr>
      <p:scale>
        <a:sx n="60" d="100"/>
        <a:sy n="60" d="100"/>
      </p:scale>
      <p:origin x="0" y="-9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3:04:55.130"/>
    </inkml:context>
    <inkml:brush xml:id="br0">
      <inkml:brushProperty name="width" value="0.09071" units="cm"/>
      <inkml:brushProperty name="height" value="0.09071" units="cm"/>
      <inkml:brushProperty name="color" value="#FF0000"/>
    </inkml:brush>
  </inkml:definitions>
  <inkml:trace contextRef="#ctx0" brushRef="#br0">17303 10697 22071,'48'-22'830,"8"3"-780,-21 18 1,3 2-765,10-2 1,3 0 744,5 0 0,2 1-31,4-1 0,-1-1 0,-4 1 0,-3-1-42,-8 1 0,-2-1-112,-6-1 0,-1 0-160,22-2 448,-12-1-862,-18 0-812,-15 3-1960,-46 1-1894,-12 0 5394,4 2 0,-1 0 0,-3-1 0,7 1 0</inkml:trace>
  <inkml:trace contextRef="#ctx0" brushRef="#br0" timeOffset="251">17172 10722 20071,'61'0'89,"0"0"1,-1 0 0,-3 0-76,-13 0 0,-1 0-356,2 0 1,0 0 341,0 0 0,0 0 0,-4 0 0,0 0 201,-6 0 0,-1 0-72,16 0 777,-17-1-407,-17 0-289,-10-3-1336,-10 2-1060,-11-1-3291,-4 1 5501,-9 1 0,13 1 0,4 0 0</inkml:trace>
  <inkml:trace contextRef="#ctx0" brushRef="#br0" timeOffset="3023">20189 8875 19277,'-40'-14'513,"0"0"1,4 0-1,7 3 209,18 8-173,4-1-167,-1 1-35,2 1-11,-1 1-168,-1-1 17,-2 1 44,0-2-128,-1 1 90,1 1-40,2-1-67,3 2-67,3-2 16,9 1-33,21 1 123,35-2-120,-9 2 0,6-1-626,-10 0 1,3-1 0,2 0 622,6 0 0,2 0 0,0 0 0,0-1 0,1 0 0,-2-1-2,-6 1 0,-2-1 0,-1 0 2,14-1 0,-5-1 0,-17 0 0,-5 1-11,16-5 22,-23 0 6,-15-1-17,-10-6-157,-11-3 107,-15-7-18,-14-2 68,-14-2-5,-5 2 38,2 1 23,7 5 84,8 5 40,12 4 4,10 5 1751,7 4-1963,4 2-22,1 1 16,7 1 34,3 1 0,11 0 0,4 2-6,4 5 6,2 5-5,0 7 5,-1 6-67,-6 5 61,-5 5-56,-8 8 12,-7 5 50,-15 5 0,-10 4-235,4-27 0,-3-1 252,-3 1 0,0-1-15,-1-1 1,1-1 8,0-1 1,0-1-12,-17 17-84,9-7-208,8-8-732,12-7-1603,5-4 2627,24-3 0,-13-7 0,15 0 0</inkml:trace>
  <inkml:trace contextRef="#ctx0" brushRef="#br0" timeOffset="3165">21298 9318 18336,'0'0'0</inkml:trace>
  <inkml:trace contextRef="#ctx0" brushRef="#br0" timeOffset="7020">16278 14436 23808,'42'-5'237,"1"-1"0,8 1 0,4 0-159,-10 2 1,2 0 0,1 0-1935,10 0 1,2-1 0,2 0 1856,-11 0 1,2 1-1,0-1 1,0 0 5,0 0 0,1 0 0,-1 1 0,0-1 28,13-1 0,-1 0 0,-2 0-35,-6 1 0,-2 0 0,-2 0 25,13-1 0,-5 0 484,-14 1 0,-3 1-475,15-3-34,-22 1-34,-11 0-218,-13 2 1932,-10 1-4604,-22 2-168,-26 6 28,-11 3 3411,20 0 1,0-1 0,-2 2-1,7-1 1</inkml:trace>
  <inkml:trace contextRef="#ctx0" brushRef="#br0" timeOffset="7361">16675 14552 14913,'-47'0'1331,"1"0"1,11 0 0,3 0-470,-6 0-212,26 0-130,5 0 432,5 0-609,18 0 284,17 0-468,0-2 1,7-1-807,14 0 0,7-1 716,-12 0 0,3-1 1,2 0-699,7 1 1,1-1-1,1 1 685,2-1 0,0 1 0,-1 0-32,-3 0 1,-1 1-1,-1-1-378,-7 2 1,0 0 0,-3-1 445,13 0 1,-5 0-97,-13 1 1,-4 0 278,16-2 1486,-15 0-1256,-21 2 1625,-4 0-2046,-13 2 12,-3 0-96,0 7 0,0-5 0,0 5 0</inkml:trace>
  <inkml:trace contextRef="#ctx0" brushRef="#br0" timeOffset="10435">5479 15165 20559,'14'37'1188,"4"-3"-1144,10-13 24,9-2-29,14-4-352,-18-10 1,4-2 371,10-1 0,4-2-59,13-7 0,4-3-490,-17 3 0,3 0 0,-1-2 503,4-4 0,1-1 0,-1-1 15,-3 2 0,-1 0 0,-1 0 9,-7 0 0,-1 1 1,-2 0-36,10-4 1,-4 2 22,-11 3 1,-3 1-102,26-8 76,-8 6 6,-1 4 27,-6 4 18,-6 6 596,-6 9-636,-1 9 12,4 9-18,5 3 1,8 1 89,10-5 560,-26-15 0,2-3-655,3-2 0,2-2 5,2-1 1,2-3 11,-1-2 0,3-3 0,-2 0-17,6-3 0,0-2 0,15-2 0,-2-3 14,-25 0 0,-4-1-14,-2 1 0,-1 0 108,17-11-108,-13 4-23,-11 7 18,-7 6-102,-5 5 107,2 8 79,4 7 581,8 10-660,9 5 112,10 0-106,8-2-546,10-6 540,-27-13 0,0-2 0,3-1 0,0-2 22,2 0 1,1-2-20,-1-2 0,-1-2-3,0-1 0,0-1 25,-3-3 0,0-2-8,-3 0 0,-1 0-17,27-11 11,-6 3-6,-9 3 130,-5 4-85,-4 5 73,-4 3 23,-3 3-90,1 5 73,0 5 517,2 6-635,7 5 106,7 0-117,8 0-141,-21-12 0,1-1 174,2-1 1,4-2-14,22 0 0,3-4-20,-15-3 0,0-2-542,17 0 0,-2-4 273,-21-2 0,-4-4-720,4-2 1,0-2-1622,-6 2 0,-1-2 2610,3-2 0,-4 1 0,2 0 0,-11 4 0</inkml:trace>
  <inkml:trace contextRef="#ctx0" brushRef="#br0" timeOffset="11512">18366 15040 24335,'57'16'36,"-24"-8"0,1-2 9,7 0 0,3-2-1651,9 0 0,2-2 1609,5-4 0,0-1 44,3-2 1,-2-2-15,-4-1 1,-3-3 55,-8-1 1,-1-1 5,-3 1 1,-2-1-32,-3-2 0,-1 1 312,-2 1 1,-1 0-309,25-13-62,-15 8-6,-17 7-79,-10 6 1653,-7 5-1574,-2 11 909,4 5-954,5 14-56,9 2-5,9 1 106,10-5-56,11-6-505,10-8 561,-28-9 0,1-2 16,2-1 1,0-1-9,3-1 1,0-2-6,0-2 0,0 0 27,1-1 1,0-1 50,0-3 1,-1 0-82,0 1 0,0-1 56,-1 1 0,0 0-6,-3-1 1,-1 1-48,-3 1 0,0 0-106,25-5 103,-11 4-34,-9 3-347,-11 3-2638,-14 1-5696,-7 8 8715,-22-1 0,10 2 0,-10-3 0</inkml:trace>
  <inkml:trace contextRef="#ctx0" brushRef="#br0" timeOffset="12568">4267 16040 20095,'27'40'112,"-1"-1"0,2-3 0,2-8 386,32-11-898,-27-11 1,1-3 586,5-2 1,2-2 106,3-5 1,0-2-54,3-2 0,1-3-434,1-4 0,0-2 302,0 0 0,-2-1-64,-3 0 0,-1 0 22,-5 2 0,-2 2-67,20-11 518,-18 11-356,-18 8-156,-13 5 100,-6 10 631,-1 8-732,3 14 1080,5 10-1080,5 6 40,9 0 61,7-4-94,9-9 72,8-10-45,9-11-602,4-8 608,-27-8 0,0-3 27,1 0 1,-1-2-6,2-6 1,0-3-15,-2 0 0,0 0-22,-1-2 0,-1 0-29,-3 2 1,-1-1-3,20-13 0,-10 7-5,-11 10-135,-6 9 140,-3 6 145,1 11-94,6 8 623,7 11-674,7 5 6,8-2-218,6-4 212,8-8 68,3-10-54,-30-6 0,0-3-11,1-3 0,0-2-6,1-2 0,0-2-40,1-4 1,0-1-291,1-3 0,0-1-1585,8-2 0,0-1-2672,-3 3 0,1 0 4590,3 0 0,-3 1 0,4-1 0,-16 6 0</inkml:trace>
  <inkml:trace contextRef="#ctx0" brushRef="#br0" timeOffset="14354">10592 16178 23411,'9'33'772,"12"1"-548,35-3-1026,-14-15 1,7-1 857,-6-5 0,4-1 0,3-1-955,8-1 1,3-2-1,2 0 913,-11-2 0,3-1 0,-1 0 0,1-1 3,0 0 0,1 0 0,0-1 0,-1-1-128,-2 0 1,0-1 0,-1 0 0,0 0 110,13-1 0,0-1 0,-3 0 0,-7-1 0,-1-1 0,-3 0 0,-4 1 0,-2-1 0,-2 1-187,9-3 0,-4 1 187,-8 0 0,-4 1 0,23-5 384,-9 0-367,-4 0 2081,-11 4-2109,-10 3 1832,-11 3-1826,-5 1 704,0 8-671,6 5 172,11 11-149,13 4-51,-9-13 0,5 0-569,9 0 0,5-1 571,14-1 1,5-1-532,-17-5 0,3-1 1,0-1 529,4-2 1,0 0 0,0-1 16,0 0 1,-1 0 0,-1-2 5,-4 0 1,0-2-1,-2-1-435,17-1 0,-2-2 503,-9-1 1,-4-1-34,-8-1 0,-3-1-12,-5 1 1,-1 0 29,25-10 1,1-4-5,1 3-6,-1 0-67,-6 5 39,-6 6-39,-3 5 0,1 3 56,8 1-53,-20 0 0,3 0-296,10 0 0,4 0 307,-9 0 1,3 0 0,2 0-15,6 0 0,3 0 0,0 0-2,5-1 0,1 0 1,1-1-42,-2 0 0,1 0 0,2-3 9,-6-1 1,3-1-1,-1-1 1,-3 1 8,-2-1 1,-3 0 0,0-1 24,10-2 0,0-2 0,-7 2 14,-11 0 0,-6 0 1342,20-5-1244,-15 1 22,-11 5 978,-6 0-838,-9 4-18,-8 1-172,-7 4 1753,-3 0-1848,3 1-12,2 0 23,2 0-5,0 2 10,-1-2 12,-1 3-17,-3-2-6531,-1 0-3080,-4 1 9611,-5-2 0,3 2 0,-1-2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3:44:22.710"/>
    </inkml:context>
    <inkml:brush xml:id="br0">
      <inkml:brushProperty name="width" value="0.09071" units="cm"/>
      <inkml:brushProperty name="height" value="0.09071" units="cm"/>
      <inkml:brushProperty name="color" value="#0000FF"/>
    </inkml:brush>
  </inkml:definitions>
  <inkml:trace contextRef="#ctx0" brushRef="#br0">11085 12890 20699,'46'8'734,"0"-1"-308,-7-6 0,7 2-191,11 3-1185,-24-2 1,1 1 999,4 0 1,2 0 2,3 1 0,1 0-209,3 1 0,2-1 178,1 0 1,0 1 16,1 0 1,0-1-40,-1 1 0,-2-1-37,-3 0 1,-1 0 13,-6-1 1,-1 0-292,20 3 687,-15-1-558,-18-4-85,-12 0-172,-8-1 741,-8 1-1721,-8-2-354,-12 1-448,-25 0-1434,-7 2 3658,18-2 0,3 0 0,-4 0 0,8 0 0</inkml:trace>
  <inkml:trace contextRef="#ctx0" brushRef="#br0" timeOffset="326">11143 13092 20274,'23'-10'571,"4"0"-420,2 6-151,15 0 163,22 2-1006,-20 2 1,3-1 884,12 1 0,5 0-29,-16 1 0,1 0 0,1 1-555,2 0 1,1 0-1,-1 1 542,-3 0 0,-1 0 0,-1 1 0,14 1 0,-4 0-100,-12-1 1,-4-1 217,19 3-12,-15-3 62,-11-1 185,-5 0 938,-11 1-944,-7-2 1979,-9 1-2489,-3-1-1121,-1 1-4300,0 1 5584,0-2 0,0 0 0</inkml:trace>
  <inkml:trace contextRef="#ctx0" brushRef="#br0" timeOffset="1806">15378 13783 23254,'41'3'1137,"16"4"-1079,-15-2 1,5 1-2232,15 2 0,4 0 2208,-13-2 1,1 1-1,1 0-32,5 0 1,0-1 0,0 1 19,-4 0 1,0 0 0,-1-1-24,-7 0 0,-2-1 0,-1 0 3,8 1 0,-3 0-6,-13-2 0,-3-1 750,21 1-1021,-12-2 72,-8 0-335,-16 0-2443,-8-1 1965,-47-1-1752,-19 0 344,11 0 1,-2 0 2602,-2 0 0,3 0 0,-5 0 1,12 0-1</inkml:trace>
  <inkml:trace contextRef="#ctx0" brushRef="#br0" timeOffset="2150">15525 13973 18403,'-46'-1'924,"1"0"0,4 0 0,8-1-173,17-1-230,8-1-280,4 3 118,3 0-158,6 1-122,12 0 94,24 0-151,-5 0 1,6 0-745,16 1 0,6 0 744,-13 0 1,3 1-1,1 0-618,6 0 0,1 0 0,0 1 596,-1 0 0,1 0 0,-1 0 0,-7 0 0,0 0 0,-3 0-471,15 1 0,-4-1 488,-14 0 0,-3-1-28,19 1 17,-16-2 1251,-14 0-904,-7-1 1959,-10 0-1987,-7 0 1170,-7 0-1557,-3 0-605,0 2-162,0 1-818,1 3-2895,5 2 4542,1-1 0,0-1 0,-3-4 0</inkml:trace>
  <inkml:trace contextRef="#ctx0" brushRef="#br0" timeOffset="2945">16817 14608 23819,'7'44'52,"0"1"1,-1-4-1,2-5 94,7-8 145,2-5-106,6-6 224,5-8 45,9-5-241,8-12-6,11-10-476,-25 4 0,1-4 271,5-3 1,0-2 8,2-3 1,1-2-12,2-1 0,1-1 0,-1-2 0,0 0 0,0 1 0,-2 1-9,-2 1 1,-2 1-76,-4 4 0,-3 2-656,16-14-1937,-21 14-4582,-16 10 7259,-25 7 0,9 4 0,-8 1 0</inkml:trace>
  <inkml:trace contextRef="#ctx0" brushRef="#br0" timeOffset="4113">6898 11524 20436,'-16'-37'437,"-1"0"0,2 3 0,-2 8-325,-7 19-6,-7 3-56,-8 12 18,-9 11-592,-9 15 526,27-11 1,0 2-3,-1 2 0,0 3 39,3 0 1,0 1-38,4 1 1,1 0 53,5-1 0,2 0-50,-5 28 78,11-3 34,13-5 111,13-2-134,13-3-95,12 0-288,4-2 221,1 1 44,-4-1-178,-6 1 190,-9-1-70,-11 3 81,-9 2 168,-17 4-100,-12 5 81,2-27 1,-3-1-94,-4 2 0,-1-1-559,-4 0 0,-1 0 584,1-1 0,0 1-81,0-2 0,2-1 173,3-2 0,1 0-224,0 5 1,3-1 0,-2 13-171,5 4 148,29-17-11,10 0 84,17 4-11,12 3-244,-21-18 1,1 1 114,1 1 0,-1 1-3,0 0 1,-2 2 465,-2 0 1,-3 2-408,9 28 34,-14 7-175,-13-26 1,-6 0 249,-5 5 1,-6 0 52,-3 3 1,-4 1-483,-6 2 1,-4 0 501,-1 1 0,-1-2-45,0 0 1,1-2-24,2-2 1,1-1 2,5-5 1,2 0-14,4-4 0,3 0 674,-1 22-694,8-6-145,23-7 145,9-4-146,22-7-107,9-7-108,6-6-423,0-8-291,-3-4-438,-3-6-1769,-9-6 3402,-6-4 1,-19 3-1,-9 0 1</inkml:trace>
  <inkml:trace contextRef="#ctx0" brushRef="#br0" timeOffset="4252">7208 14378 11917,'0'0'0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15F1D9-884D-41D9-96D2-9A92A4793127}" type="datetimeFigureOut">
              <a:rPr lang="en-IN" smtClean="0"/>
              <a:t>05/09/22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C58D0-0259-4AA5-A861-577CA019336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2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7" name="Google Shape;607;p2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3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5" name="Google Shape;655;p3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3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1" name="Google Shape;661;p3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3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7" name="Google Shape;667;p3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3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3" name="Google Shape;673;p3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3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9" name="Google Shape;679;p3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3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9" name="Google Shape;679;p3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3050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4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5" name="Google Shape;685;p4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4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1" name="Google Shape;691;p4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4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7" name="Google Shape;697;p4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4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3" name="Google Shape;703;p4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2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7" name="Google Shape;607;p2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268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4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9" name="Google Shape;709;p4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4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5" name="Google Shape;715;p4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4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1" name="Google Shape;721;p4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4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0" name="Google Shape;740;p4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4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9" name="Google Shape;759;p48: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p4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8" name="Google Shape;778;p4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2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3" name="Google Shape;613;p2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2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9" name="Google Shape;619;p2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3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5" name="Google Shape;625;p3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3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1" name="Google Shape;631;p3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3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7" name="Google Shape;637;p3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3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3" name="Google Shape;643;p3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3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9" name="Google Shape;649;p3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t>05/09/22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t>05/09/22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t>05/09/22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t>05/09/22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97723-E498-4D64-BBB6-490ED1364AC9}" type="datetimeFigureOut">
              <a:rPr lang="en-IN" smtClean="0"/>
              <a:t>05/09/22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0697723-E498-4D64-BBB6-490ED1364AC9}" type="datetimeFigureOut">
              <a:rPr lang="en-IN" smtClean="0"/>
              <a:t>05/09/22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0697723-E498-4D64-BBB6-490ED1364AC9}" type="datetimeFigureOut">
              <a:rPr lang="en-IN" smtClean="0"/>
              <a:t>05/09/22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0697723-E498-4D64-BBB6-490ED1364AC9}" type="datetimeFigureOut">
              <a:rPr lang="en-IN" smtClean="0"/>
              <a:t>05/09/22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97723-E498-4D64-BBB6-490ED1364AC9}" type="datetimeFigureOut">
              <a:rPr lang="en-IN" smtClean="0"/>
              <a:t>05/09/22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697723-E498-4D64-BBB6-490ED1364AC9}" type="datetimeFigureOut">
              <a:rPr lang="en-IN" smtClean="0"/>
              <a:t>05/09/22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697723-E498-4D64-BBB6-490ED1364AC9}" type="datetimeFigureOut">
              <a:rPr lang="en-IN" smtClean="0"/>
              <a:t>05/09/22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t>05/09/22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customXml" Target="../ink/ink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ideo" Target="https://www.youtube.com/embed/10ikXret7Lk?feature=oembed" TargetMode="External"/><Relationship Id="rId5" Type="http://schemas.openxmlformats.org/officeDocument/2006/relationships/image" Target="../media/image13.jpe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customXml" Target="../ink/ink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4.png"/><Relationship Id="rId4" Type="http://schemas.openxmlformats.org/officeDocument/2006/relationships/image" Target="../media/image29.png"/><Relationship Id="rId9" Type="http://schemas.openxmlformats.org/officeDocument/2006/relationships/image" Target="../media/image2.png"/></Relationships>
</file>

<file path=ppt/slides/_rels/slide2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4.png"/><Relationship Id="rId4" Type="http://schemas.openxmlformats.org/officeDocument/2006/relationships/image" Target="../media/image31.png"/><Relationship Id="rId9" Type="http://schemas.openxmlformats.org/officeDocument/2006/relationships/image" Target="../media/image2.png"/></Relationships>
</file>

<file path=ppt/slides/_rels/slide2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ideo" Target="https://www.youtube.com/embed/eUAJKpYp3qM?feature=oembed" TargetMode="External"/><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81916" y="1688267"/>
            <a:ext cx="7497214" cy="646331"/>
          </a:xfrm>
          <a:prstGeom prst="rect">
            <a:avLst/>
          </a:prstGeom>
        </p:spPr>
        <p:txBody>
          <a:bodyPr wrap="square">
            <a:spAutoFit/>
          </a:bodyPr>
          <a:lstStyle/>
          <a:p>
            <a:r>
              <a:rPr lang="en-US" sz="3600" b="1" dirty="0">
                <a:solidFill>
                  <a:schemeClr val="accent2">
                    <a:lumMod val="75000"/>
                  </a:schemeClr>
                </a:solidFill>
              </a:rPr>
              <a:t>Research Methodology</a:t>
            </a:r>
          </a:p>
        </p:txBody>
      </p:sp>
      <p:sp>
        <p:nvSpPr>
          <p:cNvPr id="13" name="Rectangle 12"/>
          <p:cNvSpPr/>
          <p:nvPr/>
        </p:nvSpPr>
        <p:spPr>
          <a:xfrm>
            <a:off x="4781916" y="2841955"/>
            <a:ext cx="7497214" cy="646331"/>
          </a:xfrm>
          <a:prstGeom prst="rect">
            <a:avLst/>
          </a:prstGeom>
        </p:spPr>
        <p:txBody>
          <a:bodyPr wrap="square">
            <a:spAutoFit/>
          </a:bodyPr>
          <a:lstStyle/>
          <a:p>
            <a:r>
              <a:rPr lang="en-US" sz="3600" b="1" dirty="0">
                <a:solidFill>
                  <a:schemeClr val="accent1">
                    <a:lumMod val="75000"/>
                  </a:schemeClr>
                </a:solidFill>
              </a:rPr>
              <a:t>Research Design</a:t>
            </a:r>
          </a:p>
        </p:txBody>
      </p:sp>
      <p:sp>
        <p:nvSpPr>
          <p:cNvPr id="14" name="Rectangle 13"/>
          <p:cNvSpPr/>
          <p:nvPr/>
        </p:nvSpPr>
        <p:spPr>
          <a:xfrm>
            <a:off x="4781916" y="4415503"/>
            <a:ext cx="7497214" cy="461665"/>
          </a:xfrm>
          <a:prstGeom prst="rect">
            <a:avLst/>
          </a:prstGeom>
        </p:spPr>
        <p:txBody>
          <a:bodyPr wrap="square">
            <a:spAutoFit/>
          </a:bodyPr>
          <a:lstStyle/>
          <a:p>
            <a:r>
              <a:rPr lang="en-US" sz="2400" b="1" dirty="0"/>
              <a:t>Prof. Raghu Rao</a:t>
            </a:r>
            <a:endParaRPr lang="en-IN" sz="2400" b="1" dirty="0"/>
          </a:p>
        </p:txBody>
      </p:sp>
      <p:sp>
        <p:nvSpPr>
          <p:cNvPr id="15" name="Rectangle 14"/>
          <p:cNvSpPr/>
          <p:nvPr/>
        </p:nvSpPr>
        <p:spPr>
          <a:xfrm>
            <a:off x="4781916" y="4813108"/>
            <a:ext cx="7497214" cy="1200329"/>
          </a:xfrm>
          <a:prstGeom prst="rect">
            <a:avLst/>
          </a:prstGeom>
        </p:spPr>
        <p:txBody>
          <a:bodyPr wrap="square">
            <a:spAutoFit/>
          </a:bodyPr>
          <a:lstStyle/>
          <a:p>
            <a:r>
              <a:rPr lang="en-US" sz="2400" dirty="0"/>
              <a:t>Department of Computer Science and Engineering</a:t>
            </a:r>
          </a:p>
          <a:p>
            <a:r>
              <a:rPr lang="en-US" sz="2400" dirty="0"/>
              <a:t>+ </a:t>
            </a:r>
          </a:p>
          <a:p>
            <a:r>
              <a:rPr lang="en-US" sz="2400" dirty="0"/>
              <a:t>Few inputs from Dr. Arti Arya</a:t>
            </a:r>
            <a:endParaRPr lang="en-IN" sz="2400" dirty="0"/>
          </a:p>
        </p:txBody>
      </p:sp>
      <p:grpSp>
        <p:nvGrpSpPr>
          <p:cNvPr id="20" name="Group 19"/>
          <p:cNvGrpSpPr/>
          <p:nvPr/>
        </p:nvGrpSpPr>
        <p:grpSpPr>
          <a:xfrm>
            <a:off x="313844" y="5489699"/>
            <a:ext cx="1066895" cy="1078155"/>
            <a:chOff x="313844" y="5489699"/>
            <a:chExt cx="1066895" cy="1078155"/>
          </a:xfrm>
          <a:solidFill>
            <a:schemeClr val="accent2">
              <a:lumMod val="75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pic>
        <p:nvPicPr>
          <p:cNvPr id="639" name="Google Shape;639;p32"/>
          <p:cNvPicPr preferRelativeResize="0"/>
          <p:nvPr/>
        </p:nvPicPr>
        <p:blipFill rotWithShape="1">
          <a:blip r:embed="rId3">
            <a:alphaModFix/>
          </a:blip>
          <a:srcRect/>
          <a:stretch/>
        </p:blipFill>
        <p:spPr>
          <a:xfrm>
            <a:off x="238680" y="754920"/>
            <a:ext cx="10146600" cy="5846040"/>
          </a:xfrm>
          <a:prstGeom prst="rect">
            <a:avLst/>
          </a:prstGeom>
          <a:noFill/>
          <a:ln>
            <a:noFill/>
          </a:ln>
        </p:spPr>
      </p:pic>
      <p:sp>
        <p:nvSpPr>
          <p:cNvPr id="640" name="Google Shape;640;p32"/>
          <p:cNvSpPr/>
          <p:nvPr/>
        </p:nvSpPr>
        <p:spPr>
          <a:xfrm>
            <a:off x="312840" y="434880"/>
            <a:ext cx="9610560" cy="54828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400" b="1" i="0" u="none" strike="noStrike" cap="none">
                <a:solidFill>
                  <a:srgbClr val="980000"/>
                </a:solidFill>
                <a:latin typeface="Arial"/>
                <a:ea typeface="Arial"/>
                <a:cs typeface="Arial"/>
                <a:sym typeface="Arial"/>
              </a:rPr>
              <a:t>Basic Principles of Experimental Design</a:t>
            </a:r>
            <a:endParaRPr sz="2400" b="0" i="0" u="none" strike="noStrike" cap="none">
              <a:latin typeface="Arial"/>
              <a:ea typeface="Arial"/>
              <a:cs typeface="Arial"/>
              <a:sym typeface="Arial"/>
            </a:endParaRPr>
          </a:p>
        </p:txBody>
      </p:sp>
      <p:pic>
        <p:nvPicPr>
          <p:cNvPr id="4" name="Picture 3" descr="A close up of a logo&#10;&#10;Description automatically generated">
            <a:extLst>
              <a:ext uri="{FF2B5EF4-FFF2-40B4-BE49-F238E27FC236}">
                <a16:creationId xmlns:a16="http://schemas.microsoft.com/office/drawing/2014/main" id="{BCBF2CE2-B947-BD40-B2E4-78411E7A2F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pic>
        <p:nvPicPr>
          <p:cNvPr id="645" name="Google Shape;645;p33"/>
          <p:cNvPicPr preferRelativeResize="0"/>
          <p:nvPr/>
        </p:nvPicPr>
        <p:blipFill rotWithShape="1">
          <a:blip r:embed="rId3">
            <a:alphaModFix/>
          </a:blip>
          <a:srcRect/>
          <a:stretch/>
        </p:blipFill>
        <p:spPr>
          <a:xfrm>
            <a:off x="152280" y="846360"/>
            <a:ext cx="10089360" cy="5485320"/>
          </a:xfrm>
          <a:prstGeom prst="rect">
            <a:avLst/>
          </a:prstGeom>
          <a:noFill/>
          <a:ln>
            <a:noFill/>
          </a:ln>
        </p:spPr>
      </p:pic>
      <p:sp>
        <p:nvSpPr>
          <p:cNvPr id="646" name="Google Shape;646;p33"/>
          <p:cNvSpPr/>
          <p:nvPr/>
        </p:nvSpPr>
        <p:spPr>
          <a:xfrm>
            <a:off x="152280" y="401760"/>
            <a:ext cx="9610560" cy="54828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400" b="1" i="0" u="none" strike="noStrike" cap="none">
                <a:solidFill>
                  <a:srgbClr val="980000"/>
                </a:solidFill>
                <a:latin typeface="Arial"/>
                <a:ea typeface="Arial"/>
                <a:cs typeface="Arial"/>
                <a:sym typeface="Arial"/>
              </a:rPr>
              <a:t>Basic Principles of Experimental Design</a:t>
            </a:r>
            <a:endParaRPr sz="2400" b="0" i="0" u="none" strike="noStrike" cap="none">
              <a:latin typeface="Arial"/>
              <a:ea typeface="Arial"/>
              <a:cs typeface="Arial"/>
              <a:sym typeface="Arial"/>
            </a:endParaRPr>
          </a:p>
        </p:txBody>
      </p:sp>
      <p:pic>
        <p:nvPicPr>
          <p:cNvPr id="4" name="Picture 3" descr="A close up of a logo&#10;&#10;Description automatically generated">
            <a:extLst>
              <a:ext uri="{FF2B5EF4-FFF2-40B4-BE49-F238E27FC236}">
                <a16:creationId xmlns:a16="http://schemas.microsoft.com/office/drawing/2014/main" id="{945B7073-56FF-7E42-9751-7C0DA94AFF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4D03C257-C797-FE46-BBC3-77ADB593989D}"/>
                  </a:ext>
                </a:extLst>
              </p14:cNvPr>
              <p14:cNvContentPartPr/>
              <p14:nvPr/>
            </p14:nvContentPartPr>
            <p14:xfrm>
              <a:off x="1536120" y="3042360"/>
              <a:ext cx="6131520" cy="2870280"/>
            </p14:xfrm>
          </p:contentPart>
        </mc:Choice>
        <mc:Fallback xmlns="">
          <p:pic>
            <p:nvPicPr>
              <p:cNvPr id="2" name="Ink 1">
                <a:extLst>
                  <a:ext uri="{FF2B5EF4-FFF2-40B4-BE49-F238E27FC236}">
                    <a16:creationId xmlns:a16="http://schemas.microsoft.com/office/drawing/2014/main" id="{4D03C257-C797-FE46-BBC3-77ADB593989D}"/>
                  </a:ext>
                </a:extLst>
              </p:cNvPr>
              <p:cNvPicPr/>
              <p:nvPr/>
            </p:nvPicPr>
            <p:blipFill>
              <a:blip r:embed="rId6"/>
              <a:stretch>
                <a:fillRect/>
              </a:stretch>
            </p:blipFill>
            <p:spPr>
              <a:xfrm>
                <a:off x="1519920" y="3026160"/>
                <a:ext cx="6163920" cy="290268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34"/>
          <p:cNvSpPr/>
          <p:nvPr/>
        </p:nvSpPr>
        <p:spPr>
          <a:xfrm>
            <a:off x="489164" y="844518"/>
            <a:ext cx="8546552" cy="3976200"/>
          </a:xfrm>
          <a:prstGeom prst="rect">
            <a:avLst/>
          </a:prstGeom>
          <a:noFill/>
          <a:ln>
            <a:noFill/>
          </a:ln>
        </p:spPr>
        <p:txBody>
          <a:bodyPr spcFirstLastPara="1" wrap="square" lIns="0" tIns="0" rIns="0" bIns="0" anchor="t" anchorCtr="0">
            <a:noAutofit/>
          </a:bodyPr>
          <a:lstStyle/>
          <a:p>
            <a:pPr marL="432000" marR="0" lvl="0" indent="-322920" algn="l" rtl="0">
              <a:lnSpc>
                <a:spcPct val="100000"/>
              </a:lnSpc>
              <a:spcBef>
                <a:spcPts val="0"/>
              </a:spcBef>
              <a:spcAft>
                <a:spcPts val="0"/>
              </a:spcAft>
              <a:buClr>
                <a:srgbClr val="000000"/>
              </a:buClr>
              <a:buSzPts val="691"/>
              <a:buFont typeface="Noto Sans Symbols"/>
              <a:buChar char="●"/>
            </a:pPr>
            <a:r>
              <a:rPr lang="en-IN" sz="2400" b="0" i="0" u="none" strike="noStrike" cap="none" dirty="0">
                <a:solidFill>
                  <a:srgbClr val="0061B7"/>
                </a:solidFill>
                <a:ea typeface="Arial"/>
                <a:cs typeface="Arial"/>
                <a:sym typeface="Arial"/>
              </a:rPr>
              <a:t>Principle of Local Control</a:t>
            </a:r>
            <a:endParaRPr sz="2400" b="0" i="0" u="none" strike="noStrike" cap="none" dirty="0">
              <a:solidFill>
                <a:srgbClr val="0061B7"/>
              </a:solidFill>
              <a:ea typeface="Arial"/>
              <a:cs typeface="Arial"/>
              <a:sym typeface="Arial"/>
            </a:endParaRPr>
          </a:p>
          <a:p>
            <a:pPr marL="864000" marR="0" lvl="1" indent="-322919" algn="l" rtl="0">
              <a:lnSpc>
                <a:spcPct val="100000"/>
              </a:lnSpc>
              <a:spcBef>
                <a:spcPts val="1134"/>
              </a:spcBef>
              <a:spcAft>
                <a:spcPts val="0"/>
              </a:spcAft>
              <a:buClr>
                <a:srgbClr val="000000"/>
              </a:buClr>
              <a:buSzPts val="1008"/>
              <a:buFont typeface="Noto Sans Symbols"/>
              <a:buChar char="−"/>
            </a:pPr>
            <a:r>
              <a:rPr lang="en-IN" sz="2400" dirty="0">
                <a:solidFill>
                  <a:srgbClr val="000000"/>
                </a:solidFill>
                <a:ea typeface="Arial"/>
                <a:cs typeface="Arial"/>
                <a:sym typeface="Arial"/>
              </a:rPr>
              <a:t>T</a:t>
            </a:r>
            <a:r>
              <a:rPr lang="en-IN" sz="2400" b="0" i="0" u="none" strike="noStrike" cap="none" dirty="0">
                <a:solidFill>
                  <a:srgbClr val="000000"/>
                </a:solidFill>
                <a:ea typeface="Arial"/>
                <a:cs typeface="Arial"/>
                <a:sym typeface="Arial"/>
              </a:rPr>
              <a:t>wo-way analysis of variance</a:t>
            </a:r>
            <a:endParaRPr sz="2400" b="0" i="0" u="none" strike="noStrike" cap="none" dirty="0">
              <a:ea typeface="Arial"/>
              <a:cs typeface="Arial"/>
              <a:sym typeface="Arial"/>
            </a:endParaRPr>
          </a:p>
          <a:p>
            <a:pPr marL="1296000" marR="0" lvl="2" indent="-286920" algn="l" rtl="0">
              <a:lnSpc>
                <a:spcPct val="100000"/>
              </a:lnSpc>
              <a:spcBef>
                <a:spcPts val="850"/>
              </a:spcBef>
              <a:spcAft>
                <a:spcPts val="0"/>
              </a:spcAft>
              <a:buClr>
                <a:srgbClr val="000000"/>
              </a:buClr>
              <a:buSzPts val="518"/>
              <a:buFont typeface="Noto Sans Symbols"/>
              <a:buChar char="●"/>
            </a:pPr>
            <a:r>
              <a:rPr lang="en-IN" sz="2400" b="0" i="0" u="none" strike="noStrike" cap="none" dirty="0">
                <a:solidFill>
                  <a:srgbClr val="000000"/>
                </a:solidFill>
                <a:ea typeface="Arial"/>
                <a:cs typeface="Arial"/>
                <a:sym typeface="Arial"/>
              </a:rPr>
              <a:t>Treatments [variety of rice]</a:t>
            </a:r>
            <a:endParaRPr sz="2400" b="0" i="0" u="none" strike="noStrike" cap="none" dirty="0">
              <a:ea typeface="Arial"/>
              <a:cs typeface="Arial"/>
              <a:sym typeface="Arial"/>
            </a:endParaRPr>
          </a:p>
          <a:p>
            <a:pPr marL="1296000" marR="0" lvl="2" indent="-286920" algn="l" rtl="0">
              <a:lnSpc>
                <a:spcPct val="100000"/>
              </a:lnSpc>
              <a:spcBef>
                <a:spcPts val="850"/>
              </a:spcBef>
              <a:spcAft>
                <a:spcPts val="0"/>
              </a:spcAft>
              <a:buClr>
                <a:srgbClr val="000000"/>
              </a:buClr>
              <a:buSzPts val="518"/>
              <a:buFont typeface="Noto Sans Symbols"/>
              <a:buChar char="●"/>
            </a:pPr>
            <a:r>
              <a:rPr lang="en-IN" sz="2400" b="0" i="0" u="none" strike="noStrike" cap="none" dirty="0">
                <a:solidFill>
                  <a:srgbClr val="000000"/>
                </a:solidFill>
                <a:ea typeface="Arial"/>
                <a:cs typeface="Arial"/>
                <a:sym typeface="Arial"/>
              </a:rPr>
              <a:t>Extraneous factor [soil fertility]</a:t>
            </a:r>
            <a:endParaRPr sz="2400" b="0" i="0" u="none" strike="noStrike" cap="none" dirty="0">
              <a:ea typeface="Arial"/>
              <a:cs typeface="Arial"/>
              <a:sym typeface="Arial"/>
            </a:endParaRPr>
          </a:p>
          <a:p>
            <a:pPr marL="1296000" marR="0" lvl="2" indent="-286920" algn="l" rtl="0">
              <a:lnSpc>
                <a:spcPct val="100000"/>
              </a:lnSpc>
              <a:spcBef>
                <a:spcPts val="850"/>
              </a:spcBef>
              <a:spcAft>
                <a:spcPts val="0"/>
              </a:spcAft>
              <a:buClr>
                <a:srgbClr val="000000"/>
              </a:buClr>
              <a:buSzPts val="518"/>
              <a:buFont typeface="Noto Sans Symbols"/>
              <a:buChar char="●"/>
            </a:pPr>
            <a:r>
              <a:rPr lang="en-IN" sz="2400" b="0" i="0" u="none" strike="noStrike" cap="none" dirty="0">
                <a:solidFill>
                  <a:srgbClr val="000000"/>
                </a:solidFill>
                <a:ea typeface="Arial"/>
                <a:cs typeface="Arial"/>
                <a:sym typeface="Arial"/>
              </a:rPr>
              <a:t>Experimental error</a:t>
            </a:r>
            <a:endParaRPr sz="2400" b="0" i="0" u="none" strike="noStrike" cap="none" dirty="0">
              <a:ea typeface="Arial"/>
              <a:cs typeface="Arial"/>
              <a:sym typeface="Arial"/>
            </a:endParaRPr>
          </a:p>
          <a:p>
            <a:pPr marL="864000" marR="0" lvl="1" indent="-322919" algn="l" rtl="0">
              <a:lnSpc>
                <a:spcPct val="100000"/>
              </a:lnSpc>
              <a:spcBef>
                <a:spcPts val="1134"/>
              </a:spcBef>
              <a:spcAft>
                <a:spcPts val="0"/>
              </a:spcAft>
              <a:buClr>
                <a:srgbClr val="000000"/>
              </a:buClr>
              <a:buSzPts val="1008"/>
              <a:buFont typeface="Noto Sans Symbols"/>
              <a:buChar char="−"/>
            </a:pPr>
            <a:r>
              <a:rPr lang="en-IN" sz="2400" b="0" i="0" u="none" strike="noStrike" cap="none" dirty="0">
                <a:solidFill>
                  <a:srgbClr val="000000"/>
                </a:solidFill>
                <a:ea typeface="Arial"/>
                <a:cs typeface="Arial"/>
                <a:sym typeface="Arial"/>
              </a:rPr>
              <a:t>Divide the field into homogeneous parts = Blocking</a:t>
            </a:r>
            <a:endParaRPr sz="2400" b="0" i="0" u="none" strike="noStrike" cap="none" dirty="0">
              <a:ea typeface="Arial"/>
              <a:cs typeface="Arial"/>
              <a:sym typeface="Arial"/>
            </a:endParaRPr>
          </a:p>
          <a:p>
            <a:pPr marL="864000" marR="0" lvl="1" indent="-322919" algn="l" rtl="0">
              <a:lnSpc>
                <a:spcPct val="100000"/>
              </a:lnSpc>
              <a:spcBef>
                <a:spcPts val="1134"/>
              </a:spcBef>
              <a:spcAft>
                <a:spcPts val="0"/>
              </a:spcAft>
              <a:buClr>
                <a:srgbClr val="000000"/>
              </a:buClr>
              <a:buSzPts val="1008"/>
              <a:buFont typeface="Noto Sans Symbols"/>
              <a:buChar char="−"/>
            </a:pPr>
            <a:r>
              <a:rPr lang="en-IN" sz="2400" b="0" i="0" u="none" strike="noStrike" cap="none" dirty="0">
                <a:solidFill>
                  <a:srgbClr val="000000"/>
                </a:solidFill>
                <a:ea typeface="Arial"/>
                <a:cs typeface="Arial"/>
                <a:sym typeface="Arial"/>
              </a:rPr>
              <a:t>#Parts = no. of treatments planned</a:t>
            </a:r>
            <a:endParaRPr sz="2400" b="0" i="0" u="none" strike="noStrike" cap="none" dirty="0">
              <a:ea typeface="Arial"/>
              <a:cs typeface="Arial"/>
              <a:sym typeface="Arial"/>
            </a:endParaRPr>
          </a:p>
          <a:p>
            <a:pPr marL="864000" marR="0" lvl="1" indent="-322919" algn="l" rtl="0">
              <a:lnSpc>
                <a:spcPct val="100000"/>
              </a:lnSpc>
              <a:spcBef>
                <a:spcPts val="1134"/>
              </a:spcBef>
              <a:spcAft>
                <a:spcPts val="0"/>
              </a:spcAft>
              <a:buClr>
                <a:srgbClr val="000000"/>
              </a:buClr>
              <a:buSzPts val="1008"/>
              <a:buFont typeface="Noto Sans Symbols"/>
              <a:buChar char="−"/>
            </a:pPr>
            <a:r>
              <a:rPr lang="en-IN" sz="2400" b="0" i="0" u="none" strike="noStrike" cap="none" dirty="0">
                <a:solidFill>
                  <a:srgbClr val="000000"/>
                </a:solidFill>
                <a:ea typeface="Arial"/>
                <a:cs typeface="Arial"/>
                <a:sym typeface="Arial"/>
              </a:rPr>
              <a:t>Homogeneous parts</a:t>
            </a:r>
            <a:endParaRPr sz="2400" b="0" i="0" u="none" strike="noStrike" cap="none" dirty="0">
              <a:ea typeface="Arial"/>
              <a:cs typeface="Arial"/>
              <a:sym typeface="Arial"/>
            </a:endParaRPr>
          </a:p>
          <a:p>
            <a:pPr marL="864000" marR="0" lvl="1" indent="-322919" algn="l" rtl="0">
              <a:lnSpc>
                <a:spcPct val="100000"/>
              </a:lnSpc>
              <a:spcBef>
                <a:spcPts val="1134"/>
              </a:spcBef>
              <a:spcAft>
                <a:spcPts val="0"/>
              </a:spcAft>
              <a:buClr>
                <a:srgbClr val="000000"/>
              </a:buClr>
              <a:buSzPts val="1008"/>
              <a:buFont typeface="Noto Sans Symbols"/>
              <a:buChar char="−"/>
            </a:pPr>
            <a:r>
              <a:rPr lang="en-IN" sz="2400" b="0" i="0" u="none" strike="noStrike" cap="none" dirty="0">
                <a:solidFill>
                  <a:srgbClr val="000000"/>
                </a:solidFill>
                <a:ea typeface="Arial"/>
                <a:cs typeface="Arial"/>
                <a:sym typeface="Arial"/>
              </a:rPr>
              <a:t>Block = keep extraneous factor fixed</a:t>
            </a:r>
            <a:endParaRPr sz="2400" b="0" i="0" u="none" strike="noStrike" cap="none" dirty="0">
              <a:ea typeface="Arial"/>
              <a:cs typeface="Arial"/>
              <a:sym typeface="Arial"/>
            </a:endParaRPr>
          </a:p>
          <a:p>
            <a:pPr marL="864000" marR="0" lvl="1" indent="-322919" algn="l" rtl="0">
              <a:lnSpc>
                <a:spcPct val="100000"/>
              </a:lnSpc>
              <a:spcBef>
                <a:spcPts val="1134"/>
              </a:spcBef>
              <a:spcAft>
                <a:spcPts val="0"/>
              </a:spcAft>
              <a:buClr>
                <a:srgbClr val="000000"/>
              </a:buClr>
              <a:buSzPts val="1008"/>
              <a:buFont typeface="Noto Sans Symbols"/>
              <a:buChar char="−"/>
            </a:pPr>
            <a:r>
              <a:rPr lang="en-IN" sz="2400" b="0" i="0" u="none" strike="noStrike" cap="none" dirty="0">
                <a:solidFill>
                  <a:srgbClr val="000000"/>
                </a:solidFill>
                <a:ea typeface="Arial"/>
                <a:cs typeface="Arial"/>
                <a:sym typeface="Arial"/>
              </a:rPr>
              <a:t>Measure its value to check its contribution to total variability by way of two-way analysis of variance</a:t>
            </a:r>
            <a:endParaRPr sz="2400" b="0" i="0" u="none" strike="noStrike" cap="none" dirty="0">
              <a:ea typeface="Arial"/>
              <a:cs typeface="Arial"/>
              <a:sym typeface="Arial"/>
            </a:endParaRPr>
          </a:p>
          <a:p>
            <a:pPr marL="864000" marR="0" lvl="1" indent="-322919" algn="l" rtl="0">
              <a:lnSpc>
                <a:spcPct val="100000"/>
              </a:lnSpc>
              <a:spcBef>
                <a:spcPts val="1134"/>
              </a:spcBef>
              <a:spcAft>
                <a:spcPts val="0"/>
              </a:spcAft>
              <a:buClr>
                <a:srgbClr val="000000"/>
              </a:buClr>
              <a:buSzPts val="1008"/>
              <a:buFont typeface="Noto Sans Symbols"/>
              <a:buChar char="−"/>
            </a:pPr>
            <a:r>
              <a:rPr lang="en-IN" sz="2400" b="0" i="0" u="none" strike="noStrike" cap="none" dirty="0">
                <a:solidFill>
                  <a:srgbClr val="000000"/>
                </a:solidFill>
                <a:ea typeface="Arial"/>
                <a:cs typeface="Arial"/>
                <a:sym typeface="Arial"/>
              </a:rPr>
              <a:t>Eliminate the variability due to extraneous factor/s from Experimental Error [EE]</a:t>
            </a:r>
            <a:endParaRPr sz="2400" b="0" i="0" u="none" strike="noStrike" cap="none" dirty="0">
              <a:ea typeface="Arial"/>
              <a:cs typeface="Arial"/>
              <a:sym typeface="Arial"/>
            </a:endParaRPr>
          </a:p>
        </p:txBody>
      </p:sp>
      <p:sp>
        <p:nvSpPr>
          <p:cNvPr id="652" name="Google Shape;652;p34"/>
          <p:cNvSpPr/>
          <p:nvPr/>
        </p:nvSpPr>
        <p:spPr>
          <a:xfrm>
            <a:off x="237058" y="296238"/>
            <a:ext cx="9610560" cy="54828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400" b="1" i="0" u="none" strike="noStrike" cap="none">
                <a:solidFill>
                  <a:srgbClr val="980000"/>
                </a:solidFill>
                <a:latin typeface="Arial"/>
                <a:ea typeface="Arial"/>
                <a:cs typeface="Arial"/>
                <a:sym typeface="Arial"/>
              </a:rPr>
              <a:t>Basic Principles of Experimental Design</a:t>
            </a:r>
            <a:endParaRPr sz="2400" b="0" i="0" u="none" strike="noStrike" cap="none">
              <a:latin typeface="Arial"/>
              <a:ea typeface="Arial"/>
              <a:cs typeface="Arial"/>
              <a:sym typeface="Arial"/>
            </a:endParaRPr>
          </a:p>
        </p:txBody>
      </p:sp>
      <p:pic>
        <p:nvPicPr>
          <p:cNvPr id="4" name="Picture 3" descr="A close up of a logo&#10;&#10;Description automatically generated">
            <a:extLst>
              <a:ext uri="{FF2B5EF4-FFF2-40B4-BE49-F238E27FC236}">
                <a16:creationId xmlns:a16="http://schemas.microsoft.com/office/drawing/2014/main" id="{8A9B4368-B1F4-7045-8034-0EDFEF4316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35"/>
          <p:cNvSpPr/>
          <p:nvPr/>
        </p:nvSpPr>
        <p:spPr>
          <a:xfrm>
            <a:off x="588240" y="743040"/>
            <a:ext cx="8821440" cy="59400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700" b="1" i="0" u="none" strike="noStrike" cap="none">
                <a:solidFill>
                  <a:srgbClr val="980000"/>
                </a:solidFill>
                <a:latin typeface="Arial"/>
                <a:ea typeface="Arial"/>
                <a:cs typeface="Arial"/>
                <a:sym typeface="Arial"/>
              </a:rPr>
              <a:t>Important Experimental Design</a:t>
            </a:r>
            <a:endParaRPr sz="2700" b="0" i="0" u="none" strike="noStrike" cap="none">
              <a:latin typeface="Arial"/>
              <a:ea typeface="Arial"/>
              <a:cs typeface="Arial"/>
              <a:sym typeface="Arial"/>
            </a:endParaRPr>
          </a:p>
        </p:txBody>
      </p:sp>
      <p:sp>
        <p:nvSpPr>
          <p:cNvPr id="658" name="Google Shape;658;p35"/>
          <p:cNvSpPr/>
          <p:nvPr/>
        </p:nvSpPr>
        <p:spPr>
          <a:xfrm>
            <a:off x="745920" y="1492200"/>
            <a:ext cx="9424080" cy="5355282"/>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100" b="0" i="0" u="none" strike="noStrike" cap="none" dirty="0">
                <a:solidFill>
                  <a:srgbClr val="000000"/>
                </a:solidFill>
                <a:latin typeface="Arial"/>
                <a:ea typeface="Arial"/>
                <a:cs typeface="Arial"/>
                <a:sym typeface="Arial"/>
              </a:rPr>
              <a:t>Experimental design refers to </a:t>
            </a:r>
            <a:r>
              <a:rPr lang="en-IN" sz="2100" b="0" i="0" u="none" strike="noStrike" cap="none" dirty="0">
                <a:solidFill>
                  <a:srgbClr val="FD31FE"/>
                </a:solidFill>
                <a:latin typeface="Arial"/>
                <a:ea typeface="Arial"/>
                <a:cs typeface="Arial"/>
                <a:sym typeface="Arial"/>
              </a:rPr>
              <a:t>the framework or structure of an experiment </a:t>
            </a:r>
            <a:r>
              <a:rPr lang="en-IN" sz="2100" b="0" i="0" u="none" strike="noStrike" cap="none" dirty="0">
                <a:solidFill>
                  <a:srgbClr val="000000"/>
                </a:solidFill>
                <a:latin typeface="Arial"/>
                <a:ea typeface="Arial"/>
                <a:cs typeface="Arial"/>
                <a:sym typeface="Arial"/>
              </a:rPr>
              <a:t>and as such there are several experimental designs.</a:t>
            </a:r>
            <a:endParaRPr sz="21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endParaRPr sz="21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r>
              <a:rPr lang="en-IN" sz="2100" b="0" i="0" u="none" strike="noStrike" cap="none" dirty="0">
                <a:solidFill>
                  <a:srgbClr val="000000"/>
                </a:solidFill>
                <a:latin typeface="Arial"/>
                <a:ea typeface="Arial"/>
                <a:cs typeface="Arial"/>
                <a:sym typeface="Arial"/>
              </a:rPr>
              <a:t>We can classify experimental designs into two broad categories :-</a:t>
            </a:r>
            <a:endParaRPr sz="21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r>
              <a:rPr lang="en-IN" sz="2100" b="1" i="0" u="none" strike="noStrike" cap="none" dirty="0">
                <a:solidFill>
                  <a:srgbClr val="000000"/>
                </a:solidFill>
                <a:latin typeface="Arial"/>
                <a:ea typeface="Arial"/>
                <a:cs typeface="Arial"/>
                <a:sym typeface="Arial"/>
              </a:rPr>
              <a:t>Informal Experimental Designs:</a:t>
            </a:r>
            <a:endParaRPr sz="2100" b="1" i="0" u="none" strike="noStrike" cap="none" dirty="0">
              <a:latin typeface="Arial"/>
              <a:ea typeface="Arial"/>
              <a:cs typeface="Arial"/>
              <a:sym typeface="Arial"/>
            </a:endParaRPr>
          </a:p>
          <a:p>
            <a:pPr marL="914400" marR="0" lvl="0" indent="-359640" algn="l" rtl="0">
              <a:lnSpc>
                <a:spcPct val="100000"/>
              </a:lnSpc>
              <a:spcBef>
                <a:spcPts val="0"/>
              </a:spcBef>
              <a:spcAft>
                <a:spcPts val="0"/>
              </a:spcAft>
              <a:buClr>
                <a:srgbClr val="000000"/>
              </a:buClr>
              <a:buSzPts val="2100"/>
              <a:buFont typeface="Arial"/>
              <a:buAutoNum type="arabicPeriod"/>
            </a:pPr>
            <a:r>
              <a:rPr lang="en-IN" sz="2100" b="0" i="0" u="none" strike="noStrike" cap="none" dirty="0">
                <a:solidFill>
                  <a:srgbClr val="C00000"/>
                </a:solidFill>
                <a:latin typeface="Arial"/>
                <a:ea typeface="Arial"/>
                <a:cs typeface="Arial"/>
                <a:sym typeface="Arial"/>
              </a:rPr>
              <a:t>Before-and-after without control design.</a:t>
            </a:r>
            <a:endParaRPr sz="2100" b="0" i="0" u="none" strike="noStrike" cap="none" dirty="0">
              <a:solidFill>
                <a:srgbClr val="C00000"/>
              </a:solidFill>
              <a:latin typeface="Arial"/>
              <a:ea typeface="Arial"/>
              <a:cs typeface="Arial"/>
              <a:sym typeface="Arial"/>
            </a:endParaRPr>
          </a:p>
          <a:p>
            <a:pPr marL="914400" marR="0" lvl="0" indent="-359640" algn="l" rtl="0">
              <a:lnSpc>
                <a:spcPct val="100000"/>
              </a:lnSpc>
              <a:spcBef>
                <a:spcPts val="0"/>
              </a:spcBef>
              <a:spcAft>
                <a:spcPts val="0"/>
              </a:spcAft>
              <a:buClr>
                <a:srgbClr val="000000"/>
              </a:buClr>
              <a:buSzPts val="2100"/>
              <a:buFont typeface="Arial"/>
              <a:buAutoNum type="arabicPeriod"/>
            </a:pPr>
            <a:r>
              <a:rPr lang="en-IN" sz="2100" b="0" i="0" u="none" strike="noStrike" cap="none" dirty="0">
                <a:solidFill>
                  <a:srgbClr val="C00000"/>
                </a:solidFill>
                <a:latin typeface="Arial"/>
                <a:ea typeface="Arial"/>
                <a:cs typeface="Arial"/>
                <a:sym typeface="Arial"/>
              </a:rPr>
              <a:t>After-only with control design.</a:t>
            </a:r>
            <a:endParaRPr sz="2100" b="0" i="0" u="none" strike="noStrike" cap="none" dirty="0">
              <a:solidFill>
                <a:srgbClr val="C00000"/>
              </a:solidFill>
              <a:latin typeface="Arial"/>
              <a:ea typeface="Arial"/>
              <a:cs typeface="Arial"/>
              <a:sym typeface="Arial"/>
            </a:endParaRPr>
          </a:p>
          <a:p>
            <a:pPr marL="914400" marR="0" lvl="0" indent="-359640" algn="l" rtl="0">
              <a:lnSpc>
                <a:spcPct val="100000"/>
              </a:lnSpc>
              <a:spcBef>
                <a:spcPts val="0"/>
              </a:spcBef>
              <a:spcAft>
                <a:spcPts val="0"/>
              </a:spcAft>
              <a:buClr>
                <a:srgbClr val="000000"/>
              </a:buClr>
              <a:buSzPts val="2100"/>
              <a:buFont typeface="Arial"/>
              <a:buAutoNum type="arabicPeriod"/>
            </a:pPr>
            <a:r>
              <a:rPr lang="en-IN" sz="2100" b="0" i="0" u="none" strike="noStrike" cap="none" dirty="0">
                <a:solidFill>
                  <a:srgbClr val="C00000"/>
                </a:solidFill>
                <a:latin typeface="Arial"/>
                <a:ea typeface="Arial"/>
                <a:cs typeface="Arial"/>
                <a:sym typeface="Arial"/>
              </a:rPr>
              <a:t>Before-and-after with control design</a:t>
            </a:r>
            <a:endParaRPr sz="2100" b="0" i="0" u="none" strike="noStrike" cap="none" dirty="0">
              <a:solidFill>
                <a:srgbClr val="C00000"/>
              </a:solidFill>
              <a:latin typeface="Arial"/>
              <a:ea typeface="Arial"/>
              <a:cs typeface="Arial"/>
              <a:sym typeface="Arial"/>
            </a:endParaRPr>
          </a:p>
          <a:p>
            <a:pPr marL="0" marR="0" lvl="0" indent="0" algn="l" rtl="0">
              <a:lnSpc>
                <a:spcPct val="100000"/>
              </a:lnSpc>
              <a:spcBef>
                <a:spcPts val="0"/>
              </a:spcBef>
              <a:spcAft>
                <a:spcPts val="0"/>
              </a:spcAft>
              <a:buNone/>
            </a:pPr>
            <a:endParaRPr sz="21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r>
              <a:rPr lang="en-IN" sz="2100" b="1" i="0" u="none" strike="noStrike" cap="none" dirty="0">
                <a:solidFill>
                  <a:srgbClr val="000000"/>
                </a:solidFill>
                <a:latin typeface="Arial"/>
                <a:ea typeface="Arial"/>
                <a:cs typeface="Arial"/>
                <a:sym typeface="Arial"/>
              </a:rPr>
              <a:t>Formal Experimental Designs:</a:t>
            </a:r>
            <a:endParaRPr sz="2100" b="1" i="0" u="none" strike="noStrike" cap="none" dirty="0">
              <a:latin typeface="Arial"/>
              <a:ea typeface="Arial"/>
              <a:cs typeface="Arial"/>
              <a:sym typeface="Arial"/>
            </a:endParaRPr>
          </a:p>
          <a:p>
            <a:pPr marL="914400" marR="0" lvl="0" indent="-359640" algn="l" rtl="0">
              <a:lnSpc>
                <a:spcPct val="100000"/>
              </a:lnSpc>
              <a:spcBef>
                <a:spcPts val="0"/>
              </a:spcBef>
              <a:spcAft>
                <a:spcPts val="0"/>
              </a:spcAft>
              <a:buClr>
                <a:srgbClr val="000000"/>
              </a:buClr>
              <a:buSzPts val="2100"/>
              <a:buFont typeface="Arial"/>
              <a:buAutoNum type="arabicPeriod"/>
            </a:pPr>
            <a:r>
              <a:rPr lang="en-IN" sz="2100" b="0" i="0" u="none" strike="noStrike" cap="none" dirty="0">
                <a:solidFill>
                  <a:srgbClr val="FF0000"/>
                </a:solidFill>
                <a:latin typeface="Arial"/>
                <a:ea typeface="Arial"/>
                <a:cs typeface="Arial"/>
                <a:sym typeface="Arial"/>
              </a:rPr>
              <a:t>Completely Randomized Design (C. R. Design)</a:t>
            </a:r>
            <a:endParaRPr sz="2100" b="0" i="0" u="none" strike="noStrike" cap="none" dirty="0">
              <a:solidFill>
                <a:srgbClr val="FF0000"/>
              </a:solidFill>
              <a:latin typeface="Arial"/>
              <a:ea typeface="Arial"/>
              <a:cs typeface="Arial"/>
              <a:sym typeface="Arial"/>
            </a:endParaRPr>
          </a:p>
          <a:p>
            <a:pPr marL="914400" marR="0" lvl="0" indent="-359640" algn="l" rtl="0">
              <a:lnSpc>
                <a:spcPct val="100000"/>
              </a:lnSpc>
              <a:spcBef>
                <a:spcPts val="0"/>
              </a:spcBef>
              <a:spcAft>
                <a:spcPts val="0"/>
              </a:spcAft>
              <a:buClr>
                <a:srgbClr val="000000"/>
              </a:buClr>
              <a:buSzPts val="2100"/>
              <a:buFont typeface="Arial"/>
              <a:buAutoNum type="arabicPeriod"/>
            </a:pPr>
            <a:r>
              <a:rPr lang="en-IN" sz="2100" b="0" i="0" u="none" strike="noStrike" cap="none" dirty="0">
                <a:solidFill>
                  <a:srgbClr val="FF0000"/>
                </a:solidFill>
                <a:latin typeface="Arial"/>
                <a:ea typeface="Arial"/>
                <a:cs typeface="Arial"/>
                <a:sym typeface="Arial"/>
              </a:rPr>
              <a:t>Randomized Block Design (R. B. Design)</a:t>
            </a:r>
            <a:endParaRPr sz="2100" b="0" i="0" u="none" strike="noStrike" cap="none" dirty="0">
              <a:solidFill>
                <a:srgbClr val="FF0000"/>
              </a:solidFill>
              <a:latin typeface="Arial"/>
              <a:ea typeface="Arial"/>
              <a:cs typeface="Arial"/>
              <a:sym typeface="Arial"/>
            </a:endParaRPr>
          </a:p>
          <a:p>
            <a:pPr marL="914400" marR="0" lvl="0" indent="-359640" algn="l" rtl="0">
              <a:lnSpc>
                <a:spcPct val="100000"/>
              </a:lnSpc>
              <a:spcBef>
                <a:spcPts val="0"/>
              </a:spcBef>
              <a:spcAft>
                <a:spcPts val="0"/>
              </a:spcAft>
              <a:buClr>
                <a:srgbClr val="000000"/>
              </a:buClr>
              <a:buSzPts val="2100"/>
              <a:buFont typeface="Arial"/>
              <a:buAutoNum type="arabicPeriod"/>
            </a:pPr>
            <a:r>
              <a:rPr lang="en-IN" sz="2100" b="0" i="0" u="none" strike="noStrike" cap="none" dirty="0">
                <a:solidFill>
                  <a:srgbClr val="FF0000"/>
                </a:solidFill>
                <a:latin typeface="Arial"/>
                <a:ea typeface="Arial"/>
                <a:cs typeface="Arial"/>
                <a:sym typeface="Arial"/>
              </a:rPr>
              <a:t>Latin Square Design (L. S. Design)</a:t>
            </a:r>
            <a:endParaRPr sz="2100" b="0" i="0" u="none" strike="noStrike" cap="none" dirty="0">
              <a:solidFill>
                <a:srgbClr val="FF0000"/>
              </a:solidFill>
              <a:latin typeface="Arial"/>
              <a:ea typeface="Arial"/>
              <a:cs typeface="Arial"/>
              <a:sym typeface="Arial"/>
            </a:endParaRPr>
          </a:p>
          <a:p>
            <a:pPr marL="914400" marR="0" lvl="0" indent="-359640" algn="l" rtl="0">
              <a:lnSpc>
                <a:spcPct val="100000"/>
              </a:lnSpc>
              <a:spcBef>
                <a:spcPts val="0"/>
              </a:spcBef>
              <a:spcAft>
                <a:spcPts val="0"/>
              </a:spcAft>
              <a:buClr>
                <a:srgbClr val="000000"/>
              </a:buClr>
              <a:buSzPts val="2100"/>
              <a:buFont typeface="Arial"/>
              <a:buAutoNum type="arabicPeriod"/>
            </a:pPr>
            <a:r>
              <a:rPr lang="en-IN" sz="2100" b="0" i="0" u="none" strike="noStrike" cap="none" dirty="0">
                <a:solidFill>
                  <a:srgbClr val="FF0000"/>
                </a:solidFill>
                <a:latin typeface="Arial"/>
                <a:ea typeface="Arial"/>
                <a:cs typeface="Arial"/>
                <a:sym typeface="Arial"/>
              </a:rPr>
              <a:t>Factorial Designs</a:t>
            </a:r>
            <a:endParaRPr sz="2100" b="0" i="0" u="none" strike="noStrike" cap="none" dirty="0">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endParaRPr sz="21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endParaRPr sz="2100" b="0" i="0" u="none" strike="noStrike" cap="none" dirty="0">
              <a:latin typeface="Arial"/>
              <a:ea typeface="Arial"/>
              <a:cs typeface="Arial"/>
              <a:sym typeface="Arial"/>
            </a:endParaRPr>
          </a:p>
        </p:txBody>
      </p:sp>
      <p:pic>
        <p:nvPicPr>
          <p:cNvPr id="4" name="Picture 3" descr="A close up of a logo&#10;&#10;Description automatically generated">
            <a:extLst>
              <a:ext uri="{FF2B5EF4-FFF2-40B4-BE49-F238E27FC236}">
                <a16:creationId xmlns:a16="http://schemas.microsoft.com/office/drawing/2014/main" id="{C7FA49D5-498E-604D-B717-82C0E920ED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8">
                                            <p:txEl>
                                              <p:pRg st="4" end="4"/>
                                            </p:txEl>
                                          </p:spTgt>
                                        </p:tgtEl>
                                        <p:attrNameLst>
                                          <p:attrName>style.visibility</p:attrName>
                                        </p:attrNameLst>
                                      </p:cBhvr>
                                      <p:to>
                                        <p:strVal val="visible"/>
                                      </p:to>
                                    </p:set>
                                    <p:animEffect transition="in" filter="blinds(horizontal)">
                                      <p:cBhvr>
                                        <p:cTn id="7" dur="500"/>
                                        <p:tgtEl>
                                          <p:spTgt spid="658">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58">
                                            <p:txEl>
                                              <p:pRg st="5" end="5"/>
                                            </p:txEl>
                                          </p:spTgt>
                                        </p:tgtEl>
                                        <p:attrNameLst>
                                          <p:attrName>style.visibility</p:attrName>
                                        </p:attrNameLst>
                                      </p:cBhvr>
                                      <p:to>
                                        <p:strVal val="visible"/>
                                      </p:to>
                                    </p:set>
                                    <p:animEffect transition="in" filter="blinds(horizontal)">
                                      <p:cBhvr>
                                        <p:cTn id="10" dur="500"/>
                                        <p:tgtEl>
                                          <p:spTgt spid="658">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58">
                                            <p:txEl>
                                              <p:pRg st="6" end="6"/>
                                            </p:txEl>
                                          </p:spTgt>
                                        </p:tgtEl>
                                        <p:attrNameLst>
                                          <p:attrName>style.visibility</p:attrName>
                                        </p:attrNameLst>
                                      </p:cBhvr>
                                      <p:to>
                                        <p:strVal val="visible"/>
                                      </p:to>
                                    </p:set>
                                    <p:animEffect transition="in" filter="blinds(horizontal)">
                                      <p:cBhvr>
                                        <p:cTn id="13" dur="500"/>
                                        <p:tgtEl>
                                          <p:spTgt spid="658">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58">
                                            <p:txEl>
                                              <p:pRg st="9" end="9"/>
                                            </p:txEl>
                                          </p:spTgt>
                                        </p:tgtEl>
                                        <p:attrNameLst>
                                          <p:attrName>style.visibility</p:attrName>
                                        </p:attrNameLst>
                                      </p:cBhvr>
                                      <p:to>
                                        <p:strVal val="visible"/>
                                      </p:to>
                                    </p:set>
                                    <p:animEffect transition="in" filter="blinds(horizontal)">
                                      <p:cBhvr>
                                        <p:cTn id="18" dur="500"/>
                                        <p:tgtEl>
                                          <p:spTgt spid="658">
                                            <p:txEl>
                                              <p:pRg st="9" end="9"/>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58">
                                            <p:txEl>
                                              <p:pRg st="10" end="10"/>
                                            </p:txEl>
                                          </p:spTgt>
                                        </p:tgtEl>
                                        <p:attrNameLst>
                                          <p:attrName>style.visibility</p:attrName>
                                        </p:attrNameLst>
                                      </p:cBhvr>
                                      <p:to>
                                        <p:strVal val="visible"/>
                                      </p:to>
                                    </p:set>
                                    <p:animEffect transition="in" filter="blinds(horizontal)">
                                      <p:cBhvr>
                                        <p:cTn id="21" dur="500"/>
                                        <p:tgtEl>
                                          <p:spTgt spid="658">
                                            <p:txEl>
                                              <p:pRg st="10" end="1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58">
                                            <p:txEl>
                                              <p:pRg st="11" end="11"/>
                                            </p:txEl>
                                          </p:spTgt>
                                        </p:tgtEl>
                                        <p:attrNameLst>
                                          <p:attrName>style.visibility</p:attrName>
                                        </p:attrNameLst>
                                      </p:cBhvr>
                                      <p:to>
                                        <p:strVal val="visible"/>
                                      </p:to>
                                    </p:set>
                                    <p:animEffect transition="in" filter="blinds(horizontal)">
                                      <p:cBhvr>
                                        <p:cTn id="24" dur="500"/>
                                        <p:tgtEl>
                                          <p:spTgt spid="658">
                                            <p:txEl>
                                              <p:pRg st="11" end="11"/>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658">
                                            <p:txEl>
                                              <p:pRg st="12" end="12"/>
                                            </p:txEl>
                                          </p:spTgt>
                                        </p:tgtEl>
                                        <p:attrNameLst>
                                          <p:attrName>style.visibility</p:attrName>
                                        </p:attrNameLst>
                                      </p:cBhvr>
                                      <p:to>
                                        <p:strVal val="visible"/>
                                      </p:to>
                                    </p:set>
                                    <p:animEffect transition="in" filter="blinds(horizontal)">
                                      <p:cBhvr>
                                        <p:cTn id="27" dur="500"/>
                                        <p:tgtEl>
                                          <p:spTgt spid="65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pic>
        <p:nvPicPr>
          <p:cNvPr id="663" name="Google Shape;663;p36"/>
          <p:cNvPicPr preferRelativeResize="0"/>
          <p:nvPr/>
        </p:nvPicPr>
        <p:blipFill rotWithShape="1">
          <a:blip r:embed="rId3">
            <a:alphaModFix/>
          </a:blip>
          <a:srcRect/>
          <a:stretch/>
        </p:blipFill>
        <p:spPr>
          <a:xfrm>
            <a:off x="255240" y="1303920"/>
            <a:ext cx="10189800" cy="5326920"/>
          </a:xfrm>
          <a:prstGeom prst="rect">
            <a:avLst/>
          </a:prstGeom>
          <a:noFill/>
          <a:ln>
            <a:noFill/>
          </a:ln>
        </p:spPr>
      </p:pic>
      <p:sp>
        <p:nvSpPr>
          <p:cNvPr id="664" name="Google Shape;664;p36"/>
          <p:cNvSpPr/>
          <p:nvPr/>
        </p:nvSpPr>
        <p:spPr>
          <a:xfrm>
            <a:off x="255240" y="227160"/>
            <a:ext cx="8821440" cy="59400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700" b="1" i="0" u="none" strike="noStrike" cap="none">
                <a:solidFill>
                  <a:srgbClr val="980000"/>
                </a:solidFill>
                <a:latin typeface="Arial"/>
                <a:ea typeface="Arial"/>
                <a:cs typeface="Arial"/>
                <a:sym typeface="Arial"/>
              </a:rPr>
              <a:t>Important Experimental Designs</a:t>
            </a:r>
            <a:endParaRPr sz="2700" b="0" i="0" u="none" strike="noStrike" cap="none">
              <a:latin typeface="Arial"/>
              <a:ea typeface="Arial"/>
              <a:cs typeface="Arial"/>
              <a:sym typeface="Arial"/>
            </a:endParaRPr>
          </a:p>
        </p:txBody>
      </p:sp>
      <p:pic>
        <p:nvPicPr>
          <p:cNvPr id="4" name="Picture 3" descr="A close up of a logo&#10;&#10;Description automatically generated">
            <a:extLst>
              <a:ext uri="{FF2B5EF4-FFF2-40B4-BE49-F238E27FC236}">
                <a16:creationId xmlns:a16="http://schemas.microsoft.com/office/drawing/2014/main" id="{C09DDABF-250A-AD4F-8E2F-B818350A80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id="{13BD14D1-6423-3243-9D20-822D3F261818}"/>
              </a:ext>
            </a:extLst>
          </p:cNvPr>
          <p:cNvSpPr/>
          <p:nvPr/>
        </p:nvSpPr>
        <p:spPr>
          <a:xfrm>
            <a:off x="505847" y="877874"/>
            <a:ext cx="4416594" cy="369332"/>
          </a:xfrm>
          <a:prstGeom prst="rect">
            <a:avLst/>
          </a:prstGeom>
        </p:spPr>
        <p:txBody>
          <a:bodyPr wrap="none">
            <a:spAutoFit/>
          </a:bodyPr>
          <a:lstStyle/>
          <a:p>
            <a:r>
              <a:rPr lang="en-IN" dirty="0">
                <a:solidFill>
                  <a:srgbClr val="C00000"/>
                </a:solidFill>
                <a:latin typeface="Arial"/>
                <a:ea typeface="Arial"/>
                <a:cs typeface="Arial"/>
                <a:sym typeface="Arial"/>
              </a:rPr>
              <a:t>1. Before-and-after without control design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pic>
        <p:nvPicPr>
          <p:cNvPr id="669" name="Google Shape;669;p37"/>
          <p:cNvPicPr preferRelativeResize="0"/>
          <p:nvPr/>
        </p:nvPicPr>
        <p:blipFill rotWithShape="1">
          <a:blip r:embed="rId3">
            <a:alphaModFix/>
          </a:blip>
          <a:srcRect t="-20407" r="20227" b="-20816"/>
          <a:stretch/>
        </p:blipFill>
        <p:spPr>
          <a:xfrm>
            <a:off x="152280" y="152280"/>
            <a:ext cx="9988920" cy="6488280"/>
          </a:xfrm>
          <a:prstGeom prst="rect">
            <a:avLst/>
          </a:prstGeom>
          <a:noFill/>
          <a:ln>
            <a:noFill/>
          </a:ln>
        </p:spPr>
      </p:pic>
      <p:sp>
        <p:nvSpPr>
          <p:cNvPr id="670" name="Google Shape;670;p37"/>
          <p:cNvSpPr/>
          <p:nvPr/>
        </p:nvSpPr>
        <p:spPr>
          <a:xfrm>
            <a:off x="152280" y="152280"/>
            <a:ext cx="8821440" cy="59400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700" b="1" i="0" u="none" strike="noStrike" cap="none">
                <a:solidFill>
                  <a:srgbClr val="980000"/>
                </a:solidFill>
                <a:latin typeface="Arial"/>
                <a:ea typeface="Arial"/>
                <a:cs typeface="Arial"/>
                <a:sym typeface="Arial"/>
              </a:rPr>
              <a:t>Important Experimental Design</a:t>
            </a:r>
            <a:endParaRPr sz="2700" b="0" i="0" u="none" strike="noStrike" cap="none">
              <a:latin typeface="Arial"/>
              <a:ea typeface="Arial"/>
              <a:cs typeface="Arial"/>
              <a:sym typeface="Arial"/>
            </a:endParaRPr>
          </a:p>
        </p:txBody>
      </p:sp>
      <p:pic>
        <p:nvPicPr>
          <p:cNvPr id="4" name="Picture 3" descr="A close up of a logo&#10;&#10;Description automatically generated">
            <a:extLst>
              <a:ext uri="{FF2B5EF4-FFF2-40B4-BE49-F238E27FC236}">
                <a16:creationId xmlns:a16="http://schemas.microsoft.com/office/drawing/2014/main" id="{636FE1B5-A130-AB45-B9F5-B045CF636B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9519" y="385669"/>
            <a:ext cx="933598" cy="139896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pic>
        <p:nvPicPr>
          <p:cNvPr id="675" name="Google Shape;675;p38"/>
          <p:cNvPicPr preferRelativeResize="0"/>
          <p:nvPr/>
        </p:nvPicPr>
        <p:blipFill rotWithShape="1">
          <a:blip r:embed="rId3">
            <a:alphaModFix/>
          </a:blip>
          <a:srcRect/>
          <a:stretch/>
        </p:blipFill>
        <p:spPr>
          <a:xfrm>
            <a:off x="252360" y="1281600"/>
            <a:ext cx="10199160" cy="5449320"/>
          </a:xfrm>
          <a:prstGeom prst="rect">
            <a:avLst/>
          </a:prstGeom>
          <a:noFill/>
          <a:ln>
            <a:noFill/>
          </a:ln>
        </p:spPr>
      </p:pic>
      <p:sp>
        <p:nvSpPr>
          <p:cNvPr id="676" name="Google Shape;676;p38"/>
          <p:cNvSpPr/>
          <p:nvPr/>
        </p:nvSpPr>
        <p:spPr>
          <a:xfrm>
            <a:off x="252360" y="376920"/>
            <a:ext cx="8821440" cy="59400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700" b="1" i="0" u="none" strike="noStrike" cap="none">
                <a:solidFill>
                  <a:srgbClr val="980000"/>
                </a:solidFill>
                <a:latin typeface="Arial"/>
                <a:ea typeface="Arial"/>
                <a:cs typeface="Arial"/>
                <a:sym typeface="Arial"/>
              </a:rPr>
              <a:t>Important Experimental Design</a:t>
            </a:r>
            <a:endParaRPr sz="2700" b="0" i="0" u="none" strike="noStrike" cap="none">
              <a:latin typeface="Arial"/>
              <a:ea typeface="Arial"/>
              <a:cs typeface="Arial"/>
              <a:sym typeface="Arial"/>
            </a:endParaRPr>
          </a:p>
        </p:txBody>
      </p:sp>
      <p:pic>
        <p:nvPicPr>
          <p:cNvPr id="4" name="Picture 3" descr="A close up of a logo&#10;&#10;Description automatically generated">
            <a:extLst>
              <a:ext uri="{FF2B5EF4-FFF2-40B4-BE49-F238E27FC236}">
                <a16:creationId xmlns:a16="http://schemas.microsoft.com/office/drawing/2014/main" id="{FB200DBD-9E1F-6B4B-93D0-A70D29CA5B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2" name="Google Shape;682;p39"/>
          <p:cNvSpPr/>
          <p:nvPr/>
        </p:nvSpPr>
        <p:spPr>
          <a:xfrm>
            <a:off x="238680" y="310320"/>
            <a:ext cx="8821440" cy="59400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700" b="1" i="0" u="none" strike="noStrike" cap="none">
                <a:solidFill>
                  <a:srgbClr val="980000"/>
                </a:solidFill>
                <a:latin typeface="Arial"/>
                <a:ea typeface="Arial"/>
                <a:cs typeface="Arial"/>
                <a:sym typeface="Arial"/>
              </a:rPr>
              <a:t>Important Experimental Design</a:t>
            </a:r>
            <a:endParaRPr sz="2700" b="0" i="0" u="none" strike="noStrike" cap="none">
              <a:latin typeface="Arial"/>
              <a:ea typeface="Arial"/>
              <a:cs typeface="Arial"/>
              <a:sym typeface="Arial"/>
            </a:endParaRPr>
          </a:p>
        </p:txBody>
      </p:sp>
      <p:pic>
        <p:nvPicPr>
          <p:cNvPr id="4" name="Picture 3" descr="A close up of a logo&#10;&#10;Description automatically generated">
            <a:extLst>
              <a:ext uri="{FF2B5EF4-FFF2-40B4-BE49-F238E27FC236}">
                <a16:creationId xmlns:a16="http://schemas.microsoft.com/office/drawing/2014/main" id="{982DDF2E-7B54-5A4E-B478-50AE5A01A3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2" name="Online Media 1" descr="Types of Experimental Designs (3.3)">
            <a:hlinkClick r:id="" action="ppaction://media"/>
            <a:extLst>
              <a:ext uri="{FF2B5EF4-FFF2-40B4-BE49-F238E27FC236}">
                <a16:creationId xmlns:a16="http://schemas.microsoft.com/office/drawing/2014/main" id="{007EBEA4-394F-CD43-890F-77C603EED80D}"/>
              </a:ext>
            </a:extLst>
          </p:cNvPr>
          <p:cNvPicPr>
            <a:picLocks noRot="1" noChangeAspect="1"/>
          </p:cNvPicPr>
          <p:nvPr>
            <a:videoFile r:link="rId1"/>
          </p:nvPr>
        </p:nvPicPr>
        <p:blipFill>
          <a:blip r:embed="rId5"/>
          <a:stretch>
            <a:fillRect/>
          </a:stretch>
        </p:blipFill>
        <p:spPr>
          <a:xfrm>
            <a:off x="942651" y="1754272"/>
            <a:ext cx="8117469" cy="4586370"/>
          </a:xfrm>
          <a:prstGeom prst="rect">
            <a:avLst/>
          </a:prstGeom>
        </p:spPr>
      </p:pic>
      <p:sp>
        <p:nvSpPr>
          <p:cNvPr id="3" name="TextBox 2">
            <a:extLst>
              <a:ext uri="{FF2B5EF4-FFF2-40B4-BE49-F238E27FC236}">
                <a16:creationId xmlns:a16="http://schemas.microsoft.com/office/drawing/2014/main" id="{8ED15306-2DFC-764B-9526-5B7CFAFD9C28}"/>
              </a:ext>
            </a:extLst>
          </p:cNvPr>
          <p:cNvSpPr txBox="1"/>
          <p:nvPr/>
        </p:nvSpPr>
        <p:spPr>
          <a:xfrm>
            <a:off x="598883" y="938538"/>
            <a:ext cx="7507705" cy="461665"/>
          </a:xfrm>
          <a:prstGeom prst="rect">
            <a:avLst/>
          </a:prstGeom>
          <a:noFill/>
        </p:spPr>
        <p:txBody>
          <a:bodyPr wrap="square" rtlCol="0">
            <a:spAutoFit/>
          </a:bodyPr>
          <a:lstStyle/>
          <a:p>
            <a:r>
              <a:rPr lang="en-US" sz="2400" b="1" dirty="0">
                <a:solidFill>
                  <a:srgbClr val="FD31FE"/>
                </a:solidFill>
              </a:rPr>
              <a:t>2. Formal Experiment Designs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pic>
        <p:nvPicPr>
          <p:cNvPr id="681" name="Google Shape;681;p39"/>
          <p:cNvPicPr preferRelativeResize="0"/>
          <p:nvPr/>
        </p:nvPicPr>
        <p:blipFill rotWithShape="1">
          <a:blip r:embed="rId3">
            <a:alphaModFix/>
          </a:blip>
          <a:srcRect/>
          <a:stretch/>
        </p:blipFill>
        <p:spPr>
          <a:xfrm>
            <a:off x="152280" y="1081800"/>
            <a:ext cx="10199160" cy="5589360"/>
          </a:xfrm>
          <a:prstGeom prst="rect">
            <a:avLst/>
          </a:prstGeom>
          <a:noFill/>
          <a:ln>
            <a:noFill/>
          </a:ln>
        </p:spPr>
      </p:pic>
      <p:sp>
        <p:nvSpPr>
          <p:cNvPr id="682" name="Google Shape;682;p39"/>
          <p:cNvSpPr/>
          <p:nvPr/>
        </p:nvSpPr>
        <p:spPr>
          <a:xfrm>
            <a:off x="238680" y="310320"/>
            <a:ext cx="8821440" cy="59400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700" b="1" i="0" u="none" strike="noStrike" cap="none">
                <a:solidFill>
                  <a:srgbClr val="980000"/>
                </a:solidFill>
                <a:latin typeface="Arial"/>
                <a:ea typeface="Arial"/>
                <a:cs typeface="Arial"/>
                <a:sym typeface="Arial"/>
              </a:rPr>
              <a:t>Important Experimental Design</a:t>
            </a:r>
            <a:endParaRPr sz="2700" b="0" i="0" u="none" strike="noStrike" cap="none">
              <a:latin typeface="Arial"/>
              <a:ea typeface="Arial"/>
              <a:cs typeface="Arial"/>
              <a:sym typeface="Arial"/>
            </a:endParaRPr>
          </a:p>
        </p:txBody>
      </p:sp>
      <p:pic>
        <p:nvPicPr>
          <p:cNvPr id="4" name="Picture 3" descr="A close up of a logo&#10;&#10;Description automatically generated">
            <a:extLst>
              <a:ext uri="{FF2B5EF4-FFF2-40B4-BE49-F238E27FC236}">
                <a16:creationId xmlns:a16="http://schemas.microsoft.com/office/drawing/2014/main" id="{982DDF2E-7B54-5A4E-B478-50AE5A01A3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D6A295ED-CFEE-3B4F-9693-C6AB3D2947D2}"/>
                  </a:ext>
                </a:extLst>
              </p14:cNvPr>
              <p14:cNvContentPartPr/>
              <p14:nvPr/>
            </p14:nvContentPartPr>
            <p14:xfrm>
              <a:off x="2211480" y="4096440"/>
              <a:ext cx="4177080" cy="1251720"/>
            </p14:xfrm>
          </p:contentPart>
        </mc:Choice>
        <mc:Fallback xmlns="">
          <p:pic>
            <p:nvPicPr>
              <p:cNvPr id="2" name="Ink 1">
                <a:extLst>
                  <a:ext uri="{FF2B5EF4-FFF2-40B4-BE49-F238E27FC236}">
                    <a16:creationId xmlns:a16="http://schemas.microsoft.com/office/drawing/2014/main" id="{D6A295ED-CFEE-3B4F-9693-C6AB3D2947D2}"/>
                  </a:ext>
                </a:extLst>
              </p:cNvPr>
              <p:cNvPicPr/>
              <p:nvPr/>
            </p:nvPicPr>
            <p:blipFill>
              <a:blip r:embed="rId6"/>
              <a:stretch>
                <a:fillRect/>
              </a:stretch>
            </p:blipFill>
            <p:spPr>
              <a:xfrm>
                <a:off x="2195280" y="4080240"/>
                <a:ext cx="4209480" cy="1284120"/>
              </a:xfrm>
              <a:prstGeom prst="rect">
                <a:avLst/>
              </a:prstGeom>
            </p:spPr>
          </p:pic>
        </mc:Fallback>
      </mc:AlternateContent>
    </p:spTree>
    <p:extLst>
      <p:ext uri="{BB962C8B-B14F-4D97-AF65-F5344CB8AC3E}">
        <p14:creationId xmlns:p14="http://schemas.microsoft.com/office/powerpoint/2010/main" val="876224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pic>
        <p:nvPicPr>
          <p:cNvPr id="687" name="Google Shape;687;p40"/>
          <p:cNvPicPr preferRelativeResize="0"/>
          <p:nvPr/>
        </p:nvPicPr>
        <p:blipFill rotWithShape="1">
          <a:blip r:embed="rId3">
            <a:alphaModFix/>
          </a:blip>
          <a:srcRect/>
          <a:stretch/>
        </p:blipFill>
        <p:spPr>
          <a:xfrm>
            <a:off x="152280" y="1514880"/>
            <a:ext cx="10315440" cy="5207760"/>
          </a:xfrm>
          <a:prstGeom prst="rect">
            <a:avLst/>
          </a:prstGeom>
          <a:noFill/>
          <a:ln>
            <a:noFill/>
          </a:ln>
        </p:spPr>
      </p:pic>
      <p:sp>
        <p:nvSpPr>
          <p:cNvPr id="688" name="Google Shape;688;p40"/>
          <p:cNvSpPr/>
          <p:nvPr/>
        </p:nvSpPr>
        <p:spPr>
          <a:xfrm>
            <a:off x="222120" y="153360"/>
            <a:ext cx="8821440" cy="137124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700" b="1" i="0" u="none" strike="noStrike" cap="none">
                <a:solidFill>
                  <a:srgbClr val="980000"/>
                </a:solidFill>
                <a:latin typeface="Arial"/>
                <a:ea typeface="Arial"/>
                <a:cs typeface="Arial"/>
                <a:sym typeface="Arial"/>
              </a:rPr>
              <a:t>Important Experimental Design</a:t>
            </a:r>
            <a:endParaRPr sz="27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IN" sz="2700" b="1" i="0" u="none" strike="noStrike" cap="none">
                <a:solidFill>
                  <a:srgbClr val="980000"/>
                </a:solidFill>
                <a:latin typeface="Arial"/>
                <a:ea typeface="Arial"/>
                <a:cs typeface="Arial"/>
                <a:sym typeface="Arial"/>
              </a:rPr>
              <a:t>	[A] Completely Randomized Design</a:t>
            </a:r>
            <a:endParaRPr sz="27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IN" sz="2400" b="1" i="0" u="none" strike="noStrike" cap="none">
                <a:solidFill>
                  <a:srgbClr val="980000"/>
                </a:solidFill>
                <a:latin typeface="Arial"/>
                <a:ea typeface="Arial"/>
                <a:cs typeface="Arial"/>
                <a:sym typeface="Arial"/>
              </a:rPr>
              <a:t>		(1) Two Group Simple Randomized Design</a:t>
            </a:r>
            <a:endParaRPr sz="2400" b="0" i="0" u="none" strike="noStrike" cap="none">
              <a:latin typeface="Arial"/>
              <a:ea typeface="Arial"/>
              <a:cs typeface="Arial"/>
              <a:sym typeface="Arial"/>
            </a:endParaRPr>
          </a:p>
        </p:txBody>
      </p:sp>
      <p:pic>
        <p:nvPicPr>
          <p:cNvPr id="4" name="Picture 3" descr="A close up of a logo&#10;&#10;Description automatically generated">
            <a:extLst>
              <a:ext uri="{FF2B5EF4-FFF2-40B4-BE49-F238E27FC236}">
                <a16:creationId xmlns:a16="http://schemas.microsoft.com/office/drawing/2014/main" id="{0F419CD6-F3E2-934A-8D1F-7469B3910B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98883" y="1849772"/>
            <a:ext cx="7497214" cy="646331"/>
          </a:xfrm>
          <a:prstGeom prst="rect">
            <a:avLst/>
          </a:prstGeom>
        </p:spPr>
        <p:txBody>
          <a:bodyPr wrap="square">
            <a:spAutoFit/>
          </a:bodyPr>
          <a:lstStyle/>
          <a:p>
            <a:r>
              <a:rPr lang="en-US" sz="3600" b="1" cap="all" dirty="0"/>
              <a:t>Research Methodology</a:t>
            </a:r>
          </a:p>
        </p:txBody>
      </p:sp>
      <p:sp>
        <p:nvSpPr>
          <p:cNvPr id="13" name="Rectangle 12"/>
          <p:cNvSpPr/>
          <p:nvPr/>
        </p:nvSpPr>
        <p:spPr>
          <a:xfrm>
            <a:off x="598883" y="2888778"/>
            <a:ext cx="7497214" cy="1200329"/>
          </a:xfrm>
          <a:prstGeom prst="rect">
            <a:avLst/>
          </a:prstGeom>
        </p:spPr>
        <p:txBody>
          <a:bodyPr wrap="square">
            <a:spAutoFit/>
          </a:bodyPr>
          <a:lstStyle/>
          <a:p>
            <a:r>
              <a:rPr lang="en-US" sz="3600" b="1" dirty="0">
                <a:solidFill>
                  <a:schemeClr val="accent1">
                    <a:lumMod val="75000"/>
                  </a:schemeClr>
                </a:solidFill>
              </a:rPr>
              <a:t>Research Design</a:t>
            </a:r>
          </a:p>
          <a:p>
            <a:endParaRPr lang="en-IN" sz="3600" b="1" dirty="0">
              <a:solidFill>
                <a:schemeClr val="accent1">
                  <a:lumMod val="75000"/>
                </a:schemeClr>
              </a:solidFill>
            </a:endParaRPr>
          </a:p>
        </p:txBody>
      </p:sp>
      <p:sp>
        <p:nvSpPr>
          <p:cNvPr id="14" name="Rectangle 13"/>
          <p:cNvSpPr/>
          <p:nvPr/>
        </p:nvSpPr>
        <p:spPr>
          <a:xfrm>
            <a:off x="598883" y="5489699"/>
            <a:ext cx="7497214" cy="461665"/>
          </a:xfrm>
          <a:prstGeom prst="rect">
            <a:avLst/>
          </a:prstGeom>
        </p:spPr>
        <p:txBody>
          <a:bodyPr wrap="square">
            <a:spAutoFit/>
          </a:bodyPr>
          <a:lstStyle/>
          <a:p>
            <a:r>
              <a:rPr lang="en-US" sz="2400" b="1" dirty="0"/>
              <a:t>Prof. Raghu Rao + Few inputs by Dr. Arti Arya</a:t>
            </a:r>
            <a:endParaRPr lang="en-IN" sz="2400" b="1" dirty="0"/>
          </a:p>
        </p:txBody>
      </p:sp>
      <p:sp>
        <p:nvSpPr>
          <p:cNvPr id="15" name="Rectangle 14"/>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pic>
        <p:nvPicPr>
          <p:cNvPr id="693" name="Google Shape;693;p41"/>
          <p:cNvPicPr preferRelativeResize="0"/>
          <p:nvPr/>
        </p:nvPicPr>
        <p:blipFill rotWithShape="1">
          <a:blip r:embed="rId3">
            <a:alphaModFix/>
          </a:blip>
          <a:srcRect/>
          <a:stretch/>
        </p:blipFill>
        <p:spPr>
          <a:xfrm>
            <a:off x="195480" y="1198440"/>
            <a:ext cx="10304640" cy="5488920"/>
          </a:xfrm>
          <a:prstGeom prst="rect">
            <a:avLst/>
          </a:prstGeom>
          <a:noFill/>
          <a:ln>
            <a:noFill/>
          </a:ln>
        </p:spPr>
      </p:pic>
      <p:sp>
        <p:nvSpPr>
          <p:cNvPr id="694" name="Google Shape;694;p41"/>
          <p:cNvSpPr/>
          <p:nvPr/>
        </p:nvSpPr>
        <p:spPr>
          <a:xfrm>
            <a:off x="305280" y="343800"/>
            <a:ext cx="8821440" cy="100548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700" b="1" i="0" u="none" strike="noStrike" cap="none">
                <a:solidFill>
                  <a:srgbClr val="980000"/>
                </a:solidFill>
                <a:latin typeface="Arial"/>
                <a:ea typeface="Arial"/>
                <a:cs typeface="Arial"/>
                <a:sym typeface="Arial"/>
              </a:rPr>
              <a:t>Important Experimental Design</a:t>
            </a:r>
            <a:endParaRPr sz="27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IN" sz="2700" b="1" i="0" u="none" strike="noStrike" cap="none">
                <a:solidFill>
                  <a:srgbClr val="980000"/>
                </a:solidFill>
                <a:latin typeface="Arial"/>
                <a:ea typeface="Arial"/>
                <a:cs typeface="Arial"/>
                <a:sym typeface="Arial"/>
              </a:rPr>
              <a:t>[A] Completely Randomized Design</a:t>
            </a:r>
            <a:endParaRPr sz="2700" b="0" i="0" u="none" strike="noStrike" cap="none">
              <a:latin typeface="Arial"/>
              <a:ea typeface="Arial"/>
              <a:cs typeface="Arial"/>
              <a:sym typeface="Arial"/>
            </a:endParaRPr>
          </a:p>
        </p:txBody>
      </p:sp>
      <p:pic>
        <p:nvPicPr>
          <p:cNvPr id="4" name="Picture 3" descr="A close up of a logo&#10;&#10;Description automatically generated">
            <a:extLst>
              <a:ext uri="{FF2B5EF4-FFF2-40B4-BE49-F238E27FC236}">
                <a16:creationId xmlns:a16="http://schemas.microsoft.com/office/drawing/2014/main" id="{E258FEBD-68F7-B64A-AD89-633AAB1A59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699" name="Google Shape;699;p42"/>
          <p:cNvPicPr preferRelativeResize="0"/>
          <p:nvPr/>
        </p:nvPicPr>
        <p:blipFill rotWithShape="1">
          <a:blip r:embed="rId3">
            <a:alphaModFix/>
          </a:blip>
          <a:srcRect/>
          <a:stretch/>
        </p:blipFill>
        <p:spPr>
          <a:xfrm>
            <a:off x="168442" y="683854"/>
            <a:ext cx="10044398" cy="6703535"/>
          </a:xfrm>
          <a:prstGeom prst="rect">
            <a:avLst/>
          </a:prstGeom>
          <a:noFill/>
          <a:ln>
            <a:noFill/>
          </a:ln>
        </p:spPr>
      </p:pic>
      <p:sp>
        <p:nvSpPr>
          <p:cNvPr id="700" name="Google Shape;700;p42"/>
          <p:cNvSpPr/>
          <p:nvPr/>
        </p:nvSpPr>
        <p:spPr>
          <a:xfrm>
            <a:off x="309810" y="-215730"/>
            <a:ext cx="8821440" cy="969466"/>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700" b="1" i="0" u="none" strike="noStrike" cap="none" dirty="0">
                <a:solidFill>
                  <a:srgbClr val="980000"/>
                </a:solidFill>
                <a:latin typeface="Arial"/>
                <a:ea typeface="Arial"/>
                <a:cs typeface="Arial"/>
                <a:sym typeface="Arial"/>
              </a:rPr>
              <a:t>	[A] Completely Randomized Design</a:t>
            </a:r>
            <a:endParaRPr sz="27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r>
              <a:rPr lang="en-IN" sz="2400" b="1" i="0" u="none" strike="noStrike" cap="none" dirty="0">
                <a:solidFill>
                  <a:srgbClr val="980000"/>
                </a:solidFill>
                <a:latin typeface="Arial"/>
                <a:ea typeface="Arial"/>
                <a:cs typeface="Arial"/>
                <a:sym typeface="Arial"/>
              </a:rPr>
              <a:t>			(2) Random Replications Design</a:t>
            </a:r>
            <a:endParaRPr sz="2400" b="0" i="0" u="none" strike="noStrike" cap="none" dirty="0">
              <a:latin typeface="Arial"/>
              <a:ea typeface="Arial"/>
              <a:cs typeface="Arial"/>
              <a:sym typeface="Arial"/>
            </a:endParaRPr>
          </a:p>
        </p:txBody>
      </p:sp>
      <p:pic>
        <p:nvPicPr>
          <p:cNvPr id="4" name="Picture 3" descr="A close up of a logo&#10;&#10;Description automatically generated">
            <a:extLst>
              <a:ext uri="{FF2B5EF4-FFF2-40B4-BE49-F238E27FC236}">
                <a16:creationId xmlns:a16="http://schemas.microsoft.com/office/drawing/2014/main" id="{E63D7E27-8734-F04A-9AB7-6DD6535F2B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pic>
        <p:nvPicPr>
          <p:cNvPr id="705" name="Google Shape;705;p43"/>
          <p:cNvPicPr preferRelativeResize="0"/>
          <p:nvPr/>
        </p:nvPicPr>
        <p:blipFill rotWithShape="1">
          <a:blip r:embed="rId3">
            <a:alphaModFix/>
          </a:blip>
          <a:srcRect/>
          <a:stretch/>
        </p:blipFill>
        <p:spPr>
          <a:xfrm>
            <a:off x="169200" y="1476000"/>
            <a:ext cx="9974520" cy="4933440"/>
          </a:xfrm>
          <a:prstGeom prst="rect">
            <a:avLst/>
          </a:prstGeom>
          <a:noFill/>
          <a:ln>
            <a:noFill/>
          </a:ln>
        </p:spPr>
      </p:pic>
      <p:sp>
        <p:nvSpPr>
          <p:cNvPr id="706" name="Google Shape;706;p43"/>
          <p:cNvSpPr/>
          <p:nvPr/>
        </p:nvSpPr>
        <p:spPr>
          <a:xfrm>
            <a:off x="438480" y="459720"/>
            <a:ext cx="8821440" cy="100548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700" b="1" i="0" u="none" strike="noStrike" cap="none">
                <a:solidFill>
                  <a:srgbClr val="980000"/>
                </a:solidFill>
                <a:latin typeface="Arial"/>
                <a:ea typeface="Arial"/>
                <a:cs typeface="Arial"/>
                <a:sym typeface="Arial"/>
              </a:rPr>
              <a:t>Important Experimental Design</a:t>
            </a:r>
            <a:endParaRPr sz="27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IN" sz="2700" b="1" i="0" u="none" strike="noStrike" cap="none">
                <a:solidFill>
                  <a:srgbClr val="980000"/>
                </a:solidFill>
                <a:latin typeface="Arial"/>
                <a:ea typeface="Arial"/>
                <a:cs typeface="Arial"/>
                <a:sym typeface="Arial"/>
              </a:rPr>
              <a:t>	[B] Randomized Block Design</a:t>
            </a:r>
            <a:endParaRPr sz="2700" b="0" i="0" u="none" strike="noStrike" cap="none">
              <a:latin typeface="Arial"/>
              <a:ea typeface="Arial"/>
              <a:cs typeface="Arial"/>
              <a:sym typeface="Arial"/>
            </a:endParaRPr>
          </a:p>
        </p:txBody>
      </p:sp>
      <p:pic>
        <p:nvPicPr>
          <p:cNvPr id="4" name="Picture 3" descr="A close up of a logo&#10;&#10;Description automatically generated">
            <a:extLst>
              <a:ext uri="{FF2B5EF4-FFF2-40B4-BE49-F238E27FC236}">
                <a16:creationId xmlns:a16="http://schemas.microsoft.com/office/drawing/2014/main" id="{A5573A08-0496-924E-B618-4AAA6E6782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44"/>
          <p:cNvSpPr/>
          <p:nvPr/>
        </p:nvSpPr>
        <p:spPr>
          <a:xfrm>
            <a:off x="338400" y="298440"/>
            <a:ext cx="8821440" cy="100548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700" b="1" i="0" u="none" strike="noStrike" cap="none">
                <a:solidFill>
                  <a:srgbClr val="980000"/>
                </a:solidFill>
                <a:latin typeface="Arial"/>
                <a:ea typeface="Arial"/>
                <a:cs typeface="Arial"/>
                <a:sym typeface="Arial"/>
              </a:rPr>
              <a:t>Important Experimental Design</a:t>
            </a:r>
            <a:endParaRPr sz="27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IN" sz="2700" b="1" i="0" u="none" strike="noStrike" cap="none">
                <a:solidFill>
                  <a:srgbClr val="980000"/>
                </a:solidFill>
                <a:latin typeface="Arial"/>
                <a:ea typeface="Arial"/>
                <a:cs typeface="Arial"/>
                <a:sym typeface="Arial"/>
              </a:rPr>
              <a:t>	[B] Randomized Block Design</a:t>
            </a:r>
            <a:endParaRPr sz="2700" b="0" i="0" u="none" strike="noStrike" cap="none">
              <a:latin typeface="Arial"/>
              <a:ea typeface="Arial"/>
              <a:cs typeface="Arial"/>
              <a:sym typeface="Arial"/>
            </a:endParaRPr>
          </a:p>
        </p:txBody>
      </p:sp>
      <p:pic>
        <p:nvPicPr>
          <p:cNvPr id="712" name="Google Shape;712;p44"/>
          <p:cNvPicPr preferRelativeResize="0"/>
          <p:nvPr/>
        </p:nvPicPr>
        <p:blipFill rotWithShape="1">
          <a:blip r:embed="rId3">
            <a:alphaModFix/>
          </a:blip>
          <a:srcRect/>
          <a:stretch/>
        </p:blipFill>
        <p:spPr>
          <a:xfrm>
            <a:off x="360000" y="1557000"/>
            <a:ext cx="9063000" cy="5278680"/>
          </a:xfrm>
          <a:prstGeom prst="rect">
            <a:avLst/>
          </a:prstGeom>
          <a:noFill/>
          <a:ln>
            <a:noFill/>
          </a:ln>
        </p:spPr>
      </p:pic>
      <p:pic>
        <p:nvPicPr>
          <p:cNvPr id="4" name="Picture 3" descr="A close up of a logo&#10;&#10;Description automatically generated">
            <a:extLst>
              <a:ext uri="{FF2B5EF4-FFF2-40B4-BE49-F238E27FC236}">
                <a16:creationId xmlns:a16="http://schemas.microsoft.com/office/drawing/2014/main" id="{146A3C6D-1128-1E43-97F4-B7A5955D32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pic>
        <p:nvPicPr>
          <p:cNvPr id="717" name="Google Shape;717;p45"/>
          <p:cNvPicPr preferRelativeResize="0"/>
          <p:nvPr/>
        </p:nvPicPr>
        <p:blipFill rotWithShape="1">
          <a:blip r:embed="rId3">
            <a:alphaModFix/>
          </a:blip>
          <a:srcRect/>
          <a:stretch/>
        </p:blipFill>
        <p:spPr>
          <a:xfrm>
            <a:off x="119160" y="1552680"/>
            <a:ext cx="10449720" cy="5610600"/>
          </a:xfrm>
          <a:prstGeom prst="rect">
            <a:avLst/>
          </a:prstGeom>
          <a:noFill/>
          <a:ln>
            <a:noFill/>
          </a:ln>
        </p:spPr>
      </p:pic>
      <p:sp>
        <p:nvSpPr>
          <p:cNvPr id="718" name="Google Shape;718;p45"/>
          <p:cNvSpPr/>
          <p:nvPr/>
        </p:nvSpPr>
        <p:spPr>
          <a:xfrm>
            <a:off x="255240" y="260640"/>
            <a:ext cx="8822520" cy="100548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700" b="1" i="0" u="none" strike="noStrike" cap="none">
                <a:solidFill>
                  <a:srgbClr val="980000"/>
                </a:solidFill>
                <a:latin typeface="Arial"/>
                <a:ea typeface="Arial"/>
                <a:cs typeface="Arial"/>
                <a:sym typeface="Arial"/>
              </a:rPr>
              <a:t>Important Experimental Design</a:t>
            </a:r>
            <a:endParaRPr sz="27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IN" sz="2700" b="1" i="0" u="none" strike="noStrike" cap="none">
                <a:solidFill>
                  <a:srgbClr val="980000"/>
                </a:solidFill>
                <a:latin typeface="Arial"/>
                <a:ea typeface="Arial"/>
                <a:cs typeface="Arial"/>
                <a:sym typeface="Arial"/>
              </a:rPr>
              <a:t>	[C] Latin Square Design</a:t>
            </a:r>
            <a:endParaRPr sz="2700" b="0" i="0" u="none" strike="noStrike" cap="none">
              <a:latin typeface="Arial"/>
              <a:ea typeface="Arial"/>
              <a:cs typeface="Arial"/>
              <a:sym typeface="Arial"/>
            </a:endParaRPr>
          </a:p>
        </p:txBody>
      </p:sp>
      <p:pic>
        <p:nvPicPr>
          <p:cNvPr id="4" name="Picture 3" descr="A close up of a logo&#10;&#10;Description automatically generated">
            <a:extLst>
              <a:ext uri="{FF2B5EF4-FFF2-40B4-BE49-F238E27FC236}">
                <a16:creationId xmlns:a16="http://schemas.microsoft.com/office/drawing/2014/main" id="{11531C0E-3598-5141-912E-6A09FA7B7A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grpSp>
        <p:nvGrpSpPr>
          <p:cNvPr id="723" name="Google Shape;723;p46"/>
          <p:cNvGrpSpPr/>
          <p:nvPr/>
        </p:nvGrpSpPr>
        <p:grpSpPr>
          <a:xfrm>
            <a:off x="300240" y="1436040"/>
            <a:ext cx="10211040" cy="3171240"/>
            <a:chOff x="300240" y="1436040"/>
            <a:chExt cx="10211040" cy="3171240"/>
          </a:xfrm>
        </p:grpSpPr>
        <p:sp>
          <p:nvSpPr>
            <p:cNvPr id="724" name="Google Shape;724;p46"/>
            <p:cNvSpPr/>
            <p:nvPr/>
          </p:nvSpPr>
          <p:spPr>
            <a:xfrm>
              <a:off x="9795600" y="4112640"/>
              <a:ext cx="715680" cy="494640"/>
            </a:xfrm>
            <a:custGeom>
              <a:avLst/>
              <a:gdLst/>
              <a:ahLst/>
              <a:cxnLst/>
              <a:rect l="l" t="t" r="r" b="b"/>
              <a:pathLst>
                <a:path w="609600" h="1053465" extrusionOk="0">
                  <a:moveTo>
                    <a:pt x="0" y="1053084"/>
                  </a:moveTo>
                  <a:lnTo>
                    <a:pt x="609600" y="1053084"/>
                  </a:lnTo>
                  <a:lnTo>
                    <a:pt x="609600" y="0"/>
                  </a:lnTo>
                  <a:lnTo>
                    <a:pt x="0" y="0"/>
                  </a:lnTo>
                  <a:lnTo>
                    <a:pt x="0" y="1053084"/>
                  </a:lnTo>
                  <a:close/>
                </a:path>
              </a:pathLst>
            </a:custGeom>
            <a:noFill/>
            <a:ln w="76300" cap="flat" cmpd="sng">
              <a:solidFill>
                <a:srgbClr val="750A3C"/>
              </a:solidFill>
              <a:prstDash val="solid"/>
              <a:round/>
              <a:headEnd type="none" w="sm" len="sm"/>
              <a:tailEnd type="none" w="sm" len="sm"/>
            </a:ln>
          </p:spPr>
        </p:sp>
        <p:sp>
          <p:nvSpPr>
            <p:cNvPr id="725" name="Google Shape;725;p46"/>
            <p:cNvSpPr/>
            <p:nvPr/>
          </p:nvSpPr>
          <p:spPr>
            <a:xfrm>
              <a:off x="300240" y="1436040"/>
              <a:ext cx="9815400" cy="56844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6"/>
            <p:cNvSpPr/>
            <p:nvPr/>
          </p:nvSpPr>
          <p:spPr>
            <a:xfrm>
              <a:off x="1336320" y="1496880"/>
              <a:ext cx="7740000" cy="55116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6"/>
            <p:cNvSpPr/>
            <p:nvPr/>
          </p:nvSpPr>
          <p:spPr>
            <a:xfrm>
              <a:off x="370080" y="1452600"/>
              <a:ext cx="9675360" cy="51228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6"/>
            <p:cNvSpPr/>
            <p:nvPr/>
          </p:nvSpPr>
          <p:spPr>
            <a:xfrm>
              <a:off x="370080" y="1452600"/>
              <a:ext cx="9675360" cy="512280"/>
            </a:xfrm>
            <a:custGeom>
              <a:avLst/>
              <a:gdLst/>
              <a:ahLst/>
              <a:cxnLst/>
              <a:rect l="l" t="t" r="r" b="b"/>
              <a:pathLst>
                <a:path w="8229600" h="1091565" extrusionOk="0">
                  <a:moveTo>
                    <a:pt x="0" y="1091184"/>
                  </a:moveTo>
                  <a:lnTo>
                    <a:pt x="8229600" y="1091184"/>
                  </a:lnTo>
                  <a:lnTo>
                    <a:pt x="8229600" y="0"/>
                  </a:lnTo>
                  <a:lnTo>
                    <a:pt x="0" y="0"/>
                  </a:lnTo>
                  <a:lnTo>
                    <a:pt x="0" y="1091184"/>
                  </a:lnTo>
                  <a:close/>
                </a:path>
              </a:pathLst>
            </a:custGeom>
            <a:noFill/>
            <a:ln w="12225" cap="flat" cmpd="sng">
              <a:solidFill>
                <a:srgbClr val="00ADEB"/>
              </a:solidFill>
              <a:prstDash val="solid"/>
              <a:round/>
              <a:headEnd type="none" w="sm" len="sm"/>
              <a:tailEnd type="none" w="sm" len="sm"/>
            </a:ln>
          </p:spPr>
        </p:sp>
      </p:grpSp>
      <p:sp>
        <p:nvSpPr>
          <p:cNvPr id="729" name="Google Shape;729;p46"/>
          <p:cNvSpPr/>
          <p:nvPr/>
        </p:nvSpPr>
        <p:spPr>
          <a:xfrm>
            <a:off x="856080" y="1152000"/>
            <a:ext cx="7855200" cy="1016280"/>
          </a:xfrm>
          <a:prstGeom prst="rect">
            <a:avLst/>
          </a:prstGeom>
          <a:noFill/>
          <a:ln>
            <a:noFill/>
          </a:ln>
        </p:spPr>
        <p:txBody>
          <a:bodyPr spcFirstLastPara="1" wrap="square" lIns="0" tIns="21600" rIns="0" bIns="0" anchor="ctr" anchorCtr="0">
            <a:noAutofit/>
          </a:bodyPr>
          <a:lstStyle/>
          <a:p>
            <a:pPr marL="22680" marR="0" lvl="0" indent="0" algn="l" rtl="0">
              <a:lnSpc>
                <a:spcPct val="100000"/>
              </a:lnSpc>
              <a:spcBef>
                <a:spcPts val="0"/>
              </a:spcBef>
              <a:spcAft>
                <a:spcPts val="0"/>
              </a:spcAft>
              <a:buNone/>
            </a:pPr>
            <a:r>
              <a:rPr lang="en-IN" sz="2800" b="0" i="0" u="none" strike="noStrike" cap="none">
                <a:solidFill>
                  <a:srgbClr val="EA1579"/>
                </a:solidFill>
                <a:latin typeface="Calibri"/>
                <a:ea typeface="Calibri"/>
                <a:cs typeface="Calibri"/>
                <a:sym typeface="Calibri"/>
              </a:rPr>
              <a:t>[D] FACTORIAL DESIGNS</a:t>
            </a:r>
            <a:endParaRPr sz="2800" b="0" i="0" u="none" strike="noStrike" cap="none">
              <a:latin typeface="Arial"/>
              <a:ea typeface="Arial"/>
              <a:cs typeface="Arial"/>
              <a:sym typeface="Arial"/>
            </a:endParaRPr>
          </a:p>
        </p:txBody>
      </p:sp>
      <p:grpSp>
        <p:nvGrpSpPr>
          <p:cNvPr id="730" name="Google Shape;730;p46"/>
          <p:cNvGrpSpPr/>
          <p:nvPr/>
        </p:nvGrpSpPr>
        <p:grpSpPr>
          <a:xfrm>
            <a:off x="323280" y="2232000"/>
            <a:ext cx="9900000" cy="4103280"/>
            <a:chOff x="323280" y="2232000"/>
            <a:chExt cx="9900000" cy="4103280"/>
          </a:xfrm>
        </p:grpSpPr>
        <p:sp>
          <p:nvSpPr>
            <p:cNvPr id="731" name="Google Shape;731;p46"/>
            <p:cNvSpPr/>
            <p:nvPr/>
          </p:nvSpPr>
          <p:spPr>
            <a:xfrm>
              <a:off x="348480" y="2232000"/>
              <a:ext cx="9776520" cy="410328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6"/>
            <p:cNvSpPr/>
            <p:nvPr/>
          </p:nvSpPr>
          <p:spPr>
            <a:xfrm>
              <a:off x="323280" y="2289600"/>
              <a:ext cx="9900000" cy="3561840"/>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6"/>
            <p:cNvSpPr/>
            <p:nvPr/>
          </p:nvSpPr>
          <p:spPr>
            <a:xfrm>
              <a:off x="417600" y="2258280"/>
              <a:ext cx="9637200" cy="4014720"/>
            </a:xfrm>
            <a:prstGeom prst="rect">
              <a:avLst/>
            </a:prstGeom>
            <a:blipFill rotWithShape="1">
              <a:blip r:embed="rId8">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6"/>
            <p:cNvSpPr/>
            <p:nvPr/>
          </p:nvSpPr>
          <p:spPr>
            <a:xfrm>
              <a:off x="417600" y="2258280"/>
              <a:ext cx="9637560" cy="4015080"/>
            </a:xfrm>
            <a:custGeom>
              <a:avLst/>
              <a:gdLst/>
              <a:ahLst/>
              <a:cxnLst/>
              <a:rect l="l" t="t" r="r" b="b"/>
              <a:pathLst>
                <a:path w="8209915" h="5428615" extrusionOk="0">
                  <a:moveTo>
                    <a:pt x="0" y="5428488"/>
                  </a:moveTo>
                  <a:lnTo>
                    <a:pt x="8209788" y="5428488"/>
                  </a:lnTo>
                  <a:lnTo>
                    <a:pt x="8209788" y="0"/>
                  </a:lnTo>
                  <a:lnTo>
                    <a:pt x="0" y="0"/>
                  </a:lnTo>
                  <a:lnTo>
                    <a:pt x="0" y="5428488"/>
                  </a:lnTo>
                  <a:close/>
                </a:path>
              </a:pathLst>
            </a:custGeom>
            <a:noFill/>
            <a:ln w="12225" cap="flat" cmpd="sng">
              <a:solidFill>
                <a:srgbClr val="69D211"/>
              </a:solidFill>
              <a:prstDash val="solid"/>
              <a:round/>
              <a:headEnd type="none" w="sm" len="sm"/>
              <a:tailEnd type="none" w="sm" len="sm"/>
            </a:ln>
          </p:spPr>
        </p:sp>
      </p:grpSp>
      <p:sp>
        <p:nvSpPr>
          <p:cNvPr id="735" name="Google Shape;735;p46"/>
          <p:cNvSpPr/>
          <p:nvPr/>
        </p:nvSpPr>
        <p:spPr>
          <a:xfrm>
            <a:off x="430560" y="2016000"/>
            <a:ext cx="9432720" cy="3313080"/>
          </a:xfrm>
          <a:prstGeom prst="rect">
            <a:avLst/>
          </a:prstGeom>
          <a:noFill/>
          <a:ln>
            <a:noFill/>
          </a:ln>
        </p:spPr>
        <p:txBody>
          <a:bodyPr spcFirstLastPara="1" wrap="square" lIns="0" tIns="21600" rIns="0" bIns="0" anchor="t" anchorCtr="0">
            <a:spAutoFit/>
          </a:bodyPr>
          <a:lstStyle/>
          <a:p>
            <a:pPr marL="509040" marR="0" lvl="0" indent="-486720" algn="just" rtl="0">
              <a:lnSpc>
                <a:spcPct val="150000"/>
              </a:lnSpc>
              <a:spcBef>
                <a:spcPts val="0"/>
              </a:spcBef>
              <a:spcAft>
                <a:spcPts val="0"/>
              </a:spcAft>
              <a:buClr>
                <a:srgbClr val="7ED13A"/>
              </a:buClr>
              <a:buSzPts val="1656"/>
              <a:buFont typeface="Noto Sans Symbols"/>
              <a:buChar char="🞆"/>
            </a:pPr>
            <a:r>
              <a:rPr lang="en-IN" sz="2400" b="0" i="0" u="none" strike="noStrike" cap="none">
                <a:solidFill>
                  <a:srgbClr val="800000"/>
                </a:solidFill>
                <a:latin typeface="Calibri"/>
                <a:ea typeface="Calibri"/>
                <a:cs typeface="Calibri"/>
                <a:sym typeface="Calibri"/>
              </a:rPr>
              <a:t>Factorial designs are used in experiments where the effects  of varying more than one factor are to be determined. They  are specially important in several economic and social  phenomena where usually a large number of factors affect  a particular problem.</a:t>
            </a:r>
            <a:endParaRPr sz="2400" b="0" i="0" u="none" strike="noStrike" cap="none">
              <a:latin typeface="Arial"/>
              <a:ea typeface="Arial"/>
              <a:cs typeface="Arial"/>
              <a:sym typeface="Arial"/>
            </a:endParaRPr>
          </a:p>
          <a:p>
            <a:pPr marL="510119" marR="0" lvl="0" indent="-486720" algn="l" rtl="0">
              <a:lnSpc>
                <a:spcPct val="100000"/>
              </a:lnSpc>
              <a:spcBef>
                <a:spcPts val="0"/>
              </a:spcBef>
              <a:spcAft>
                <a:spcPts val="0"/>
              </a:spcAft>
              <a:buClr>
                <a:srgbClr val="7ED13A"/>
              </a:buClr>
              <a:buSzPts val="1656"/>
              <a:buFont typeface="Noto Sans Symbols"/>
              <a:buChar char="🞆"/>
            </a:pPr>
            <a:r>
              <a:rPr lang="en-IN" sz="2400" b="0" i="0" u="none" strike="noStrike" cap="none">
                <a:solidFill>
                  <a:srgbClr val="000000"/>
                </a:solidFill>
                <a:latin typeface="Calibri"/>
                <a:ea typeface="Calibri"/>
                <a:cs typeface="Calibri"/>
                <a:sym typeface="Calibri"/>
              </a:rPr>
              <a:t>Factorial designs can be of two types:</a:t>
            </a:r>
            <a:endParaRPr sz="2400" b="0" i="0" u="none" strike="noStrike" cap="none">
              <a:latin typeface="Arial"/>
              <a:ea typeface="Arial"/>
              <a:cs typeface="Arial"/>
              <a:sym typeface="Arial"/>
            </a:endParaRPr>
          </a:p>
          <a:p>
            <a:pPr marL="4993560" marR="0" lvl="1" indent="-644399" algn="l" rtl="0">
              <a:lnSpc>
                <a:spcPct val="100000"/>
              </a:lnSpc>
              <a:spcBef>
                <a:spcPts val="0"/>
              </a:spcBef>
              <a:spcAft>
                <a:spcPts val="0"/>
              </a:spcAft>
              <a:buClr>
                <a:srgbClr val="000000"/>
              </a:buClr>
              <a:buSzPts val="2400"/>
              <a:buFont typeface="Noto Sans Symbols"/>
              <a:buAutoNum type="romanLcParenR"/>
            </a:pPr>
            <a:r>
              <a:rPr lang="en-IN" sz="2400" b="0" i="0" u="none" strike="noStrike" cap="none">
                <a:solidFill>
                  <a:srgbClr val="000000"/>
                </a:solidFill>
                <a:latin typeface="Calibri"/>
                <a:ea typeface="Calibri"/>
                <a:cs typeface="Calibri"/>
                <a:sym typeface="Calibri"/>
              </a:rPr>
              <a:t>simple factorial designs</a:t>
            </a:r>
            <a:endParaRPr sz="2400" b="0" i="0" u="none" strike="noStrike" cap="none">
              <a:latin typeface="Arial"/>
              <a:ea typeface="Arial"/>
              <a:cs typeface="Arial"/>
              <a:sym typeface="Arial"/>
            </a:endParaRPr>
          </a:p>
          <a:p>
            <a:pPr marL="4771080" marR="0" lvl="1" indent="-795959" algn="l" rtl="0">
              <a:lnSpc>
                <a:spcPct val="100000"/>
              </a:lnSpc>
              <a:spcBef>
                <a:spcPts val="0"/>
              </a:spcBef>
              <a:spcAft>
                <a:spcPts val="0"/>
              </a:spcAft>
              <a:buClr>
                <a:srgbClr val="000000"/>
              </a:buClr>
              <a:buSzPts val="2400"/>
              <a:buFont typeface="Noto Sans Symbols"/>
              <a:buAutoNum type="romanLcParenR"/>
            </a:pPr>
            <a:r>
              <a:rPr lang="en-IN" sz="2400" b="0" i="0" u="none" strike="noStrike" cap="none">
                <a:solidFill>
                  <a:srgbClr val="000000"/>
                </a:solidFill>
                <a:latin typeface="Calibri"/>
                <a:ea typeface="Calibri"/>
                <a:cs typeface="Calibri"/>
                <a:sym typeface="Calibri"/>
              </a:rPr>
              <a:t>complex factorial designs</a:t>
            </a:r>
            <a:endParaRPr sz="2400" b="0" i="0" u="none" strike="noStrike" cap="none">
              <a:latin typeface="Arial"/>
              <a:ea typeface="Arial"/>
              <a:cs typeface="Arial"/>
              <a:sym typeface="Arial"/>
            </a:endParaRPr>
          </a:p>
        </p:txBody>
      </p:sp>
      <p:sp>
        <p:nvSpPr>
          <p:cNvPr id="736" name="Google Shape;736;p46"/>
          <p:cNvSpPr/>
          <p:nvPr/>
        </p:nvSpPr>
        <p:spPr>
          <a:xfrm>
            <a:off x="255240" y="260640"/>
            <a:ext cx="8822520" cy="100548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700" b="1" i="0" u="none" strike="noStrike" cap="none">
                <a:solidFill>
                  <a:srgbClr val="980000"/>
                </a:solidFill>
                <a:latin typeface="Arial"/>
                <a:ea typeface="Arial"/>
                <a:cs typeface="Arial"/>
                <a:sym typeface="Arial"/>
              </a:rPr>
              <a:t>Important Experimental Design</a:t>
            </a:r>
            <a:endParaRPr sz="27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IN" sz="2700" b="1" i="0" u="none" strike="noStrike" cap="none">
                <a:solidFill>
                  <a:srgbClr val="980000"/>
                </a:solidFill>
                <a:latin typeface="Arial"/>
                <a:ea typeface="Arial"/>
                <a:cs typeface="Arial"/>
                <a:sym typeface="Arial"/>
              </a:rPr>
              <a:t>	[D] Factorial Designs</a:t>
            </a:r>
            <a:endParaRPr sz="2700" b="0" i="0" u="none" strike="noStrike" cap="none">
              <a:latin typeface="Arial"/>
              <a:ea typeface="Arial"/>
              <a:cs typeface="Arial"/>
              <a:sym typeface="Arial"/>
            </a:endParaRPr>
          </a:p>
        </p:txBody>
      </p:sp>
      <p:pic>
        <p:nvPicPr>
          <p:cNvPr id="737" name="Google Shape;737;p46"/>
          <p:cNvPicPr preferRelativeResize="0"/>
          <p:nvPr/>
        </p:nvPicPr>
        <p:blipFill rotWithShape="1">
          <a:blip r:embed="rId9">
            <a:alphaModFix/>
          </a:blip>
          <a:srcRect/>
          <a:stretch/>
        </p:blipFill>
        <p:spPr>
          <a:xfrm>
            <a:off x="10650240" y="470160"/>
            <a:ext cx="917640" cy="13831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grpSp>
        <p:nvGrpSpPr>
          <p:cNvPr id="742" name="Google Shape;742;p47"/>
          <p:cNvGrpSpPr/>
          <p:nvPr/>
        </p:nvGrpSpPr>
        <p:grpSpPr>
          <a:xfrm>
            <a:off x="433080" y="1515600"/>
            <a:ext cx="8818200" cy="3163680"/>
            <a:chOff x="433080" y="1515600"/>
            <a:chExt cx="8818200" cy="3163680"/>
          </a:xfrm>
        </p:grpSpPr>
        <p:sp>
          <p:nvSpPr>
            <p:cNvPr id="743" name="Google Shape;743;p47"/>
            <p:cNvSpPr/>
            <p:nvPr/>
          </p:nvSpPr>
          <p:spPr>
            <a:xfrm>
              <a:off x="8633160" y="4186080"/>
              <a:ext cx="618120" cy="493200"/>
            </a:xfrm>
            <a:custGeom>
              <a:avLst/>
              <a:gdLst/>
              <a:ahLst/>
              <a:cxnLst/>
              <a:rect l="l" t="t" r="r" b="b"/>
              <a:pathLst>
                <a:path w="609600" h="1053465" extrusionOk="0">
                  <a:moveTo>
                    <a:pt x="0" y="1053084"/>
                  </a:moveTo>
                  <a:lnTo>
                    <a:pt x="609600" y="1053084"/>
                  </a:lnTo>
                  <a:lnTo>
                    <a:pt x="609600" y="0"/>
                  </a:lnTo>
                  <a:lnTo>
                    <a:pt x="0" y="0"/>
                  </a:lnTo>
                  <a:lnTo>
                    <a:pt x="0" y="1053084"/>
                  </a:lnTo>
                  <a:close/>
                </a:path>
              </a:pathLst>
            </a:custGeom>
            <a:noFill/>
            <a:ln w="76300" cap="flat" cmpd="sng">
              <a:solidFill>
                <a:srgbClr val="750A3C"/>
              </a:solidFill>
              <a:prstDash val="solid"/>
              <a:round/>
              <a:headEnd type="none" w="sm" len="sm"/>
              <a:tailEnd type="none" w="sm" len="sm"/>
            </a:ln>
          </p:spPr>
        </p:sp>
        <p:sp>
          <p:nvSpPr>
            <p:cNvPr id="744" name="Google Shape;744;p47"/>
            <p:cNvSpPr/>
            <p:nvPr/>
          </p:nvSpPr>
          <p:spPr>
            <a:xfrm>
              <a:off x="433080" y="1515600"/>
              <a:ext cx="8476200" cy="567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7"/>
            <p:cNvSpPr/>
            <p:nvPr/>
          </p:nvSpPr>
          <p:spPr>
            <a:xfrm>
              <a:off x="2514600" y="1559520"/>
              <a:ext cx="4310280" cy="49932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7"/>
            <p:cNvSpPr/>
            <p:nvPr/>
          </p:nvSpPr>
          <p:spPr>
            <a:xfrm>
              <a:off x="493560" y="1532160"/>
              <a:ext cx="8355600" cy="51084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7"/>
            <p:cNvSpPr/>
            <p:nvPr/>
          </p:nvSpPr>
          <p:spPr>
            <a:xfrm>
              <a:off x="493560" y="1532160"/>
              <a:ext cx="8355600" cy="511200"/>
            </a:xfrm>
            <a:custGeom>
              <a:avLst/>
              <a:gdLst/>
              <a:ahLst/>
              <a:cxnLst/>
              <a:rect l="l" t="t" r="r" b="b"/>
              <a:pathLst>
                <a:path w="8229600" h="1091565" extrusionOk="0">
                  <a:moveTo>
                    <a:pt x="0" y="1091184"/>
                  </a:moveTo>
                  <a:lnTo>
                    <a:pt x="8229600" y="1091184"/>
                  </a:lnTo>
                  <a:lnTo>
                    <a:pt x="8229600" y="0"/>
                  </a:lnTo>
                  <a:lnTo>
                    <a:pt x="0" y="0"/>
                  </a:lnTo>
                  <a:lnTo>
                    <a:pt x="0" y="1091184"/>
                  </a:lnTo>
                  <a:close/>
                </a:path>
              </a:pathLst>
            </a:custGeom>
            <a:noFill/>
            <a:ln w="12225" cap="flat" cmpd="sng">
              <a:solidFill>
                <a:srgbClr val="00ADEB"/>
              </a:solidFill>
              <a:prstDash val="solid"/>
              <a:round/>
              <a:headEnd type="none" w="sm" len="sm"/>
              <a:tailEnd type="none" w="sm" len="sm"/>
            </a:ln>
          </p:spPr>
        </p:sp>
      </p:grpSp>
      <p:sp>
        <p:nvSpPr>
          <p:cNvPr id="748" name="Google Shape;748;p47"/>
          <p:cNvSpPr/>
          <p:nvPr/>
        </p:nvSpPr>
        <p:spPr>
          <a:xfrm>
            <a:off x="504000" y="1213920"/>
            <a:ext cx="9071280" cy="1161360"/>
          </a:xfrm>
          <a:prstGeom prst="rect">
            <a:avLst/>
          </a:prstGeom>
          <a:noFill/>
          <a:ln>
            <a:noFill/>
          </a:ln>
        </p:spPr>
        <p:txBody>
          <a:bodyPr spcFirstLastPara="1" wrap="square" lIns="0" tIns="22675" rIns="0" bIns="0" anchor="ctr" anchorCtr="0">
            <a:noAutofit/>
          </a:bodyPr>
          <a:lstStyle/>
          <a:p>
            <a:pPr marL="0" marR="0" lvl="0" indent="0" algn="l" rtl="0">
              <a:lnSpc>
                <a:spcPct val="100000"/>
              </a:lnSpc>
              <a:spcBef>
                <a:spcPts val="0"/>
              </a:spcBef>
              <a:spcAft>
                <a:spcPts val="0"/>
              </a:spcAft>
              <a:buNone/>
            </a:pPr>
            <a:r>
              <a:rPr lang="en-IN" sz="2800" b="0" i="0" u="none" strike="noStrike" cap="none">
                <a:solidFill>
                  <a:srgbClr val="000000"/>
                </a:solidFill>
                <a:latin typeface="Calibri"/>
                <a:ea typeface="Calibri"/>
                <a:cs typeface="Calibri"/>
                <a:sym typeface="Calibri"/>
              </a:rPr>
              <a:t>Simple Factorial Design</a:t>
            </a:r>
            <a:endParaRPr sz="2800" b="0" i="0" u="none" strike="noStrike" cap="none">
              <a:latin typeface="Arial"/>
              <a:ea typeface="Arial"/>
              <a:cs typeface="Arial"/>
              <a:sym typeface="Arial"/>
            </a:endParaRPr>
          </a:p>
        </p:txBody>
      </p:sp>
      <p:grpSp>
        <p:nvGrpSpPr>
          <p:cNvPr id="749" name="Google Shape;749;p47"/>
          <p:cNvGrpSpPr/>
          <p:nvPr/>
        </p:nvGrpSpPr>
        <p:grpSpPr>
          <a:xfrm>
            <a:off x="412200" y="2232000"/>
            <a:ext cx="8947080" cy="3893040"/>
            <a:chOff x="412200" y="2232000"/>
            <a:chExt cx="8947080" cy="3893040"/>
          </a:xfrm>
        </p:grpSpPr>
        <p:sp>
          <p:nvSpPr>
            <p:cNvPr id="750" name="Google Shape;750;p47"/>
            <p:cNvSpPr/>
            <p:nvPr/>
          </p:nvSpPr>
          <p:spPr>
            <a:xfrm>
              <a:off x="434880" y="2232000"/>
              <a:ext cx="8835480" cy="389304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7"/>
            <p:cNvSpPr/>
            <p:nvPr/>
          </p:nvSpPr>
          <p:spPr>
            <a:xfrm>
              <a:off x="412200" y="2286360"/>
              <a:ext cx="8947080" cy="2887560"/>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7"/>
            <p:cNvSpPr/>
            <p:nvPr/>
          </p:nvSpPr>
          <p:spPr>
            <a:xfrm>
              <a:off x="497520" y="2256480"/>
              <a:ext cx="8709480" cy="3809880"/>
            </a:xfrm>
            <a:prstGeom prst="rect">
              <a:avLst/>
            </a:prstGeom>
            <a:blipFill rotWithShape="1">
              <a:blip r:embed="rId8">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7"/>
            <p:cNvSpPr/>
            <p:nvPr/>
          </p:nvSpPr>
          <p:spPr>
            <a:xfrm>
              <a:off x="497520" y="2256480"/>
              <a:ext cx="8709840" cy="3809880"/>
            </a:xfrm>
            <a:custGeom>
              <a:avLst/>
              <a:gdLst/>
              <a:ahLst/>
              <a:cxnLst/>
              <a:rect l="l" t="t" r="r" b="b"/>
              <a:pathLst>
                <a:path w="8209915" h="5428615" extrusionOk="0">
                  <a:moveTo>
                    <a:pt x="0" y="5428488"/>
                  </a:moveTo>
                  <a:lnTo>
                    <a:pt x="8209788" y="5428488"/>
                  </a:lnTo>
                  <a:lnTo>
                    <a:pt x="8209788" y="0"/>
                  </a:lnTo>
                  <a:lnTo>
                    <a:pt x="0" y="0"/>
                  </a:lnTo>
                  <a:lnTo>
                    <a:pt x="0" y="5428488"/>
                  </a:lnTo>
                  <a:close/>
                </a:path>
              </a:pathLst>
            </a:custGeom>
            <a:noFill/>
            <a:ln w="12225" cap="flat" cmpd="sng">
              <a:solidFill>
                <a:srgbClr val="69D211"/>
              </a:solidFill>
              <a:prstDash val="solid"/>
              <a:round/>
              <a:headEnd type="none" w="sm" len="sm"/>
              <a:tailEnd type="none" w="sm" len="sm"/>
            </a:ln>
          </p:spPr>
        </p:sp>
      </p:grpSp>
      <p:sp>
        <p:nvSpPr>
          <p:cNvPr id="754" name="Google Shape;754;p47"/>
          <p:cNvSpPr/>
          <p:nvPr/>
        </p:nvSpPr>
        <p:spPr>
          <a:xfrm>
            <a:off x="564840" y="2448000"/>
            <a:ext cx="7930440" cy="2718360"/>
          </a:xfrm>
          <a:prstGeom prst="rect">
            <a:avLst/>
          </a:prstGeom>
          <a:noFill/>
          <a:ln>
            <a:noFill/>
          </a:ln>
        </p:spPr>
        <p:txBody>
          <a:bodyPr spcFirstLastPara="1" wrap="square" lIns="0" tIns="21600" rIns="0" bIns="0" anchor="t" anchorCtr="0">
            <a:spAutoFit/>
          </a:bodyPr>
          <a:lstStyle/>
          <a:p>
            <a:pPr marL="509040" marR="0" lvl="0" indent="-486720" algn="just" rtl="0">
              <a:lnSpc>
                <a:spcPct val="100000"/>
              </a:lnSpc>
              <a:spcBef>
                <a:spcPts val="0"/>
              </a:spcBef>
              <a:spcAft>
                <a:spcPts val="0"/>
              </a:spcAft>
              <a:buClr>
                <a:srgbClr val="7ED13A"/>
              </a:buClr>
              <a:buSzPts val="1656"/>
              <a:buFont typeface="Noto Sans Symbols"/>
              <a:buChar char="🞆"/>
            </a:pPr>
            <a:r>
              <a:rPr lang="en-IN" sz="2400" b="0" i="0" u="none" strike="noStrike" cap="none">
                <a:solidFill>
                  <a:srgbClr val="800000"/>
                </a:solidFill>
                <a:latin typeface="Calibri"/>
                <a:ea typeface="Calibri"/>
                <a:cs typeface="Calibri"/>
                <a:sym typeface="Calibri"/>
              </a:rPr>
              <a:t>In case of simple factorial designs, we consider the effects  of varying two factors on the dependent variable, but when  an experiment is done with more than two factors, we use  complex factorial designs.</a:t>
            </a:r>
            <a:endParaRPr sz="2400" b="0" i="0" u="none" strike="noStrike" cap="none">
              <a:latin typeface="Arial"/>
              <a:ea typeface="Arial"/>
              <a:cs typeface="Arial"/>
              <a:sym typeface="Arial"/>
            </a:endParaRPr>
          </a:p>
          <a:p>
            <a:pPr marL="509040" marR="0" lvl="0" indent="-486720" algn="just" rtl="0">
              <a:lnSpc>
                <a:spcPct val="100000"/>
              </a:lnSpc>
              <a:spcBef>
                <a:spcPts val="1077"/>
              </a:spcBef>
              <a:spcAft>
                <a:spcPts val="0"/>
              </a:spcAft>
              <a:buClr>
                <a:srgbClr val="7ED13A"/>
              </a:buClr>
              <a:buSzPts val="1656"/>
              <a:buFont typeface="Noto Sans Symbols"/>
              <a:buChar char="🞆"/>
            </a:pPr>
            <a:r>
              <a:rPr lang="en-IN" sz="2400" b="0" i="0" u="none" strike="noStrike" cap="none">
                <a:solidFill>
                  <a:srgbClr val="800000"/>
                </a:solidFill>
                <a:latin typeface="Calibri"/>
                <a:ea typeface="Calibri"/>
                <a:cs typeface="Calibri"/>
                <a:sym typeface="Calibri"/>
              </a:rPr>
              <a:t>Simple factorial design is also termed as a ‘two-factor-  factorial design’, whereas complex factorial design is  known as ‘</a:t>
            </a:r>
            <a:r>
              <a:rPr lang="en-IN" sz="2400" b="0" i="0" u="none" strike="noStrike" cap="none">
                <a:solidFill>
                  <a:srgbClr val="FF5050"/>
                </a:solidFill>
                <a:latin typeface="Calibri"/>
                <a:ea typeface="Calibri"/>
                <a:cs typeface="Calibri"/>
                <a:sym typeface="Calibri"/>
              </a:rPr>
              <a:t>multifactor-factorial design</a:t>
            </a:r>
            <a:r>
              <a:rPr lang="en-IN" sz="2400" b="0" i="0" u="none" strike="noStrike" cap="none">
                <a:solidFill>
                  <a:srgbClr val="800000"/>
                </a:solidFill>
                <a:latin typeface="Calibri"/>
                <a:ea typeface="Calibri"/>
                <a:cs typeface="Calibri"/>
                <a:sym typeface="Calibri"/>
              </a:rPr>
              <a:t>.’</a:t>
            </a:r>
            <a:endParaRPr sz="2400" b="0" i="0" u="none" strike="noStrike" cap="none">
              <a:latin typeface="Arial"/>
              <a:ea typeface="Arial"/>
              <a:cs typeface="Arial"/>
              <a:sym typeface="Arial"/>
            </a:endParaRPr>
          </a:p>
        </p:txBody>
      </p:sp>
      <p:sp>
        <p:nvSpPr>
          <p:cNvPr id="755" name="Google Shape;755;p47"/>
          <p:cNvSpPr/>
          <p:nvPr/>
        </p:nvSpPr>
        <p:spPr>
          <a:xfrm>
            <a:off x="255240" y="260640"/>
            <a:ext cx="8822520" cy="100548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700" b="1" i="0" u="none" strike="noStrike" cap="none">
                <a:solidFill>
                  <a:srgbClr val="980000"/>
                </a:solidFill>
                <a:latin typeface="Arial"/>
                <a:ea typeface="Arial"/>
                <a:cs typeface="Arial"/>
                <a:sym typeface="Arial"/>
              </a:rPr>
              <a:t>Important Experimental Design</a:t>
            </a:r>
            <a:endParaRPr sz="27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IN" sz="2700" b="1" i="0" u="none" strike="noStrike" cap="none">
                <a:solidFill>
                  <a:srgbClr val="980000"/>
                </a:solidFill>
                <a:latin typeface="Arial"/>
                <a:ea typeface="Arial"/>
                <a:cs typeface="Arial"/>
                <a:sym typeface="Arial"/>
              </a:rPr>
              <a:t>	[D] Factorial Designs</a:t>
            </a:r>
            <a:endParaRPr sz="2700" b="0" i="0" u="none" strike="noStrike" cap="none">
              <a:latin typeface="Arial"/>
              <a:ea typeface="Arial"/>
              <a:cs typeface="Arial"/>
              <a:sym typeface="Arial"/>
            </a:endParaRPr>
          </a:p>
        </p:txBody>
      </p:sp>
      <p:pic>
        <p:nvPicPr>
          <p:cNvPr id="756" name="Google Shape;756;p47"/>
          <p:cNvPicPr preferRelativeResize="0"/>
          <p:nvPr/>
        </p:nvPicPr>
        <p:blipFill rotWithShape="1">
          <a:blip r:embed="rId9">
            <a:alphaModFix/>
          </a:blip>
          <a:srcRect/>
          <a:stretch/>
        </p:blipFill>
        <p:spPr>
          <a:xfrm>
            <a:off x="10650240" y="470160"/>
            <a:ext cx="917640" cy="138312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grpSp>
        <p:nvGrpSpPr>
          <p:cNvPr id="761" name="Google Shape;761;p48"/>
          <p:cNvGrpSpPr/>
          <p:nvPr/>
        </p:nvGrpSpPr>
        <p:grpSpPr>
          <a:xfrm>
            <a:off x="216000" y="792000"/>
            <a:ext cx="9791280" cy="7209720"/>
            <a:chOff x="216000" y="792000"/>
            <a:chExt cx="9791280" cy="7209720"/>
          </a:xfrm>
        </p:grpSpPr>
        <p:sp>
          <p:nvSpPr>
            <p:cNvPr id="762" name="Google Shape;762;p48"/>
            <p:cNvSpPr/>
            <p:nvPr/>
          </p:nvSpPr>
          <p:spPr>
            <a:xfrm>
              <a:off x="9320760" y="6876360"/>
              <a:ext cx="686520" cy="1125360"/>
            </a:xfrm>
            <a:custGeom>
              <a:avLst/>
              <a:gdLst/>
              <a:ahLst/>
              <a:cxnLst/>
              <a:rect l="l" t="t" r="r" b="b"/>
              <a:pathLst>
                <a:path w="609600" h="1053465" extrusionOk="0">
                  <a:moveTo>
                    <a:pt x="0" y="1053084"/>
                  </a:moveTo>
                  <a:lnTo>
                    <a:pt x="609600" y="1053084"/>
                  </a:lnTo>
                  <a:lnTo>
                    <a:pt x="609600" y="0"/>
                  </a:lnTo>
                  <a:lnTo>
                    <a:pt x="0" y="0"/>
                  </a:lnTo>
                  <a:lnTo>
                    <a:pt x="0" y="1053084"/>
                  </a:lnTo>
                  <a:close/>
                </a:path>
              </a:pathLst>
            </a:custGeom>
            <a:noFill/>
            <a:ln w="76300" cap="flat" cmpd="sng">
              <a:solidFill>
                <a:srgbClr val="750A3C"/>
              </a:solidFill>
              <a:prstDash val="solid"/>
              <a:round/>
              <a:headEnd type="none" w="sm" len="sm"/>
              <a:tailEnd type="none" w="sm" len="sm"/>
            </a:ln>
          </p:spPr>
        </p:sp>
        <p:sp>
          <p:nvSpPr>
            <p:cNvPr id="763" name="Google Shape;763;p48"/>
            <p:cNvSpPr/>
            <p:nvPr/>
          </p:nvSpPr>
          <p:spPr>
            <a:xfrm>
              <a:off x="216000" y="792000"/>
              <a:ext cx="9411480" cy="129276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2123640" y="896040"/>
              <a:ext cx="5595120" cy="125352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282960" y="829440"/>
              <a:ext cx="9277560" cy="116604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8"/>
            <p:cNvSpPr/>
            <p:nvPr/>
          </p:nvSpPr>
          <p:spPr>
            <a:xfrm>
              <a:off x="282960" y="829440"/>
              <a:ext cx="9277560" cy="1166760"/>
            </a:xfrm>
            <a:custGeom>
              <a:avLst/>
              <a:gdLst/>
              <a:ahLst/>
              <a:cxnLst/>
              <a:rect l="l" t="t" r="r" b="b"/>
              <a:pathLst>
                <a:path w="8229600" h="1091565" extrusionOk="0">
                  <a:moveTo>
                    <a:pt x="0" y="1091184"/>
                  </a:moveTo>
                  <a:lnTo>
                    <a:pt x="8229600" y="1091184"/>
                  </a:lnTo>
                  <a:lnTo>
                    <a:pt x="8229600" y="0"/>
                  </a:lnTo>
                  <a:lnTo>
                    <a:pt x="0" y="0"/>
                  </a:lnTo>
                  <a:lnTo>
                    <a:pt x="0" y="1091184"/>
                  </a:lnTo>
                  <a:close/>
                </a:path>
              </a:pathLst>
            </a:custGeom>
            <a:noFill/>
            <a:ln w="12225" cap="flat" cmpd="sng">
              <a:solidFill>
                <a:srgbClr val="00ADEB"/>
              </a:solidFill>
              <a:prstDash val="solid"/>
              <a:round/>
              <a:headEnd type="none" w="sm" len="sm"/>
              <a:tailEnd type="none" w="sm" len="sm"/>
            </a:ln>
          </p:spPr>
        </p:sp>
      </p:grpSp>
      <p:sp>
        <p:nvSpPr>
          <p:cNvPr id="767" name="Google Shape;767;p48"/>
          <p:cNvSpPr/>
          <p:nvPr/>
        </p:nvSpPr>
        <p:spPr>
          <a:xfrm>
            <a:off x="504720" y="792000"/>
            <a:ext cx="7054560" cy="1251360"/>
          </a:xfrm>
          <a:prstGeom prst="rect">
            <a:avLst/>
          </a:prstGeom>
          <a:noFill/>
          <a:ln>
            <a:noFill/>
          </a:ln>
        </p:spPr>
        <p:txBody>
          <a:bodyPr spcFirstLastPara="1" wrap="square" lIns="0" tIns="24825" rIns="0" bIns="0" anchor="ctr" anchorCtr="0">
            <a:noAutofit/>
          </a:bodyPr>
          <a:lstStyle/>
          <a:p>
            <a:pPr marL="22680" marR="0" lvl="0" indent="0" algn="just" rtl="0">
              <a:lnSpc>
                <a:spcPct val="100000"/>
              </a:lnSpc>
              <a:spcBef>
                <a:spcPts val="0"/>
              </a:spcBef>
              <a:spcAft>
                <a:spcPts val="0"/>
              </a:spcAft>
              <a:buNone/>
            </a:pPr>
            <a:r>
              <a:rPr lang="en-IN" sz="3600" b="0" i="0" u="none" strike="noStrike" cap="none">
                <a:solidFill>
                  <a:srgbClr val="000000"/>
                </a:solidFill>
                <a:latin typeface="Calibri"/>
                <a:ea typeface="Calibri"/>
                <a:cs typeface="Calibri"/>
                <a:sym typeface="Calibri"/>
              </a:rPr>
              <a:t>Complex Factorial Design</a:t>
            </a:r>
            <a:endParaRPr sz="3600" b="0" i="0" u="none" strike="noStrike" cap="none">
              <a:latin typeface="Arial"/>
              <a:ea typeface="Arial"/>
              <a:cs typeface="Arial"/>
              <a:sym typeface="Arial"/>
            </a:endParaRPr>
          </a:p>
        </p:txBody>
      </p:sp>
      <p:grpSp>
        <p:nvGrpSpPr>
          <p:cNvPr id="768" name="Google Shape;768;p48"/>
          <p:cNvGrpSpPr/>
          <p:nvPr/>
        </p:nvGrpSpPr>
        <p:grpSpPr>
          <a:xfrm>
            <a:off x="183240" y="1872000"/>
            <a:ext cx="9536040" cy="4967280"/>
            <a:chOff x="183240" y="1872000"/>
            <a:chExt cx="9536040" cy="4967280"/>
          </a:xfrm>
        </p:grpSpPr>
        <p:sp>
          <p:nvSpPr>
            <p:cNvPr id="769" name="Google Shape;769;p48"/>
            <p:cNvSpPr/>
            <p:nvPr/>
          </p:nvSpPr>
          <p:spPr>
            <a:xfrm>
              <a:off x="207360" y="1872000"/>
              <a:ext cx="9417240" cy="496728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183240" y="1941480"/>
              <a:ext cx="9536040" cy="4667400"/>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8"/>
            <p:cNvSpPr/>
            <p:nvPr/>
          </p:nvSpPr>
          <p:spPr>
            <a:xfrm>
              <a:off x="274680" y="1903320"/>
              <a:ext cx="9282600" cy="4860720"/>
            </a:xfrm>
            <a:prstGeom prst="rect">
              <a:avLst/>
            </a:prstGeom>
            <a:blipFill rotWithShape="1">
              <a:blip r:embed="rId8">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8"/>
            <p:cNvSpPr/>
            <p:nvPr/>
          </p:nvSpPr>
          <p:spPr>
            <a:xfrm>
              <a:off x="274680" y="1903320"/>
              <a:ext cx="9282960" cy="4860720"/>
            </a:xfrm>
            <a:custGeom>
              <a:avLst/>
              <a:gdLst/>
              <a:ahLst/>
              <a:cxnLst/>
              <a:rect l="l" t="t" r="r" b="b"/>
              <a:pathLst>
                <a:path w="8209915" h="5428615" extrusionOk="0">
                  <a:moveTo>
                    <a:pt x="0" y="5428488"/>
                  </a:moveTo>
                  <a:lnTo>
                    <a:pt x="8209788" y="5428488"/>
                  </a:lnTo>
                  <a:lnTo>
                    <a:pt x="8209788" y="0"/>
                  </a:lnTo>
                  <a:lnTo>
                    <a:pt x="0" y="0"/>
                  </a:lnTo>
                  <a:lnTo>
                    <a:pt x="0" y="5428488"/>
                  </a:lnTo>
                  <a:close/>
                </a:path>
              </a:pathLst>
            </a:custGeom>
            <a:noFill/>
            <a:ln w="12225" cap="flat" cmpd="sng">
              <a:solidFill>
                <a:srgbClr val="69D211"/>
              </a:solidFill>
              <a:prstDash val="solid"/>
              <a:round/>
              <a:headEnd type="none" w="sm" len="sm"/>
              <a:tailEnd type="none" w="sm" len="sm"/>
            </a:ln>
          </p:spPr>
        </p:sp>
      </p:grpSp>
      <p:sp>
        <p:nvSpPr>
          <p:cNvPr id="773" name="Google Shape;773;p48"/>
          <p:cNvSpPr/>
          <p:nvPr/>
        </p:nvSpPr>
        <p:spPr>
          <a:xfrm>
            <a:off x="520560" y="2160000"/>
            <a:ext cx="8694720" cy="3084120"/>
          </a:xfrm>
          <a:prstGeom prst="rect">
            <a:avLst/>
          </a:prstGeom>
          <a:noFill/>
          <a:ln>
            <a:noFill/>
          </a:ln>
        </p:spPr>
        <p:txBody>
          <a:bodyPr spcFirstLastPara="1" wrap="square" lIns="0" tIns="21600" rIns="0" bIns="0" anchor="t" anchorCtr="0">
            <a:spAutoFit/>
          </a:bodyPr>
          <a:lstStyle/>
          <a:p>
            <a:pPr marL="509040" marR="0" lvl="0" indent="-486720" algn="just" rtl="0">
              <a:lnSpc>
                <a:spcPct val="100000"/>
              </a:lnSpc>
              <a:spcBef>
                <a:spcPts val="0"/>
              </a:spcBef>
              <a:spcAft>
                <a:spcPts val="0"/>
              </a:spcAft>
              <a:buClr>
                <a:srgbClr val="7ED13A"/>
              </a:buClr>
              <a:buSzPts val="1656"/>
              <a:buFont typeface="Noto Sans Symbols"/>
              <a:buChar char="🞆"/>
            </a:pPr>
            <a:r>
              <a:rPr lang="en-IN" sz="2400" b="0" i="0" u="none" strike="noStrike" cap="none">
                <a:solidFill>
                  <a:srgbClr val="750A3C"/>
                </a:solidFill>
                <a:latin typeface="Calibri"/>
                <a:ea typeface="Calibri"/>
                <a:cs typeface="Calibri"/>
                <a:sym typeface="Calibri"/>
              </a:rPr>
              <a:t>Experiments with more than two factors at a time involve  the use of complex factorial designs. A design which  considers three or more  independent variables  simultaneously is called a </a:t>
            </a:r>
            <a:r>
              <a:rPr lang="en-IN" sz="2400" b="0" i="1" u="none" strike="noStrike" cap="none">
                <a:solidFill>
                  <a:srgbClr val="FF0066"/>
                </a:solidFill>
                <a:latin typeface="Calibri"/>
                <a:ea typeface="Calibri"/>
                <a:cs typeface="Calibri"/>
                <a:sym typeface="Calibri"/>
              </a:rPr>
              <a:t>complex factorial design.</a:t>
            </a:r>
            <a:endParaRPr sz="2400" b="0" i="0" u="none" strike="noStrike" cap="none">
              <a:latin typeface="Arial"/>
              <a:ea typeface="Arial"/>
              <a:cs typeface="Arial"/>
              <a:sym typeface="Arial"/>
            </a:endParaRPr>
          </a:p>
          <a:p>
            <a:pPr marL="509040" marR="0" lvl="0" indent="-486720" algn="just" rtl="0">
              <a:lnSpc>
                <a:spcPct val="100000"/>
              </a:lnSpc>
              <a:spcBef>
                <a:spcPts val="1077"/>
              </a:spcBef>
              <a:spcAft>
                <a:spcPts val="0"/>
              </a:spcAft>
              <a:buClr>
                <a:srgbClr val="7ED13A"/>
              </a:buClr>
              <a:buSzPts val="1656"/>
              <a:buFont typeface="Noto Sans Symbols"/>
              <a:buChar char="🞆"/>
            </a:pPr>
            <a:r>
              <a:rPr lang="en-IN" sz="2400" b="0" i="0" u="none" strike="noStrike" cap="none">
                <a:solidFill>
                  <a:srgbClr val="750A3C"/>
                </a:solidFill>
                <a:latin typeface="Calibri"/>
                <a:ea typeface="Calibri"/>
                <a:cs typeface="Calibri"/>
                <a:sym typeface="Calibri"/>
              </a:rPr>
              <a:t>In case of three factors with one experimental variable  having two treatments and two control variables, each one  of which having two levels, the design used will be termed 2 × 2 × 2 complex factorial design which will contain a total  of eight cells.</a:t>
            </a:r>
            <a:endParaRPr sz="2400" b="0" i="0" u="none" strike="noStrike" cap="none">
              <a:latin typeface="Arial"/>
              <a:ea typeface="Arial"/>
              <a:cs typeface="Arial"/>
              <a:sym typeface="Arial"/>
            </a:endParaRPr>
          </a:p>
        </p:txBody>
      </p:sp>
      <p:sp>
        <p:nvSpPr>
          <p:cNvPr id="774" name="Google Shape;774;p48"/>
          <p:cNvSpPr/>
          <p:nvPr/>
        </p:nvSpPr>
        <p:spPr>
          <a:xfrm>
            <a:off x="255240" y="260640"/>
            <a:ext cx="8822520" cy="100548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700" b="1" i="0" u="none" strike="noStrike" cap="none">
                <a:solidFill>
                  <a:srgbClr val="980000"/>
                </a:solidFill>
                <a:latin typeface="Arial"/>
                <a:ea typeface="Arial"/>
                <a:cs typeface="Arial"/>
                <a:sym typeface="Arial"/>
              </a:rPr>
              <a:t>Important Experimental Design</a:t>
            </a:r>
            <a:endParaRPr sz="27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IN" sz="2700" b="1" i="0" u="none" strike="noStrike" cap="none">
                <a:solidFill>
                  <a:srgbClr val="980000"/>
                </a:solidFill>
                <a:latin typeface="Arial"/>
                <a:ea typeface="Arial"/>
                <a:cs typeface="Arial"/>
                <a:sym typeface="Arial"/>
              </a:rPr>
              <a:t>	[D] Factorial Designs</a:t>
            </a:r>
            <a:endParaRPr sz="2700" b="0" i="0" u="none" strike="noStrike" cap="none">
              <a:latin typeface="Arial"/>
              <a:ea typeface="Arial"/>
              <a:cs typeface="Arial"/>
              <a:sym typeface="Arial"/>
            </a:endParaRPr>
          </a:p>
        </p:txBody>
      </p:sp>
      <p:pic>
        <p:nvPicPr>
          <p:cNvPr id="775" name="Google Shape;775;p48"/>
          <p:cNvPicPr preferRelativeResize="0"/>
          <p:nvPr/>
        </p:nvPicPr>
        <p:blipFill rotWithShape="1">
          <a:blip r:embed="rId9">
            <a:alphaModFix/>
          </a:blip>
          <a:srcRect/>
          <a:stretch/>
        </p:blipFill>
        <p:spPr>
          <a:xfrm>
            <a:off x="10650240" y="470160"/>
            <a:ext cx="917640" cy="138312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779"/>
        <p:cNvGrpSpPr/>
        <p:nvPr/>
      </p:nvGrpSpPr>
      <p:grpSpPr>
        <a:xfrm>
          <a:off x="0" y="0"/>
          <a:ext cx="0" cy="0"/>
          <a:chOff x="0" y="0"/>
          <a:chExt cx="0" cy="0"/>
        </a:xfrm>
      </p:grpSpPr>
      <p:grpSp>
        <p:nvGrpSpPr>
          <p:cNvPr id="780" name="Google Shape;780;p49"/>
          <p:cNvGrpSpPr/>
          <p:nvPr/>
        </p:nvGrpSpPr>
        <p:grpSpPr>
          <a:xfrm>
            <a:off x="71640" y="1512000"/>
            <a:ext cx="9648000" cy="1588680"/>
            <a:chOff x="71640" y="1512000"/>
            <a:chExt cx="9648000" cy="1588680"/>
          </a:xfrm>
        </p:grpSpPr>
        <p:sp>
          <p:nvSpPr>
            <p:cNvPr id="781" name="Google Shape;781;p49"/>
            <p:cNvSpPr/>
            <p:nvPr/>
          </p:nvSpPr>
          <p:spPr>
            <a:xfrm>
              <a:off x="71640" y="2756160"/>
              <a:ext cx="9648000" cy="8532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9"/>
            <p:cNvSpPr/>
            <p:nvPr/>
          </p:nvSpPr>
          <p:spPr>
            <a:xfrm>
              <a:off x="71640" y="2756160"/>
              <a:ext cx="9648000" cy="34452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9"/>
            <p:cNvSpPr/>
            <p:nvPr/>
          </p:nvSpPr>
          <p:spPr>
            <a:xfrm>
              <a:off x="71640" y="1512000"/>
              <a:ext cx="9648000" cy="124344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9"/>
            <p:cNvSpPr/>
            <p:nvPr/>
          </p:nvSpPr>
          <p:spPr>
            <a:xfrm>
              <a:off x="71640" y="1512000"/>
              <a:ext cx="9648000" cy="1243800"/>
            </a:xfrm>
            <a:custGeom>
              <a:avLst/>
              <a:gdLst/>
              <a:ahLst/>
              <a:cxnLst/>
              <a:rect l="l" t="t" r="r" b="b"/>
              <a:pathLst>
                <a:path w="9144000" h="1214755" extrusionOk="0">
                  <a:moveTo>
                    <a:pt x="0" y="1214627"/>
                  </a:moveTo>
                  <a:lnTo>
                    <a:pt x="9144000" y="1214627"/>
                  </a:lnTo>
                  <a:lnTo>
                    <a:pt x="9144000" y="0"/>
                  </a:lnTo>
                  <a:lnTo>
                    <a:pt x="0" y="0"/>
                  </a:lnTo>
                  <a:lnTo>
                    <a:pt x="0" y="1214627"/>
                  </a:lnTo>
                  <a:close/>
                </a:path>
              </a:pathLst>
            </a:custGeom>
            <a:noFill/>
            <a:ln w="12225" cap="flat" cmpd="sng">
              <a:solidFill>
                <a:srgbClr val="00ADEB"/>
              </a:solidFill>
              <a:prstDash val="solid"/>
              <a:round/>
              <a:headEnd type="none" w="sm" len="sm"/>
              <a:tailEnd type="none" w="sm" len="sm"/>
            </a:ln>
          </p:spPr>
        </p:sp>
      </p:grpSp>
      <p:sp>
        <p:nvSpPr>
          <p:cNvPr id="785" name="Google Shape;785;p49"/>
          <p:cNvSpPr/>
          <p:nvPr/>
        </p:nvSpPr>
        <p:spPr>
          <a:xfrm>
            <a:off x="129600" y="619560"/>
            <a:ext cx="9590040" cy="1161000"/>
          </a:xfrm>
          <a:prstGeom prst="rect">
            <a:avLst/>
          </a:prstGeom>
          <a:noFill/>
          <a:ln>
            <a:noFill/>
          </a:ln>
        </p:spPr>
        <p:txBody>
          <a:bodyPr spcFirstLastPara="1" wrap="square" lIns="0" tIns="21600" rIns="0" bIns="0" anchor="ctr" anchorCtr="0">
            <a:noAutofit/>
          </a:bodyPr>
          <a:lstStyle/>
          <a:p>
            <a:pPr marL="4314240" marR="0" lvl="0" indent="-4291920" algn="l" rtl="0">
              <a:lnSpc>
                <a:spcPct val="100000"/>
              </a:lnSpc>
              <a:spcBef>
                <a:spcPts val="0"/>
              </a:spcBef>
              <a:spcAft>
                <a:spcPts val="0"/>
              </a:spcAft>
              <a:buNone/>
            </a:pPr>
            <a:r>
              <a:rPr lang="en-IN" sz="3600" b="0" i="0" u="none" strike="noStrike" cap="none">
                <a:solidFill>
                  <a:srgbClr val="C00000"/>
                </a:solidFill>
                <a:latin typeface="Calibri"/>
                <a:ea typeface="Calibri"/>
                <a:cs typeface="Calibri"/>
                <a:sym typeface="Calibri"/>
              </a:rPr>
              <a:t>FEATURES OF A GOOD RESEARCH DESIGN</a:t>
            </a:r>
            <a:endParaRPr sz="3600" b="0" i="0" u="none" strike="noStrike" cap="none">
              <a:latin typeface="Arial"/>
              <a:ea typeface="Arial"/>
              <a:cs typeface="Arial"/>
              <a:sym typeface="Arial"/>
            </a:endParaRPr>
          </a:p>
        </p:txBody>
      </p:sp>
      <p:sp>
        <p:nvSpPr>
          <p:cNvPr id="786" name="Google Shape;786;p49"/>
          <p:cNvSpPr/>
          <p:nvPr/>
        </p:nvSpPr>
        <p:spPr>
          <a:xfrm>
            <a:off x="372960" y="1692000"/>
            <a:ext cx="10570680" cy="837000"/>
          </a:xfrm>
          <a:prstGeom prst="rect">
            <a:avLst/>
          </a:prstGeom>
          <a:noFill/>
          <a:ln>
            <a:noFill/>
          </a:ln>
        </p:spPr>
        <p:txBody>
          <a:bodyPr spcFirstLastPara="1" wrap="square" lIns="0" tIns="22675" rIns="0" bIns="0" anchor="t" anchorCtr="0">
            <a:spAutoFit/>
          </a:bodyPr>
          <a:lstStyle/>
          <a:p>
            <a:pPr marL="22680" marR="0" lvl="0" indent="0" algn="l" rtl="0">
              <a:lnSpc>
                <a:spcPct val="100000"/>
              </a:lnSpc>
              <a:spcBef>
                <a:spcPts val="0"/>
              </a:spcBef>
              <a:spcAft>
                <a:spcPts val="0"/>
              </a:spcAft>
              <a:buNone/>
            </a:pPr>
            <a:r>
              <a:rPr lang="en-IN" sz="2600" b="1" i="0" u="none" strike="noStrike" cap="none">
                <a:solidFill>
                  <a:srgbClr val="001F5F"/>
                </a:solidFill>
                <a:latin typeface="Calibri"/>
                <a:ea typeface="Calibri"/>
                <a:cs typeface="Calibri"/>
                <a:sym typeface="Calibri"/>
              </a:rPr>
              <a:t>A research design appropriate for a particular research problem,  </a:t>
            </a:r>
            <a:endParaRPr sz="2600" b="0" i="0" u="none" strike="noStrike" cap="none">
              <a:latin typeface="Arial"/>
              <a:ea typeface="Arial"/>
              <a:cs typeface="Arial"/>
              <a:sym typeface="Arial"/>
            </a:endParaRPr>
          </a:p>
          <a:p>
            <a:pPr marL="22680" marR="0" lvl="0" indent="0" algn="l" rtl="0">
              <a:lnSpc>
                <a:spcPct val="100000"/>
              </a:lnSpc>
              <a:spcBef>
                <a:spcPts val="179"/>
              </a:spcBef>
              <a:spcAft>
                <a:spcPts val="0"/>
              </a:spcAft>
              <a:buNone/>
            </a:pPr>
            <a:r>
              <a:rPr lang="en-IN" sz="2600" b="1" i="0" u="none" strike="noStrike" cap="none">
                <a:solidFill>
                  <a:srgbClr val="001F5F"/>
                </a:solidFill>
                <a:latin typeface="Calibri"/>
                <a:ea typeface="Calibri"/>
                <a:cs typeface="Calibri"/>
                <a:sym typeface="Calibri"/>
              </a:rPr>
              <a:t>usually involves the consideration of the following factors:</a:t>
            </a:r>
            <a:endParaRPr sz="2600" b="0" i="0" u="none" strike="noStrike" cap="none">
              <a:latin typeface="Arial"/>
              <a:ea typeface="Arial"/>
              <a:cs typeface="Arial"/>
              <a:sym typeface="Arial"/>
            </a:endParaRPr>
          </a:p>
        </p:txBody>
      </p:sp>
      <p:pic>
        <p:nvPicPr>
          <p:cNvPr id="787" name="Google Shape;787;p49"/>
          <p:cNvPicPr preferRelativeResize="0"/>
          <p:nvPr/>
        </p:nvPicPr>
        <p:blipFill rotWithShape="1">
          <a:blip r:embed="rId6">
            <a:alphaModFix/>
          </a:blip>
          <a:srcRect/>
          <a:stretch/>
        </p:blipFill>
        <p:spPr>
          <a:xfrm>
            <a:off x="79200" y="2813040"/>
            <a:ext cx="9640440" cy="3882600"/>
          </a:xfrm>
          <a:prstGeom prst="rect">
            <a:avLst/>
          </a:prstGeom>
          <a:noFill/>
          <a:ln>
            <a:noFill/>
          </a:ln>
        </p:spPr>
      </p:pic>
      <p:pic>
        <p:nvPicPr>
          <p:cNvPr id="788" name="Google Shape;788;p49" descr="Image result for pes university logo"/>
          <p:cNvPicPr preferRelativeResize="0"/>
          <p:nvPr/>
        </p:nvPicPr>
        <p:blipFill rotWithShape="1">
          <a:blip r:embed="rId7">
            <a:alphaModFix/>
          </a:blip>
          <a:srcRect/>
          <a:stretch/>
        </p:blipFill>
        <p:spPr>
          <a:xfrm>
            <a:off x="10553760" y="-2823480"/>
            <a:ext cx="1637640" cy="1637640"/>
          </a:xfrm>
          <a:prstGeom prst="rect">
            <a:avLst/>
          </a:prstGeom>
          <a:noFill/>
          <a:ln>
            <a:noFill/>
          </a:ln>
        </p:spPr>
      </p:pic>
      <p:pic>
        <p:nvPicPr>
          <p:cNvPr id="789" name="Google Shape;789;p49"/>
          <p:cNvPicPr preferRelativeResize="0"/>
          <p:nvPr/>
        </p:nvPicPr>
        <p:blipFill rotWithShape="1">
          <a:blip r:embed="rId8">
            <a:alphaModFix/>
          </a:blip>
          <a:srcRect/>
          <a:stretch/>
        </p:blipFill>
        <p:spPr>
          <a:xfrm>
            <a:off x="10650240" y="470160"/>
            <a:ext cx="917640" cy="138312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flipV="1">
            <a:off x="4287946" y="288730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87946" y="3249144"/>
            <a:ext cx="7497214" cy="461665"/>
          </a:xfrm>
          <a:prstGeom prst="rect">
            <a:avLst/>
          </a:prstGeom>
        </p:spPr>
        <p:txBody>
          <a:bodyPr wrap="square">
            <a:spAutoFit/>
          </a:bodyPr>
          <a:lstStyle/>
          <a:p>
            <a:r>
              <a:rPr lang="en-US" sz="2400" b="1" dirty="0"/>
              <a:t>Dr. Arti Arya</a:t>
            </a:r>
            <a:endParaRPr lang="en-IN" sz="2400" b="1" dirty="0"/>
          </a:p>
        </p:txBody>
      </p:sp>
      <p:sp>
        <p:nvSpPr>
          <p:cNvPr id="21" name="Rectangle 20"/>
          <p:cNvSpPr/>
          <p:nvPr/>
        </p:nvSpPr>
        <p:spPr>
          <a:xfrm>
            <a:off x="4287946" y="3540583"/>
            <a:ext cx="7497214" cy="461665"/>
          </a:xfrm>
          <a:prstGeom prst="rect">
            <a:avLst/>
          </a:prstGeom>
        </p:spPr>
        <p:txBody>
          <a:bodyPr wrap="square">
            <a:spAutoFit/>
          </a:bodyPr>
          <a:lstStyle/>
          <a:p>
            <a:r>
              <a:rPr lang="en-US" sz="2400" b="1" dirty="0" err="1"/>
              <a:t>artiarya@pes.edu</a:t>
            </a:r>
            <a:endParaRPr lang="en-IN" sz="2400" b="1" dirty="0"/>
          </a:p>
        </p:txBody>
      </p:sp>
      <p:grpSp>
        <p:nvGrpSpPr>
          <p:cNvPr id="23" name="Group 22"/>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752" y="1606241"/>
            <a:ext cx="2369218" cy="3550188"/>
          </a:xfrm>
          <a:prstGeom prst="rect">
            <a:avLst/>
          </a:prstGeom>
        </p:spPr>
      </p:pic>
      <p:sp>
        <p:nvSpPr>
          <p:cNvPr id="19" name="Rectangle 18"/>
          <p:cNvSpPr/>
          <p:nvPr/>
        </p:nvSpPr>
        <p:spPr>
          <a:xfrm>
            <a:off x="4287946" y="2068426"/>
            <a:ext cx="7497214" cy="553998"/>
          </a:xfrm>
          <a:prstGeom prst="rect">
            <a:avLst/>
          </a:prstGeom>
        </p:spPr>
        <p:txBody>
          <a:bodyPr wrap="square">
            <a:spAutoFit/>
          </a:bodyPr>
          <a:lstStyle/>
          <a:p>
            <a:r>
              <a:rPr lang="en-US" sz="3000" b="1" dirty="0">
                <a:solidFill>
                  <a:srgbClr val="DFA267"/>
                </a:solidFill>
              </a:rPr>
              <a:t>T</a:t>
            </a:r>
            <a:r>
              <a:rPr lang="en-IN" sz="3000" b="1" dirty="0">
                <a:solidFill>
                  <a:srgbClr val="DFA267"/>
                </a:solidFill>
              </a:rPr>
              <a: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Disclaimer</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p:sp>
        <p:nvSpPr>
          <p:cNvPr id="2" name="TextBox 1">
            <a:extLst>
              <a:ext uri="{FF2B5EF4-FFF2-40B4-BE49-F238E27FC236}">
                <a16:creationId xmlns:a16="http://schemas.microsoft.com/office/drawing/2014/main" id="{4077610D-08B7-5C4B-80B7-D522B579CFAC}"/>
              </a:ext>
            </a:extLst>
          </p:cNvPr>
          <p:cNvSpPr txBox="1"/>
          <p:nvPr/>
        </p:nvSpPr>
        <p:spPr>
          <a:xfrm>
            <a:off x="830885" y="2461410"/>
            <a:ext cx="9624330" cy="2985433"/>
          </a:xfrm>
          <a:prstGeom prst="rect">
            <a:avLst/>
          </a:prstGeom>
          <a:noFill/>
        </p:spPr>
        <p:txBody>
          <a:bodyPr wrap="square" rtlCol="0">
            <a:spAutoFit/>
          </a:bodyPr>
          <a:lstStyle/>
          <a:p>
            <a:r>
              <a:rPr lang="en-US" sz="2800" dirty="0">
                <a:latin typeface="Apple Chancery" panose="03020702040506060504" pitchFamily="66" charset="-79"/>
                <a:cs typeface="Apple Chancery" panose="03020702040506060504" pitchFamily="66" charset="-79"/>
              </a:rPr>
              <a:t>These slides are prepared from the prescribed text book and other reliable resources from the Internet.</a:t>
            </a:r>
          </a:p>
          <a:p>
            <a:endParaRPr lang="en-US" sz="2800" dirty="0">
              <a:latin typeface="Apple Chancery" panose="03020702040506060504" pitchFamily="66" charset="-79"/>
              <a:cs typeface="Apple Chancery" panose="03020702040506060504" pitchFamily="66" charset="-79"/>
            </a:endParaRPr>
          </a:p>
          <a:p>
            <a:r>
              <a:rPr lang="en-US" sz="2800" dirty="0">
                <a:latin typeface="Apple Chancery" panose="03020702040506060504" pitchFamily="66" charset="-79"/>
                <a:cs typeface="Apple Chancery" panose="03020702040506060504" pitchFamily="66" charset="-79"/>
              </a:rPr>
              <a:t>The images are imported from various sites and videos are imported from </a:t>
            </a:r>
            <a:r>
              <a:rPr lang="en-US" sz="2800" dirty="0" err="1">
                <a:latin typeface="Apple Chancery" panose="03020702040506060504" pitchFamily="66" charset="-79"/>
                <a:cs typeface="Apple Chancery" panose="03020702040506060504" pitchFamily="66" charset="-79"/>
              </a:rPr>
              <a:t>youtube.com</a:t>
            </a:r>
            <a:endParaRPr lang="en-US" sz="2800" dirty="0">
              <a:latin typeface="Apple Chancery" panose="03020702040506060504" pitchFamily="66" charset="-79"/>
              <a:cs typeface="Apple Chancery" panose="03020702040506060504" pitchFamily="66" charset="-79"/>
            </a:endParaRPr>
          </a:p>
          <a:p>
            <a:endParaRPr lang="en-US" sz="2400" dirty="0"/>
          </a:p>
          <a:p>
            <a:endParaRPr lang="en-US" sz="2400" dirty="0"/>
          </a:p>
        </p:txBody>
      </p:sp>
    </p:spTree>
    <p:extLst>
      <p:ext uri="{BB962C8B-B14F-4D97-AF65-F5344CB8AC3E}">
        <p14:creationId xmlns:p14="http://schemas.microsoft.com/office/powerpoint/2010/main" val="3666640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27"/>
          <p:cNvSpPr/>
          <p:nvPr/>
        </p:nvSpPr>
        <p:spPr>
          <a:xfrm>
            <a:off x="545040" y="1305720"/>
            <a:ext cx="9954720" cy="295452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600" b="0" i="0" u="none" strike="noStrike" cap="none">
                <a:solidFill>
                  <a:srgbClr val="000000"/>
                </a:solidFill>
                <a:latin typeface="Arial"/>
                <a:ea typeface="Arial"/>
                <a:cs typeface="Arial"/>
                <a:sym typeface="Arial"/>
              </a:rPr>
              <a:t>Professor Fisher has enumerated three principles of experimental designs:</a:t>
            </a:r>
            <a:endParaRPr sz="26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600" b="0" i="0" u="none" strike="noStrike" cap="none">
              <a:latin typeface="Arial"/>
              <a:ea typeface="Arial"/>
              <a:cs typeface="Arial"/>
              <a:sym typeface="Arial"/>
            </a:endParaRPr>
          </a:p>
          <a:p>
            <a:pPr marL="914400" marR="0" lvl="0" indent="-391680" algn="l" rtl="0">
              <a:lnSpc>
                <a:spcPct val="100000"/>
              </a:lnSpc>
              <a:spcBef>
                <a:spcPts val="0"/>
              </a:spcBef>
              <a:spcAft>
                <a:spcPts val="0"/>
              </a:spcAft>
              <a:buClr>
                <a:srgbClr val="000000"/>
              </a:buClr>
              <a:buSzPts val="2600"/>
              <a:buFont typeface="Arial"/>
              <a:buAutoNum type="arabicPeriod"/>
            </a:pPr>
            <a:r>
              <a:rPr lang="en-IN" sz="2600" b="0" i="0" u="none" strike="noStrike" cap="none">
                <a:solidFill>
                  <a:srgbClr val="000000"/>
                </a:solidFill>
                <a:latin typeface="Arial"/>
                <a:ea typeface="Arial"/>
                <a:cs typeface="Arial"/>
                <a:sym typeface="Arial"/>
              </a:rPr>
              <a:t>Principle of Replication</a:t>
            </a:r>
            <a:endParaRPr sz="2600" b="0" i="0" u="none" strike="noStrike" cap="none">
              <a:latin typeface="Arial"/>
              <a:ea typeface="Arial"/>
              <a:cs typeface="Arial"/>
              <a:sym typeface="Arial"/>
            </a:endParaRPr>
          </a:p>
          <a:p>
            <a:pPr marL="914400" marR="0" lvl="0" indent="-391680" algn="l" rtl="0">
              <a:lnSpc>
                <a:spcPct val="100000"/>
              </a:lnSpc>
              <a:spcBef>
                <a:spcPts val="0"/>
              </a:spcBef>
              <a:spcAft>
                <a:spcPts val="0"/>
              </a:spcAft>
              <a:buClr>
                <a:srgbClr val="000000"/>
              </a:buClr>
              <a:buSzPts val="2600"/>
              <a:buFont typeface="Arial"/>
              <a:buAutoNum type="arabicPeriod"/>
            </a:pPr>
            <a:r>
              <a:rPr lang="en-IN" sz="2600" b="0" i="0" u="none" strike="noStrike" cap="none">
                <a:solidFill>
                  <a:srgbClr val="000000"/>
                </a:solidFill>
                <a:latin typeface="Arial"/>
                <a:ea typeface="Arial"/>
                <a:cs typeface="Arial"/>
                <a:sym typeface="Arial"/>
              </a:rPr>
              <a:t>Principle of Randomization</a:t>
            </a:r>
            <a:endParaRPr sz="2600" b="0" i="0" u="none" strike="noStrike" cap="none">
              <a:latin typeface="Arial"/>
              <a:ea typeface="Arial"/>
              <a:cs typeface="Arial"/>
              <a:sym typeface="Arial"/>
            </a:endParaRPr>
          </a:p>
          <a:p>
            <a:pPr marL="914400" marR="0" lvl="0" indent="-391680" algn="l" rtl="0">
              <a:lnSpc>
                <a:spcPct val="100000"/>
              </a:lnSpc>
              <a:spcBef>
                <a:spcPts val="0"/>
              </a:spcBef>
              <a:spcAft>
                <a:spcPts val="0"/>
              </a:spcAft>
              <a:buClr>
                <a:srgbClr val="000000"/>
              </a:buClr>
              <a:buSzPts val="2600"/>
              <a:buFont typeface="Arial"/>
              <a:buAutoNum type="arabicPeriod"/>
            </a:pPr>
            <a:r>
              <a:rPr lang="en-IN" sz="2600" b="0" i="0" u="none" strike="noStrike" cap="none">
                <a:solidFill>
                  <a:srgbClr val="000000"/>
                </a:solidFill>
                <a:latin typeface="Arial"/>
                <a:ea typeface="Arial"/>
                <a:cs typeface="Arial"/>
                <a:sym typeface="Arial"/>
              </a:rPr>
              <a:t>Principle of Local Control</a:t>
            </a:r>
            <a:endParaRPr sz="26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600" b="0" i="0" u="none" strike="noStrike" cap="none">
              <a:latin typeface="Arial"/>
              <a:ea typeface="Arial"/>
              <a:cs typeface="Arial"/>
              <a:sym typeface="Arial"/>
            </a:endParaRPr>
          </a:p>
        </p:txBody>
      </p:sp>
      <p:sp>
        <p:nvSpPr>
          <p:cNvPr id="610" name="Google Shape;610;p27"/>
          <p:cNvSpPr/>
          <p:nvPr/>
        </p:nvSpPr>
        <p:spPr>
          <a:xfrm>
            <a:off x="645480" y="401760"/>
            <a:ext cx="9610560" cy="54828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400" b="1" i="0" u="none" strike="noStrike" cap="none">
                <a:solidFill>
                  <a:srgbClr val="980000"/>
                </a:solidFill>
                <a:latin typeface="Arial"/>
                <a:ea typeface="Arial"/>
                <a:cs typeface="Arial"/>
                <a:sym typeface="Arial"/>
              </a:rPr>
              <a:t>Basic Principles of Experimental Design</a:t>
            </a:r>
            <a:endParaRPr sz="2400" b="0" i="0" u="none" strike="noStrike" cap="none">
              <a:latin typeface="Arial"/>
              <a:ea typeface="Arial"/>
              <a:cs typeface="Arial"/>
              <a:sym typeface="Arial"/>
            </a:endParaRPr>
          </a:p>
        </p:txBody>
      </p:sp>
      <p:pic>
        <p:nvPicPr>
          <p:cNvPr id="4" name="Picture 3" descr="A close up of a logo&#10;&#10;Description automatically generated">
            <a:extLst>
              <a:ext uri="{FF2B5EF4-FFF2-40B4-BE49-F238E27FC236}">
                <a16:creationId xmlns:a16="http://schemas.microsoft.com/office/drawing/2014/main" id="{248A7313-5480-E54B-97C1-DB4A8FE42B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10" name="Google Shape;610;p27"/>
          <p:cNvSpPr/>
          <p:nvPr/>
        </p:nvSpPr>
        <p:spPr>
          <a:xfrm>
            <a:off x="645480" y="401760"/>
            <a:ext cx="9610560" cy="54828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400" b="1" i="0" u="none" strike="noStrike" cap="none">
                <a:solidFill>
                  <a:srgbClr val="980000"/>
                </a:solidFill>
                <a:latin typeface="Arial"/>
                <a:ea typeface="Arial"/>
                <a:cs typeface="Arial"/>
                <a:sym typeface="Arial"/>
              </a:rPr>
              <a:t>Basic Principles of Experimental Design</a:t>
            </a:r>
            <a:endParaRPr sz="2400" b="0" i="0" u="none" strike="noStrike" cap="none">
              <a:latin typeface="Arial"/>
              <a:ea typeface="Arial"/>
              <a:cs typeface="Arial"/>
              <a:sym typeface="Arial"/>
            </a:endParaRPr>
          </a:p>
        </p:txBody>
      </p:sp>
      <p:pic>
        <p:nvPicPr>
          <p:cNvPr id="4" name="Picture 3" descr="A close up of a logo&#10;&#10;Description automatically generated">
            <a:extLst>
              <a:ext uri="{FF2B5EF4-FFF2-40B4-BE49-F238E27FC236}">
                <a16:creationId xmlns:a16="http://schemas.microsoft.com/office/drawing/2014/main" id="{248A7313-5480-E54B-97C1-DB4A8FE42B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2" name="Online Media 1" descr="DoE 02: Basic Principles of the Design of Experiments">
            <a:hlinkClick r:id="" action="ppaction://media"/>
            <a:extLst>
              <a:ext uri="{FF2B5EF4-FFF2-40B4-BE49-F238E27FC236}">
                <a16:creationId xmlns:a16="http://schemas.microsoft.com/office/drawing/2014/main" id="{FA7231B3-2BCF-494A-8DBC-DA1294615C87}"/>
              </a:ext>
            </a:extLst>
          </p:cNvPr>
          <p:cNvPicPr>
            <a:picLocks noRot="1" noChangeAspect="1"/>
          </p:cNvPicPr>
          <p:nvPr>
            <a:videoFile r:link="rId1"/>
          </p:nvPr>
        </p:nvPicPr>
        <p:blipFill>
          <a:blip r:embed="rId5"/>
          <a:stretch>
            <a:fillRect/>
          </a:stretch>
        </p:blipFill>
        <p:spPr>
          <a:xfrm>
            <a:off x="1263315" y="1600241"/>
            <a:ext cx="8301790" cy="4690511"/>
          </a:xfrm>
          <a:prstGeom prst="rect">
            <a:avLst/>
          </a:prstGeom>
        </p:spPr>
      </p:pic>
    </p:spTree>
    <p:extLst>
      <p:ext uri="{BB962C8B-B14F-4D97-AF65-F5344CB8AC3E}">
        <p14:creationId xmlns:p14="http://schemas.microsoft.com/office/powerpoint/2010/main" val="82126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pic>
        <p:nvPicPr>
          <p:cNvPr id="615" name="Google Shape;615;p28"/>
          <p:cNvPicPr preferRelativeResize="0"/>
          <p:nvPr/>
        </p:nvPicPr>
        <p:blipFill rotWithShape="1">
          <a:blip r:embed="rId3">
            <a:alphaModFix/>
          </a:blip>
          <a:srcRect/>
          <a:stretch/>
        </p:blipFill>
        <p:spPr>
          <a:xfrm>
            <a:off x="288000" y="912960"/>
            <a:ext cx="9334440" cy="5853240"/>
          </a:xfrm>
          <a:prstGeom prst="rect">
            <a:avLst/>
          </a:prstGeom>
          <a:noFill/>
          <a:ln>
            <a:noFill/>
          </a:ln>
        </p:spPr>
      </p:pic>
      <p:sp>
        <p:nvSpPr>
          <p:cNvPr id="616" name="Google Shape;616;p28"/>
          <p:cNvSpPr/>
          <p:nvPr/>
        </p:nvSpPr>
        <p:spPr>
          <a:xfrm>
            <a:off x="645480" y="401760"/>
            <a:ext cx="9610560" cy="54828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400" b="1" i="0" u="none" strike="noStrike" cap="none">
                <a:solidFill>
                  <a:srgbClr val="980000"/>
                </a:solidFill>
                <a:latin typeface="Arial"/>
                <a:ea typeface="Arial"/>
                <a:cs typeface="Arial"/>
                <a:sym typeface="Arial"/>
              </a:rPr>
              <a:t>Basic Principles of Experimental Design</a:t>
            </a:r>
            <a:endParaRPr sz="2400" b="0" i="0" u="none" strike="noStrike" cap="none">
              <a:latin typeface="Arial"/>
              <a:ea typeface="Arial"/>
              <a:cs typeface="Arial"/>
              <a:sym typeface="Arial"/>
            </a:endParaRPr>
          </a:p>
        </p:txBody>
      </p:sp>
      <p:pic>
        <p:nvPicPr>
          <p:cNvPr id="4" name="Picture 3" descr="A close up of a logo&#10;&#10;Description automatically generated">
            <a:extLst>
              <a:ext uri="{FF2B5EF4-FFF2-40B4-BE49-F238E27FC236}">
                <a16:creationId xmlns:a16="http://schemas.microsoft.com/office/drawing/2014/main" id="{5F632664-5CAB-644B-BD6E-95717972A6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pic>
        <p:nvPicPr>
          <p:cNvPr id="621" name="Google Shape;621;p29"/>
          <p:cNvPicPr preferRelativeResize="0"/>
          <p:nvPr/>
        </p:nvPicPr>
        <p:blipFill rotWithShape="1">
          <a:blip r:embed="rId3">
            <a:alphaModFix/>
          </a:blip>
          <a:srcRect l="2389" t="18489" r="-2389" b="-18489"/>
          <a:stretch/>
        </p:blipFill>
        <p:spPr>
          <a:xfrm>
            <a:off x="1443600" y="1658880"/>
            <a:ext cx="7789320" cy="5817600"/>
          </a:xfrm>
          <a:prstGeom prst="rect">
            <a:avLst/>
          </a:prstGeom>
          <a:noFill/>
          <a:ln>
            <a:noFill/>
          </a:ln>
        </p:spPr>
      </p:pic>
      <p:sp>
        <p:nvSpPr>
          <p:cNvPr id="622" name="Google Shape;622;p29"/>
          <p:cNvSpPr/>
          <p:nvPr/>
        </p:nvSpPr>
        <p:spPr>
          <a:xfrm>
            <a:off x="645480" y="401760"/>
            <a:ext cx="9610560" cy="54828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400" b="1" i="0" u="none" strike="noStrike" cap="none">
                <a:solidFill>
                  <a:srgbClr val="980000"/>
                </a:solidFill>
                <a:latin typeface="Arial"/>
                <a:ea typeface="Arial"/>
                <a:cs typeface="Arial"/>
                <a:sym typeface="Arial"/>
              </a:rPr>
              <a:t>Basic Principles of Experimental Design</a:t>
            </a:r>
            <a:endParaRPr sz="2400" b="0" i="0" u="none" strike="noStrike" cap="none">
              <a:latin typeface="Arial"/>
              <a:ea typeface="Arial"/>
              <a:cs typeface="Arial"/>
              <a:sym typeface="Arial"/>
            </a:endParaRPr>
          </a:p>
        </p:txBody>
      </p:sp>
      <p:pic>
        <p:nvPicPr>
          <p:cNvPr id="4" name="Picture 3" descr="A close up of a logo&#10;&#10;Description automatically generated">
            <a:extLst>
              <a:ext uri="{FF2B5EF4-FFF2-40B4-BE49-F238E27FC236}">
                <a16:creationId xmlns:a16="http://schemas.microsoft.com/office/drawing/2014/main" id="{6C783AC0-FC49-7A41-8BF9-6A6A5CEA28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Google Shape;627;p30"/>
          <p:cNvPicPr preferRelativeResize="0"/>
          <p:nvPr/>
        </p:nvPicPr>
        <p:blipFill rotWithShape="1">
          <a:blip r:embed="rId3">
            <a:alphaModFix/>
          </a:blip>
          <a:srcRect/>
          <a:stretch/>
        </p:blipFill>
        <p:spPr>
          <a:xfrm>
            <a:off x="267120" y="1215000"/>
            <a:ext cx="9960120" cy="5223240"/>
          </a:xfrm>
          <a:prstGeom prst="rect">
            <a:avLst/>
          </a:prstGeom>
          <a:noFill/>
          <a:ln>
            <a:noFill/>
          </a:ln>
        </p:spPr>
      </p:pic>
      <p:sp>
        <p:nvSpPr>
          <p:cNvPr id="628" name="Google Shape;628;p30"/>
          <p:cNvSpPr/>
          <p:nvPr/>
        </p:nvSpPr>
        <p:spPr>
          <a:xfrm>
            <a:off x="645480" y="401760"/>
            <a:ext cx="9610560" cy="54828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400" b="1" i="0" u="none" strike="noStrike" cap="none">
                <a:solidFill>
                  <a:srgbClr val="980000"/>
                </a:solidFill>
                <a:latin typeface="Arial"/>
                <a:ea typeface="Arial"/>
                <a:cs typeface="Arial"/>
                <a:sym typeface="Arial"/>
              </a:rPr>
              <a:t>Basic Principles of Experimental Design</a:t>
            </a:r>
            <a:endParaRPr sz="2400" b="0" i="0" u="none" strike="noStrike" cap="none">
              <a:latin typeface="Arial"/>
              <a:ea typeface="Arial"/>
              <a:cs typeface="Arial"/>
              <a:sym typeface="Arial"/>
            </a:endParaRPr>
          </a:p>
        </p:txBody>
      </p:sp>
      <p:pic>
        <p:nvPicPr>
          <p:cNvPr id="4" name="Picture 3" descr="A close up of a logo&#10;&#10;Description automatically generated">
            <a:extLst>
              <a:ext uri="{FF2B5EF4-FFF2-40B4-BE49-F238E27FC236}">
                <a16:creationId xmlns:a16="http://schemas.microsoft.com/office/drawing/2014/main" id="{C639F81E-6718-1F41-8580-8E0BC175067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pic>
        <p:nvPicPr>
          <p:cNvPr id="633" name="Google Shape;633;p31"/>
          <p:cNvPicPr preferRelativeResize="0"/>
          <p:nvPr/>
        </p:nvPicPr>
        <p:blipFill rotWithShape="1">
          <a:blip r:embed="rId3">
            <a:alphaModFix/>
          </a:blip>
          <a:srcRect/>
          <a:stretch/>
        </p:blipFill>
        <p:spPr>
          <a:xfrm>
            <a:off x="152280" y="1231920"/>
            <a:ext cx="7957004" cy="4833360"/>
          </a:xfrm>
          <a:prstGeom prst="rect">
            <a:avLst/>
          </a:prstGeom>
          <a:noFill/>
          <a:ln>
            <a:noFill/>
          </a:ln>
        </p:spPr>
      </p:pic>
      <p:sp>
        <p:nvSpPr>
          <p:cNvPr id="634" name="Google Shape;634;p31"/>
          <p:cNvSpPr/>
          <p:nvPr/>
        </p:nvSpPr>
        <p:spPr>
          <a:xfrm>
            <a:off x="329400" y="401760"/>
            <a:ext cx="9610560" cy="548280"/>
          </a:xfrm>
          <a:prstGeom prst="rect">
            <a:avLst/>
          </a:prstGeom>
          <a:noFill/>
          <a:ln>
            <a:noFill/>
          </a:ln>
        </p:spPr>
        <p:txBody>
          <a:bodyPr spcFirstLastPara="1" wrap="square" lIns="90000" tIns="91425" rIns="90000" bIns="91425" anchor="t" anchorCtr="0">
            <a:spAutoFit/>
          </a:bodyPr>
          <a:lstStyle/>
          <a:p>
            <a:pPr marL="0" marR="0" lvl="0" indent="0" algn="l" rtl="0">
              <a:lnSpc>
                <a:spcPct val="100000"/>
              </a:lnSpc>
              <a:spcBef>
                <a:spcPts val="0"/>
              </a:spcBef>
              <a:spcAft>
                <a:spcPts val="0"/>
              </a:spcAft>
              <a:buNone/>
            </a:pPr>
            <a:r>
              <a:rPr lang="en-IN" sz="2400" b="1" i="0" u="none" strike="noStrike" cap="none">
                <a:solidFill>
                  <a:srgbClr val="980000"/>
                </a:solidFill>
                <a:latin typeface="Arial"/>
                <a:ea typeface="Arial"/>
                <a:cs typeface="Arial"/>
                <a:sym typeface="Arial"/>
              </a:rPr>
              <a:t>Basic Principles of Experimental Design</a:t>
            </a:r>
            <a:endParaRPr sz="2400" b="0" i="0" u="none" strike="noStrike" cap="none">
              <a:latin typeface="Arial"/>
              <a:ea typeface="Arial"/>
              <a:cs typeface="Arial"/>
              <a:sym typeface="Arial"/>
            </a:endParaRPr>
          </a:p>
        </p:txBody>
      </p:sp>
      <p:pic>
        <p:nvPicPr>
          <p:cNvPr id="4" name="Picture 3" descr="A close up of a logo&#10;&#10;Description automatically generated">
            <a:extLst>
              <a:ext uri="{FF2B5EF4-FFF2-40B4-BE49-F238E27FC236}">
                <a16:creationId xmlns:a16="http://schemas.microsoft.com/office/drawing/2014/main" id="{FA65FDD3-A084-D542-BCF0-014B7F52D9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TextBox 1">
            <a:extLst>
              <a:ext uri="{FF2B5EF4-FFF2-40B4-BE49-F238E27FC236}">
                <a16:creationId xmlns:a16="http://schemas.microsoft.com/office/drawing/2014/main" id="{077B7C76-0831-E447-A827-1F0757431527}"/>
              </a:ext>
            </a:extLst>
          </p:cNvPr>
          <p:cNvSpPr txBox="1"/>
          <p:nvPr/>
        </p:nvSpPr>
        <p:spPr>
          <a:xfrm>
            <a:off x="8494295" y="2630883"/>
            <a:ext cx="2346158" cy="2585323"/>
          </a:xfrm>
          <a:prstGeom prst="rect">
            <a:avLst/>
          </a:prstGeom>
          <a:noFill/>
        </p:spPr>
        <p:txBody>
          <a:bodyPr wrap="square" rtlCol="0">
            <a:spAutoFit/>
          </a:bodyPr>
          <a:lstStyle/>
          <a:p>
            <a:pPr algn="just"/>
            <a:r>
              <a:rPr lang="en-US" dirty="0"/>
              <a:t>Better grow variety of rice in different parts of the field based on some random sampling technique.</a:t>
            </a:r>
          </a:p>
          <a:p>
            <a:pPr algn="just"/>
            <a:r>
              <a:rPr lang="en-US" dirty="0"/>
              <a:t>This way experiment can be saved from the effect of extraneous variables.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03DD2FFD355448BFD07A893B4631A6" ma:contentTypeVersion="2" ma:contentTypeDescription="Create a new document." ma:contentTypeScope="" ma:versionID="33ff89b23601ebb4ec9c7faad25fb9c3">
  <xsd:schema xmlns:xsd="http://www.w3.org/2001/XMLSchema" xmlns:xs="http://www.w3.org/2001/XMLSchema" xmlns:p="http://schemas.microsoft.com/office/2006/metadata/properties" xmlns:ns2="8f6f7ef9-2fe2-4c09-973e-7ab18dda2a4e" targetNamespace="http://schemas.microsoft.com/office/2006/metadata/properties" ma:root="true" ma:fieldsID="1618d83e23a4e4bab6431207cc3f2c71" ns2:_="">
    <xsd:import namespace="8f6f7ef9-2fe2-4c09-973e-7ab18dda2a4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f7ef9-2fe2-4c09-973e-7ab18dda2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437847-18C7-4E68-8199-F0F56B8D0AC2}"/>
</file>

<file path=customXml/itemProps2.xml><?xml version="1.0" encoding="utf-8"?>
<ds:datastoreItem xmlns:ds="http://schemas.openxmlformats.org/officeDocument/2006/customXml" ds:itemID="{EDAF58E5-1323-4DC5-8C8D-8080DCB78EBE}"/>
</file>

<file path=customXml/itemProps3.xml><?xml version="1.0" encoding="utf-8"?>
<ds:datastoreItem xmlns:ds="http://schemas.openxmlformats.org/officeDocument/2006/customXml" ds:itemID="{8E041071-8503-451B-86A3-F0AC51326981}"/>
</file>

<file path=docProps/app.xml><?xml version="1.0" encoding="utf-8"?>
<Properties xmlns="http://schemas.openxmlformats.org/officeDocument/2006/extended-properties" xmlns:vt="http://schemas.openxmlformats.org/officeDocument/2006/docPropsVTypes">
  <TotalTime>7634</TotalTime>
  <Words>716</Words>
  <Application>Microsoft Macintosh PowerPoint</Application>
  <PresentationFormat>Widescreen</PresentationFormat>
  <Paragraphs>99</Paragraphs>
  <Slides>29</Slides>
  <Notes>25</Notes>
  <HiddenSlides>1</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Apple Chancery</vt:lpstr>
      <vt:lpstr>Arial</vt:lpstr>
      <vt:lpstr>Calibri</vt:lpstr>
      <vt:lpstr>Calibri Light</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Microsoft Office User</cp:lastModifiedBy>
  <cp:revision>269</cp:revision>
  <dcterms:created xsi:type="dcterms:W3CDTF">2019-05-30T23:14:00Z</dcterms:created>
  <dcterms:modified xsi:type="dcterms:W3CDTF">2022-09-05T17:33:53Z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y fmtid="{D5CDD505-2E9C-101B-9397-08002B2CF9AE}" pid="3" name="ContentTypeId">
    <vt:lpwstr>0x0101005A03DD2FFD355448BFD07A893B4631A6</vt:lpwstr>
  </property>
</Properties>
</file>