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79"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2ZZnEfxxizgifIu0EJiXNsKGF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54"/>
  </p:normalViewPr>
  <p:slideViewPr>
    <p:cSldViewPr snapToGrid="0">
      <p:cViewPr varScale="1">
        <p:scale>
          <a:sx n="120" d="100"/>
          <a:sy n="120" d="100"/>
        </p:scale>
        <p:origin x="216"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35" Type="http://schemas.openxmlformats.org/officeDocument/2006/relationships/customXml" Target="../customXml/item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074126bde_0_2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10074126bde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074126bde_0_2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10074126bde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074126bde_0_2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0074126bde_0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074126bde_0_2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10074126bde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074126bde_0_2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0074126bde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074126bde_0_2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0074126bde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074126bde_0_2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0074126bde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074126bde_0_2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10074126bde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74126bde_0_2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0074126bde_0_2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074126bde_0_2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0074126bde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074126bde_0_2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0074126bde_0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074126bde_0_2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0074126bde_0_2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074126bde_0_3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10074126bde_0_3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074126bde_0_3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10074126bde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074126bde_0_3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10074126bde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955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074126bde_0_3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10074126bde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956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074126bde_0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10074126bde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074126bde_0_1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0074126bde_0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074126bde_0_1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0074126bde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074126bde_0_1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0074126bde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074126bde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0074126bde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074126bde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0074126bde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5183188" y="987425"/>
            <a:ext cx="6172200" cy="4873625"/>
          </a:xfrm>
          <a:prstGeom prst="rect">
            <a:avLst/>
          </a:prstGeom>
          <a:noFill/>
          <a:ln>
            <a:noFill/>
          </a:ln>
        </p:spPr>
      </p:sp>
      <p:sp>
        <p:nvSpPr>
          <p:cNvPr id="68" name="Google Shape;68;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acm.org/code-of-ethics" TargetMode="External"/><Relationship Id="rId4" Type="http://schemas.openxmlformats.org/officeDocument/2006/relationships/hyperlink" Target="https://www.acm.org/binaries/content/assets/membership/images2/fac-stu-poster-code.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en.wikipedia.org/wiki/Ten_Commandments_of_Computer_Ethics#cite_note-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i="0" u="none" strike="noStrike" cap="none">
                <a:solidFill>
                  <a:srgbClr val="C55A11"/>
                </a:solidFill>
                <a:latin typeface="Calibri"/>
                <a:ea typeface="Calibri"/>
                <a:cs typeface="Calibri"/>
                <a:sym typeface="Calibri"/>
              </a:rPr>
              <a:t>Research Methodology</a:t>
            </a:r>
            <a:endParaRPr/>
          </a:p>
        </p:txBody>
      </p:sp>
      <p:sp>
        <p:nvSpPr>
          <p:cNvPr id="89" name="Google Shape;89;p1"/>
          <p:cNvSpPr/>
          <p:nvPr/>
        </p:nvSpPr>
        <p:spPr>
          <a:xfrm>
            <a:off x="4781916" y="2841955"/>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rgbClr val="2F5496"/>
                </a:solidFill>
                <a:latin typeface="Calibri"/>
                <a:ea typeface="Calibri"/>
                <a:cs typeface="Calibri"/>
                <a:sym typeface="Calibri"/>
              </a:rPr>
              <a:t>Research Proposal Fundamentals</a:t>
            </a:r>
            <a:endParaRPr/>
          </a:p>
        </p:txBody>
      </p:sp>
      <p:sp>
        <p:nvSpPr>
          <p:cNvPr id="90" name="Google Shape;90;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91" name="Google Shape;91;p1"/>
          <p:cNvSpPr/>
          <p:nvPr/>
        </p:nvSpPr>
        <p:spPr>
          <a:xfrm>
            <a:off x="4781916" y="4813108"/>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grpSp>
        <p:nvGrpSpPr>
          <p:cNvPr id="92" name="Google Shape;92;p1"/>
          <p:cNvGrpSpPr/>
          <p:nvPr/>
        </p:nvGrpSpPr>
        <p:grpSpPr>
          <a:xfrm>
            <a:off x="313844" y="5489699"/>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5" name="Google Shape;95;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6" name="Google Shape;96;p1" descr="A close up of a logo&#10;&#10;Description automatically generated"/>
          <p:cNvPicPr preferRelativeResize="0"/>
          <p:nvPr/>
        </p:nvPicPr>
        <p:blipFill rotWithShape="1">
          <a:blip r:embed="rId3">
            <a:alphaModFix/>
          </a:blip>
          <a:srcRect/>
          <a:stretch/>
        </p:blipFill>
        <p:spPr>
          <a:xfrm>
            <a:off x="1745722" y="1606241"/>
            <a:ext cx="2369218" cy="3550188"/>
          </a:xfrm>
          <a:prstGeom prst="rect">
            <a:avLst/>
          </a:prstGeom>
          <a:noFill/>
          <a:ln>
            <a:noFill/>
          </a:ln>
        </p:spPr>
      </p:pic>
      <p:grpSp>
        <p:nvGrpSpPr>
          <p:cNvPr id="97" name="Google Shape;97;p1"/>
          <p:cNvGrpSpPr/>
          <p:nvPr/>
        </p:nvGrpSpPr>
        <p:grpSpPr>
          <a:xfrm rot="10800000">
            <a:off x="10855702" y="266068"/>
            <a:ext cx="1066895" cy="1078155"/>
            <a:chOff x="313844" y="5489699"/>
            <a:chExt cx="1066895" cy="1078155"/>
          </a:xfrm>
        </p:grpSpPr>
        <p:sp>
          <p:nvSpPr>
            <p:cNvPr id="98" name="Google Shape;98;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cxnSp>
        <p:nvCxnSpPr>
          <p:cNvPr id="185" name="Google Shape;185;g10074126bde_0_200"/>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86" name="Google Shape;186;g10074126bde_0_20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87" name="Google Shape;187;g10074126bde_0_200"/>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88" name="Google Shape;188;g10074126bde_0_20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89" name="Google Shape;189;g10074126bde_0_200"/>
          <p:cNvSpPr txBox="1"/>
          <p:nvPr/>
        </p:nvSpPr>
        <p:spPr>
          <a:xfrm>
            <a:off x="393099" y="1407150"/>
            <a:ext cx="7898700" cy="3070500"/>
          </a:xfrm>
          <a:prstGeom prst="rect">
            <a:avLst/>
          </a:prstGeom>
          <a:noFill/>
          <a:ln>
            <a:noFill/>
          </a:ln>
        </p:spPr>
        <p:txBody>
          <a:bodyPr spcFirstLastPara="1" wrap="square" lIns="91425" tIns="45700" rIns="91425" bIns="45700" anchor="t" anchorCtr="0">
            <a:spAutoFit/>
          </a:bodyPr>
          <a:lstStyle/>
          <a:p>
            <a:pPr marL="0" lvl="0" indent="0" algn="l" rtl="0">
              <a:lnSpc>
                <a:spcPct val="130000"/>
              </a:lnSpc>
              <a:spcBef>
                <a:spcPts val="1800"/>
              </a:spcBef>
              <a:spcAft>
                <a:spcPts val="0"/>
              </a:spcAft>
              <a:buSzPts val="1100"/>
              <a:buNone/>
            </a:pPr>
            <a:r>
              <a:rPr lang="en-IN" sz="2200" b="1" dirty="0">
                <a:solidFill>
                  <a:srgbClr val="494949"/>
                </a:solidFill>
                <a:highlight>
                  <a:srgbClr val="FFFFFF"/>
                </a:highlight>
              </a:rPr>
              <a:t>General Tips</a:t>
            </a:r>
            <a:endParaRPr sz="2200" b="1" dirty="0">
              <a:solidFill>
                <a:srgbClr val="494949"/>
              </a:solidFill>
              <a:highlight>
                <a:srgbClr val="FFFFFF"/>
              </a:highlight>
            </a:endParaRPr>
          </a:p>
          <a:p>
            <a:pPr marL="457200" lvl="0" indent="-342900" algn="l" rtl="0">
              <a:lnSpc>
                <a:spcPct val="135000"/>
              </a:lnSpc>
              <a:spcBef>
                <a:spcPts val="120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Pay attention to the agency’s key interests.</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l" rtl="0">
              <a:lnSpc>
                <a:spcPct val="135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Organize ideas through numbered lists.</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l" rtl="0">
              <a:lnSpc>
                <a:spcPct val="135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Write carefully customized proposals.</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l" rtl="0">
              <a:lnSpc>
                <a:spcPct val="135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Go after grants of all sizes.</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l" rtl="0">
              <a:lnSpc>
                <a:spcPct val="135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Don’t give up! Keep on writing!</a:t>
            </a:r>
            <a:endParaRPr sz="1800" dirty="0">
              <a:solidFill>
                <a:srgbClr val="494949"/>
              </a:solidFill>
              <a:highlight>
                <a:srgbClr val="FFFFFF"/>
              </a:highlight>
              <a:latin typeface="Times New Roman"/>
              <a:ea typeface="Times New Roman"/>
              <a:cs typeface="Times New Roman"/>
              <a:sym typeface="Times New Roman"/>
            </a:endParaRPr>
          </a:p>
          <a:p>
            <a:pPr marL="0" lvl="0" indent="0" algn="l" rtl="0">
              <a:lnSpc>
                <a:spcPct val="135000"/>
              </a:lnSpc>
              <a:spcBef>
                <a:spcPts val="200"/>
              </a:spcBef>
              <a:spcAft>
                <a:spcPts val="0"/>
              </a:spcAft>
              <a:buNone/>
            </a:pPr>
            <a:endParaRPr sz="1350" b="1" dirty="0">
              <a:solidFill>
                <a:srgbClr val="494949"/>
              </a:solidFill>
              <a:highlight>
                <a:srgbClr val="FFFFFF"/>
              </a:highlight>
              <a:latin typeface="Georgia"/>
              <a:ea typeface="Georgia"/>
              <a:cs typeface="Georgia"/>
              <a:sym typeface="Georgia"/>
            </a:endParaRPr>
          </a:p>
          <a:p>
            <a:pPr marL="0" lvl="0" indent="0" algn="l" rtl="0">
              <a:lnSpc>
                <a:spcPct val="160000"/>
              </a:lnSpc>
              <a:spcBef>
                <a:spcPts val="0"/>
              </a:spcBef>
              <a:spcAft>
                <a:spcPts val="1800"/>
              </a:spcAft>
              <a:buSzPts val="1100"/>
              <a:buNone/>
            </a:pPr>
            <a:endParaRPr sz="1350" b="1" dirty="0">
              <a:solidFill>
                <a:srgbClr val="494949"/>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cxnSp>
        <p:nvCxnSpPr>
          <p:cNvPr id="194" name="Google Shape;194;g10074126bde_0_208"/>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95" name="Google Shape;195;g10074126bde_0_208"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96" name="Google Shape;196;g10074126bde_0_208"/>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97" name="Google Shape;197;g10074126bde_0_208"/>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98" name="Google Shape;198;g10074126bde_0_208"/>
          <p:cNvSpPr txBox="1"/>
          <p:nvPr/>
        </p:nvSpPr>
        <p:spPr>
          <a:xfrm>
            <a:off x="393099" y="1407150"/>
            <a:ext cx="7898700" cy="5748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3400"/>
              </a:spcBef>
              <a:spcAft>
                <a:spcPts val="0"/>
              </a:spcAft>
              <a:buSzPts val="1100"/>
              <a:buNone/>
            </a:pPr>
            <a:r>
              <a:rPr lang="en-IN" b="1">
                <a:solidFill>
                  <a:srgbClr val="002350"/>
                </a:solidFill>
                <a:highlight>
                  <a:srgbClr val="FFFFFF"/>
                </a:highlight>
                <a:latin typeface="Times New Roman"/>
                <a:ea typeface="Times New Roman"/>
                <a:cs typeface="Times New Roman"/>
                <a:sym typeface="Times New Roman"/>
              </a:rPr>
              <a:t> Scientific Misconduct</a:t>
            </a:r>
            <a:endParaRPr b="1">
              <a:solidFill>
                <a:srgbClr val="002350"/>
              </a:solidFill>
              <a:highlight>
                <a:srgbClr val="FFFFFF"/>
              </a:highlight>
              <a:latin typeface="Times New Roman"/>
              <a:ea typeface="Times New Roman"/>
              <a:cs typeface="Times New Roman"/>
              <a:sym typeface="Times New Roman"/>
            </a:endParaRPr>
          </a:p>
          <a:p>
            <a:pPr marL="0" lvl="0" indent="0" algn="just" rtl="0">
              <a:lnSpc>
                <a:spcPct val="115000"/>
              </a:lnSpc>
              <a:spcBef>
                <a:spcPts val="2300"/>
              </a:spcBef>
              <a:spcAft>
                <a:spcPts val="0"/>
              </a:spcAft>
              <a:buSzPts val="1100"/>
              <a:buNone/>
            </a:pPr>
            <a:r>
              <a:rPr lang="en-IN">
                <a:solidFill>
                  <a:srgbClr val="333939"/>
                </a:solidFill>
                <a:highlight>
                  <a:srgbClr val="FFFFFF"/>
                </a:highlight>
                <a:latin typeface="Times New Roman"/>
                <a:ea typeface="Times New Roman"/>
                <a:cs typeface="Times New Roman"/>
                <a:sym typeface="Times New Roman"/>
              </a:rPr>
              <a:t>(1) Scientific misconduct, on the other hand, is violating ethical standards, giving false information, infringing intellectual property rights of others or compromising their research activity in another way, either intentionally or by gross negligence in a setting relevant to science and academia. The specific circumstances of each individual case shall be decisive.</a:t>
            </a:r>
            <a:endParaRPr>
              <a:solidFill>
                <a:srgbClr val="333939"/>
              </a:solidFill>
              <a:highlight>
                <a:srgbClr val="FFFFFF"/>
              </a:highlight>
              <a:latin typeface="Times New Roman"/>
              <a:ea typeface="Times New Roman"/>
              <a:cs typeface="Times New Roman"/>
              <a:sym typeface="Times New Roman"/>
            </a:endParaRPr>
          </a:p>
          <a:p>
            <a:pPr marL="0" lvl="0" indent="0" algn="just" rtl="0">
              <a:lnSpc>
                <a:spcPct val="115000"/>
              </a:lnSpc>
              <a:spcBef>
                <a:spcPts val="1400"/>
              </a:spcBef>
              <a:spcAft>
                <a:spcPts val="0"/>
              </a:spcAft>
              <a:buSzPts val="1100"/>
              <a:buNone/>
            </a:pPr>
            <a:r>
              <a:rPr lang="en-IN">
                <a:solidFill>
                  <a:srgbClr val="333939"/>
                </a:solidFill>
                <a:highlight>
                  <a:srgbClr val="FFFFFF"/>
                </a:highlight>
                <a:latin typeface="Times New Roman"/>
                <a:ea typeface="Times New Roman"/>
                <a:cs typeface="Times New Roman"/>
                <a:sym typeface="Times New Roman"/>
              </a:rPr>
              <a:t>(2) As examples of scientific misconduct can, in particular, be considered:</a:t>
            </a:r>
            <a:endParaRPr>
              <a:solidFill>
                <a:srgbClr val="333939"/>
              </a:solidFill>
              <a:highlight>
                <a:srgbClr val="FFFFFF"/>
              </a:highlight>
              <a:latin typeface="Times New Roman"/>
              <a:ea typeface="Times New Roman"/>
              <a:cs typeface="Times New Roman"/>
              <a:sym typeface="Times New Roman"/>
            </a:endParaRPr>
          </a:p>
          <a:p>
            <a:pPr marL="0" lvl="0" indent="0" algn="just" rtl="0">
              <a:lnSpc>
                <a:spcPct val="115000"/>
              </a:lnSpc>
              <a:spcBef>
                <a:spcPts val="1400"/>
              </a:spcBef>
              <a:spcAft>
                <a:spcPts val="0"/>
              </a:spcAft>
              <a:buSzPts val="1100"/>
              <a:buNone/>
            </a:pPr>
            <a:r>
              <a:rPr lang="en-IN">
                <a:solidFill>
                  <a:srgbClr val="333939"/>
                </a:solidFill>
                <a:highlight>
                  <a:srgbClr val="FFFFFF"/>
                </a:highlight>
                <a:latin typeface="Times New Roman"/>
                <a:ea typeface="Times New Roman"/>
                <a:cs typeface="Times New Roman"/>
                <a:sym typeface="Times New Roman"/>
              </a:rPr>
              <a:t>1.   giving false information by</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320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inventing data;</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falsifying data or sources, for example by</a:t>
            </a:r>
            <a:endParaRPr>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holding back relevant sources, evidence, or texts,</a:t>
            </a:r>
            <a:endParaRPr>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manipulating sources, illustrations, and/or images,</a:t>
            </a:r>
            <a:endParaRPr>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selecting and dismissing unwanted results without disclosure;</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including incorrect information or details in a letter of application or grant application (including false information on a publication medium or forthcoming publications pending printing);</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applicants making false statements with regard to academic or scientific achievements when interviewed by a selection committee or an experts' panel;</a:t>
            </a:r>
            <a:endParaRPr>
              <a:solidFill>
                <a:srgbClr val="333939"/>
              </a:solidFill>
              <a:highlight>
                <a:srgbClr val="FFFFFF"/>
              </a:highlight>
              <a:latin typeface="Times New Roman"/>
              <a:ea typeface="Times New Roman"/>
              <a:cs typeface="Times New Roman"/>
              <a:sym typeface="Times New Roman"/>
            </a:endParaRPr>
          </a:p>
          <a:p>
            <a:pPr marL="0" lvl="0" indent="0" algn="just" rtl="0">
              <a:lnSpc>
                <a:spcPct val="115000"/>
              </a:lnSpc>
              <a:spcBef>
                <a:spcPts val="3200"/>
              </a:spcBef>
              <a:spcAft>
                <a:spcPts val="1800"/>
              </a:spcAft>
              <a:buSzPts val="1100"/>
              <a:buNone/>
            </a:pPr>
            <a:endParaRPr b="1">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cxnSp>
        <p:nvCxnSpPr>
          <p:cNvPr id="203" name="Google Shape;203;g10074126bde_0_216"/>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04" name="Google Shape;204;g10074126bde_0_216"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05" name="Google Shape;205;g10074126bde_0_216"/>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06" name="Google Shape;206;g10074126bde_0_216"/>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07" name="Google Shape;207;g10074126bde_0_216"/>
          <p:cNvSpPr txBox="1"/>
          <p:nvPr/>
        </p:nvSpPr>
        <p:spPr>
          <a:xfrm>
            <a:off x="393099" y="1407150"/>
            <a:ext cx="7898700" cy="56499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3200"/>
              </a:spcBef>
              <a:spcAft>
                <a:spcPts val="0"/>
              </a:spcAft>
              <a:buSzPts val="1100"/>
              <a:buNone/>
            </a:pPr>
            <a:r>
              <a:rPr lang="en-IN">
                <a:solidFill>
                  <a:srgbClr val="333939"/>
                </a:solidFill>
                <a:highlight>
                  <a:srgbClr val="FFFFFF"/>
                </a:highlight>
                <a:latin typeface="Times New Roman"/>
                <a:ea typeface="Times New Roman"/>
                <a:cs typeface="Times New Roman"/>
                <a:sym typeface="Times New Roman"/>
              </a:rPr>
              <a:t>2. infringement of intellectual property</a:t>
            </a:r>
            <a:endParaRPr>
              <a:solidFill>
                <a:srgbClr val="333939"/>
              </a:solidFill>
              <a:highlight>
                <a:srgbClr val="FFFFFF"/>
              </a:highlight>
              <a:latin typeface="Times New Roman"/>
              <a:ea typeface="Times New Roman"/>
              <a:cs typeface="Times New Roman"/>
              <a:sym typeface="Times New Roman"/>
            </a:endParaRPr>
          </a:p>
          <a:p>
            <a:pPr marL="0" lvl="0" indent="0" algn="just" rtl="0">
              <a:lnSpc>
                <a:spcPct val="115000"/>
              </a:lnSpc>
              <a:spcBef>
                <a:spcPts val="3200"/>
              </a:spcBef>
              <a:spcAft>
                <a:spcPts val="0"/>
              </a:spcAft>
              <a:buSzPts val="1100"/>
              <a:buNone/>
            </a:pPr>
            <a:r>
              <a:rPr lang="en-IN">
                <a:solidFill>
                  <a:srgbClr val="333939"/>
                </a:solidFill>
                <a:highlight>
                  <a:srgbClr val="FFFFFF"/>
                </a:highlight>
                <a:latin typeface="Times New Roman"/>
                <a:ea typeface="Times New Roman"/>
                <a:cs typeface="Times New Roman"/>
                <a:sym typeface="Times New Roman"/>
              </a:rPr>
              <a:t>with regard to a copyrighted piece of work of another individual or significant scientific findings, hypotheses, teachings, or research approaches of others notably through</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320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the unauthorized use of material claiming authorship (plagiarism),</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exploitation of unpublished research approaches or ideas, particularly as expert and/or reviewer (theft of ideas),</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claiming scientific authorship or co-authorship without having made any scientific contribution,</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falsification of content,</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unauthorized publishing or unauthorized sharing with third parties while the piece of work, the findings, the hypothesis, teaching content, or the research approach has not been published or made public,</a:t>
            </a:r>
            <a:endParaRPr>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333939"/>
              </a:buClr>
              <a:buSzPts val="1400"/>
              <a:buFont typeface="Times New Roman"/>
              <a:buChar char="●"/>
            </a:pPr>
            <a:r>
              <a:rPr lang="en-IN">
                <a:solidFill>
                  <a:srgbClr val="333939"/>
                </a:solidFill>
                <a:highlight>
                  <a:srgbClr val="FFFFFF"/>
                </a:highlight>
                <a:latin typeface="Times New Roman"/>
                <a:ea typeface="Times New Roman"/>
                <a:cs typeface="Times New Roman"/>
                <a:sym typeface="Times New Roman"/>
              </a:rPr>
              <a:t>using another person's name as (co-)author without their permission;</a:t>
            </a:r>
            <a:endParaRPr>
              <a:solidFill>
                <a:srgbClr val="333939"/>
              </a:solidFill>
              <a:highlight>
                <a:srgbClr val="FFFFFF"/>
              </a:highlight>
              <a:latin typeface="Times New Roman"/>
              <a:ea typeface="Times New Roman"/>
              <a:cs typeface="Times New Roman"/>
              <a:sym typeface="Times New Roman"/>
            </a:endParaRPr>
          </a:p>
          <a:p>
            <a:pPr marL="0" lvl="0" indent="0" algn="just" rtl="0">
              <a:lnSpc>
                <a:spcPct val="115000"/>
              </a:lnSpc>
              <a:spcBef>
                <a:spcPts val="3200"/>
              </a:spcBef>
              <a:spcAft>
                <a:spcPts val="0"/>
              </a:spcAft>
              <a:buSzPts val="1100"/>
              <a:buNone/>
            </a:pPr>
            <a:endParaRPr>
              <a:solidFill>
                <a:srgbClr val="333939"/>
              </a:solidFill>
              <a:highlight>
                <a:srgbClr val="FFFFFF"/>
              </a:highlight>
              <a:latin typeface="Times New Roman"/>
              <a:ea typeface="Times New Roman"/>
              <a:cs typeface="Times New Roman"/>
              <a:sym typeface="Times New Roman"/>
            </a:endParaRPr>
          </a:p>
          <a:p>
            <a:pPr marL="0" lvl="0" indent="0" algn="just" rtl="0">
              <a:lnSpc>
                <a:spcPct val="115000"/>
              </a:lnSpc>
              <a:spcBef>
                <a:spcPts val="3200"/>
              </a:spcBef>
              <a:spcAft>
                <a:spcPts val="0"/>
              </a:spcAft>
              <a:buSzPts val="1100"/>
              <a:buNone/>
            </a:pPr>
            <a:endParaRPr b="1">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1800"/>
              </a:spcAft>
              <a:buSzPts val="1100"/>
              <a:buNone/>
            </a:pPr>
            <a:endParaRPr b="1">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cxnSp>
        <p:nvCxnSpPr>
          <p:cNvPr id="212" name="Google Shape;212;g10074126bde_0_224"/>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13" name="Google Shape;213;g10074126bde_0_224"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14" name="Google Shape;214;g10074126bde_0_224"/>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15" name="Google Shape;215;g10074126bde_0_224"/>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16" name="Google Shape;216;g10074126bde_0_224"/>
          <p:cNvSpPr txBox="1"/>
          <p:nvPr/>
        </p:nvSpPr>
        <p:spPr>
          <a:xfrm>
            <a:off x="393099" y="1407150"/>
            <a:ext cx="7898700" cy="3983101"/>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400"/>
              </a:spcBef>
              <a:spcAft>
                <a:spcPts val="0"/>
              </a:spcAft>
              <a:buSzPts val="1100"/>
              <a:buNone/>
            </a:pPr>
            <a:r>
              <a:rPr lang="en-IN" dirty="0">
                <a:solidFill>
                  <a:srgbClr val="333939"/>
                </a:solidFill>
                <a:highlight>
                  <a:srgbClr val="FFFFFF"/>
                </a:highlight>
                <a:latin typeface="Times New Roman"/>
                <a:ea typeface="Times New Roman"/>
                <a:cs typeface="Times New Roman"/>
                <a:sym typeface="Times New Roman"/>
              </a:rPr>
              <a:t>3. compromising research activity of others by</a:t>
            </a:r>
            <a:endParaRPr dirty="0">
              <a:solidFill>
                <a:srgbClr val="333939"/>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3200"/>
              </a:spcBef>
              <a:spcAft>
                <a:spcPts val="0"/>
              </a:spcAft>
              <a:buClr>
                <a:srgbClr val="333939"/>
              </a:buClr>
              <a:buSzPts val="1400"/>
              <a:buFont typeface="Times New Roman"/>
              <a:buChar char="●"/>
            </a:pPr>
            <a:r>
              <a:rPr lang="en-IN" dirty="0">
                <a:solidFill>
                  <a:srgbClr val="333939"/>
                </a:solidFill>
                <a:highlight>
                  <a:srgbClr val="FFFFFF"/>
                </a:highlight>
                <a:latin typeface="Times New Roman"/>
                <a:ea typeface="Times New Roman"/>
                <a:cs typeface="Times New Roman"/>
                <a:sym typeface="Times New Roman"/>
              </a:rPr>
              <a:t>sabotaging research activity, for example, by</a:t>
            </a:r>
            <a:endParaRPr dirty="0">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dirty="0">
                <a:solidFill>
                  <a:srgbClr val="333939"/>
                </a:solidFill>
                <a:highlight>
                  <a:srgbClr val="FFFFFF"/>
                </a:highlight>
                <a:latin typeface="Times New Roman"/>
                <a:ea typeface="Times New Roman"/>
                <a:cs typeface="Times New Roman"/>
                <a:sym typeface="Times New Roman"/>
              </a:rPr>
              <a:t>damaging, destroying, or manipulating experiment installations, equipment or devices, documents, hardware, software, chemicals, or other items or matters that the other person needs to carry out an experiment,</a:t>
            </a:r>
            <a:endParaRPr dirty="0">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dirty="0">
                <a:solidFill>
                  <a:srgbClr val="333939"/>
                </a:solidFill>
                <a:highlight>
                  <a:srgbClr val="FFFFFF"/>
                </a:highlight>
                <a:latin typeface="Times New Roman"/>
                <a:ea typeface="Times New Roman"/>
                <a:cs typeface="Times New Roman"/>
                <a:sym typeface="Times New Roman"/>
              </a:rPr>
              <a:t>maliciously altering or removing books, archive records, manuscripts, data records,</a:t>
            </a:r>
            <a:endParaRPr dirty="0">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dirty="0">
                <a:solidFill>
                  <a:srgbClr val="333939"/>
                </a:solidFill>
                <a:highlight>
                  <a:srgbClr val="FFFFFF"/>
                </a:highlight>
                <a:latin typeface="Times New Roman"/>
                <a:ea typeface="Times New Roman"/>
                <a:cs typeface="Times New Roman"/>
                <a:sym typeface="Times New Roman"/>
              </a:rPr>
              <a:t>intentionally making scientifically relevant data storage media unusable;</a:t>
            </a:r>
            <a:endParaRPr dirty="0">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dirty="0">
                <a:solidFill>
                  <a:srgbClr val="333939"/>
                </a:solidFill>
                <a:highlight>
                  <a:srgbClr val="FFFFFF"/>
                </a:highlight>
                <a:latin typeface="Times New Roman"/>
                <a:ea typeface="Times New Roman"/>
                <a:cs typeface="Times New Roman"/>
                <a:sym typeface="Times New Roman"/>
              </a:rPr>
              <a:t>eliminating primary data insofar as this violates legal requirements or provisions or established principles for scientific work in the respective discipline;</a:t>
            </a:r>
            <a:endParaRPr dirty="0">
              <a:solidFill>
                <a:srgbClr val="333939"/>
              </a:solidFill>
              <a:highlight>
                <a:srgbClr val="FFFFFF"/>
              </a:highlight>
              <a:latin typeface="Times New Roman"/>
              <a:ea typeface="Times New Roman"/>
              <a:cs typeface="Times New Roman"/>
              <a:sym typeface="Times New Roman"/>
            </a:endParaRPr>
          </a:p>
          <a:p>
            <a:pPr marL="914400" lvl="1" indent="-317500" algn="just" rtl="0">
              <a:lnSpc>
                <a:spcPct val="115000"/>
              </a:lnSpc>
              <a:spcBef>
                <a:spcPts val="0"/>
              </a:spcBef>
              <a:spcAft>
                <a:spcPts val="0"/>
              </a:spcAft>
              <a:buClr>
                <a:srgbClr val="333939"/>
              </a:buClr>
              <a:buSzPts val="1400"/>
              <a:buFont typeface="Times New Roman"/>
              <a:buChar char="○"/>
            </a:pPr>
            <a:r>
              <a:rPr lang="en-IN" dirty="0">
                <a:solidFill>
                  <a:srgbClr val="333939"/>
                </a:solidFill>
                <a:highlight>
                  <a:srgbClr val="FFFFFF"/>
                </a:highlight>
                <a:latin typeface="Times New Roman"/>
                <a:ea typeface="Times New Roman"/>
                <a:cs typeface="Times New Roman"/>
                <a:sym typeface="Times New Roman"/>
              </a:rPr>
              <a:t>destroying research material without permission or disclosing it to third parties without permission.</a:t>
            </a:r>
            <a:endParaRPr dirty="0">
              <a:solidFill>
                <a:srgbClr val="333939"/>
              </a:solidFill>
              <a:highlight>
                <a:srgbClr val="FFFFFF"/>
              </a:highlight>
              <a:latin typeface="Times New Roman"/>
              <a:ea typeface="Times New Roman"/>
              <a:cs typeface="Times New Roman"/>
              <a:sym typeface="Times New Roman"/>
            </a:endParaRPr>
          </a:p>
          <a:p>
            <a:pPr marL="0" lvl="0" indent="0" algn="just" rtl="0">
              <a:lnSpc>
                <a:spcPct val="160000"/>
              </a:lnSpc>
              <a:spcBef>
                <a:spcPts val="0"/>
              </a:spcBef>
              <a:spcAft>
                <a:spcPts val="1800"/>
              </a:spcAft>
              <a:buSzPts val="1100"/>
              <a:buNone/>
            </a:pPr>
            <a:endParaRPr b="1"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cxnSp>
        <p:nvCxnSpPr>
          <p:cNvPr id="221" name="Google Shape;221;g10074126bde_0_232"/>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22" name="Google Shape;222;g10074126bde_0_23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23" name="Google Shape;223;g10074126bde_0_232"/>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24" name="Google Shape;224;g10074126bde_0_232"/>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25" name="Google Shape;225;g10074126bde_0_232"/>
          <p:cNvSpPr txBox="1"/>
          <p:nvPr/>
        </p:nvSpPr>
        <p:spPr>
          <a:xfrm>
            <a:off x="393099" y="1407150"/>
            <a:ext cx="7898700" cy="4866035"/>
          </a:xfrm>
          <a:prstGeom prst="rect">
            <a:avLst/>
          </a:prstGeom>
          <a:noFill/>
          <a:ln>
            <a:noFill/>
          </a:ln>
        </p:spPr>
        <p:txBody>
          <a:bodyPr spcFirstLastPara="1" wrap="square" lIns="91425" tIns="45700" rIns="91425" bIns="45700" anchor="t" anchorCtr="0">
            <a:spAutoFit/>
          </a:bodyPr>
          <a:lstStyle/>
          <a:p>
            <a:pPr marL="0" lvl="0" indent="0" algn="l" rtl="0">
              <a:lnSpc>
                <a:spcPct val="130000"/>
              </a:lnSpc>
              <a:spcBef>
                <a:spcPts val="1800"/>
              </a:spcBef>
              <a:spcAft>
                <a:spcPts val="0"/>
              </a:spcAft>
              <a:buSzPts val="1100"/>
              <a:buNone/>
            </a:pPr>
            <a:r>
              <a:rPr lang="en-IN" sz="1700" b="1" dirty="0">
                <a:solidFill>
                  <a:srgbClr val="494949"/>
                </a:solidFill>
                <a:highlight>
                  <a:srgbClr val="FFFFFF"/>
                </a:highlight>
              </a:rPr>
              <a:t>Ethical Standards:</a:t>
            </a:r>
            <a:endParaRPr sz="1700" b="1" dirty="0">
              <a:solidFill>
                <a:srgbClr val="494949"/>
              </a:solidFill>
              <a:highlight>
                <a:srgbClr val="FFFFFF"/>
              </a:highlight>
            </a:endParaRPr>
          </a:p>
          <a:p>
            <a:pPr marL="0" lvl="0" indent="0" algn="l" rtl="0">
              <a:lnSpc>
                <a:spcPct val="130000"/>
              </a:lnSpc>
              <a:spcBef>
                <a:spcPts val="1800"/>
              </a:spcBef>
              <a:spcAft>
                <a:spcPts val="0"/>
              </a:spcAft>
              <a:buSzPts val="1100"/>
              <a:buNone/>
            </a:pPr>
            <a:endParaRPr sz="1700" b="1" dirty="0">
              <a:solidFill>
                <a:srgbClr val="494949"/>
              </a:solidFill>
              <a:highlight>
                <a:srgbClr val="FFFFFF"/>
              </a:highlight>
            </a:endParaRPr>
          </a:p>
          <a:p>
            <a:pPr marL="0" lvl="0" indent="0" algn="l" rtl="0">
              <a:lnSpc>
                <a:spcPct val="160000"/>
              </a:lnSpc>
              <a:spcBef>
                <a:spcPts val="400"/>
              </a:spcBef>
              <a:spcAft>
                <a:spcPts val="0"/>
              </a:spcAft>
              <a:buSzPts val="1100"/>
              <a:buNone/>
            </a:pPr>
            <a:r>
              <a:rPr lang="en-IN" sz="1450" b="1" dirty="0">
                <a:solidFill>
                  <a:srgbClr val="494949"/>
                </a:solidFill>
                <a:highlight>
                  <a:srgbClr val="FFFFFF"/>
                </a:highlight>
                <a:latin typeface="Georgia"/>
                <a:ea typeface="Georgia"/>
                <a:cs typeface="Georgia"/>
                <a:sym typeface="Georgia"/>
              </a:rPr>
              <a:t>Association for computing machinery</a:t>
            </a:r>
            <a:endParaRPr sz="1450" b="1" dirty="0">
              <a:solidFill>
                <a:srgbClr val="494949"/>
              </a:solidFill>
              <a:highlight>
                <a:srgbClr val="FFFFFF"/>
              </a:highlight>
              <a:latin typeface="Georgia"/>
              <a:ea typeface="Georgia"/>
              <a:cs typeface="Georgia"/>
              <a:sym typeface="Georgia"/>
            </a:endParaRPr>
          </a:p>
          <a:p>
            <a:pPr marL="0" lvl="0" indent="0" algn="l" rtl="0">
              <a:lnSpc>
                <a:spcPct val="160000"/>
              </a:lnSpc>
              <a:spcBef>
                <a:spcPts val="1800"/>
              </a:spcBef>
              <a:spcAft>
                <a:spcPts val="0"/>
              </a:spcAft>
              <a:buSzPts val="1100"/>
              <a:buNone/>
            </a:pPr>
            <a:endParaRPr sz="1350" dirty="0">
              <a:solidFill>
                <a:srgbClr val="494949"/>
              </a:solidFill>
              <a:highlight>
                <a:srgbClr val="FFFFFF"/>
              </a:highlight>
              <a:latin typeface="Georgia"/>
              <a:ea typeface="Georgia"/>
              <a:cs typeface="Georgia"/>
              <a:sym typeface="Georgia"/>
            </a:endParaRPr>
          </a:p>
          <a:p>
            <a:pPr marL="0" lvl="0" indent="0" algn="l" rtl="0">
              <a:lnSpc>
                <a:spcPct val="160000"/>
              </a:lnSpc>
              <a:spcBef>
                <a:spcPts val="1800"/>
              </a:spcBef>
              <a:spcAft>
                <a:spcPts val="0"/>
              </a:spcAft>
              <a:buSzPts val="1100"/>
              <a:buNone/>
            </a:pPr>
            <a:r>
              <a:rPr lang="en-IN" sz="1350" u="sng" dirty="0">
                <a:solidFill>
                  <a:schemeClr val="hlink"/>
                </a:solidFill>
                <a:highlight>
                  <a:srgbClr val="FFFFFF"/>
                </a:highlight>
                <a:latin typeface="Georgia"/>
                <a:ea typeface="Georgia"/>
                <a:cs typeface="Georgia"/>
                <a:sym typeface="Georgia"/>
                <a:hlinkClick r:id="rId4"/>
              </a:rPr>
              <a:t>https://www.acm.org/binaries/content/assets/membership/images2/fac-stu-poster-code.pdf</a:t>
            </a:r>
            <a:endParaRPr sz="1350" dirty="0">
              <a:solidFill>
                <a:srgbClr val="494949"/>
              </a:solidFill>
              <a:highlight>
                <a:srgbClr val="FFFFFF"/>
              </a:highlight>
              <a:latin typeface="Georgia"/>
              <a:ea typeface="Georgia"/>
              <a:cs typeface="Georgia"/>
              <a:sym typeface="Georgia"/>
            </a:endParaRPr>
          </a:p>
          <a:p>
            <a:pPr lvl="0">
              <a:lnSpc>
                <a:spcPct val="135000"/>
              </a:lnSpc>
              <a:spcBef>
                <a:spcPts val="1800"/>
              </a:spcBef>
            </a:pPr>
            <a:r>
              <a:rPr lang="en-IN" sz="1350" b="1" dirty="0">
                <a:solidFill>
                  <a:srgbClr val="494949"/>
                </a:solidFill>
                <a:latin typeface="Georgia"/>
                <a:ea typeface="Georgia"/>
                <a:cs typeface="Georgia"/>
                <a:sym typeface="Georgia"/>
              </a:rPr>
              <a:t>Link for the explanation of ACM code ethics</a:t>
            </a:r>
          </a:p>
          <a:p>
            <a:pPr lvl="0">
              <a:lnSpc>
                <a:spcPct val="135000"/>
              </a:lnSpc>
              <a:spcBef>
                <a:spcPts val="1800"/>
              </a:spcBef>
            </a:pPr>
            <a:r>
              <a:rPr lang="en-IN" sz="1350" b="1" dirty="0">
                <a:solidFill>
                  <a:srgbClr val="494949"/>
                </a:solidFill>
                <a:latin typeface="Georgia"/>
                <a:ea typeface="Georgia"/>
                <a:cs typeface="Georgia"/>
                <a:sym typeface="Georgia"/>
                <a:hlinkClick r:id="rId5"/>
              </a:rPr>
              <a:t>https://www.acm.org/code-of-ethics</a:t>
            </a:r>
            <a:endParaRPr lang="en-IN" sz="1350" b="1" dirty="0">
              <a:solidFill>
                <a:srgbClr val="494949"/>
              </a:solidFill>
              <a:latin typeface="Georgia"/>
              <a:ea typeface="Georgia"/>
              <a:cs typeface="Georgia"/>
              <a:sym typeface="Georgia"/>
            </a:endParaRPr>
          </a:p>
          <a:p>
            <a:pPr lvl="0">
              <a:lnSpc>
                <a:spcPct val="135000"/>
              </a:lnSpc>
              <a:spcBef>
                <a:spcPts val="1800"/>
              </a:spcBef>
            </a:pPr>
            <a:endParaRPr sz="1350" b="1" dirty="0">
              <a:solidFill>
                <a:srgbClr val="494949"/>
              </a:solidFill>
              <a:highlight>
                <a:srgbClr val="FFFFFF"/>
              </a:highlight>
              <a:latin typeface="Georgia"/>
              <a:ea typeface="Georgia"/>
              <a:cs typeface="Georgia"/>
              <a:sym typeface="Georgia"/>
            </a:endParaRPr>
          </a:p>
          <a:p>
            <a:pPr marL="0" lvl="0" indent="0" algn="l" rtl="0">
              <a:lnSpc>
                <a:spcPct val="160000"/>
              </a:lnSpc>
              <a:spcBef>
                <a:spcPts val="0"/>
              </a:spcBef>
              <a:spcAft>
                <a:spcPts val="1800"/>
              </a:spcAft>
              <a:buSzPts val="1100"/>
              <a:buNone/>
            </a:pPr>
            <a:endParaRPr sz="1350" b="1" dirty="0">
              <a:solidFill>
                <a:srgbClr val="494949"/>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cxnSp>
        <p:nvCxnSpPr>
          <p:cNvPr id="230" name="Google Shape;230;g10074126bde_0_240"/>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31" name="Google Shape;231;g10074126bde_0_24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32" name="Google Shape;232;g10074126bde_0_240"/>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33" name="Google Shape;233;g10074126bde_0_24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34" name="Google Shape;234;g10074126bde_0_240"/>
          <p:cNvSpPr txBox="1"/>
          <p:nvPr/>
        </p:nvSpPr>
        <p:spPr>
          <a:xfrm>
            <a:off x="393099" y="1407150"/>
            <a:ext cx="7898700" cy="564120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600" b="1" dirty="0">
                <a:solidFill>
                  <a:srgbClr val="494949"/>
                </a:solidFill>
                <a:highlight>
                  <a:srgbClr val="FFFFFF"/>
                </a:highlight>
                <a:latin typeface="Times New Roman"/>
                <a:ea typeface="Times New Roman"/>
                <a:cs typeface="Times New Roman"/>
                <a:sym typeface="Times New Roman"/>
              </a:rPr>
              <a:t>IEEE Code of Ethics</a:t>
            </a:r>
            <a:endParaRPr sz="1600" b="1"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15000"/>
              </a:lnSpc>
              <a:spcBef>
                <a:spcPts val="180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a:t>
            </a:r>
            <a:endParaRPr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I. To uphold the highest standards of integrity, responsible </a:t>
            </a:r>
            <a:r>
              <a:rPr lang="en-IN" dirty="0" err="1">
                <a:solidFill>
                  <a:schemeClr val="dk1"/>
                </a:solidFill>
                <a:highlight>
                  <a:srgbClr val="FFFFFF"/>
                </a:highlight>
                <a:latin typeface="Times New Roman"/>
                <a:ea typeface="Times New Roman"/>
                <a:cs typeface="Times New Roman"/>
                <a:sym typeface="Times New Roman"/>
              </a:rPr>
              <a:t>behavior</a:t>
            </a:r>
            <a:r>
              <a:rPr lang="en-IN" dirty="0">
                <a:solidFill>
                  <a:schemeClr val="dk1"/>
                </a:solidFill>
                <a:highlight>
                  <a:srgbClr val="FFFFFF"/>
                </a:highlight>
                <a:latin typeface="Times New Roman"/>
                <a:ea typeface="Times New Roman"/>
                <a:cs typeface="Times New Roman"/>
                <a:sym typeface="Times New Roman"/>
              </a:rPr>
              <a:t>, and ethical conduct in professional activities.</a:t>
            </a:r>
            <a:endParaRPr dirty="0">
              <a:solidFill>
                <a:schemeClr val="dk1"/>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1. to hold paramount the safety, health, and welfare of the public, to strive to comply with ethical design and sustainable development practices, to protect the privacy of others, and to disclose promptly factors that might endanger the public or the environment;</a:t>
            </a:r>
            <a:endParaRPr dirty="0">
              <a:solidFill>
                <a:schemeClr val="dk1"/>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2. to avoid real or perceived conflicts of interest whenever possible, and to disclose them to affected parties when they do exist;</a:t>
            </a:r>
            <a:endParaRPr dirty="0">
              <a:solidFill>
                <a:schemeClr val="dk1"/>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3. to avoid unlawful conduct in professional activities, and to reject bribery in all its forms;</a:t>
            </a:r>
            <a:endParaRPr dirty="0">
              <a:solidFill>
                <a:schemeClr val="dk1"/>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4. to seek, accept, and offer honest criticism of technical work, to acknowledge and correct errors, to be honest and realistic in stating claims or estimates based on available data, and to credit properly the contributions of others;</a:t>
            </a:r>
            <a:endParaRPr dirty="0">
              <a:solidFill>
                <a:schemeClr val="dk1"/>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0"/>
              </a:spcBef>
              <a:spcAft>
                <a:spcPts val="0"/>
              </a:spcAft>
              <a:buSzPts val="1100"/>
              <a:buNone/>
            </a:pPr>
            <a:r>
              <a:rPr lang="en-IN" dirty="0">
                <a:solidFill>
                  <a:schemeClr val="dk1"/>
                </a:solidFill>
                <a:highlight>
                  <a:srgbClr val="FFFFFF"/>
                </a:highlight>
                <a:latin typeface="Times New Roman"/>
                <a:ea typeface="Times New Roman"/>
                <a:cs typeface="Times New Roman"/>
                <a:sym typeface="Times New Roman"/>
              </a:rPr>
              <a:t>5. to maintain and improve our technical competence and to undertake technological tasks for others only if qualified by training or experience, or after full disclosure of pertinent limitations;</a:t>
            </a:r>
            <a:endParaRPr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60000"/>
              </a:lnSpc>
              <a:spcBef>
                <a:spcPts val="0"/>
              </a:spcBef>
              <a:spcAft>
                <a:spcPts val="1800"/>
              </a:spcAft>
              <a:buSzPts val="1100"/>
              <a:buNone/>
            </a:pPr>
            <a:endParaRPr b="1"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cxnSp>
        <p:nvCxnSpPr>
          <p:cNvPr id="239" name="Google Shape;239;g10074126bde_0_252"/>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40" name="Google Shape;240;g10074126bde_0_25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41" name="Google Shape;241;g10074126bde_0_252"/>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42" name="Google Shape;242;g10074126bde_0_252"/>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43" name="Google Shape;243;g10074126bde_0_252"/>
          <p:cNvSpPr txBox="1"/>
          <p:nvPr/>
        </p:nvSpPr>
        <p:spPr>
          <a:xfrm>
            <a:off x="393099" y="1407150"/>
            <a:ext cx="7898700" cy="366404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SzPts val="1100"/>
              <a:buNone/>
            </a:pPr>
            <a:r>
              <a:rPr lang="en-IN" dirty="0">
                <a:solidFill>
                  <a:srgbClr val="494949"/>
                </a:solidFill>
                <a:highlight>
                  <a:srgbClr val="FFFFFF"/>
                </a:highlight>
                <a:latin typeface="Times New Roman"/>
                <a:ea typeface="Times New Roman"/>
                <a:cs typeface="Times New Roman"/>
                <a:sym typeface="Times New Roman"/>
              </a:rPr>
              <a:t>II. To treat all persons fairly and with respect, to not engage in harassment or discrimination, and to avoid injuring others.</a:t>
            </a:r>
            <a:endParaRPr dirty="0">
              <a:solidFill>
                <a:srgbClr val="494949"/>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1100"/>
              </a:spcBef>
              <a:spcAft>
                <a:spcPts val="0"/>
              </a:spcAft>
              <a:buSzPts val="1100"/>
              <a:buNone/>
            </a:pPr>
            <a:r>
              <a:rPr lang="en-IN" dirty="0">
                <a:solidFill>
                  <a:srgbClr val="494949"/>
                </a:solidFill>
                <a:highlight>
                  <a:srgbClr val="FFFFFF"/>
                </a:highlight>
                <a:latin typeface="Times New Roman"/>
                <a:ea typeface="Times New Roman"/>
                <a:cs typeface="Times New Roman"/>
                <a:sym typeface="Times New Roman"/>
              </a:rPr>
              <a:t>6. to treat all persons fairly and with respect, and to not engage in discrimination based on characteristics such as race, religion, gender, disability, age, national origin, sexual orientation, gender identity, or gender expression;</a:t>
            </a:r>
            <a:endParaRPr dirty="0">
              <a:solidFill>
                <a:srgbClr val="494949"/>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1100"/>
              </a:spcBef>
              <a:spcAft>
                <a:spcPts val="0"/>
              </a:spcAft>
              <a:buSzPts val="1100"/>
              <a:buNone/>
            </a:pPr>
            <a:r>
              <a:rPr lang="en-IN" dirty="0">
                <a:solidFill>
                  <a:srgbClr val="494949"/>
                </a:solidFill>
                <a:highlight>
                  <a:srgbClr val="FFFFFF"/>
                </a:highlight>
                <a:latin typeface="Times New Roman"/>
                <a:ea typeface="Times New Roman"/>
                <a:cs typeface="Times New Roman"/>
                <a:sym typeface="Times New Roman"/>
              </a:rPr>
              <a:t>7. to not engage in harassment of any kind, including sexual harassment or bullying </a:t>
            </a:r>
            <a:r>
              <a:rPr lang="en-IN" dirty="0" err="1">
                <a:solidFill>
                  <a:srgbClr val="494949"/>
                </a:solidFill>
                <a:highlight>
                  <a:srgbClr val="FFFFFF"/>
                </a:highlight>
                <a:latin typeface="Times New Roman"/>
                <a:ea typeface="Times New Roman"/>
                <a:cs typeface="Times New Roman"/>
                <a:sym typeface="Times New Roman"/>
              </a:rPr>
              <a:t>behavior</a:t>
            </a:r>
            <a:r>
              <a:rPr lang="en-IN" dirty="0">
                <a:solidFill>
                  <a:srgbClr val="494949"/>
                </a:solidFill>
                <a:highlight>
                  <a:srgbClr val="FFFFFF"/>
                </a:highlight>
                <a:latin typeface="Times New Roman"/>
                <a:ea typeface="Times New Roman"/>
                <a:cs typeface="Times New Roman"/>
                <a:sym typeface="Times New Roman"/>
              </a:rPr>
              <a:t>;</a:t>
            </a:r>
            <a:endParaRPr dirty="0">
              <a:solidFill>
                <a:srgbClr val="494949"/>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1100"/>
              </a:spcBef>
              <a:spcAft>
                <a:spcPts val="0"/>
              </a:spcAft>
              <a:buSzPts val="1100"/>
              <a:buNone/>
            </a:pPr>
            <a:r>
              <a:rPr lang="en-IN" dirty="0">
                <a:solidFill>
                  <a:srgbClr val="494949"/>
                </a:solidFill>
                <a:highlight>
                  <a:srgbClr val="FFFFFF"/>
                </a:highlight>
                <a:latin typeface="Times New Roman"/>
                <a:ea typeface="Times New Roman"/>
                <a:cs typeface="Times New Roman"/>
                <a:sym typeface="Times New Roman"/>
              </a:rPr>
              <a:t>8. to avoid injuring others, their property, reputation, or employment by false or malicious actions, </a:t>
            </a:r>
            <a:r>
              <a:rPr lang="en-IN" dirty="0" err="1">
                <a:solidFill>
                  <a:srgbClr val="494949"/>
                </a:solidFill>
                <a:highlight>
                  <a:srgbClr val="FFFFFF"/>
                </a:highlight>
                <a:latin typeface="Times New Roman"/>
                <a:ea typeface="Times New Roman"/>
                <a:cs typeface="Times New Roman"/>
                <a:sym typeface="Times New Roman"/>
              </a:rPr>
              <a:t>rumors</a:t>
            </a:r>
            <a:r>
              <a:rPr lang="en-IN" dirty="0">
                <a:solidFill>
                  <a:srgbClr val="494949"/>
                </a:solidFill>
                <a:highlight>
                  <a:srgbClr val="FFFFFF"/>
                </a:highlight>
                <a:latin typeface="Times New Roman"/>
                <a:ea typeface="Times New Roman"/>
                <a:cs typeface="Times New Roman"/>
                <a:sym typeface="Times New Roman"/>
              </a:rPr>
              <a:t> or any other verbal or physical abuses;</a:t>
            </a:r>
            <a:endParaRPr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15000"/>
              </a:lnSpc>
              <a:spcBef>
                <a:spcPts val="1100"/>
              </a:spcBef>
              <a:spcAft>
                <a:spcPts val="0"/>
              </a:spcAft>
              <a:buSzPts val="1100"/>
              <a:buNone/>
            </a:pPr>
            <a:r>
              <a:rPr lang="en-IN" dirty="0">
                <a:solidFill>
                  <a:srgbClr val="494949"/>
                </a:solidFill>
                <a:highlight>
                  <a:srgbClr val="FFFFFF"/>
                </a:highlight>
                <a:latin typeface="Times New Roman"/>
                <a:ea typeface="Times New Roman"/>
                <a:cs typeface="Times New Roman"/>
                <a:sym typeface="Times New Roman"/>
              </a:rPr>
              <a:t>III. To strive to ensure this code is upheld by colleagues and co-workers.</a:t>
            </a:r>
            <a:endParaRPr dirty="0">
              <a:solidFill>
                <a:srgbClr val="494949"/>
              </a:solidFill>
              <a:highlight>
                <a:srgbClr val="FFFFFF"/>
              </a:highlight>
              <a:latin typeface="Times New Roman"/>
              <a:ea typeface="Times New Roman"/>
              <a:cs typeface="Times New Roman"/>
              <a:sym typeface="Times New Roman"/>
            </a:endParaRPr>
          </a:p>
          <a:p>
            <a:pPr marL="381000" lvl="0" indent="0" algn="just" rtl="0">
              <a:lnSpc>
                <a:spcPct val="115000"/>
              </a:lnSpc>
              <a:spcBef>
                <a:spcPts val="1100"/>
              </a:spcBef>
              <a:spcAft>
                <a:spcPts val="1100"/>
              </a:spcAft>
              <a:buSzPts val="1100"/>
              <a:buNone/>
            </a:pPr>
            <a:r>
              <a:rPr lang="en-IN" dirty="0">
                <a:solidFill>
                  <a:srgbClr val="494949"/>
                </a:solidFill>
                <a:highlight>
                  <a:srgbClr val="FFFFFF"/>
                </a:highlight>
                <a:latin typeface="Times New Roman"/>
                <a:ea typeface="Times New Roman"/>
                <a:cs typeface="Times New Roman"/>
                <a:sym typeface="Times New Roman"/>
              </a:rPr>
              <a:t>19. to support colleagues and co-workers in following this code of ethics, to strive to ensure the code is upheld, and to not retaliate against individuals reporting a violation.</a:t>
            </a:r>
            <a:endParaRPr b="1"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cxnSp>
        <p:nvCxnSpPr>
          <p:cNvPr id="248" name="Google Shape;248;g10074126bde_0_260"/>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49" name="Google Shape;249;g10074126bde_0_26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50" name="Google Shape;250;g10074126bde_0_260"/>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51" name="Google Shape;251;g10074126bde_0_26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52" name="Google Shape;252;g10074126bde_0_260"/>
          <p:cNvSpPr txBox="1"/>
          <p:nvPr/>
        </p:nvSpPr>
        <p:spPr>
          <a:xfrm>
            <a:off x="393099" y="1407150"/>
            <a:ext cx="7898700" cy="4457700"/>
          </a:xfrm>
          <a:prstGeom prst="rect">
            <a:avLst/>
          </a:prstGeom>
          <a:noFill/>
          <a:ln>
            <a:noFill/>
          </a:ln>
        </p:spPr>
        <p:txBody>
          <a:bodyPr spcFirstLastPara="1" wrap="square" lIns="91425" tIns="45700" rIns="91425" bIns="45700" anchor="t" anchorCtr="0">
            <a:spAutoFit/>
          </a:bodyPr>
          <a:lstStyle/>
          <a:p>
            <a:pPr marL="0" lvl="0" indent="0" algn="just" rtl="0">
              <a:lnSpc>
                <a:spcPct val="130000"/>
              </a:lnSpc>
              <a:spcBef>
                <a:spcPts val="1700"/>
              </a:spcBef>
              <a:spcAft>
                <a:spcPts val="0"/>
              </a:spcAft>
              <a:buSzPts val="1100"/>
              <a:buNone/>
            </a:pPr>
            <a:r>
              <a:rPr lang="en-IN" sz="1800" b="1" dirty="0">
                <a:solidFill>
                  <a:srgbClr val="494949"/>
                </a:solidFill>
                <a:highlight>
                  <a:srgbClr val="FFFFFF"/>
                </a:highlight>
                <a:latin typeface="Times New Roman"/>
                <a:ea typeface="Times New Roman"/>
                <a:cs typeface="Times New Roman"/>
                <a:sym typeface="Times New Roman"/>
              </a:rPr>
              <a:t>The Ten Commandments of Computer Ethics</a:t>
            </a:r>
            <a:endParaRPr sz="1800" b="1" dirty="0">
              <a:solidFill>
                <a:srgbClr val="494949"/>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60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use a computer to harm other people.</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interfere with other people's computer work.</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snoop around in other people's computer files.</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use a computer to steal.</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use a computer to bear false witness.</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copy or use proprietary software for which you have not paid (without permission).</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use other people's computer resources without authorization or proper compensation.</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not appropriate other people's intellectual output.</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think about the social consequences of the program you are writing or the system you are designing.</a:t>
            </a:r>
            <a:endParaRPr sz="1600" dirty="0">
              <a:solidFill>
                <a:srgbClr val="202122"/>
              </a:solidFill>
              <a:highlight>
                <a:srgbClr val="FFFFFF"/>
              </a:highlight>
              <a:latin typeface="Times New Roman"/>
              <a:ea typeface="Times New Roman"/>
              <a:cs typeface="Times New Roman"/>
              <a:sym typeface="Times New Roman"/>
            </a:endParaRPr>
          </a:p>
          <a:p>
            <a:pPr marL="901700" lvl="0" indent="-330200" algn="just" rtl="0">
              <a:lnSpc>
                <a:spcPct val="115000"/>
              </a:lnSpc>
              <a:spcBef>
                <a:spcPts val="0"/>
              </a:spcBef>
              <a:spcAft>
                <a:spcPts val="0"/>
              </a:spcAft>
              <a:buClr>
                <a:srgbClr val="202122"/>
              </a:buClr>
              <a:buSzPts val="1600"/>
              <a:buFont typeface="Times New Roman"/>
              <a:buAutoNum type="arabicPeriod"/>
            </a:pPr>
            <a:r>
              <a:rPr lang="en-IN" sz="1600" dirty="0">
                <a:solidFill>
                  <a:srgbClr val="202122"/>
                </a:solidFill>
                <a:highlight>
                  <a:srgbClr val="FFFFFF"/>
                </a:highlight>
                <a:latin typeface="Times New Roman"/>
                <a:ea typeface="Times New Roman"/>
                <a:cs typeface="Times New Roman"/>
                <a:sym typeface="Times New Roman"/>
              </a:rPr>
              <a:t>Thou shalt always use a computer in ways that ensure consideration and respect for other humans.</a:t>
            </a:r>
            <a:r>
              <a:rPr lang="en-IN" sz="1600" baseline="30000" dirty="0">
                <a:solidFill>
                  <a:srgbClr val="0645AD"/>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[8]</a:t>
            </a:r>
            <a:endParaRPr sz="1600" b="1"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cxnSp>
        <p:nvCxnSpPr>
          <p:cNvPr id="257" name="Google Shape;257;g10074126bde_0_268"/>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58" name="Google Shape;258;g10074126bde_0_268"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59" name="Google Shape;259;g10074126bde_0_268"/>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60" name="Google Shape;260;g10074126bde_0_268"/>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61" name="Google Shape;261;g10074126bde_0_268"/>
          <p:cNvSpPr txBox="1"/>
          <p:nvPr/>
        </p:nvSpPr>
        <p:spPr>
          <a:xfrm>
            <a:off x="393099" y="1407150"/>
            <a:ext cx="7898700" cy="438360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600" b="1">
                <a:solidFill>
                  <a:srgbClr val="494949"/>
                </a:solidFill>
                <a:highlight>
                  <a:srgbClr val="FFFFFF"/>
                </a:highlight>
                <a:latin typeface="Times New Roman"/>
                <a:ea typeface="Times New Roman"/>
                <a:cs typeface="Times New Roman"/>
                <a:sym typeface="Times New Roman"/>
              </a:rPr>
              <a:t>Intellectual Property Rights(IPR)</a:t>
            </a:r>
            <a:endParaRPr sz="1600" b="1">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a:solidFill>
                  <a:srgbClr val="494949"/>
                </a:solidFill>
                <a:highlight>
                  <a:srgbClr val="FFFFFF"/>
                </a:highlight>
                <a:latin typeface="Times New Roman"/>
                <a:ea typeface="Times New Roman"/>
                <a:cs typeface="Times New Roman"/>
                <a:sym typeface="Times New Roman"/>
              </a:rPr>
              <a:t>What are intellectual property rights? Intellectual property (IP) is a term referring to a brand, invention, design or other kind of creation, which a person or business has legal rights over. Almost all businesses own some form of IP, which could be a business asset. Common types of IP include: </a:t>
            </a:r>
            <a:endParaRPr>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b="1">
                <a:solidFill>
                  <a:srgbClr val="494949"/>
                </a:solidFill>
                <a:highlight>
                  <a:srgbClr val="FFFFFF"/>
                </a:highlight>
                <a:latin typeface="Times New Roman"/>
                <a:ea typeface="Times New Roman"/>
                <a:cs typeface="Times New Roman"/>
                <a:sym typeface="Times New Roman"/>
              </a:rPr>
              <a:t>Copyright</a:t>
            </a:r>
            <a:r>
              <a:rPr lang="en-IN">
                <a:solidFill>
                  <a:srgbClr val="494949"/>
                </a:solidFill>
                <a:highlight>
                  <a:srgbClr val="FFFFFF"/>
                </a:highlight>
                <a:latin typeface="Times New Roman"/>
                <a:ea typeface="Times New Roman"/>
                <a:cs typeface="Times New Roman"/>
                <a:sym typeface="Times New Roman"/>
              </a:rPr>
              <a:t> – this protects written or published works such as books, songs, films, web content and artistic works; </a:t>
            </a:r>
            <a:endParaRPr>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b="1">
                <a:solidFill>
                  <a:srgbClr val="494949"/>
                </a:solidFill>
                <a:highlight>
                  <a:srgbClr val="FFFFFF"/>
                </a:highlight>
                <a:latin typeface="Times New Roman"/>
                <a:ea typeface="Times New Roman"/>
                <a:cs typeface="Times New Roman"/>
                <a:sym typeface="Times New Roman"/>
              </a:rPr>
              <a:t>Patents</a:t>
            </a:r>
            <a:r>
              <a:rPr lang="en-IN">
                <a:solidFill>
                  <a:srgbClr val="494949"/>
                </a:solidFill>
                <a:highlight>
                  <a:srgbClr val="FFFFFF"/>
                </a:highlight>
                <a:latin typeface="Times New Roman"/>
                <a:ea typeface="Times New Roman"/>
                <a:cs typeface="Times New Roman"/>
                <a:sym typeface="Times New Roman"/>
              </a:rPr>
              <a:t> – this protects commercial inventions, for example, a new business product or process; y Designs – this protects designs, such as drawings or computer models; </a:t>
            </a:r>
            <a:endParaRPr>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1800"/>
              </a:spcAft>
              <a:buSzPts val="1100"/>
              <a:buNone/>
            </a:pPr>
            <a:r>
              <a:rPr lang="en-IN" b="1">
                <a:solidFill>
                  <a:srgbClr val="494949"/>
                </a:solidFill>
                <a:highlight>
                  <a:srgbClr val="FFFFFF"/>
                </a:highlight>
                <a:latin typeface="Times New Roman"/>
                <a:ea typeface="Times New Roman"/>
                <a:cs typeface="Times New Roman"/>
                <a:sym typeface="Times New Roman"/>
              </a:rPr>
              <a:t>Trademarks</a:t>
            </a:r>
            <a:r>
              <a:rPr lang="en-IN">
                <a:solidFill>
                  <a:srgbClr val="494949"/>
                </a:solidFill>
                <a:highlight>
                  <a:srgbClr val="FFFFFF"/>
                </a:highlight>
                <a:latin typeface="Times New Roman"/>
                <a:ea typeface="Times New Roman"/>
                <a:cs typeface="Times New Roman"/>
                <a:sym typeface="Times New Roman"/>
              </a:rPr>
              <a:t> – this protects signs, symbols, logos, words or sounds that distinguish your products and services from those of your competitors. </a:t>
            </a:r>
            <a:endParaRPr>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cxnSp>
        <p:nvCxnSpPr>
          <p:cNvPr id="266" name="Google Shape;266;g10074126bde_0_278"/>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67" name="Google Shape;267;g10074126bde_0_278"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68" name="Google Shape;268;g10074126bde_0_278"/>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69" name="Google Shape;269;g10074126bde_0_278"/>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70" name="Google Shape;270;g10074126bde_0_278"/>
          <p:cNvSpPr txBox="1"/>
          <p:nvPr/>
        </p:nvSpPr>
        <p:spPr>
          <a:xfrm>
            <a:off x="393099" y="1407150"/>
            <a:ext cx="7898700" cy="372180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600">
                <a:solidFill>
                  <a:srgbClr val="494949"/>
                </a:solidFill>
                <a:highlight>
                  <a:srgbClr val="FFFFFF"/>
                </a:highlight>
                <a:latin typeface="Times New Roman"/>
                <a:ea typeface="Times New Roman"/>
                <a:cs typeface="Times New Roman"/>
                <a:sym typeface="Times New Roman"/>
              </a:rPr>
              <a:t>IP can be either registered or unregistered. </a:t>
            </a:r>
            <a:endParaRPr sz="1600">
              <a:solidFill>
                <a:srgbClr val="494949"/>
              </a:solidFill>
              <a:highlight>
                <a:srgbClr val="FFFFFF"/>
              </a:highlight>
              <a:latin typeface="Times New Roman"/>
              <a:ea typeface="Times New Roman"/>
              <a:cs typeface="Times New Roman"/>
              <a:sym typeface="Times New Roman"/>
            </a:endParaRPr>
          </a:p>
          <a:p>
            <a:pPr marL="457200" lvl="0" indent="-330200" algn="just" rtl="0">
              <a:lnSpc>
                <a:spcPct val="160000"/>
              </a:lnSpc>
              <a:spcBef>
                <a:spcPts val="1800"/>
              </a:spcBef>
              <a:spcAft>
                <a:spcPts val="0"/>
              </a:spcAft>
              <a:buClr>
                <a:srgbClr val="494949"/>
              </a:buClr>
              <a:buSzPts val="1600"/>
              <a:buFont typeface="Times New Roman"/>
              <a:buChar char="●"/>
            </a:pPr>
            <a:r>
              <a:rPr lang="en-IN" sz="1600">
                <a:solidFill>
                  <a:srgbClr val="494949"/>
                </a:solidFill>
                <a:highlight>
                  <a:srgbClr val="FFFFFF"/>
                </a:highlight>
                <a:latin typeface="Times New Roman"/>
                <a:ea typeface="Times New Roman"/>
                <a:cs typeface="Times New Roman"/>
                <a:sym typeface="Times New Roman"/>
              </a:rPr>
              <a:t>With unregistered IP, you automatically have legal rights over your creation. Unregistered forms of IP include copyright, unregistered design rights, common law trademarks and database rights, confidential information and trade secrets. With registered IP, you will have to apply to an authority, such as the Intellectual Property Office in the UK, to have your rights recognised. If you do not do this, others are free to exploit your creations. </a:t>
            </a:r>
            <a:endParaRPr sz="1600">
              <a:solidFill>
                <a:srgbClr val="494949"/>
              </a:solidFill>
              <a:highlight>
                <a:srgbClr val="FFFFFF"/>
              </a:highlight>
              <a:latin typeface="Times New Roman"/>
              <a:ea typeface="Times New Roman"/>
              <a:cs typeface="Times New Roman"/>
              <a:sym typeface="Times New Roman"/>
            </a:endParaRPr>
          </a:p>
          <a:p>
            <a:pPr marL="457200" lvl="0" indent="-330200" algn="just" rtl="0">
              <a:lnSpc>
                <a:spcPct val="160000"/>
              </a:lnSpc>
              <a:spcBef>
                <a:spcPts val="0"/>
              </a:spcBef>
              <a:spcAft>
                <a:spcPts val="0"/>
              </a:spcAft>
              <a:buClr>
                <a:srgbClr val="494949"/>
              </a:buClr>
              <a:buSzPts val="1600"/>
              <a:buFont typeface="Times New Roman"/>
              <a:buChar char="●"/>
            </a:pPr>
            <a:r>
              <a:rPr lang="en-IN" sz="1600">
                <a:solidFill>
                  <a:srgbClr val="494949"/>
                </a:solidFill>
                <a:highlight>
                  <a:srgbClr val="FFFFFF"/>
                </a:highlight>
                <a:latin typeface="Times New Roman"/>
                <a:ea typeface="Times New Roman"/>
                <a:cs typeface="Times New Roman"/>
                <a:sym typeface="Times New Roman"/>
              </a:rPr>
              <a:t>Registered forms of IP include patents, registered trademarks and registered design rights. Copyright is also registerable.</a:t>
            </a:r>
            <a:endParaRPr sz="160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598883" y="1849772"/>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cap="none">
                <a:solidFill>
                  <a:schemeClr val="dk1"/>
                </a:solidFill>
                <a:latin typeface="Calibri"/>
                <a:ea typeface="Calibri"/>
                <a:cs typeface="Calibri"/>
                <a:sym typeface="Calibri"/>
              </a:rPr>
              <a:t>RESEARCH METHODOLOGY</a:t>
            </a:r>
            <a:endParaRPr/>
          </a:p>
        </p:txBody>
      </p:sp>
      <p:sp>
        <p:nvSpPr>
          <p:cNvPr id="105" name="Google Shape;105;p2"/>
          <p:cNvSpPr/>
          <p:nvPr/>
        </p:nvSpPr>
        <p:spPr>
          <a:xfrm>
            <a:off x="598883" y="2888778"/>
            <a:ext cx="749721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rgbClr val="2F5496"/>
                </a:solidFill>
                <a:latin typeface="Calibri"/>
                <a:ea typeface="Calibri"/>
                <a:cs typeface="Calibri"/>
                <a:sym typeface="Calibri"/>
              </a:rPr>
              <a:t>Research Proposal Fundamentals</a:t>
            </a:r>
            <a:endParaRPr/>
          </a:p>
          <a:p>
            <a:pPr marL="0" marR="0" lvl="0" indent="0" algn="l" rtl="0">
              <a:spcBef>
                <a:spcPts val="0"/>
              </a:spcBef>
              <a:spcAft>
                <a:spcPts val="0"/>
              </a:spcAft>
              <a:buNone/>
            </a:pPr>
            <a:endParaRPr sz="3600" b="1">
              <a:solidFill>
                <a:srgbClr val="2F5496"/>
              </a:solidFill>
              <a:latin typeface="Calibri"/>
              <a:ea typeface="Calibri"/>
              <a:cs typeface="Calibri"/>
              <a:sym typeface="Calibri"/>
            </a:endParaRPr>
          </a:p>
        </p:txBody>
      </p:sp>
      <p:sp>
        <p:nvSpPr>
          <p:cNvPr id="106" name="Google Shape;106;p2"/>
          <p:cNvSpPr/>
          <p:nvPr/>
        </p:nvSpPr>
        <p:spPr>
          <a:xfrm>
            <a:off x="598883" y="5489699"/>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107" name="Google Shape;107;p2"/>
          <p:cNvSpPr/>
          <p:nvPr/>
        </p:nvSpPr>
        <p:spPr>
          <a:xfrm>
            <a:off x="598883" y="5887304"/>
            <a:ext cx="74972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grpSp>
        <p:nvGrpSpPr>
          <p:cNvPr id="108" name="Google Shape;108;p2"/>
          <p:cNvGrpSpPr/>
          <p:nvPr/>
        </p:nvGrpSpPr>
        <p:grpSpPr>
          <a:xfrm>
            <a:off x="313844" y="5489699"/>
            <a:ext cx="1066895" cy="1078155"/>
            <a:chOff x="313844" y="5489699"/>
            <a:chExt cx="1066895" cy="1078155"/>
          </a:xfrm>
        </p:grpSpPr>
        <p:sp>
          <p:nvSpPr>
            <p:cNvPr id="109" name="Google Shape;109;p2"/>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2"/>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111" name="Google Shape;111;p2"/>
          <p:cNvCxnSpPr/>
          <p:nvPr/>
        </p:nvCxnSpPr>
        <p:spPr>
          <a:xfrm rot="10800000" flipH="1">
            <a:off x="0" y="2596822"/>
            <a:ext cx="7904054" cy="68537"/>
          </a:xfrm>
          <a:prstGeom prst="straightConnector1">
            <a:avLst/>
          </a:prstGeom>
          <a:noFill/>
          <a:ln w="38100" cap="flat" cmpd="sng">
            <a:solidFill>
              <a:srgbClr val="DFA267"/>
            </a:solidFill>
            <a:prstDash val="solid"/>
            <a:miter lim="800000"/>
            <a:headEnd type="none" w="sm" len="sm"/>
            <a:tailEnd type="none" w="sm" len="sm"/>
          </a:ln>
        </p:spPr>
      </p:cxnSp>
      <p:pic>
        <p:nvPicPr>
          <p:cNvPr id="112" name="Google Shape;112;p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75" name="Google Shape;275;g10074126bde_0_286"/>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76" name="Google Shape;276;g10074126bde_0_286"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77" name="Google Shape;277;g10074126bde_0_286"/>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78" name="Google Shape;278;g10074126bde_0_286"/>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79" name="Google Shape;279;g10074126bde_0_286"/>
          <p:cNvSpPr txBox="1"/>
          <p:nvPr/>
        </p:nvSpPr>
        <p:spPr>
          <a:xfrm>
            <a:off x="393099" y="1407150"/>
            <a:ext cx="7898700" cy="497160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600" b="1" dirty="0">
                <a:solidFill>
                  <a:srgbClr val="494949"/>
                </a:solidFill>
                <a:highlight>
                  <a:srgbClr val="FFFFFF"/>
                </a:highlight>
                <a:latin typeface="Times New Roman"/>
                <a:ea typeface="Times New Roman"/>
                <a:cs typeface="Times New Roman"/>
                <a:sym typeface="Times New Roman"/>
              </a:rPr>
              <a:t>Intellectual property rights – systems in India </a:t>
            </a:r>
            <a:endParaRPr sz="1600" b="1"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sz="1600" b="1" dirty="0">
                <a:solidFill>
                  <a:srgbClr val="494949"/>
                </a:solidFill>
                <a:highlight>
                  <a:srgbClr val="FFFFFF"/>
                </a:highlight>
                <a:latin typeface="Times New Roman"/>
                <a:ea typeface="Times New Roman"/>
                <a:cs typeface="Times New Roman"/>
                <a:sym typeface="Times New Roman"/>
              </a:rPr>
              <a:t>Copyright</a:t>
            </a:r>
            <a:endParaRPr sz="1600" b="1"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sz="1600" dirty="0">
                <a:solidFill>
                  <a:srgbClr val="494949"/>
                </a:solidFill>
                <a:highlight>
                  <a:srgbClr val="FFFFFF"/>
                </a:highlight>
                <a:latin typeface="Times New Roman"/>
                <a:ea typeface="Times New Roman"/>
                <a:cs typeface="Times New Roman"/>
                <a:sym typeface="Times New Roman"/>
              </a:rPr>
              <a:t> India is a signatory to the Berne Convention on copyright. However, it may be a good idea to register your copyright as doing so may help to prove ownership if there are criminal proceedings against infringers. In most cases though, registration is not necessary to maintain a copyright infringement claim in India. Registration is made, in person or via a representative, with the Copyright Office. Since 2016, copyright policy was moved to India’s Ministry of Commerce and Industry. All IPRs are now administered by the Department for Industrial Property and Promotion (DIPP). </a:t>
            </a:r>
            <a:endParaRPr sz="1600"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1800"/>
              </a:spcAft>
              <a:buSzPts val="1100"/>
              <a:buNone/>
            </a:pPr>
            <a:r>
              <a:rPr lang="en-IN" sz="1600" dirty="0">
                <a:solidFill>
                  <a:srgbClr val="494949"/>
                </a:solidFill>
                <a:highlight>
                  <a:srgbClr val="FFFFFF"/>
                </a:highlight>
                <a:latin typeface="Times New Roman"/>
                <a:ea typeface="Times New Roman"/>
                <a:cs typeface="Times New Roman"/>
                <a:sym typeface="Times New Roman"/>
              </a:rPr>
              <a:t>Internet piracy of films, music, games and software is an issue in India, as is unauthorised copying of physical books.</a:t>
            </a:r>
            <a:endParaRPr sz="1600"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cxnSp>
        <p:nvCxnSpPr>
          <p:cNvPr id="284" name="Google Shape;284;g10074126bde_0_294"/>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85" name="Google Shape;285;g10074126bde_0_294"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86" name="Google Shape;286;g10074126bde_0_294"/>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87" name="Google Shape;287;g10074126bde_0_294"/>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88" name="Google Shape;288;g10074126bde_0_294"/>
          <p:cNvSpPr txBox="1"/>
          <p:nvPr/>
        </p:nvSpPr>
        <p:spPr>
          <a:xfrm>
            <a:off x="393099" y="1407150"/>
            <a:ext cx="7898700" cy="418350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600" b="1">
                <a:solidFill>
                  <a:srgbClr val="494949"/>
                </a:solidFill>
                <a:highlight>
                  <a:srgbClr val="FFFFFF"/>
                </a:highlight>
                <a:latin typeface="Times New Roman"/>
                <a:ea typeface="Times New Roman"/>
                <a:cs typeface="Times New Roman"/>
                <a:sym typeface="Times New Roman"/>
              </a:rPr>
              <a:t>Patents</a:t>
            </a:r>
            <a:r>
              <a:rPr lang="en-IN" sz="1600">
                <a:solidFill>
                  <a:srgbClr val="494949"/>
                </a:solidFill>
                <a:highlight>
                  <a:srgbClr val="FFFFFF"/>
                </a:highlight>
                <a:latin typeface="Times New Roman"/>
                <a:ea typeface="Times New Roman"/>
                <a:cs typeface="Times New Roman"/>
                <a:sym typeface="Times New Roman"/>
              </a:rPr>
              <a:t> </a:t>
            </a:r>
            <a:endParaRPr sz="160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sz="1600">
                <a:solidFill>
                  <a:srgbClr val="494949"/>
                </a:solidFill>
                <a:highlight>
                  <a:srgbClr val="FFFFFF"/>
                </a:highlight>
                <a:latin typeface="Times New Roman"/>
                <a:ea typeface="Times New Roman"/>
                <a:cs typeface="Times New Roman"/>
                <a:sym typeface="Times New Roman"/>
              </a:rPr>
              <a:t>India’s Patents Act of 1970, 2003 Patent Rules and the 2016 Patent Amendment Rules set out the law concerning patents. As in the UK, there is no provision for utility model patents. </a:t>
            </a:r>
            <a:endParaRPr sz="160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sz="1600">
                <a:solidFill>
                  <a:srgbClr val="494949"/>
                </a:solidFill>
                <a:highlight>
                  <a:srgbClr val="FFFFFF"/>
                </a:highlight>
                <a:latin typeface="Times New Roman"/>
                <a:ea typeface="Times New Roman"/>
                <a:cs typeface="Times New Roman"/>
                <a:sym typeface="Times New Roman"/>
              </a:rPr>
              <a:t>The regulatory authority for patents is the Patent Registrar under the office of the Controller General of Patents, Designs and Trademarks, which is part of India’s Ministry of Commerce and Industry. Patents are valid for 20 years from the date of filing an application, subject to an annual renewal fee. </a:t>
            </a:r>
            <a:endParaRPr sz="160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1800"/>
              </a:spcAft>
              <a:buSzPts val="1100"/>
              <a:buNone/>
            </a:pPr>
            <a:r>
              <a:rPr lang="en-IN" sz="1600">
                <a:solidFill>
                  <a:srgbClr val="494949"/>
                </a:solidFill>
                <a:highlight>
                  <a:srgbClr val="FFFFFF"/>
                </a:highlight>
                <a:latin typeface="Times New Roman"/>
                <a:ea typeface="Times New Roman"/>
                <a:cs typeface="Times New Roman"/>
                <a:sym typeface="Times New Roman"/>
              </a:rPr>
              <a:t>India’s patent law operates under the ‘first to file’ principle – that is, if two people apply for a patent on an identical invention, the first one to file the application will be awarded the patent.</a:t>
            </a:r>
            <a:endParaRPr sz="160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g10074126bde_0_304"/>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294" name="Google Shape;294;g10074126bde_0_304"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95" name="Google Shape;295;g10074126bde_0_304"/>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296" name="Google Shape;296;g10074126bde_0_304"/>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297" name="Google Shape;297;g10074126bde_0_304"/>
          <p:cNvSpPr txBox="1"/>
          <p:nvPr/>
        </p:nvSpPr>
        <p:spPr>
          <a:xfrm>
            <a:off x="393099" y="1407150"/>
            <a:ext cx="7898700" cy="603990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800" b="1" dirty="0">
                <a:solidFill>
                  <a:srgbClr val="494949"/>
                </a:solidFill>
                <a:highlight>
                  <a:srgbClr val="FFFFFF"/>
                </a:highlight>
                <a:latin typeface="Times New Roman"/>
                <a:ea typeface="Times New Roman"/>
                <a:cs typeface="Times New Roman"/>
                <a:sym typeface="Times New Roman"/>
              </a:rPr>
              <a:t>Trademarks</a:t>
            </a:r>
            <a:endParaRPr sz="1800" b="1"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sz="1600" dirty="0">
                <a:solidFill>
                  <a:srgbClr val="494949"/>
                </a:solidFill>
                <a:highlight>
                  <a:srgbClr val="FFFFFF"/>
                </a:highlight>
                <a:latin typeface="Times New Roman"/>
                <a:ea typeface="Times New Roman"/>
                <a:cs typeface="Times New Roman"/>
                <a:sym typeface="Times New Roman"/>
              </a:rPr>
              <a:t> India’s trade mark laws consist of the 1999 Trade Marks Act and the Trade Marks Rules of 2002 and 2017.</a:t>
            </a:r>
            <a:endParaRPr sz="1600"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r>
              <a:rPr lang="en-IN" sz="1600" dirty="0">
                <a:solidFill>
                  <a:srgbClr val="494949"/>
                </a:solidFill>
                <a:highlight>
                  <a:srgbClr val="FFFFFF"/>
                </a:highlight>
                <a:latin typeface="Times New Roman"/>
                <a:ea typeface="Times New Roman"/>
                <a:cs typeface="Times New Roman"/>
                <a:sym typeface="Times New Roman"/>
              </a:rPr>
              <a:t> The regulatory authority for patents is the Controller General of Patents, Designs and Trademarks under the Department of Industrial Policy and Promotion. The police now have more robust powers in enforcing trade mark law, including the ability to search premises and seize goods suspected of being counterfeit without a warrant. But these powers are tempered by the requirement for the police to seek the Trade Mark Registrar’s opinion on the registration of the mark before taking action. This adds to the delay and may result in counterfeit goods being removed or sold. </a:t>
            </a:r>
            <a:endParaRPr sz="1600"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0"/>
              </a:spcAft>
              <a:buSzPts val="1100"/>
              <a:buNone/>
            </a:pPr>
            <a:endParaRPr sz="1600"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1800"/>
              </a:spcAft>
              <a:buSzPts val="1100"/>
              <a:buNone/>
            </a:pPr>
            <a:endParaRPr sz="1600"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cxnSp>
        <p:nvCxnSpPr>
          <p:cNvPr id="302" name="Google Shape;302;g10074126bde_0_312"/>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303" name="Google Shape;303;g10074126bde_0_31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04" name="Google Shape;304;g10074126bde_0_312"/>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305" name="Google Shape;305;g10074126bde_0_312"/>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306" name="Google Shape;306;g10074126bde_0_312"/>
          <p:cNvSpPr txBox="1"/>
          <p:nvPr/>
        </p:nvSpPr>
        <p:spPr>
          <a:xfrm>
            <a:off x="393099" y="1407150"/>
            <a:ext cx="7898700" cy="2129773"/>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IN" sz="1600" dirty="0">
                <a:solidFill>
                  <a:srgbClr val="494949"/>
                </a:solidFill>
                <a:highlight>
                  <a:srgbClr val="FFFFFF"/>
                </a:highlight>
                <a:latin typeface="Times New Roman"/>
                <a:ea typeface="Times New Roman"/>
                <a:cs typeface="Times New Roman"/>
                <a:sym typeface="Times New Roman"/>
              </a:rPr>
              <a:t>Because of the widespread practice of ‘cybersquatting’ – it is advisable for rights owners to register their domain names in India as trade marks as soon as possible. </a:t>
            </a:r>
            <a:endParaRPr sz="1600"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1800"/>
              </a:spcBef>
              <a:spcAft>
                <a:spcPts val="1800"/>
              </a:spcAft>
              <a:buSzPts val="1100"/>
              <a:buNone/>
            </a:pPr>
            <a:r>
              <a:rPr lang="en-IN" sz="1600" dirty="0">
                <a:solidFill>
                  <a:srgbClr val="494949"/>
                </a:solidFill>
                <a:highlight>
                  <a:srgbClr val="FFFFFF"/>
                </a:highlight>
                <a:latin typeface="Times New Roman"/>
                <a:ea typeface="Times New Roman"/>
                <a:cs typeface="Times New Roman"/>
                <a:sym typeface="Times New Roman"/>
              </a:rPr>
              <a:t>Registration takes up to two years. A trademark in India is valid for ten years and can be renewed thereafter indefinitely for further ten-year periods.</a:t>
            </a:r>
            <a:endParaRPr sz="1600" dirty="0">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cxnSp>
        <p:nvCxnSpPr>
          <p:cNvPr id="302" name="Google Shape;302;g10074126bde_0_312"/>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303" name="Google Shape;303;g10074126bde_0_31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04" name="Google Shape;304;g10074126bde_0_312"/>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305" name="Google Shape;305;g10074126bde_0_312"/>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306" name="Google Shape;306;g10074126bde_0_312"/>
          <p:cNvSpPr txBox="1"/>
          <p:nvPr/>
        </p:nvSpPr>
        <p:spPr>
          <a:xfrm>
            <a:off x="393099" y="1407150"/>
            <a:ext cx="7898700" cy="4068766"/>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US" sz="1800" b="1" dirty="0">
                <a:solidFill>
                  <a:srgbClr val="494949"/>
                </a:solidFill>
                <a:highlight>
                  <a:srgbClr val="FFFFFF"/>
                </a:highlight>
                <a:latin typeface="Times New Roman"/>
                <a:ea typeface="Times New Roman"/>
                <a:cs typeface="Times New Roman"/>
                <a:sym typeface="Times New Roman"/>
              </a:rPr>
              <a:t>Mendeley</a:t>
            </a:r>
          </a:p>
          <a:p>
            <a:pPr fontAlgn="base"/>
            <a:r>
              <a:rPr lang="en-IN" sz="1600" dirty="0">
                <a:highlight>
                  <a:srgbClr val="FFFFFF"/>
                </a:highlight>
                <a:latin typeface="Times New Roman" panose="02020603050405020304" pitchFamily="18" charset="0"/>
                <a:cs typeface="Times New Roman" panose="02020603050405020304" pitchFamily="18" charset="0"/>
              </a:rPr>
              <a:t>Mendeley is a free reference manager and academic social network that can help you to organise your research, collaborate with others online and discover the latest research:</a:t>
            </a:r>
          </a:p>
          <a:p>
            <a:pPr fontAlgn="base"/>
            <a:endParaRPr lang="en-IN" sz="1600" dirty="0">
              <a:highlight>
                <a:srgbClr val="FFFFFF"/>
              </a:highlight>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Automatically generate bibliographies</a:t>
            </a:r>
          </a:p>
          <a:p>
            <a:pPr marL="285750" indent="-285750"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Collaborate easily with other researchers online</a:t>
            </a:r>
          </a:p>
          <a:p>
            <a:pPr marL="285750" indent="-285750"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Easily import papers from other research software</a:t>
            </a:r>
          </a:p>
          <a:p>
            <a:pPr marL="285750" indent="-285750"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Find relevant papers based on what you are reading</a:t>
            </a:r>
          </a:p>
          <a:p>
            <a:pPr marL="285750" indent="-285750"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Access your papers from anywhere online</a:t>
            </a:r>
          </a:p>
          <a:p>
            <a:pPr marL="285750" indent="-285750"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Read papers on the go, with iOS and Android apps</a:t>
            </a:r>
          </a:p>
          <a:p>
            <a:pPr fontAlgn="base"/>
            <a:endParaRPr lang="en-IN" sz="1600" dirty="0">
              <a:highlight>
                <a:srgbClr val="FFFFFF"/>
              </a:highlight>
              <a:latin typeface="Times New Roman" panose="02020603050405020304" pitchFamily="18" charset="0"/>
              <a:cs typeface="Times New Roman" panose="02020603050405020304" pitchFamily="18" charset="0"/>
            </a:endParaRPr>
          </a:p>
          <a:p>
            <a:pPr fontAlgn="base"/>
            <a:r>
              <a:rPr lang="en-IN" sz="1600" dirty="0">
                <a:highlight>
                  <a:srgbClr val="FFFFFF"/>
                </a:highlight>
                <a:latin typeface="Times New Roman" panose="02020603050405020304" pitchFamily="18" charset="0"/>
                <a:cs typeface="Times New Roman" panose="02020603050405020304" pitchFamily="18" charset="0"/>
              </a:rPr>
              <a:t>Need to install Mendeley Desktop, Mendeley web Importer and Citation Plugin</a:t>
            </a:r>
          </a:p>
          <a:p>
            <a:pPr fontAlgn="base"/>
            <a:br>
              <a:rPr lang="en-IN" dirty="0">
                <a:highlight>
                  <a:srgbClr val="FFFFFF"/>
                </a:highlight>
              </a:rPr>
            </a:br>
            <a:endParaRPr lang="en-IN" dirty="0">
              <a:highlight>
                <a:srgbClr val="FFFFFF"/>
              </a:highlight>
            </a:endParaRPr>
          </a:p>
          <a:p>
            <a:pPr marL="0" lvl="0" indent="0" algn="just" rtl="0">
              <a:lnSpc>
                <a:spcPct val="160000"/>
              </a:lnSpc>
              <a:spcBef>
                <a:spcPts val="0"/>
              </a:spcBef>
              <a:spcAft>
                <a:spcPts val="0"/>
              </a:spcAft>
              <a:buSzPts val="1100"/>
              <a:buNone/>
            </a:pPr>
            <a:endParaRPr sz="1600" b="1" dirty="0">
              <a:solidFill>
                <a:srgbClr val="494949"/>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189443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cxnSp>
        <p:nvCxnSpPr>
          <p:cNvPr id="302" name="Google Shape;302;g10074126bde_0_312"/>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303" name="Google Shape;303;g10074126bde_0_31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04" name="Google Shape;304;g10074126bde_0_312"/>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305" name="Google Shape;305;g10074126bde_0_312"/>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306" name="Google Shape;306;g10074126bde_0_312"/>
          <p:cNvSpPr txBox="1"/>
          <p:nvPr/>
        </p:nvSpPr>
        <p:spPr>
          <a:xfrm>
            <a:off x="393099" y="1407150"/>
            <a:ext cx="7898700" cy="5853870"/>
          </a:xfrm>
          <a:prstGeom prst="rect">
            <a:avLst/>
          </a:prstGeom>
          <a:noFill/>
          <a:ln>
            <a:noFill/>
          </a:ln>
        </p:spPr>
        <p:txBody>
          <a:bodyPr spcFirstLastPara="1" wrap="square" lIns="91425" tIns="45700" rIns="91425" bIns="45700" anchor="t" anchorCtr="0">
            <a:spAutoFit/>
          </a:bodyPr>
          <a:lstStyle/>
          <a:p>
            <a:pPr marL="0" lvl="0" indent="0" algn="just" rtl="0">
              <a:lnSpc>
                <a:spcPct val="160000"/>
              </a:lnSpc>
              <a:spcBef>
                <a:spcPts val="0"/>
              </a:spcBef>
              <a:spcAft>
                <a:spcPts val="0"/>
              </a:spcAft>
              <a:buSzPts val="1100"/>
              <a:buNone/>
            </a:pPr>
            <a:r>
              <a:rPr lang="en-US" sz="1800" b="1" dirty="0">
                <a:solidFill>
                  <a:srgbClr val="494949"/>
                </a:solidFill>
                <a:highlight>
                  <a:srgbClr val="FFFFFF"/>
                </a:highlight>
                <a:latin typeface="Times New Roman"/>
                <a:ea typeface="Times New Roman"/>
                <a:cs typeface="Times New Roman"/>
                <a:sym typeface="Times New Roman"/>
              </a:rPr>
              <a:t>Overleaf</a:t>
            </a:r>
          </a:p>
          <a:p>
            <a:pPr algn="just" fontAlgn="base"/>
            <a:r>
              <a:rPr lang="en-IN" sz="1600" dirty="0">
                <a:highlight>
                  <a:srgbClr val="FFFFFF"/>
                </a:highlight>
                <a:latin typeface="Times New Roman" panose="02020603050405020304" pitchFamily="18" charset="0"/>
                <a:cs typeface="Times New Roman" panose="02020603050405020304" pitchFamily="18" charset="0"/>
              </a:rPr>
              <a:t>Overleaf is an online collaborative writing and publishing tool that makes the whole process of writing, editing and publishing scientific documents much quicker and easier. </a:t>
            </a:r>
          </a:p>
          <a:p>
            <a:pPr algn="just" fontAlgn="base"/>
            <a:endParaRPr lang="en-IN" sz="1600" dirty="0">
              <a:highlight>
                <a:srgbClr val="FFFFFF"/>
              </a:highlight>
              <a:latin typeface="Times New Roman" panose="02020603050405020304" pitchFamily="18" charset="0"/>
              <a:cs typeface="Times New Roman" panose="02020603050405020304" pitchFamily="18" charset="0"/>
            </a:endParaRPr>
          </a:p>
          <a:p>
            <a:pPr algn="just" fontAlgn="base"/>
            <a:r>
              <a:rPr lang="en-IN" sz="1600" dirty="0">
                <a:highlight>
                  <a:srgbClr val="FFFFFF"/>
                </a:highlight>
                <a:latin typeface="Times New Roman" panose="02020603050405020304" pitchFamily="18" charset="0"/>
                <a:cs typeface="Times New Roman" panose="02020603050405020304" pitchFamily="18" charset="0"/>
              </a:rPr>
              <a:t>Overleaf provides the convenience of an easy-to-use </a:t>
            </a:r>
            <a:r>
              <a:rPr lang="en-IN" sz="1600" dirty="0" err="1">
                <a:highlight>
                  <a:srgbClr val="FFFFFF"/>
                </a:highlight>
                <a:latin typeface="Times New Roman" panose="02020603050405020304" pitchFamily="18" charset="0"/>
                <a:cs typeface="Times New Roman" panose="02020603050405020304" pitchFamily="18" charset="0"/>
              </a:rPr>
              <a:t>LaTeX</a:t>
            </a:r>
            <a:r>
              <a:rPr lang="en-IN" sz="1600" dirty="0">
                <a:highlight>
                  <a:srgbClr val="FFFFFF"/>
                </a:highlight>
                <a:latin typeface="Times New Roman" panose="02020603050405020304" pitchFamily="18" charset="0"/>
                <a:cs typeface="Times New Roman" panose="02020603050405020304" pitchFamily="18" charset="0"/>
              </a:rPr>
              <a:t> editor with real-time collaboration and the fully compiled output produced automatically in the background as you type.</a:t>
            </a:r>
          </a:p>
          <a:p>
            <a:pPr algn="just" fontAlgn="base"/>
            <a:endParaRPr lang="en-IN" sz="1600" dirty="0">
              <a:highlight>
                <a:srgbClr val="FFFFFF"/>
              </a:highlight>
              <a:latin typeface="Times New Roman" panose="02020603050405020304" pitchFamily="18" charset="0"/>
              <a:cs typeface="Times New Roman" panose="02020603050405020304" pitchFamily="18" charset="0"/>
            </a:endParaRPr>
          </a:p>
          <a:p>
            <a:pPr algn="just" fontAlgn="base"/>
            <a:r>
              <a:rPr lang="en-IN" sz="1600" b="1" dirty="0">
                <a:highlight>
                  <a:srgbClr val="FFFFFF"/>
                </a:highlight>
                <a:latin typeface="Times New Roman" panose="02020603050405020304" pitchFamily="18" charset="0"/>
                <a:cs typeface="Times New Roman" panose="02020603050405020304" pitchFamily="18" charset="0"/>
              </a:rPr>
              <a:t>Key features of Overleaf</a:t>
            </a:r>
          </a:p>
          <a:p>
            <a:pPr algn="just" fontAlgn="base"/>
            <a:endParaRPr lang="en-IN" sz="1600" b="1" dirty="0">
              <a:highlight>
                <a:srgbClr val="FFFFFF"/>
              </a:highligh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All you need is a web browser</a:t>
            </a: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Always have the latest version</a:t>
            </a: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Effortless sharing</a:t>
            </a: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Automatic real-time preview</a:t>
            </a: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Real-time track changes and commenting</a:t>
            </a: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Quickly find latex errors</a:t>
            </a:r>
          </a:p>
          <a:p>
            <a:pPr marL="285750" indent="-285750" algn="just" fontAlgn="base">
              <a:buFont typeface="Arial" panose="020B0604020202020204" pitchFamily="34" charset="0"/>
              <a:buChar char="•"/>
            </a:pPr>
            <a:r>
              <a:rPr lang="en-IN" sz="1600" dirty="0">
                <a:highlight>
                  <a:srgbClr val="FFFFFF"/>
                </a:highlight>
                <a:latin typeface="Times New Roman" panose="02020603050405020304" pitchFamily="18" charset="0"/>
                <a:cs typeface="Times New Roman" panose="02020603050405020304" pitchFamily="18" charset="0"/>
              </a:rPr>
              <a:t>Not just for papers</a:t>
            </a:r>
          </a:p>
          <a:p>
            <a:pPr algn="just" fontAlgn="base"/>
            <a:endParaRPr lang="en-IN" sz="1600" dirty="0">
              <a:highlight>
                <a:srgbClr val="FFFFFF"/>
              </a:highlight>
              <a:latin typeface="Times New Roman" panose="02020603050405020304" pitchFamily="18" charset="0"/>
              <a:cs typeface="Times New Roman" panose="02020603050405020304" pitchFamily="18" charset="0"/>
            </a:endParaRPr>
          </a:p>
          <a:p>
            <a:pPr algn="just" fontAlgn="base"/>
            <a:endParaRPr lang="en-IN" sz="1600" dirty="0">
              <a:highlight>
                <a:srgbClr val="FFFFFF"/>
              </a:highlight>
              <a:latin typeface="Times New Roman" panose="02020603050405020304" pitchFamily="18" charset="0"/>
              <a:cs typeface="Times New Roman" panose="02020603050405020304" pitchFamily="18" charset="0"/>
            </a:endParaRPr>
          </a:p>
          <a:p>
            <a:pPr algn="just" fontAlgn="base"/>
            <a:br>
              <a:rPr lang="en-IN" sz="1600" dirty="0">
                <a:highlight>
                  <a:srgbClr val="FFFFFF"/>
                </a:highlight>
                <a:latin typeface="Times New Roman" panose="02020603050405020304" pitchFamily="18" charset="0"/>
                <a:cs typeface="Times New Roman" panose="02020603050405020304" pitchFamily="18" charset="0"/>
              </a:rPr>
            </a:br>
            <a:endParaRPr lang="en-IN" sz="1600" dirty="0">
              <a:highlight>
                <a:srgbClr val="FFFFFF"/>
              </a:highlight>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SzPts val="1100"/>
              <a:buNone/>
            </a:pPr>
            <a:endParaRPr sz="1600" b="1" dirty="0">
              <a:solidFill>
                <a:srgbClr val="494949"/>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403856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cxnSp>
        <p:nvCxnSpPr>
          <p:cNvPr id="311" name="Google Shape;311;p32"/>
          <p:cNvCxnSpPr/>
          <p:nvPr/>
        </p:nvCxnSpPr>
        <p:spPr>
          <a:xfrm>
            <a:off x="4287946" y="2887308"/>
            <a:ext cx="4581300" cy="0"/>
          </a:xfrm>
          <a:prstGeom prst="straightConnector1">
            <a:avLst/>
          </a:prstGeom>
          <a:noFill/>
          <a:ln w="38100" cap="flat" cmpd="sng">
            <a:solidFill>
              <a:srgbClr val="DFA267"/>
            </a:solidFill>
            <a:prstDash val="solid"/>
            <a:miter lim="800000"/>
            <a:headEnd type="none" w="sm" len="sm"/>
            <a:tailEnd type="none" w="sm" len="sm"/>
          </a:ln>
        </p:spPr>
      </p:cxnSp>
      <p:sp>
        <p:nvSpPr>
          <p:cNvPr id="312" name="Google Shape;312;p32"/>
          <p:cNvSpPr/>
          <p:nvPr/>
        </p:nvSpPr>
        <p:spPr>
          <a:xfrm>
            <a:off x="4287946" y="3249144"/>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313" name="Google Shape;313;p32"/>
          <p:cNvSpPr/>
          <p:nvPr/>
        </p:nvSpPr>
        <p:spPr>
          <a:xfrm>
            <a:off x="4287946" y="3540583"/>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artiarya@pes.edu</a:t>
            </a:r>
            <a:endParaRPr sz="2400" b="1" dirty="0">
              <a:solidFill>
                <a:schemeClr val="dk1"/>
              </a:solidFill>
              <a:latin typeface="Calibri"/>
              <a:ea typeface="Calibri"/>
              <a:cs typeface="Calibri"/>
              <a:sym typeface="Calibri"/>
            </a:endParaRPr>
          </a:p>
        </p:txBody>
      </p:sp>
      <p:grpSp>
        <p:nvGrpSpPr>
          <p:cNvPr id="314" name="Google Shape;314;p32"/>
          <p:cNvGrpSpPr/>
          <p:nvPr/>
        </p:nvGrpSpPr>
        <p:grpSpPr>
          <a:xfrm>
            <a:off x="313939" y="349466"/>
            <a:ext cx="11518312" cy="6218269"/>
            <a:chOff x="313939" y="349466"/>
            <a:chExt cx="11518312" cy="6218269"/>
          </a:xfrm>
        </p:grpSpPr>
        <p:sp>
          <p:nvSpPr>
            <p:cNvPr id="315" name="Google Shape;315;p32"/>
            <p:cNvSpPr/>
            <p:nvPr/>
          </p:nvSpPr>
          <p:spPr>
            <a:xfrm>
              <a:off x="11786532" y="360726"/>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32"/>
            <p:cNvSpPr/>
            <p:nvPr/>
          </p:nvSpPr>
          <p:spPr>
            <a:xfrm rot="5400000">
              <a:off x="11276051" y="-161134"/>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32"/>
            <p:cNvSpPr/>
            <p:nvPr/>
          </p:nvSpPr>
          <p:spPr>
            <a:xfrm rot="5400000">
              <a:off x="824539" y="6011535"/>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32"/>
            <p:cNvSpPr/>
            <p:nvPr/>
          </p:nvSpPr>
          <p:spPr>
            <a:xfrm rot="10800000">
              <a:off x="313963" y="5489794"/>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19" name="Google Shape;319;p32" descr="A close up of a logo&#10;&#10;Description automatically generated"/>
          <p:cNvPicPr preferRelativeResize="0"/>
          <p:nvPr/>
        </p:nvPicPr>
        <p:blipFill rotWithShape="1">
          <a:blip r:embed="rId3">
            <a:alphaModFix/>
          </a:blip>
          <a:srcRect/>
          <a:stretch/>
        </p:blipFill>
        <p:spPr>
          <a:xfrm>
            <a:off x="1251752" y="1606241"/>
            <a:ext cx="2369218" cy="3550189"/>
          </a:xfrm>
          <a:prstGeom prst="rect">
            <a:avLst/>
          </a:prstGeom>
          <a:noFill/>
          <a:ln>
            <a:noFill/>
          </a:ln>
        </p:spPr>
      </p:pic>
      <p:sp>
        <p:nvSpPr>
          <p:cNvPr id="320" name="Google Shape;320;p32"/>
          <p:cNvSpPr/>
          <p:nvPr/>
        </p:nvSpPr>
        <p:spPr>
          <a:xfrm>
            <a:off x="4287946" y="2068426"/>
            <a:ext cx="7497300" cy="55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000" b="1">
                <a:solidFill>
                  <a:srgbClr val="DFA267"/>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cxnSp>
        <p:nvCxnSpPr>
          <p:cNvPr id="117" name="Google Shape;117;p6"/>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18" name="Google Shape;118;p6"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19" name="Google Shape;119;p6"/>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20" name="Google Shape;120;p6"/>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21" name="Google Shape;121;p6"/>
          <p:cNvSpPr txBox="1"/>
          <p:nvPr/>
        </p:nvSpPr>
        <p:spPr>
          <a:xfrm>
            <a:off x="627700" y="1416275"/>
            <a:ext cx="7765200" cy="5575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b="1" dirty="0">
                <a:solidFill>
                  <a:schemeClr val="dk1"/>
                </a:solidFill>
                <a:latin typeface="Times New Roman"/>
                <a:ea typeface="Times New Roman"/>
                <a:cs typeface="Times New Roman"/>
                <a:sym typeface="Times New Roman"/>
              </a:rPr>
              <a:t>Grant Proposal</a:t>
            </a:r>
            <a:endParaRPr sz="22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IN" sz="1800" dirty="0">
                <a:solidFill>
                  <a:srgbClr val="494949"/>
                </a:solidFill>
                <a:highlight>
                  <a:srgbClr val="FFFFFF"/>
                </a:highlight>
                <a:latin typeface="Times New Roman"/>
                <a:ea typeface="Times New Roman"/>
                <a:cs typeface="Times New Roman"/>
                <a:sym typeface="Times New Roman"/>
              </a:rPr>
              <a:t>A grant proposal is a very clear, direct document written to a particular organization or funding agency with the purpose of persuading the reviewers to provide you with support because: </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 you have an important and fully considered plan to advance a valuable cause</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 you are responsible and capable of realizing that plan.</a:t>
            </a:r>
            <a:endParaRPr sz="1800" dirty="0">
              <a:solidFill>
                <a:srgbClr val="494949"/>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800" dirty="0">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0"/>
              </a:spcBef>
              <a:spcAft>
                <a:spcPts val="0"/>
              </a:spcAft>
              <a:buNone/>
            </a:pPr>
            <a:r>
              <a:rPr lang="en-IN" sz="1800" dirty="0">
                <a:solidFill>
                  <a:srgbClr val="494949"/>
                </a:solidFill>
                <a:highlight>
                  <a:srgbClr val="FFFFFF"/>
                </a:highlight>
                <a:latin typeface="Times New Roman"/>
                <a:ea typeface="Times New Roman"/>
                <a:cs typeface="Times New Roman"/>
                <a:sym typeface="Times New Roman"/>
              </a:rPr>
              <a:t>As you begin planning and drafting your grant proposal, ask yourself:</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just" rtl="0">
              <a:lnSpc>
                <a:spcPct val="160000"/>
              </a:lnSpc>
              <a:spcBef>
                <a:spcPts val="180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Who is your audience?</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just" rtl="0">
              <a:lnSpc>
                <a:spcPct val="160000"/>
              </a:lnSpc>
              <a:spcBef>
                <a:spcPts val="0"/>
              </a:spcBef>
              <a:spcAft>
                <a:spcPts val="0"/>
              </a:spcAft>
              <a:buClr>
                <a:srgbClr val="494949"/>
              </a:buClr>
              <a:buSzPts val="1800"/>
              <a:buFont typeface="Georgia"/>
              <a:buChar char="●"/>
            </a:pPr>
            <a:r>
              <a:rPr lang="en-IN" sz="1800" dirty="0">
                <a:solidFill>
                  <a:srgbClr val="494949"/>
                </a:solidFill>
                <a:highlight>
                  <a:srgbClr val="FFFFFF"/>
                </a:highlight>
                <a:latin typeface="Times New Roman"/>
                <a:ea typeface="Times New Roman"/>
                <a:cs typeface="Times New Roman"/>
                <a:sym typeface="Times New Roman"/>
              </a:rPr>
              <a:t>What are the particular expectations for </a:t>
            </a:r>
            <a:r>
              <a:rPr lang="en-IN" sz="1800" b="1" dirty="0">
                <a:solidFill>
                  <a:srgbClr val="494949"/>
                </a:solidFill>
                <a:highlight>
                  <a:srgbClr val="FFFFFF"/>
                </a:highlight>
                <a:latin typeface="Times New Roman"/>
                <a:ea typeface="Times New Roman"/>
                <a:cs typeface="Times New Roman"/>
                <a:sym typeface="Times New Roman"/>
              </a:rPr>
              <a:t>this</a:t>
            </a:r>
            <a:r>
              <a:rPr lang="en-IN" sz="1800" dirty="0">
                <a:solidFill>
                  <a:srgbClr val="494949"/>
                </a:solidFill>
                <a:highlight>
                  <a:srgbClr val="FFFFFF"/>
                </a:highlight>
                <a:latin typeface="Times New Roman"/>
                <a:ea typeface="Times New Roman"/>
                <a:cs typeface="Times New Roman"/>
                <a:sym typeface="Times New Roman"/>
              </a:rPr>
              <a:t> grant?</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just" rtl="0">
              <a:lnSpc>
                <a:spcPct val="160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How do you establish your credibility?</a:t>
            </a:r>
            <a:endParaRPr sz="1800" dirty="0">
              <a:solidFill>
                <a:srgbClr val="494949"/>
              </a:solidFill>
              <a:highlight>
                <a:srgbClr val="FFFFFF"/>
              </a:highlight>
              <a:latin typeface="Times New Roman"/>
              <a:ea typeface="Times New Roman"/>
              <a:cs typeface="Times New Roman"/>
              <a:sym typeface="Times New Roman"/>
            </a:endParaRPr>
          </a:p>
          <a:p>
            <a:pPr marL="457200" lvl="0" indent="-342900" algn="just" rtl="0">
              <a:lnSpc>
                <a:spcPct val="160000"/>
              </a:lnSpc>
              <a:spcBef>
                <a:spcPts val="0"/>
              </a:spcBef>
              <a:spcAft>
                <a:spcPts val="0"/>
              </a:spcAft>
              <a:buClr>
                <a:srgbClr val="494949"/>
              </a:buClr>
              <a:buSzPts val="1800"/>
              <a:buFont typeface="Times New Roman"/>
              <a:buChar char="●"/>
            </a:pPr>
            <a:r>
              <a:rPr lang="en-IN" sz="1800" dirty="0">
                <a:solidFill>
                  <a:srgbClr val="494949"/>
                </a:solidFill>
                <a:highlight>
                  <a:srgbClr val="FFFFFF"/>
                </a:highlight>
                <a:latin typeface="Times New Roman"/>
                <a:ea typeface="Times New Roman"/>
                <a:cs typeface="Times New Roman"/>
                <a:sym typeface="Times New Roman"/>
              </a:rPr>
              <a:t>How can you clearly and logically present your plan?</a:t>
            </a:r>
            <a:endParaRPr sz="1800" dirty="0">
              <a:solidFill>
                <a:srgbClr val="494949"/>
              </a:solidFill>
              <a:highlight>
                <a:srgbClr val="FFFFFF"/>
              </a:highlight>
              <a:latin typeface="Times New Roman"/>
              <a:ea typeface="Times New Roman"/>
              <a:cs typeface="Times New Roman"/>
              <a:sym typeface="Times New Roman"/>
            </a:endParaRPr>
          </a:p>
          <a:p>
            <a:pPr marL="0" marR="0" lvl="0" indent="0" algn="just" rtl="0">
              <a:spcBef>
                <a:spcPts val="180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Google Shape;126;g10074126bde_0_128"/>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27" name="Google Shape;127;g10074126bde_0_128"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28" name="Google Shape;128;g10074126bde_0_128"/>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29" name="Google Shape;129;g10074126bde_0_128"/>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30" name="Google Shape;130;g10074126bde_0_128"/>
          <p:cNvSpPr txBox="1"/>
          <p:nvPr/>
        </p:nvSpPr>
        <p:spPr>
          <a:xfrm>
            <a:off x="443649" y="1561125"/>
            <a:ext cx="7898700" cy="42288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lvl="0" indent="0" algn="just" rtl="0">
              <a:lnSpc>
                <a:spcPct val="130000"/>
              </a:lnSpc>
              <a:spcBef>
                <a:spcPts val="1800"/>
              </a:spcBef>
              <a:spcAft>
                <a:spcPts val="0"/>
              </a:spcAft>
              <a:buSzPts val="1100"/>
              <a:buNone/>
            </a:pPr>
            <a:r>
              <a:rPr lang="en-IN" sz="1800" b="1">
                <a:solidFill>
                  <a:srgbClr val="494949"/>
                </a:solidFill>
                <a:highlight>
                  <a:srgbClr val="FFFFFF"/>
                </a:highlight>
                <a:latin typeface="Times New Roman"/>
                <a:ea typeface="Times New Roman"/>
                <a:cs typeface="Times New Roman"/>
                <a:sym typeface="Times New Roman"/>
              </a:rPr>
              <a:t>Common Elements of Grant Proposals</a:t>
            </a:r>
            <a:endParaRPr sz="1800" b="1">
              <a:solidFill>
                <a:srgbClr val="494949"/>
              </a:solidFill>
              <a:highlight>
                <a:srgbClr val="FFFFFF"/>
              </a:highlight>
              <a:latin typeface="Times New Roman"/>
              <a:ea typeface="Times New Roman"/>
              <a:cs typeface="Times New Roman"/>
              <a:sym typeface="Times New Roman"/>
            </a:endParaRPr>
          </a:p>
          <a:p>
            <a:pPr marL="0" lvl="0" indent="0" algn="just" rtl="0">
              <a:lnSpc>
                <a:spcPct val="130000"/>
              </a:lnSpc>
              <a:spcBef>
                <a:spcPts val="1800"/>
              </a:spcBef>
              <a:spcAft>
                <a:spcPts val="0"/>
              </a:spcAft>
              <a:buClr>
                <a:schemeClr val="dk1"/>
              </a:buClr>
              <a:buSzPts val="1100"/>
              <a:buFont typeface="Arial"/>
              <a:buNone/>
            </a:pPr>
            <a:endParaRPr sz="1600" b="1">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400"/>
              </a:spcBef>
              <a:spcAft>
                <a:spcPts val="0"/>
              </a:spcAft>
              <a:buSzPts val="1100"/>
              <a:buNone/>
            </a:pPr>
            <a:r>
              <a:rPr lang="en-IN" sz="1600">
                <a:solidFill>
                  <a:srgbClr val="494949"/>
                </a:solidFill>
                <a:highlight>
                  <a:srgbClr val="FFFFFF"/>
                </a:highlight>
                <a:latin typeface="Times New Roman"/>
                <a:ea typeface="Times New Roman"/>
                <a:cs typeface="Times New Roman"/>
                <a:sym typeface="Times New Roman"/>
              </a:rPr>
              <a:t>Grant proposals are often organized in distinct sections. These sections have different titles depending on the guidelines specified by the granting organization, but they frequently serve the same purposes. In what follows, we identify some of the main elements of grant proposals, consider the work that section needs to do, and provide tips for successfully composing these sections. However, remember, </a:t>
            </a:r>
            <a:r>
              <a:rPr lang="en-IN" sz="1600" b="1">
                <a:solidFill>
                  <a:srgbClr val="494949"/>
                </a:solidFill>
                <a:highlight>
                  <a:srgbClr val="FFFFFF"/>
                </a:highlight>
                <a:latin typeface="Times New Roman"/>
                <a:ea typeface="Times New Roman"/>
                <a:cs typeface="Times New Roman"/>
                <a:sym typeface="Times New Roman"/>
              </a:rPr>
              <a:t>as you write your proposal, follow that grant’s guidelines and use the exact section headings provided by the call for proposals.</a:t>
            </a:r>
            <a:endParaRPr sz="1600" b="1">
              <a:solidFill>
                <a:srgbClr val="494949"/>
              </a:solidFill>
              <a:highlight>
                <a:srgbClr val="FFFFFF"/>
              </a:highlight>
              <a:latin typeface="Times New Roman"/>
              <a:ea typeface="Times New Roman"/>
              <a:cs typeface="Times New Roman"/>
              <a:sym typeface="Times New Roman"/>
            </a:endParaRPr>
          </a:p>
          <a:p>
            <a:pPr marL="0" lvl="0" indent="0" algn="just" rtl="0">
              <a:lnSpc>
                <a:spcPct val="135000"/>
              </a:lnSpc>
              <a:spcBef>
                <a:spcPts val="1800"/>
              </a:spcBef>
              <a:spcAft>
                <a:spcPts val="0"/>
              </a:spcAft>
              <a:buNone/>
            </a:pPr>
            <a:endParaRPr sz="1600" b="1">
              <a:solidFill>
                <a:srgbClr val="494949"/>
              </a:solidFill>
              <a:highlight>
                <a:srgbClr val="FFFFFF"/>
              </a:highlight>
              <a:latin typeface="Times New Roman"/>
              <a:ea typeface="Times New Roman"/>
              <a:cs typeface="Times New Roman"/>
              <a:sym typeface="Times New Roman"/>
            </a:endParaRPr>
          </a:p>
          <a:p>
            <a:pPr marL="0" lvl="0" indent="0" algn="just" rtl="0">
              <a:lnSpc>
                <a:spcPct val="160000"/>
              </a:lnSpc>
              <a:spcBef>
                <a:spcPts val="0"/>
              </a:spcBef>
              <a:spcAft>
                <a:spcPts val="1800"/>
              </a:spcAft>
              <a:buClr>
                <a:schemeClr val="dk1"/>
              </a:buClr>
              <a:buSzPts val="1100"/>
              <a:buFont typeface="Arial"/>
              <a:buNone/>
            </a:pPr>
            <a:endParaRPr sz="1600" b="1">
              <a:solidFill>
                <a:srgbClr val="49494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5" name="Google Shape;135;g10074126bde_0_186"/>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36" name="Google Shape;136;g10074126bde_0_186"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37" name="Google Shape;137;g10074126bde_0_186"/>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38" name="Google Shape;138;g10074126bde_0_186"/>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39" name="Google Shape;139;g10074126bde_0_186"/>
          <p:cNvSpPr txBox="1"/>
          <p:nvPr/>
        </p:nvSpPr>
        <p:spPr>
          <a:xfrm>
            <a:off x="393099" y="1407150"/>
            <a:ext cx="7898700" cy="300000"/>
          </a:xfrm>
          <a:prstGeom prst="rect">
            <a:avLst/>
          </a:prstGeom>
          <a:noFill/>
          <a:ln>
            <a:noFill/>
          </a:ln>
        </p:spPr>
        <p:txBody>
          <a:bodyPr spcFirstLastPara="1" wrap="square" lIns="91425" tIns="45700" rIns="91425" bIns="45700" anchor="t" anchorCtr="0">
            <a:spAutoFit/>
          </a:bodyPr>
          <a:lstStyle/>
          <a:p>
            <a:pPr marL="0" lvl="0" indent="0" algn="l" rtl="0">
              <a:lnSpc>
                <a:spcPct val="160000"/>
              </a:lnSpc>
              <a:spcBef>
                <a:spcPts val="0"/>
              </a:spcBef>
              <a:spcAft>
                <a:spcPts val="1800"/>
              </a:spcAft>
              <a:buSzPts val="1100"/>
              <a:buNone/>
            </a:pPr>
            <a:endParaRPr sz="1350" b="1">
              <a:solidFill>
                <a:srgbClr val="494949"/>
              </a:solidFill>
              <a:highlight>
                <a:srgbClr val="FFFFFF"/>
              </a:highlight>
              <a:latin typeface="Georgia"/>
              <a:ea typeface="Georgia"/>
              <a:cs typeface="Georgia"/>
              <a:sym typeface="Georgia"/>
            </a:endParaRPr>
          </a:p>
        </p:txBody>
      </p:sp>
      <p:pic>
        <p:nvPicPr>
          <p:cNvPr id="140" name="Google Shape;140;g10074126bde_0_186"/>
          <p:cNvPicPr preferRelativeResize="0"/>
          <p:nvPr/>
        </p:nvPicPr>
        <p:blipFill>
          <a:blip r:embed="rId4">
            <a:alphaModFix/>
          </a:blip>
          <a:stretch>
            <a:fillRect/>
          </a:stretch>
        </p:blipFill>
        <p:spPr>
          <a:xfrm>
            <a:off x="495875" y="1618525"/>
            <a:ext cx="7795924" cy="38101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cxnSp>
        <p:nvCxnSpPr>
          <p:cNvPr id="145" name="Google Shape;145;g10074126bde_0_154"/>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46" name="Google Shape;146;g10074126bde_0_154"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47" name="Google Shape;147;g10074126bde_0_154"/>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48" name="Google Shape;148;g10074126bde_0_154"/>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49" name="Google Shape;149;g10074126bde_0_154"/>
          <p:cNvSpPr txBox="1"/>
          <p:nvPr/>
        </p:nvSpPr>
        <p:spPr>
          <a:xfrm>
            <a:off x="393099" y="1407150"/>
            <a:ext cx="7898700" cy="300000"/>
          </a:xfrm>
          <a:prstGeom prst="rect">
            <a:avLst/>
          </a:prstGeom>
          <a:noFill/>
          <a:ln>
            <a:noFill/>
          </a:ln>
        </p:spPr>
        <p:txBody>
          <a:bodyPr spcFirstLastPara="1" wrap="square" lIns="91425" tIns="45700" rIns="91425" bIns="45700" anchor="t" anchorCtr="0">
            <a:spAutoFit/>
          </a:bodyPr>
          <a:lstStyle/>
          <a:p>
            <a:pPr marL="0" lvl="0" indent="0" algn="l" rtl="0">
              <a:lnSpc>
                <a:spcPct val="160000"/>
              </a:lnSpc>
              <a:spcBef>
                <a:spcPts val="0"/>
              </a:spcBef>
              <a:spcAft>
                <a:spcPts val="1800"/>
              </a:spcAft>
              <a:buSzPts val="1100"/>
              <a:buNone/>
            </a:pPr>
            <a:endParaRPr sz="1350" b="1">
              <a:solidFill>
                <a:srgbClr val="494949"/>
              </a:solidFill>
              <a:highlight>
                <a:srgbClr val="FFFFFF"/>
              </a:highlight>
              <a:latin typeface="Georgia"/>
              <a:ea typeface="Georgia"/>
              <a:cs typeface="Georgia"/>
              <a:sym typeface="Georgia"/>
            </a:endParaRPr>
          </a:p>
        </p:txBody>
      </p:sp>
      <p:pic>
        <p:nvPicPr>
          <p:cNvPr id="150" name="Google Shape;150;g10074126bde_0_154"/>
          <p:cNvPicPr preferRelativeResize="0"/>
          <p:nvPr/>
        </p:nvPicPr>
        <p:blipFill>
          <a:blip r:embed="rId4">
            <a:alphaModFix/>
          </a:blip>
          <a:stretch>
            <a:fillRect/>
          </a:stretch>
        </p:blipFill>
        <p:spPr>
          <a:xfrm>
            <a:off x="393100" y="1605483"/>
            <a:ext cx="7999800" cy="3737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cxnSp>
        <p:nvCxnSpPr>
          <p:cNvPr id="155" name="Google Shape;155;g10074126bde_0_162"/>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56" name="Google Shape;156;g10074126bde_0_16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57" name="Google Shape;157;g10074126bde_0_162"/>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58" name="Google Shape;158;g10074126bde_0_162"/>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59" name="Google Shape;159;g10074126bde_0_162"/>
          <p:cNvSpPr txBox="1"/>
          <p:nvPr/>
        </p:nvSpPr>
        <p:spPr>
          <a:xfrm>
            <a:off x="393099" y="1407150"/>
            <a:ext cx="7898700" cy="300000"/>
          </a:xfrm>
          <a:prstGeom prst="rect">
            <a:avLst/>
          </a:prstGeom>
          <a:noFill/>
          <a:ln>
            <a:noFill/>
          </a:ln>
        </p:spPr>
        <p:txBody>
          <a:bodyPr spcFirstLastPara="1" wrap="square" lIns="91425" tIns="45700" rIns="91425" bIns="45700" anchor="t" anchorCtr="0">
            <a:spAutoFit/>
          </a:bodyPr>
          <a:lstStyle/>
          <a:p>
            <a:pPr marL="0" lvl="0" indent="0" algn="l" rtl="0">
              <a:lnSpc>
                <a:spcPct val="160000"/>
              </a:lnSpc>
              <a:spcBef>
                <a:spcPts val="0"/>
              </a:spcBef>
              <a:spcAft>
                <a:spcPts val="1800"/>
              </a:spcAft>
              <a:buSzPts val="1100"/>
              <a:buNone/>
            </a:pPr>
            <a:endParaRPr sz="1350" b="1">
              <a:solidFill>
                <a:srgbClr val="494949"/>
              </a:solidFill>
              <a:highlight>
                <a:srgbClr val="FFFFFF"/>
              </a:highlight>
              <a:latin typeface="Georgia"/>
              <a:ea typeface="Georgia"/>
              <a:cs typeface="Georgia"/>
              <a:sym typeface="Georgia"/>
            </a:endParaRPr>
          </a:p>
        </p:txBody>
      </p:sp>
      <p:pic>
        <p:nvPicPr>
          <p:cNvPr id="160" name="Google Shape;160;g10074126bde_0_162"/>
          <p:cNvPicPr preferRelativeResize="0"/>
          <p:nvPr/>
        </p:nvPicPr>
        <p:blipFill>
          <a:blip r:embed="rId4">
            <a:alphaModFix/>
          </a:blip>
          <a:stretch>
            <a:fillRect/>
          </a:stretch>
        </p:blipFill>
        <p:spPr>
          <a:xfrm>
            <a:off x="393100" y="1464550"/>
            <a:ext cx="7898700" cy="41106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cxnSp>
        <p:nvCxnSpPr>
          <p:cNvPr id="165" name="Google Shape;165;g10074126bde_0_170"/>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66" name="Google Shape;166;g10074126bde_0_170"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67" name="Google Shape;167;g10074126bde_0_170"/>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68" name="Google Shape;168;g10074126bde_0_17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69" name="Google Shape;169;g10074126bde_0_170"/>
          <p:cNvSpPr txBox="1"/>
          <p:nvPr/>
        </p:nvSpPr>
        <p:spPr>
          <a:xfrm>
            <a:off x="393099" y="1407150"/>
            <a:ext cx="7898700" cy="300000"/>
          </a:xfrm>
          <a:prstGeom prst="rect">
            <a:avLst/>
          </a:prstGeom>
          <a:noFill/>
          <a:ln>
            <a:noFill/>
          </a:ln>
        </p:spPr>
        <p:txBody>
          <a:bodyPr spcFirstLastPara="1" wrap="square" lIns="91425" tIns="45700" rIns="91425" bIns="45700" anchor="t" anchorCtr="0">
            <a:spAutoFit/>
          </a:bodyPr>
          <a:lstStyle/>
          <a:p>
            <a:pPr marL="0" lvl="0" indent="0" algn="l" rtl="0">
              <a:lnSpc>
                <a:spcPct val="160000"/>
              </a:lnSpc>
              <a:spcBef>
                <a:spcPts val="0"/>
              </a:spcBef>
              <a:spcAft>
                <a:spcPts val="1800"/>
              </a:spcAft>
              <a:buSzPts val="1100"/>
              <a:buNone/>
            </a:pPr>
            <a:endParaRPr sz="1350" b="1">
              <a:solidFill>
                <a:srgbClr val="494949"/>
              </a:solidFill>
              <a:highlight>
                <a:srgbClr val="FFFFFF"/>
              </a:highlight>
              <a:latin typeface="Georgia"/>
              <a:ea typeface="Georgia"/>
              <a:cs typeface="Georgia"/>
              <a:sym typeface="Georgia"/>
            </a:endParaRPr>
          </a:p>
        </p:txBody>
      </p:sp>
      <p:pic>
        <p:nvPicPr>
          <p:cNvPr id="170" name="Google Shape;170;g10074126bde_0_170"/>
          <p:cNvPicPr preferRelativeResize="0"/>
          <p:nvPr/>
        </p:nvPicPr>
        <p:blipFill>
          <a:blip r:embed="rId4">
            <a:alphaModFix/>
          </a:blip>
          <a:stretch>
            <a:fillRect/>
          </a:stretch>
        </p:blipFill>
        <p:spPr>
          <a:xfrm>
            <a:off x="393100" y="1469892"/>
            <a:ext cx="7497301" cy="5372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cxnSp>
        <p:nvCxnSpPr>
          <p:cNvPr id="175" name="Google Shape;175;g10074126bde_0_178"/>
          <p:cNvCxnSpPr/>
          <p:nvPr/>
        </p:nvCxnSpPr>
        <p:spPr>
          <a:xfrm>
            <a:off x="-8308" y="1209922"/>
            <a:ext cx="8300100" cy="0"/>
          </a:xfrm>
          <a:prstGeom prst="straightConnector1">
            <a:avLst/>
          </a:prstGeom>
          <a:noFill/>
          <a:ln w="38100" cap="flat" cmpd="sng">
            <a:solidFill>
              <a:srgbClr val="DFA267"/>
            </a:solidFill>
            <a:prstDash val="solid"/>
            <a:miter lim="800000"/>
            <a:headEnd type="none" w="sm" len="sm"/>
            <a:tailEnd type="none" w="sm" len="sm"/>
          </a:ln>
        </p:spPr>
      </p:cxnSp>
      <p:pic>
        <p:nvPicPr>
          <p:cNvPr id="176" name="Google Shape;176;g10074126bde_0_178"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177" name="Google Shape;177;g10074126bde_0_178"/>
          <p:cNvSpPr/>
          <p:nvPr/>
        </p:nvSpPr>
        <p:spPr>
          <a:xfrm>
            <a:off x="393111" y="707706"/>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C55A11"/>
                </a:solidFill>
                <a:latin typeface="Calibri"/>
                <a:ea typeface="Calibri"/>
                <a:cs typeface="Calibri"/>
                <a:sym typeface="Calibri"/>
              </a:rPr>
              <a:t>Research Proposal Fundamentals</a:t>
            </a:r>
            <a:endParaRPr/>
          </a:p>
        </p:txBody>
      </p:sp>
      <p:sp>
        <p:nvSpPr>
          <p:cNvPr id="178" name="Google Shape;178;g10074126bde_0_178"/>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rgbClr val="2F5496"/>
                </a:solidFill>
                <a:latin typeface="Calibri"/>
                <a:ea typeface="Calibri"/>
                <a:cs typeface="Calibri"/>
                <a:sym typeface="Calibri"/>
              </a:rPr>
              <a:t>Research Methodology</a:t>
            </a:r>
            <a:endParaRPr/>
          </a:p>
        </p:txBody>
      </p:sp>
      <p:sp>
        <p:nvSpPr>
          <p:cNvPr id="179" name="Google Shape;179;g10074126bde_0_178"/>
          <p:cNvSpPr txBox="1"/>
          <p:nvPr/>
        </p:nvSpPr>
        <p:spPr>
          <a:xfrm>
            <a:off x="393099" y="1407150"/>
            <a:ext cx="7898700" cy="300000"/>
          </a:xfrm>
          <a:prstGeom prst="rect">
            <a:avLst/>
          </a:prstGeom>
          <a:noFill/>
          <a:ln>
            <a:noFill/>
          </a:ln>
        </p:spPr>
        <p:txBody>
          <a:bodyPr spcFirstLastPara="1" wrap="square" lIns="91425" tIns="45700" rIns="91425" bIns="45700" anchor="t" anchorCtr="0">
            <a:spAutoFit/>
          </a:bodyPr>
          <a:lstStyle/>
          <a:p>
            <a:pPr marL="0" lvl="0" indent="0" algn="l" rtl="0">
              <a:lnSpc>
                <a:spcPct val="160000"/>
              </a:lnSpc>
              <a:spcBef>
                <a:spcPts val="0"/>
              </a:spcBef>
              <a:spcAft>
                <a:spcPts val="1800"/>
              </a:spcAft>
              <a:buSzPts val="1100"/>
              <a:buNone/>
            </a:pPr>
            <a:endParaRPr sz="1350" b="1">
              <a:solidFill>
                <a:srgbClr val="494949"/>
              </a:solidFill>
              <a:highlight>
                <a:srgbClr val="FFFFFF"/>
              </a:highlight>
              <a:latin typeface="Georgia"/>
              <a:ea typeface="Georgia"/>
              <a:cs typeface="Georgia"/>
              <a:sym typeface="Georgia"/>
            </a:endParaRPr>
          </a:p>
        </p:txBody>
      </p:sp>
      <p:pic>
        <p:nvPicPr>
          <p:cNvPr id="180" name="Google Shape;180;g10074126bde_0_178"/>
          <p:cNvPicPr preferRelativeResize="0"/>
          <p:nvPr/>
        </p:nvPicPr>
        <p:blipFill>
          <a:blip r:embed="rId4">
            <a:alphaModFix/>
          </a:blip>
          <a:stretch>
            <a:fillRect/>
          </a:stretch>
        </p:blipFill>
        <p:spPr>
          <a:xfrm>
            <a:off x="574651" y="1407149"/>
            <a:ext cx="7717149" cy="3888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03DD2FFD355448BFD07A893B4631A6" ma:contentTypeVersion="2" ma:contentTypeDescription="Create a new document." ma:contentTypeScope="" ma:versionID="33ff89b23601ebb4ec9c7faad25fb9c3">
  <xsd:schema xmlns:xsd="http://www.w3.org/2001/XMLSchema" xmlns:xs="http://www.w3.org/2001/XMLSchema" xmlns:p="http://schemas.microsoft.com/office/2006/metadata/properties" xmlns:ns2="8f6f7ef9-2fe2-4c09-973e-7ab18dda2a4e" targetNamespace="http://schemas.microsoft.com/office/2006/metadata/properties" ma:root="true" ma:fieldsID="1618d83e23a4e4bab6431207cc3f2c71" ns2:_="">
    <xsd:import namespace="8f6f7ef9-2fe2-4c09-973e-7ab18dda2a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f7ef9-2fe2-4c09-973e-7ab18dda2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649A0A-B0E7-4350-8241-A27D0DD7A2EF}"/>
</file>

<file path=customXml/itemProps2.xml><?xml version="1.0" encoding="utf-8"?>
<ds:datastoreItem xmlns:ds="http://schemas.openxmlformats.org/officeDocument/2006/customXml" ds:itemID="{420F2DDA-1CDF-4CA3-9EB0-13F4DD684635}"/>
</file>

<file path=customXml/itemProps3.xml><?xml version="1.0" encoding="utf-8"?>
<ds:datastoreItem xmlns:ds="http://schemas.openxmlformats.org/officeDocument/2006/customXml" ds:itemID="{2F73B4CF-54D4-4549-852E-428A9C6586A5}"/>
</file>

<file path=docProps/app.xml><?xml version="1.0" encoding="utf-8"?>
<Properties xmlns="http://schemas.openxmlformats.org/officeDocument/2006/extended-properties" xmlns:vt="http://schemas.openxmlformats.org/officeDocument/2006/docPropsVTypes">
  <TotalTime>477</TotalTime>
  <Words>2279</Words>
  <Application>Microsoft Macintosh PowerPoint</Application>
  <PresentationFormat>Widescreen</PresentationFormat>
  <Paragraphs>186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Microsoft Office User</cp:lastModifiedBy>
  <cp:revision>20</cp:revision>
  <dcterms:created xsi:type="dcterms:W3CDTF">2019-05-30T23:14:00Z</dcterms:created>
  <dcterms:modified xsi:type="dcterms:W3CDTF">2022-10-14T10:37:48Z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y fmtid="{D5CDD505-2E9C-101B-9397-08002B2CF9AE}" pid="3" name="ContentTypeId">
    <vt:lpwstr>0x0101005A03DD2FFD355448BFD07A893B4631A6</vt:lpwstr>
  </property>
</Properties>
</file>