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98" r:id="rId7"/>
    <p:sldId id="262" r:id="rId8"/>
    <p:sldId id="263" r:id="rId9"/>
    <p:sldId id="264" r:id="rId10"/>
    <p:sldId id="299" r:id="rId11"/>
    <p:sldId id="300" r:id="rId12"/>
    <p:sldId id="297" r:id="rId13"/>
    <p:sldId id="296" r:id="rId1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122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6198" y="2349540"/>
            <a:ext cx="9206002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2374" y="4882400"/>
            <a:ext cx="9193651" cy="101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0316" y="2750341"/>
            <a:ext cx="2877767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589" y="1656038"/>
            <a:ext cx="9535220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819400"/>
            <a:ext cx="4495800" cy="8521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SOFTWARE</a:t>
            </a:r>
            <a:r>
              <a:rPr spc="-100" dirty="0"/>
              <a:t> </a:t>
            </a:r>
            <a:r>
              <a:rPr dirty="0"/>
              <a:t>TESTING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z="2400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UE18CS400SB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009166" y="4710130"/>
            <a:ext cx="5153025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Prof. </a:t>
            </a:r>
            <a:r>
              <a:rPr lang="en-IN" sz="2000" dirty="0" err="1">
                <a:ea typeface="Calibri"/>
                <a:cs typeface="Calibri"/>
                <a:sym typeface="Calibri"/>
              </a:rPr>
              <a:t>Venkatesh</a:t>
            </a:r>
            <a:r>
              <a:rPr lang="en-IN" sz="2000" dirty="0">
                <a:ea typeface="Calibri"/>
                <a:cs typeface="Calibri"/>
                <a:sym typeface="Calibri"/>
              </a:rPr>
              <a:t> Prasad</a:t>
            </a:r>
            <a:endParaRPr lang="en-IN" sz="1600" dirty="0" smtClean="0"/>
          </a:p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venkateshprasad@pes.edu</a:t>
            </a:r>
            <a:endParaRPr lang="en-IN"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00" lvl="0">
              <a:buClr>
                <a:srgbClr val="000000"/>
              </a:buClr>
              <a:buSzPts val="2400"/>
            </a:pPr>
            <a:r>
              <a:rPr lang="en-I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Department of Computer Science</a:t>
            </a:r>
            <a:endParaRPr lang="en-I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16"/>
                </a:moveTo>
                <a:lnTo>
                  <a:pt x="38100" y="851916"/>
                </a:lnTo>
                <a:lnTo>
                  <a:pt x="38100" y="0"/>
                </a:lnTo>
                <a:lnTo>
                  <a:pt x="0" y="0"/>
                </a:lnTo>
                <a:lnTo>
                  <a:pt x="0" y="851916"/>
                </a:lnTo>
                <a:lnTo>
                  <a:pt x="0" y="880872"/>
                </a:lnTo>
                <a:lnTo>
                  <a:pt x="0" y="890016"/>
                </a:lnTo>
                <a:lnTo>
                  <a:pt x="880872" y="890016"/>
                </a:lnTo>
                <a:lnTo>
                  <a:pt x="880872" y="851916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648200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19" y="0"/>
                </a:lnTo>
              </a:path>
            </a:pathLst>
          </a:custGeom>
          <a:ln w="32004">
            <a:solidFill>
              <a:srgbClr val="C459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2560" y="2378964"/>
            <a:ext cx="1967483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6548" y="1278635"/>
            <a:ext cx="881380" cy="889000"/>
          </a:xfrm>
          <a:custGeom>
            <a:avLst/>
            <a:gdLst/>
            <a:ahLst/>
            <a:cxnLst/>
            <a:rect l="l" t="t" r="r" b="b"/>
            <a:pathLst>
              <a:path w="881379" h="889000">
                <a:moveTo>
                  <a:pt x="880872" y="0"/>
                </a:moveTo>
                <a:lnTo>
                  <a:pt x="0" y="0"/>
                </a:lnTo>
                <a:lnTo>
                  <a:pt x="0" y="36576"/>
                </a:lnTo>
                <a:lnTo>
                  <a:pt x="842772" y="36576"/>
                </a:lnTo>
                <a:lnTo>
                  <a:pt x="842772" y="888492"/>
                </a:lnTo>
                <a:lnTo>
                  <a:pt x="880872" y="888492"/>
                </a:lnTo>
                <a:lnTo>
                  <a:pt x="880872" y="36576"/>
                </a:lnTo>
                <a:lnTo>
                  <a:pt x="880872" y="9144"/>
                </a:lnTo>
                <a:lnTo>
                  <a:pt x="880872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0" y="1195800"/>
            <a:ext cx="31414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9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Advantages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233" y="2719826"/>
            <a:ext cx="8030845" cy="25763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spc="-10" dirty="0">
                <a:latin typeface="Arial" pitchFamily="34" charset="0"/>
                <a:cs typeface="Arial" pitchFamily="34" charset="0"/>
              </a:rPr>
              <a:t>Well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suited 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and </a:t>
            </a:r>
            <a:r>
              <a:rPr sz="2400" dirty="0">
                <a:latin typeface="Arial" pitchFamily="34" charset="0"/>
                <a:cs typeface="Arial" pitchFamily="34" charset="0"/>
              </a:rPr>
              <a:t>efficient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for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large 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code</a:t>
            </a:r>
            <a:r>
              <a:rPr sz="2400" spc="-2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segments.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spc="15" dirty="0">
                <a:latin typeface="Arial" pitchFamily="34" charset="0"/>
                <a:cs typeface="Arial" pitchFamily="34" charset="0"/>
              </a:rPr>
              <a:t>Code 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access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is </a:t>
            </a:r>
            <a:r>
              <a:rPr sz="2400" spc="15" dirty="0">
                <a:latin typeface="Arial" pitchFamily="34" charset="0"/>
                <a:cs typeface="Arial" pitchFamily="34" charset="0"/>
              </a:rPr>
              <a:t>not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required.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295910" marR="671195" indent="-283845">
              <a:lnSpc>
                <a:spcPts val="2380"/>
              </a:lnSpc>
              <a:spcBef>
                <a:spcPts val="8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spc="10" dirty="0">
                <a:latin typeface="Arial" pitchFamily="34" charset="0"/>
                <a:cs typeface="Arial" pitchFamily="34" charset="0"/>
              </a:rPr>
              <a:t>Clearly </a:t>
            </a:r>
            <a:r>
              <a:rPr sz="2400" dirty="0">
                <a:latin typeface="Arial" pitchFamily="34" charset="0"/>
                <a:cs typeface="Arial" pitchFamily="34" charset="0"/>
              </a:rPr>
              <a:t>separates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user's perspective </a:t>
            </a:r>
            <a:r>
              <a:rPr sz="2400" dirty="0">
                <a:latin typeface="Arial" pitchFamily="34" charset="0"/>
                <a:cs typeface="Arial" pitchFamily="34" charset="0"/>
              </a:rPr>
              <a:t>from 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the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developer's perspective  through 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visibly defined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roles.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295910" indent="-283845">
              <a:lnSpc>
                <a:spcPts val="228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400" dirty="0">
                <a:latin typeface="Arial" pitchFamily="34" charset="0"/>
                <a:cs typeface="Arial" pitchFamily="34" charset="0"/>
              </a:rPr>
              <a:t>Large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numbers </a:t>
            </a:r>
            <a:r>
              <a:rPr sz="2400" spc="15" dirty="0">
                <a:latin typeface="Arial" pitchFamily="34" charset="0"/>
                <a:cs typeface="Arial" pitchFamily="34" charset="0"/>
              </a:rPr>
              <a:t>of </a:t>
            </a:r>
            <a:r>
              <a:rPr sz="2400" dirty="0">
                <a:latin typeface="Arial" pitchFamily="34" charset="0"/>
                <a:cs typeface="Arial" pitchFamily="34" charset="0"/>
              </a:rPr>
              <a:t>moderately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skilled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testers </a:t>
            </a:r>
            <a:r>
              <a:rPr sz="2400" dirty="0">
                <a:latin typeface="Arial" pitchFamily="34" charset="0"/>
                <a:cs typeface="Arial" pitchFamily="34" charset="0"/>
              </a:rPr>
              <a:t>can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test 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the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application </a:t>
            </a:r>
            <a:r>
              <a:rPr sz="2400" spc="10">
                <a:latin typeface="Arial" pitchFamily="34" charset="0"/>
                <a:cs typeface="Arial" pitchFamily="34" charset="0"/>
              </a:rPr>
              <a:t>with</a:t>
            </a:r>
            <a:r>
              <a:rPr sz="2400" spc="70">
                <a:latin typeface="Arial" pitchFamily="34" charset="0"/>
                <a:cs typeface="Arial" pitchFamily="34" charset="0"/>
              </a:rPr>
              <a:t> </a:t>
            </a:r>
            <a:r>
              <a:rPr sz="2400" spc="15" smtClean="0">
                <a:latin typeface="Arial" pitchFamily="34" charset="0"/>
                <a:cs typeface="Arial" pitchFamily="34" charset="0"/>
              </a:rPr>
              <a:t>no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10" smtClean="0">
                <a:latin typeface="Arial" pitchFamily="34" charset="0"/>
                <a:cs typeface="Arial" pitchFamily="34" charset="0"/>
              </a:rPr>
              <a:t>knowledge </a:t>
            </a:r>
            <a:r>
              <a:rPr sz="2400" spc="15" dirty="0">
                <a:latin typeface="Arial" pitchFamily="34" charset="0"/>
                <a:cs typeface="Arial" pitchFamily="34" charset="0"/>
              </a:rPr>
              <a:t>of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implementation, programming 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language, </a:t>
            </a:r>
            <a:r>
              <a:rPr sz="2400" spc="15" dirty="0">
                <a:latin typeface="Arial" pitchFamily="34" charset="0"/>
                <a:cs typeface="Arial" pitchFamily="34" charset="0"/>
              </a:rPr>
              <a:t>or </a:t>
            </a:r>
            <a:r>
              <a:rPr sz="2400" dirty="0">
                <a:latin typeface="Arial" pitchFamily="34" charset="0"/>
                <a:cs typeface="Arial" pitchFamily="34" charset="0"/>
              </a:rPr>
              <a:t>operating 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systems.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0" y="1195800"/>
            <a:ext cx="31414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9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Disadvantages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233" y="3311147"/>
            <a:ext cx="11366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233" y="4518100"/>
            <a:ext cx="11366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233" y="2719826"/>
            <a:ext cx="7595870" cy="2138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37210" indent="-283845">
              <a:lnSpc>
                <a:spcPct val="101600"/>
              </a:lnSpc>
              <a:spcBef>
                <a:spcPts val="9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950" spc="5" dirty="0">
                <a:latin typeface="Carlito"/>
                <a:cs typeface="Carlito"/>
              </a:rPr>
              <a:t>Limited </a:t>
            </a:r>
            <a:r>
              <a:rPr sz="1950" dirty="0">
                <a:latin typeface="Carlito"/>
                <a:cs typeface="Carlito"/>
              </a:rPr>
              <a:t>coverage, </a:t>
            </a:r>
            <a:r>
              <a:rPr sz="1950" spc="10" dirty="0">
                <a:latin typeface="Carlito"/>
                <a:cs typeface="Carlito"/>
              </a:rPr>
              <a:t>since </a:t>
            </a:r>
            <a:r>
              <a:rPr sz="1950" spc="15" dirty="0">
                <a:latin typeface="Carlito"/>
                <a:cs typeface="Carlito"/>
              </a:rPr>
              <a:t>only </a:t>
            </a:r>
            <a:r>
              <a:rPr sz="1950" spc="10" dirty="0">
                <a:latin typeface="Carlito"/>
                <a:cs typeface="Carlito"/>
              </a:rPr>
              <a:t>a </a:t>
            </a:r>
            <a:r>
              <a:rPr sz="1950" spc="5" dirty="0">
                <a:latin typeface="Carlito"/>
                <a:cs typeface="Carlito"/>
              </a:rPr>
              <a:t>selected </a:t>
            </a:r>
            <a:r>
              <a:rPr sz="1950" spc="15" dirty="0">
                <a:latin typeface="Carlito"/>
                <a:cs typeface="Carlito"/>
              </a:rPr>
              <a:t>number of </a:t>
            </a:r>
            <a:r>
              <a:rPr sz="1950" spc="-5" dirty="0">
                <a:latin typeface="Carlito"/>
                <a:cs typeface="Carlito"/>
              </a:rPr>
              <a:t>test </a:t>
            </a:r>
            <a:r>
              <a:rPr sz="1950" spc="10" dirty="0">
                <a:latin typeface="Carlito"/>
                <a:cs typeface="Carlito"/>
              </a:rPr>
              <a:t>scenarios </a:t>
            </a:r>
            <a:r>
              <a:rPr sz="1950" spc="5" dirty="0">
                <a:latin typeface="Carlito"/>
                <a:cs typeface="Carlito"/>
              </a:rPr>
              <a:t>is  actually</a:t>
            </a:r>
            <a:r>
              <a:rPr sz="195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performed.</a:t>
            </a:r>
            <a:endParaRPr sz="1950">
              <a:latin typeface="Carlito"/>
              <a:cs typeface="Carlito"/>
            </a:endParaRPr>
          </a:p>
          <a:p>
            <a:pPr marL="295910" marR="697230">
              <a:lnSpc>
                <a:spcPts val="2380"/>
              </a:lnSpc>
              <a:spcBef>
                <a:spcPts val="80"/>
              </a:spcBef>
            </a:pPr>
            <a:r>
              <a:rPr sz="1950" dirty="0">
                <a:latin typeface="Carlito"/>
                <a:cs typeface="Carlito"/>
              </a:rPr>
              <a:t>Inefficient </a:t>
            </a:r>
            <a:r>
              <a:rPr sz="1950" spc="5" dirty="0">
                <a:latin typeface="Carlito"/>
                <a:cs typeface="Carlito"/>
              </a:rPr>
              <a:t>testing, </a:t>
            </a:r>
            <a:r>
              <a:rPr sz="1950" spc="10" dirty="0">
                <a:latin typeface="Carlito"/>
                <a:cs typeface="Carlito"/>
              </a:rPr>
              <a:t>due </a:t>
            </a:r>
            <a:r>
              <a:rPr sz="1950" spc="-5" dirty="0">
                <a:latin typeface="Carlito"/>
                <a:cs typeface="Carlito"/>
              </a:rPr>
              <a:t>to </a:t>
            </a:r>
            <a:r>
              <a:rPr sz="1950" spc="10" dirty="0">
                <a:latin typeface="Carlito"/>
                <a:cs typeface="Carlito"/>
              </a:rPr>
              <a:t>the </a:t>
            </a:r>
            <a:r>
              <a:rPr sz="1950" spc="-5" dirty="0">
                <a:latin typeface="Carlito"/>
                <a:cs typeface="Carlito"/>
              </a:rPr>
              <a:t>fact </a:t>
            </a:r>
            <a:r>
              <a:rPr sz="1950" spc="5" dirty="0">
                <a:latin typeface="Carlito"/>
                <a:cs typeface="Carlito"/>
              </a:rPr>
              <a:t>that </a:t>
            </a:r>
            <a:r>
              <a:rPr sz="1950" spc="10" dirty="0">
                <a:latin typeface="Carlito"/>
                <a:cs typeface="Carlito"/>
              </a:rPr>
              <a:t>the </a:t>
            </a:r>
            <a:r>
              <a:rPr sz="1950" spc="-5" dirty="0">
                <a:latin typeface="Carlito"/>
                <a:cs typeface="Carlito"/>
              </a:rPr>
              <a:t>tester </a:t>
            </a:r>
            <a:r>
              <a:rPr sz="1950" spc="10" dirty="0">
                <a:latin typeface="Carlito"/>
                <a:cs typeface="Carlito"/>
              </a:rPr>
              <a:t>only </a:t>
            </a:r>
            <a:r>
              <a:rPr sz="1950" spc="5" dirty="0">
                <a:latin typeface="Carlito"/>
                <a:cs typeface="Carlito"/>
              </a:rPr>
              <a:t>has limited  </a:t>
            </a:r>
            <a:r>
              <a:rPr sz="1950" spc="10" dirty="0">
                <a:latin typeface="Carlito"/>
                <a:cs typeface="Carlito"/>
              </a:rPr>
              <a:t>knowledge about </a:t>
            </a:r>
            <a:r>
              <a:rPr sz="1950" spc="15" dirty="0">
                <a:latin typeface="Carlito"/>
                <a:cs typeface="Carlito"/>
              </a:rPr>
              <a:t>an</a:t>
            </a:r>
            <a:r>
              <a:rPr sz="1950" spc="-5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application.</a:t>
            </a:r>
            <a:endParaRPr sz="1950">
              <a:latin typeface="Carlito"/>
              <a:cs typeface="Carlito"/>
            </a:endParaRPr>
          </a:p>
          <a:p>
            <a:pPr marL="295910" indent="-283845">
              <a:lnSpc>
                <a:spcPts val="228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950" spc="10" dirty="0">
                <a:latin typeface="Carlito"/>
                <a:cs typeface="Carlito"/>
              </a:rPr>
              <a:t>Blind </a:t>
            </a:r>
            <a:r>
              <a:rPr sz="1950" dirty="0">
                <a:latin typeface="Carlito"/>
                <a:cs typeface="Carlito"/>
              </a:rPr>
              <a:t>coverage, </a:t>
            </a:r>
            <a:r>
              <a:rPr sz="1950" spc="10" dirty="0">
                <a:latin typeface="Carlito"/>
                <a:cs typeface="Carlito"/>
              </a:rPr>
              <a:t>since the </a:t>
            </a:r>
            <a:r>
              <a:rPr sz="1950" spc="-5" dirty="0">
                <a:latin typeface="Carlito"/>
                <a:cs typeface="Carlito"/>
              </a:rPr>
              <a:t>tester </a:t>
            </a:r>
            <a:r>
              <a:rPr sz="1950" spc="10" dirty="0">
                <a:latin typeface="Carlito"/>
                <a:cs typeface="Carlito"/>
              </a:rPr>
              <a:t>cannot </a:t>
            </a:r>
            <a:r>
              <a:rPr sz="1950" spc="-5" dirty="0">
                <a:latin typeface="Carlito"/>
                <a:cs typeface="Carlito"/>
              </a:rPr>
              <a:t>target </a:t>
            </a:r>
            <a:r>
              <a:rPr sz="1950" spc="5" dirty="0">
                <a:latin typeface="Carlito"/>
                <a:cs typeface="Carlito"/>
              </a:rPr>
              <a:t>specific </a:t>
            </a:r>
            <a:r>
              <a:rPr sz="1950" spc="10" dirty="0">
                <a:latin typeface="Carlito"/>
                <a:cs typeface="Carlito"/>
              </a:rPr>
              <a:t>code </a:t>
            </a:r>
            <a:r>
              <a:rPr sz="1950" spc="10">
                <a:latin typeface="Carlito"/>
                <a:cs typeface="Carlito"/>
              </a:rPr>
              <a:t>segments</a:t>
            </a:r>
            <a:r>
              <a:rPr sz="1950" spc="-95">
                <a:latin typeface="Carlito"/>
                <a:cs typeface="Carlito"/>
              </a:rPr>
              <a:t> </a:t>
            </a:r>
            <a:r>
              <a:rPr sz="1950" spc="15" smtClean="0">
                <a:latin typeface="Carlito"/>
                <a:cs typeface="Carlito"/>
              </a:rPr>
              <a:t>or</a:t>
            </a:r>
            <a:r>
              <a:rPr lang="en-IN" sz="1950" spc="15" dirty="0" smtClean="0">
                <a:latin typeface="Carlito"/>
                <a:cs typeface="Carlito"/>
              </a:rPr>
              <a:t> </a:t>
            </a:r>
            <a:r>
              <a:rPr sz="1950" spc="5" smtClean="0">
                <a:latin typeface="Carlito"/>
                <a:cs typeface="Carlito"/>
              </a:rPr>
              <a:t>errorprone</a:t>
            </a:r>
            <a:r>
              <a:rPr sz="1950" spc="-30" smtClean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areas.</a:t>
            </a:r>
            <a:endParaRPr sz="1950">
              <a:latin typeface="Carlito"/>
              <a:cs typeface="Carlito"/>
            </a:endParaRPr>
          </a:p>
          <a:p>
            <a:pPr marL="295910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Carlito"/>
                <a:cs typeface="Carlito"/>
              </a:rPr>
              <a:t>The </a:t>
            </a:r>
            <a:r>
              <a:rPr sz="1950" spc="-5" dirty="0">
                <a:latin typeface="Carlito"/>
                <a:cs typeface="Carlito"/>
              </a:rPr>
              <a:t>test </a:t>
            </a:r>
            <a:r>
              <a:rPr sz="1950" spc="5" dirty="0">
                <a:latin typeface="Carlito"/>
                <a:cs typeface="Carlito"/>
              </a:rPr>
              <a:t>cases </a:t>
            </a:r>
            <a:r>
              <a:rPr sz="1950" spc="-5" dirty="0">
                <a:latin typeface="Carlito"/>
                <a:cs typeface="Carlito"/>
              </a:rPr>
              <a:t>are </a:t>
            </a:r>
            <a:r>
              <a:rPr sz="1950" spc="5" dirty="0">
                <a:latin typeface="Carlito"/>
                <a:cs typeface="Carlito"/>
              </a:rPr>
              <a:t>difficult </a:t>
            </a:r>
            <a:r>
              <a:rPr sz="1950" spc="-5" dirty="0">
                <a:latin typeface="Carlito"/>
                <a:cs typeface="Carlito"/>
              </a:rPr>
              <a:t>to</a:t>
            </a:r>
            <a:r>
              <a:rPr sz="1950" spc="25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design.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7809865" cy="285559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Black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Box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Testing: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Objectives</a:t>
            </a:r>
            <a:r>
              <a:rPr sz="1950" b="1" spc="2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(Recap)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rlito"/>
              <a:cs typeface="Carlito"/>
            </a:endParaRPr>
          </a:p>
          <a:p>
            <a:pPr marL="1818005">
              <a:lnSpc>
                <a:spcPct val="100000"/>
              </a:lnSpc>
            </a:pPr>
            <a:r>
              <a:rPr sz="1950" spc="-85" dirty="0">
                <a:latin typeface="Carlito"/>
                <a:cs typeface="Carlito"/>
              </a:rPr>
              <a:t>To</a:t>
            </a:r>
            <a:r>
              <a:rPr sz="1950" spc="1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understand:</a:t>
            </a:r>
            <a:endParaRPr sz="1950">
              <a:latin typeface="Carlito"/>
              <a:cs typeface="Carlito"/>
            </a:endParaRPr>
          </a:p>
          <a:p>
            <a:pPr marL="2007235" indent="-1898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007870" algn="l"/>
              </a:tabLst>
            </a:pPr>
            <a:r>
              <a:rPr sz="1950" spc="5" dirty="0">
                <a:latin typeface="Carlito"/>
                <a:cs typeface="Carlito"/>
              </a:rPr>
              <a:t>What </a:t>
            </a:r>
            <a:r>
              <a:rPr sz="1950" spc="10" dirty="0">
                <a:latin typeface="Carlito"/>
                <a:cs typeface="Carlito"/>
              </a:rPr>
              <a:t>black </a:t>
            </a:r>
            <a:r>
              <a:rPr sz="1950" spc="-5" dirty="0">
                <a:latin typeface="Carlito"/>
                <a:cs typeface="Carlito"/>
              </a:rPr>
              <a:t>box </a:t>
            </a:r>
            <a:r>
              <a:rPr sz="1950" dirty="0">
                <a:latin typeface="Carlito"/>
                <a:cs typeface="Carlito"/>
              </a:rPr>
              <a:t>testing</a:t>
            </a:r>
            <a:r>
              <a:rPr sz="1950" spc="-15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is</a:t>
            </a:r>
            <a:endParaRPr sz="1950">
              <a:latin typeface="Carlito"/>
              <a:cs typeface="Carlito"/>
            </a:endParaRPr>
          </a:p>
          <a:p>
            <a:pPr marL="2007235" marR="5080" indent="-189230">
              <a:lnSpc>
                <a:spcPts val="2140"/>
              </a:lnSpc>
              <a:spcBef>
                <a:spcPts val="860"/>
              </a:spcBef>
              <a:buFont typeface="Arial"/>
              <a:buChar char="•"/>
              <a:tabLst>
                <a:tab pos="2007870" algn="l"/>
              </a:tabLst>
            </a:pPr>
            <a:r>
              <a:rPr sz="1950" spc="10" dirty="0">
                <a:latin typeface="Carlito"/>
                <a:cs typeface="Carlito"/>
              </a:rPr>
              <a:t>The </a:t>
            </a:r>
            <a:r>
              <a:rPr sz="1950" dirty="0">
                <a:latin typeface="Carlito"/>
                <a:cs typeface="Carlito"/>
              </a:rPr>
              <a:t>differences </a:t>
            </a:r>
            <a:r>
              <a:rPr sz="1950" spc="10" dirty="0">
                <a:latin typeface="Carlito"/>
                <a:cs typeface="Carlito"/>
              </a:rPr>
              <a:t>between black </a:t>
            </a:r>
            <a:r>
              <a:rPr sz="1950" dirty="0">
                <a:latin typeface="Carlito"/>
                <a:cs typeface="Carlito"/>
              </a:rPr>
              <a:t>box testing </a:t>
            </a:r>
            <a:r>
              <a:rPr sz="1950" spc="10" dirty="0">
                <a:latin typeface="Carlito"/>
                <a:cs typeface="Carlito"/>
              </a:rPr>
              <a:t>and white </a:t>
            </a:r>
            <a:r>
              <a:rPr sz="1950" spc="-5" dirty="0">
                <a:latin typeface="Carlito"/>
                <a:cs typeface="Carlito"/>
              </a:rPr>
              <a:t>box  </a:t>
            </a:r>
            <a:r>
              <a:rPr sz="1950" dirty="0"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2007235" indent="-18986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007870" algn="l"/>
              </a:tabLst>
            </a:pPr>
            <a:r>
              <a:rPr sz="1950" spc="-5" dirty="0">
                <a:latin typeface="Carlito"/>
                <a:cs typeface="Carlito"/>
              </a:rPr>
              <a:t>Different </a:t>
            </a:r>
            <a:r>
              <a:rPr sz="1950" spc="5" dirty="0">
                <a:latin typeface="Carlito"/>
                <a:cs typeface="Carlito"/>
              </a:rPr>
              <a:t>techniques of </a:t>
            </a:r>
            <a:r>
              <a:rPr sz="1950" spc="10" dirty="0">
                <a:latin typeface="Carlito"/>
                <a:cs typeface="Carlito"/>
              </a:rPr>
              <a:t>black </a:t>
            </a:r>
            <a:r>
              <a:rPr sz="1950" spc="-5" dirty="0">
                <a:latin typeface="Carlito"/>
                <a:cs typeface="Carlito"/>
              </a:rPr>
              <a:t>box</a:t>
            </a:r>
            <a:r>
              <a:rPr sz="1950" spc="5" dirty="0">
                <a:latin typeface="Carlito"/>
                <a:cs typeface="Carlito"/>
              </a:rPr>
              <a:t> </a:t>
            </a:r>
            <a:r>
              <a:rPr sz="1950" dirty="0"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3962400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19" y="0"/>
                </a:lnTo>
              </a:path>
            </a:pathLst>
          </a:custGeom>
          <a:ln w="32004">
            <a:solidFill>
              <a:srgbClr val="C459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9600" y="4267200"/>
            <a:ext cx="5153025" cy="966289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600" lvl="0"/>
            <a:r>
              <a:rPr lang="en-IN" sz="2000" dirty="0" smtClean="0">
                <a:ea typeface="Calibri"/>
                <a:cs typeface="Calibri"/>
                <a:sym typeface="Calibri"/>
              </a:rPr>
              <a:t>Prof. </a:t>
            </a:r>
            <a:r>
              <a:rPr lang="en-IN" sz="2000" dirty="0" err="1" smtClean="0">
                <a:ea typeface="Calibri"/>
                <a:cs typeface="Calibri"/>
                <a:sym typeface="Calibri"/>
              </a:rPr>
              <a:t>Venkatesh</a:t>
            </a:r>
            <a:r>
              <a:rPr lang="en-IN" sz="2000" dirty="0" smtClean="0">
                <a:ea typeface="Calibri"/>
                <a:cs typeface="Calibri"/>
                <a:sym typeface="Calibri"/>
              </a:rPr>
              <a:t> Prasad</a:t>
            </a:r>
            <a:endParaRPr lang="en-IN" sz="1400" dirty="0" smtClean="0"/>
          </a:p>
          <a:p>
            <a:pPr marL="12600" lvl="0"/>
            <a:r>
              <a:rPr lang="en-IN" sz="2000" dirty="0" smtClean="0">
                <a:ea typeface="Calibri"/>
                <a:cs typeface="Calibri"/>
                <a:sym typeface="Calibri"/>
              </a:rPr>
              <a:t>venkateshprasad@pes.edu</a:t>
            </a:r>
            <a:endParaRPr lang="en-IN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00" lvl="0">
              <a:buClr>
                <a:srgbClr val="000000"/>
              </a:buClr>
              <a:buSzPts val="2400"/>
            </a:pPr>
            <a:r>
              <a:rPr lang="en-I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Department of Computer Science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1872" y="1347228"/>
            <a:ext cx="881380" cy="889000"/>
          </a:xfrm>
          <a:custGeom>
            <a:avLst/>
            <a:gdLst/>
            <a:ahLst/>
            <a:cxnLst/>
            <a:rect l="l" t="t" r="r" b="b"/>
            <a:pathLst>
              <a:path w="881379" h="889000">
                <a:moveTo>
                  <a:pt x="880872" y="0"/>
                </a:moveTo>
                <a:lnTo>
                  <a:pt x="0" y="0"/>
                </a:lnTo>
                <a:lnTo>
                  <a:pt x="0" y="36576"/>
                </a:lnTo>
                <a:lnTo>
                  <a:pt x="842772" y="36576"/>
                </a:lnTo>
                <a:lnTo>
                  <a:pt x="842772" y="888479"/>
                </a:lnTo>
                <a:lnTo>
                  <a:pt x="880872" y="888479"/>
                </a:lnTo>
                <a:lnTo>
                  <a:pt x="880872" y="36576"/>
                </a:lnTo>
                <a:lnTo>
                  <a:pt x="880872" y="9131"/>
                </a:lnTo>
                <a:lnTo>
                  <a:pt x="880872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28"/>
                </a:moveTo>
                <a:lnTo>
                  <a:pt x="38100" y="851928"/>
                </a:lnTo>
                <a:lnTo>
                  <a:pt x="38100" y="0"/>
                </a:lnTo>
                <a:lnTo>
                  <a:pt x="0" y="0"/>
                </a:lnTo>
                <a:lnTo>
                  <a:pt x="0" y="851928"/>
                </a:lnTo>
                <a:lnTo>
                  <a:pt x="0" y="880872"/>
                </a:lnTo>
                <a:lnTo>
                  <a:pt x="0" y="890028"/>
                </a:lnTo>
                <a:lnTo>
                  <a:pt x="880872" y="890028"/>
                </a:lnTo>
                <a:lnTo>
                  <a:pt x="880872" y="85192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2378964"/>
            <a:ext cx="1967484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0316" y="2750341"/>
            <a:ext cx="4182084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THANK</a:t>
            </a:r>
            <a:r>
              <a:rPr spc="-4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981200"/>
            <a:ext cx="441960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>
                <a:solidFill>
                  <a:srgbClr val="000000"/>
                </a:solidFill>
              </a:rPr>
              <a:t>SOFTWARE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42" y="3442208"/>
            <a:ext cx="258254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dirty="0">
                <a:solidFill>
                  <a:srgbClr val="2F5497"/>
                </a:solidFill>
                <a:latin typeface="Carlito"/>
                <a:cs typeface="Carlito"/>
              </a:rPr>
              <a:t>Blackbox</a:t>
            </a:r>
            <a:r>
              <a:rPr sz="2950" b="1" spc="-8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2950" b="1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29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779" y="5559147"/>
            <a:ext cx="4307840" cy="8996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IN" sz="1950" b="1" spc="10" dirty="0" err="1" smtClean="0">
                <a:latin typeface="Carlito"/>
                <a:cs typeface="Carlito"/>
              </a:rPr>
              <a:t>Venkatesh</a:t>
            </a:r>
            <a:r>
              <a:rPr lang="en-IN" sz="1950" b="1" spc="10" dirty="0" smtClean="0">
                <a:latin typeface="Carlito"/>
                <a:cs typeface="Carlito"/>
              </a:rPr>
              <a:t> Prasad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50" dirty="0">
                <a:latin typeface="Carlito"/>
                <a:cs typeface="Carlito"/>
              </a:rPr>
              <a:t>Department of </a:t>
            </a:r>
            <a:r>
              <a:rPr sz="1650" spc="-5" dirty="0">
                <a:latin typeface="Carlito"/>
                <a:cs typeface="Carlito"/>
              </a:rPr>
              <a:t>Computer </a:t>
            </a:r>
            <a:r>
              <a:rPr sz="1650" dirty="0">
                <a:latin typeface="Carlito"/>
                <a:cs typeface="Carlito"/>
              </a:rPr>
              <a:t>Science and</a:t>
            </a:r>
            <a:r>
              <a:rPr sz="1650" spc="-105" dirty="0">
                <a:latin typeface="Carlito"/>
                <a:cs typeface="Carlito"/>
              </a:rPr>
              <a:t> </a:t>
            </a:r>
            <a:r>
              <a:rPr sz="1650" dirty="0">
                <a:latin typeface="Carlito"/>
                <a:cs typeface="Carlito"/>
              </a:rPr>
              <a:t>Engineering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16"/>
                </a:moveTo>
                <a:lnTo>
                  <a:pt x="38100" y="851916"/>
                </a:lnTo>
                <a:lnTo>
                  <a:pt x="38100" y="0"/>
                </a:lnTo>
                <a:lnTo>
                  <a:pt x="0" y="0"/>
                </a:lnTo>
                <a:lnTo>
                  <a:pt x="0" y="851916"/>
                </a:lnTo>
                <a:lnTo>
                  <a:pt x="0" y="880872"/>
                </a:lnTo>
                <a:lnTo>
                  <a:pt x="0" y="890016"/>
                </a:lnTo>
                <a:lnTo>
                  <a:pt x="880872" y="890016"/>
                </a:lnTo>
                <a:lnTo>
                  <a:pt x="880872" y="851916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200400"/>
            <a:ext cx="6521450" cy="56515"/>
          </a:xfrm>
          <a:custGeom>
            <a:avLst/>
            <a:gdLst/>
            <a:ahLst/>
            <a:cxnLst/>
            <a:rect l="l" t="t" r="r" b="b"/>
            <a:pathLst>
              <a:path w="6521450" h="56514">
                <a:moveTo>
                  <a:pt x="0" y="56387"/>
                </a:moveTo>
                <a:lnTo>
                  <a:pt x="6521196" y="0"/>
                </a:lnTo>
              </a:path>
            </a:pathLst>
          </a:custGeom>
          <a:ln w="32004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062" y="1275042"/>
            <a:ext cx="40315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5" name="object 5"/>
          <p:cNvSpPr txBox="1"/>
          <p:nvPr/>
        </p:nvSpPr>
        <p:spPr>
          <a:xfrm>
            <a:off x="228600" y="2667000"/>
            <a:ext cx="3429000" cy="34919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rlito"/>
              <a:cs typeface="Carlito"/>
            </a:endParaRPr>
          </a:p>
          <a:p>
            <a:pPr marL="754380" indent="-189230">
              <a:lnSpc>
                <a:spcPct val="100000"/>
              </a:lnSpc>
              <a:buFont typeface="Arial"/>
              <a:buChar char="•"/>
              <a:tabLst>
                <a:tab pos="755015" algn="l"/>
              </a:tabLst>
            </a:pPr>
            <a:r>
              <a:rPr sz="2300" dirty="0">
                <a:latin typeface="Carlito"/>
                <a:cs typeface="Carlito"/>
              </a:rPr>
              <a:t>Black </a:t>
            </a:r>
            <a:r>
              <a:rPr sz="2300" spc="-15" dirty="0">
                <a:latin typeface="Carlito"/>
                <a:cs typeface="Carlito"/>
              </a:rPr>
              <a:t>box </a:t>
            </a:r>
            <a:r>
              <a:rPr sz="2300" spc="-5" dirty="0">
                <a:latin typeface="Carlito"/>
                <a:cs typeface="Carlito"/>
              </a:rPr>
              <a:t>testing </a:t>
            </a:r>
            <a:r>
              <a:rPr sz="2300" spc="5" dirty="0">
                <a:latin typeface="Carlito"/>
                <a:cs typeface="Carlito"/>
              </a:rPr>
              <a:t>is</a:t>
            </a:r>
            <a:r>
              <a:rPr sz="2300" spc="15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done</a:t>
            </a:r>
            <a:endParaRPr sz="2300">
              <a:latin typeface="Carlito"/>
              <a:cs typeface="Carlito"/>
            </a:endParaRPr>
          </a:p>
          <a:p>
            <a:pPr marL="1130935" lvl="1" indent="-18796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31570" algn="l"/>
              </a:tabLst>
            </a:pPr>
            <a:r>
              <a:rPr sz="1950" spc="10" dirty="0">
                <a:latin typeface="Carlito"/>
                <a:cs typeface="Carlito"/>
              </a:rPr>
              <a:t>With only the </a:t>
            </a:r>
            <a:r>
              <a:rPr sz="1950" spc="5" dirty="0">
                <a:latin typeface="Carlito"/>
                <a:cs typeface="Carlito"/>
              </a:rPr>
              <a:t>functional </a:t>
            </a:r>
            <a:r>
              <a:rPr sz="1950" spc="10" dirty="0">
                <a:latin typeface="Carlito"/>
                <a:cs typeface="Carlito"/>
              </a:rPr>
              <a:t>knowledge </a:t>
            </a:r>
            <a:r>
              <a:rPr sz="1950" spc="5" dirty="0">
                <a:latin typeface="Carlito"/>
                <a:cs typeface="Carlito"/>
              </a:rPr>
              <a:t>of </a:t>
            </a:r>
            <a:r>
              <a:rPr sz="1950" spc="10" dirty="0">
                <a:latin typeface="Carlito"/>
                <a:cs typeface="Carlito"/>
              </a:rPr>
              <a:t>the</a:t>
            </a:r>
            <a:r>
              <a:rPr sz="1950" spc="-35" dirty="0">
                <a:latin typeface="Carlito"/>
                <a:cs typeface="Carlito"/>
              </a:rPr>
              <a:t> </a:t>
            </a:r>
            <a:r>
              <a:rPr sz="1950" spc="-5" dirty="0">
                <a:latin typeface="Carlito"/>
                <a:cs typeface="Carlito"/>
              </a:rPr>
              <a:t>system</a:t>
            </a:r>
            <a:endParaRPr sz="1950">
              <a:latin typeface="Carlito"/>
              <a:cs typeface="Carlito"/>
            </a:endParaRPr>
          </a:p>
          <a:p>
            <a:pPr marL="1130935" marR="5080" lvl="1" indent="-187960">
              <a:lnSpc>
                <a:spcPts val="2150"/>
              </a:lnSpc>
              <a:spcBef>
                <a:spcPts val="434"/>
              </a:spcBef>
              <a:buFont typeface="Arial"/>
              <a:buChar char="•"/>
              <a:tabLst>
                <a:tab pos="1131570" algn="l"/>
              </a:tabLst>
            </a:pPr>
            <a:r>
              <a:rPr sz="1950" spc="15" dirty="0">
                <a:latin typeface="Carlito"/>
                <a:cs typeface="Carlito"/>
              </a:rPr>
              <a:t>Without </a:t>
            </a:r>
            <a:r>
              <a:rPr sz="1950" spc="10" dirty="0">
                <a:latin typeface="Carlito"/>
                <a:cs typeface="Carlito"/>
              </a:rPr>
              <a:t>the knowledge </a:t>
            </a:r>
            <a:r>
              <a:rPr sz="1950" spc="15" dirty="0">
                <a:latin typeface="Carlito"/>
                <a:cs typeface="Carlito"/>
              </a:rPr>
              <a:t>of the </a:t>
            </a:r>
            <a:r>
              <a:rPr sz="1950" spc="5" dirty="0">
                <a:latin typeface="Carlito"/>
                <a:cs typeface="Carlito"/>
              </a:rPr>
              <a:t>internals </a:t>
            </a:r>
            <a:r>
              <a:rPr sz="1950" spc="15" dirty="0">
                <a:latin typeface="Carlito"/>
                <a:cs typeface="Carlito"/>
              </a:rPr>
              <a:t>of </a:t>
            </a:r>
            <a:r>
              <a:rPr sz="1950" spc="10" dirty="0">
                <a:latin typeface="Carlito"/>
                <a:cs typeface="Carlito"/>
              </a:rPr>
              <a:t>the</a:t>
            </a:r>
            <a:r>
              <a:rPr sz="1950" spc="-204" dirty="0">
                <a:latin typeface="Carlito"/>
                <a:cs typeface="Carlito"/>
              </a:rPr>
              <a:t> </a:t>
            </a:r>
            <a:r>
              <a:rPr sz="1950" spc="-5" dirty="0">
                <a:latin typeface="Carlito"/>
                <a:cs typeface="Carlito"/>
              </a:rPr>
              <a:t>system  </a:t>
            </a:r>
            <a:r>
              <a:rPr sz="1950" spc="10" dirty="0">
                <a:latin typeface="Carlito"/>
                <a:cs typeface="Carlito"/>
              </a:rPr>
              <a:t>under</a:t>
            </a:r>
            <a:r>
              <a:rPr sz="1950" spc="-10" dirty="0">
                <a:latin typeface="Carlito"/>
                <a:cs typeface="Carlito"/>
              </a:rPr>
              <a:t> </a:t>
            </a:r>
            <a:r>
              <a:rPr sz="1950" spc="-5" dirty="0">
                <a:latin typeface="Carlito"/>
                <a:cs typeface="Carlito"/>
              </a:rPr>
              <a:t>test.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4038600" y="3124200"/>
            <a:ext cx="49530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1676400"/>
            <a:ext cx="320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b="1" spc="10" dirty="0" smtClean="0">
                <a:solidFill>
                  <a:srgbClr val="C45911"/>
                </a:solidFill>
                <a:latin typeface="Carlito"/>
                <a:cs typeface="Carlito"/>
              </a:rPr>
              <a:t>What is </a:t>
            </a:r>
            <a:r>
              <a:rPr lang="en-IN" b="1" spc="5" dirty="0" smtClean="0">
                <a:solidFill>
                  <a:srgbClr val="C45911"/>
                </a:solidFill>
                <a:latin typeface="Carlito"/>
                <a:cs typeface="Carlito"/>
              </a:rPr>
              <a:t>Black </a:t>
            </a:r>
            <a:r>
              <a:rPr lang="en-IN" b="1" dirty="0" smtClean="0">
                <a:solidFill>
                  <a:srgbClr val="C45911"/>
                </a:solidFill>
                <a:latin typeface="Carlito"/>
                <a:cs typeface="Carlito"/>
              </a:rPr>
              <a:t>Box</a:t>
            </a:r>
            <a:r>
              <a:rPr lang="en-IN" b="1" spc="-30" dirty="0" smtClean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lang="en-IN" b="1" spc="-15" dirty="0" smtClean="0">
                <a:solidFill>
                  <a:srgbClr val="C45911"/>
                </a:solidFill>
                <a:latin typeface="Carlito"/>
                <a:cs typeface="Carlito"/>
              </a:rPr>
              <a:t>Testing?</a:t>
            </a:r>
            <a:endParaRPr lang="en-IN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33457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5" name="object 5"/>
          <p:cNvSpPr txBox="1"/>
          <p:nvPr/>
        </p:nvSpPr>
        <p:spPr>
          <a:xfrm>
            <a:off x="363751" y="1656038"/>
            <a:ext cx="5275049" cy="3251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Lock-and-Key Example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Black 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Box</a:t>
            </a:r>
            <a:r>
              <a:rPr sz="1950" b="1" spc="-2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833" y="2707644"/>
            <a:ext cx="5854700" cy="1725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1295" indent="-189230">
              <a:lnSpc>
                <a:spcPts val="2100"/>
              </a:lnSpc>
              <a:spcBef>
                <a:spcPts val="110"/>
              </a:spcBef>
              <a:buFont typeface="Arial"/>
              <a:buChar char="•"/>
              <a:tabLst>
                <a:tab pos="201930" algn="l"/>
              </a:tabLst>
            </a:pPr>
            <a:r>
              <a:rPr sz="1800" spc="-30" dirty="0">
                <a:latin typeface="Carlito"/>
                <a:cs typeface="Carlito"/>
              </a:rPr>
              <a:t>We </a:t>
            </a:r>
            <a:r>
              <a:rPr sz="1800" spc="5" dirty="0">
                <a:latin typeface="Carlito"/>
                <a:cs typeface="Carlito"/>
              </a:rPr>
              <a:t>do </a:t>
            </a:r>
            <a:r>
              <a:rPr sz="1800" dirty="0">
                <a:latin typeface="Carlito"/>
                <a:cs typeface="Carlito"/>
              </a:rPr>
              <a:t>not </a:t>
            </a:r>
            <a:r>
              <a:rPr sz="1800" spc="5" dirty="0">
                <a:latin typeface="Carlito"/>
                <a:cs typeface="Carlito"/>
              </a:rPr>
              <a:t>know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internal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structure</a:t>
            </a:r>
            <a:endParaRPr sz="1800">
              <a:latin typeface="Carlito"/>
              <a:cs typeface="Carlito"/>
            </a:endParaRPr>
          </a:p>
          <a:p>
            <a:pPr marL="577850" lvl="1" indent="-187960">
              <a:lnSpc>
                <a:spcPts val="1800"/>
              </a:lnSpc>
              <a:buFont typeface="Arial"/>
              <a:buChar char="•"/>
              <a:tabLst>
                <a:tab pos="578485" algn="l"/>
              </a:tabLst>
            </a:pPr>
            <a:r>
              <a:rPr sz="1550" spc="-5" dirty="0">
                <a:latin typeface="Carlito"/>
                <a:cs typeface="Carlito"/>
              </a:rPr>
              <a:t>Levers</a:t>
            </a:r>
            <a:endParaRPr sz="1550">
              <a:latin typeface="Carlito"/>
              <a:cs typeface="Carlito"/>
            </a:endParaRPr>
          </a:p>
          <a:p>
            <a:pPr marL="201295" indent="-189230">
              <a:lnSpc>
                <a:spcPts val="2100"/>
              </a:lnSpc>
              <a:spcBef>
                <a:spcPts val="180"/>
              </a:spcBef>
              <a:buFont typeface="Arial"/>
              <a:buChar char="•"/>
              <a:tabLst>
                <a:tab pos="201930" algn="l"/>
              </a:tabLst>
            </a:pPr>
            <a:r>
              <a:rPr sz="1800" spc="-30" dirty="0">
                <a:latin typeface="Carlito"/>
                <a:cs typeface="Carlito"/>
              </a:rPr>
              <a:t>We </a:t>
            </a:r>
            <a:r>
              <a:rPr sz="1800" spc="5" dirty="0">
                <a:latin typeface="Carlito"/>
                <a:cs typeface="Carlito"/>
              </a:rPr>
              <a:t>know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inputs</a:t>
            </a:r>
            <a:endParaRPr sz="1800">
              <a:latin typeface="Carlito"/>
              <a:cs typeface="Carlito"/>
            </a:endParaRPr>
          </a:p>
          <a:p>
            <a:pPr marL="577850" marR="5080" lvl="1" indent="-187960">
              <a:lnSpc>
                <a:spcPct val="70400"/>
              </a:lnSpc>
              <a:spcBef>
                <a:spcPts val="490"/>
              </a:spcBef>
              <a:buFont typeface="Arial"/>
              <a:buChar char="•"/>
              <a:tabLst>
                <a:tab pos="578485" algn="l"/>
              </a:tabLst>
            </a:pPr>
            <a:r>
              <a:rPr sz="1550" spc="10" dirty="0">
                <a:latin typeface="Carlito"/>
                <a:cs typeface="Carlito"/>
              </a:rPr>
              <a:t>Number </a:t>
            </a:r>
            <a:r>
              <a:rPr sz="1550" dirty="0">
                <a:latin typeface="Carlito"/>
                <a:cs typeface="Carlito"/>
              </a:rPr>
              <a:t>of </a:t>
            </a:r>
            <a:r>
              <a:rPr sz="1550" spc="-10" dirty="0">
                <a:latin typeface="Carlito"/>
                <a:cs typeface="Carlito"/>
              </a:rPr>
              <a:t>keys, </a:t>
            </a:r>
            <a:r>
              <a:rPr sz="1550" spc="5" dirty="0">
                <a:latin typeface="Carlito"/>
                <a:cs typeface="Carlito"/>
              </a:rPr>
              <a:t>specific sequence of using </a:t>
            </a:r>
            <a:r>
              <a:rPr sz="1550" spc="10" dirty="0">
                <a:latin typeface="Carlito"/>
                <a:cs typeface="Carlito"/>
              </a:rPr>
              <a:t>them and </a:t>
            </a:r>
            <a:r>
              <a:rPr sz="1550" dirty="0">
                <a:latin typeface="Carlito"/>
                <a:cs typeface="Carlito"/>
              </a:rPr>
              <a:t>direction</a:t>
            </a:r>
            <a:r>
              <a:rPr sz="1550" spc="-130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of  </a:t>
            </a:r>
            <a:r>
              <a:rPr sz="1550" spc="10" dirty="0">
                <a:latin typeface="Carlito"/>
                <a:cs typeface="Carlito"/>
              </a:rPr>
              <a:t>turning </a:t>
            </a:r>
            <a:r>
              <a:rPr sz="1550" spc="5" dirty="0">
                <a:latin typeface="Carlito"/>
                <a:cs typeface="Carlito"/>
              </a:rPr>
              <a:t>each </a:t>
            </a:r>
            <a:r>
              <a:rPr sz="1550" dirty="0">
                <a:latin typeface="Carlito"/>
                <a:cs typeface="Carlito"/>
              </a:rPr>
              <a:t>of</a:t>
            </a:r>
            <a:r>
              <a:rPr sz="1550" spc="-60" dirty="0">
                <a:latin typeface="Carlito"/>
                <a:cs typeface="Carlito"/>
              </a:rPr>
              <a:t> </a:t>
            </a:r>
            <a:r>
              <a:rPr sz="1550" spc="10" dirty="0">
                <a:latin typeface="Carlito"/>
                <a:cs typeface="Carlito"/>
              </a:rPr>
              <a:t>them</a:t>
            </a:r>
            <a:endParaRPr sz="1550">
              <a:latin typeface="Carlito"/>
              <a:cs typeface="Carlito"/>
            </a:endParaRPr>
          </a:p>
          <a:p>
            <a:pPr marL="201295" marR="3477895" indent="-201930" algn="r">
              <a:lnSpc>
                <a:spcPts val="2095"/>
              </a:lnSpc>
              <a:spcBef>
                <a:spcPts val="195"/>
              </a:spcBef>
              <a:buFont typeface="Arial"/>
              <a:buChar char="•"/>
              <a:tabLst>
                <a:tab pos="201930" algn="l"/>
              </a:tabLst>
            </a:pP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expected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outcome</a:t>
            </a:r>
            <a:endParaRPr sz="1800">
              <a:latin typeface="Carlito"/>
              <a:cs typeface="Carlito"/>
            </a:endParaRPr>
          </a:p>
          <a:p>
            <a:pPr marL="187960" marR="3485515" lvl="1" indent="-187960" algn="r">
              <a:lnSpc>
                <a:spcPts val="1795"/>
              </a:lnSpc>
              <a:buFont typeface="Arial"/>
              <a:buChar char="•"/>
              <a:tabLst>
                <a:tab pos="187960" algn="l"/>
              </a:tabLst>
            </a:pPr>
            <a:r>
              <a:rPr sz="1550" spc="5" dirty="0">
                <a:latin typeface="Carlito"/>
                <a:cs typeface="Carlito"/>
              </a:rPr>
              <a:t>Locking and</a:t>
            </a:r>
            <a:r>
              <a:rPr sz="1550" spc="-65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unlocking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7847" y="4693920"/>
            <a:ext cx="3363468" cy="1872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6088380" cy="35140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Characteristics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 Black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Box</a:t>
            </a:r>
            <a:r>
              <a:rPr sz="1950" b="1" spc="-2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rlito"/>
              <a:cs typeface="Carlito"/>
            </a:endParaRPr>
          </a:p>
          <a:p>
            <a:pPr marL="757555" indent="-189865">
              <a:lnSpc>
                <a:spcPct val="100000"/>
              </a:lnSpc>
              <a:buFont typeface="Arial"/>
              <a:buChar char="•"/>
              <a:tabLst>
                <a:tab pos="758190" algn="l"/>
              </a:tabLst>
            </a:pPr>
            <a:r>
              <a:rPr sz="1950" spc="15" dirty="0">
                <a:latin typeface="Carlito"/>
                <a:cs typeface="Carlito"/>
              </a:rPr>
              <a:t>Done </a:t>
            </a:r>
            <a:r>
              <a:rPr sz="1950" spc="10" dirty="0">
                <a:latin typeface="Carlito"/>
                <a:cs typeface="Carlito"/>
              </a:rPr>
              <a:t>based </a:t>
            </a:r>
            <a:r>
              <a:rPr sz="1950" spc="5" dirty="0">
                <a:latin typeface="Carlito"/>
                <a:cs typeface="Carlito"/>
              </a:rPr>
              <a:t>on</a:t>
            </a:r>
            <a:r>
              <a:rPr sz="1950" spc="-15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requirements</a:t>
            </a:r>
            <a:endParaRPr sz="1950">
              <a:latin typeface="Carlito"/>
              <a:cs typeface="Carlito"/>
            </a:endParaRPr>
          </a:p>
          <a:p>
            <a:pPr marL="757555" marR="5080" indent="-189230">
              <a:lnSpc>
                <a:spcPts val="2140"/>
              </a:lnSpc>
              <a:spcBef>
                <a:spcPts val="865"/>
              </a:spcBef>
              <a:buFont typeface="Arial"/>
              <a:buChar char="•"/>
              <a:tabLst>
                <a:tab pos="758190" algn="l"/>
              </a:tabLst>
            </a:pPr>
            <a:r>
              <a:rPr sz="1950" spc="5" dirty="0">
                <a:latin typeface="Carlito"/>
                <a:cs typeface="Carlito"/>
              </a:rPr>
              <a:t>Addresses </a:t>
            </a:r>
            <a:r>
              <a:rPr sz="1950" spc="10" dirty="0">
                <a:latin typeface="Carlito"/>
                <a:cs typeface="Carlito"/>
              </a:rPr>
              <a:t>(should address) </a:t>
            </a:r>
            <a:r>
              <a:rPr sz="1950" spc="-10" dirty="0">
                <a:latin typeface="Carlito"/>
                <a:cs typeface="Carlito"/>
              </a:rPr>
              <a:t>stated </a:t>
            </a:r>
            <a:r>
              <a:rPr sz="1950" spc="10" dirty="0">
                <a:latin typeface="Carlito"/>
                <a:cs typeface="Carlito"/>
              </a:rPr>
              <a:t>as well as implied  </a:t>
            </a:r>
            <a:r>
              <a:rPr sz="1950" spc="5" dirty="0">
                <a:latin typeface="Carlito"/>
                <a:cs typeface="Carlito"/>
              </a:rPr>
              <a:t>requirements</a:t>
            </a:r>
            <a:endParaRPr sz="1950">
              <a:latin typeface="Carlito"/>
              <a:cs typeface="Carlito"/>
            </a:endParaRPr>
          </a:p>
          <a:p>
            <a:pPr marL="757555" indent="-1898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8190" algn="l"/>
              </a:tabLst>
            </a:pPr>
            <a:r>
              <a:rPr sz="1950" spc="10" dirty="0">
                <a:latin typeface="Carlito"/>
                <a:cs typeface="Carlito"/>
              </a:rPr>
              <a:t>Encompasses </a:t>
            </a:r>
            <a:r>
              <a:rPr sz="1950" spc="15" dirty="0">
                <a:latin typeface="Carlito"/>
                <a:cs typeface="Carlito"/>
              </a:rPr>
              <a:t>the </a:t>
            </a:r>
            <a:r>
              <a:rPr sz="1950" spc="10" dirty="0">
                <a:latin typeface="Carlito"/>
                <a:cs typeface="Carlito"/>
              </a:rPr>
              <a:t>end-user</a:t>
            </a:r>
            <a:r>
              <a:rPr sz="1950" spc="-9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perspective</a:t>
            </a:r>
            <a:endParaRPr sz="1950">
              <a:latin typeface="Carlito"/>
              <a:cs typeface="Carlito"/>
            </a:endParaRPr>
          </a:p>
          <a:p>
            <a:pPr marL="757555" indent="-1898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758190" algn="l"/>
              </a:tabLst>
            </a:pPr>
            <a:r>
              <a:rPr sz="1950" spc="5" dirty="0">
                <a:latin typeface="Carlito"/>
                <a:cs typeface="Carlito"/>
              </a:rPr>
              <a:t>Checks </a:t>
            </a:r>
            <a:r>
              <a:rPr sz="1950" spc="-5" dirty="0">
                <a:latin typeface="Carlito"/>
                <a:cs typeface="Carlito"/>
              </a:rPr>
              <a:t>for </a:t>
            </a:r>
            <a:r>
              <a:rPr sz="1950" spc="10" dirty="0">
                <a:latin typeface="Carlito"/>
                <a:cs typeface="Carlito"/>
              </a:rPr>
              <a:t>valid </a:t>
            </a:r>
            <a:r>
              <a:rPr sz="1950" spc="15" dirty="0">
                <a:latin typeface="Carlito"/>
                <a:cs typeface="Carlito"/>
              </a:rPr>
              <a:t>and </a:t>
            </a:r>
            <a:r>
              <a:rPr sz="1950" dirty="0">
                <a:latin typeface="Carlito"/>
                <a:cs typeface="Carlito"/>
              </a:rPr>
              <a:t>invalid </a:t>
            </a:r>
            <a:r>
              <a:rPr sz="1950" spc="10" dirty="0">
                <a:latin typeface="Carlito"/>
                <a:cs typeface="Carlito"/>
              </a:rPr>
              <a:t>conditions /</a:t>
            </a:r>
            <a:r>
              <a:rPr sz="1950" spc="-110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inputs</a:t>
            </a:r>
            <a:endParaRPr sz="1950">
              <a:latin typeface="Carlito"/>
              <a:cs typeface="Carlito"/>
            </a:endParaRPr>
          </a:p>
          <a:p>
            <a:pPr marL="757555" marR="26670" indent="-189230">
              <a:lnSpc>
                <a:spcPts val="2140"/>
              </a:lnSpc>
              <a:spcBef>
                <a:spcPts val="860"/>
              </a:spcBef>
              <a:buFont typeface="Arial"/>
              <a:buChar char="•"/>
              <a:tabLst>
                <a:tab pos="758190" algn="l"/>
              </a:tabLst>
            </a:pPr>
            <a:r>
              <a:rPr sz="1950" spc="5" dirty="0">
                <a:latin typeface="Carlito"/>
                <a:cs typeface="Carlito"/>
              </a:rPr>
              <a:t>May </a:t>
            </a:r>
            <a:r>
              <a:rPr sz="1950" spc="15" dirty="0">
                <a:latin typeface="Carlito"/>
                <a:cs typeface="Carlito"/>
              </a:rPr>
              <a:t>or </a:t>
            </a:r>
            <a:r>
              <a:rPr sz="1950" dirty="0">
                <a:latin typeface="Carlito"/>
                <a:cs typeface="Carlito"/>
              </a:rPr>
              <a:t>may </a:t>
            </a:r>
            <a:r>
              <a:rPr sz="1950" spc="15" dirty="0">
                <a:latin typeface="Carlito"/>
                <a:cs typeface="Carlito"/>
              </a:rPr>
              <a:t>not </a:t>
            </a:r>
            <a:r>
              <a:rPr sz="1950" spc="10" dirty="0">
                <a:latin typeface="Carlito"/>
                <a:cs typeface="Carlito"/>
              </a:rPr>
              <a:t>know the technology aspects </a:t>
            </a:r>
            <a:r>
              <a:rPr sz="1950" spc="15" dirty="0">
                <a:latin typeface="Carlito"/>
                <a:cs typeface="Carlito"/>
              </a:rPr>
              <a:t>of</a:t>
            </a:r>
            <a:r>
              <a:rPr sz="1950" spc="-195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the  </a:t>
            </a:r>
            <a:r>
              <a:rPr sz="1950" spc="5" dirty="0">
                <a:latin typeface="Carlito"/>
                <a:cs typeface="Carlito"/>
              </a:rPr>
              <a:t>product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0" y="1195800"/>
            <a:ext cx="47416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When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we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do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Black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Box</a:t>
            </a:r>
            <a:r>
              <a:rPr sz="1950" b="1" spc="-8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testing?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190" y="2712178"/>
            <a:ext cx="7390765" cy="2842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20090">
              <a:lnSpc>
                <a:spcPct val="100400"/>
              </a:lnSpc>
              <a:spcBef>
                <a:spcPts val="105"/>
              </a:spcBef>
              <a:buSzPct val="95652"/>
              <a:buFont typeface="Arial"/>
              <a:buChar char="•"/>
              <a:tabLst>
                <a:tab pos="116839" algn="l"/>
              </a:tabLst>
            </a:pPr>
            <a:r>
              <a:rPr sz="2300" spc="-10" dirty="0">
                <a:solidFill>
                  <a:srgbClr val="444444"/>
                </a:solidFill>
                <a:latin typeface="Carlito"/>
                <a:cs typeface="Carlito"/>
              </a:rPr>
              <a:t>Unlike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traditional white box testing, </a:t>
            </a:r>
            <a:r>
              <a:rPr sz="2300" dirty="0">
                <a:solidFill>
                  <a:srgbClr val="444444"/>
                </a:solidFill>
                <a:latin typeface="Carlito"/>
                <a:cs typeface="Carlito"/>
              </a:rPr>
              <a:t>black </a:t>
            </a:r>
            <a:r>
              <a:rPr sz="2300" spc="-15" dirty="0">
                <a:solidFill>
                  <a:srgbClr val="444444"/>
                </a:solidFill>
                <a:latin typeface="Carlito"/>
                <a:cs typeface="Carlito"/>
              </a:rPr>
              <a:t>box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testing </a:t>
            </a:r>
            <a:r>
              <a:rPr sz="2300" spc="5" dirty="0">
                <a:solidFill>
                  <a:srgbClr val="444444"/>
                </a:solidFill>
                <a:latin typeface="Carlito"/>
                <a:cs typeface="Carlito"/>
              </a:rPr>
              <a:t>is 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beneficial </a:t>
            </a:r>
            <a:r>
              <a:rPr sz="2300" spc="-15" dirty="0">
                <a:solidFill>
                  <a:srgbClr val="444444"/>
                </a:solidFill>
                <a:latin typeface="Carlito"/>
                <a:cs typeface="Carlito"/>
              </a:rPr>
              <a:t>for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testing software</a:t>
            </a:r>
            <a:r>
              <a:rPr sz="2300" spc="-40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300" spc="-15" dirty="0">
                <a:solidFill>
                  <a:srgbClr val="444444"/>
                </a:solidFill>
                <a:latin typeface="Carlito"/>
                <a:cs typeface="Carlito"/>
              </a:rPr>
              <a:t>usability.</a:t>
            </a:r>
            <a:endParaRPr sz="2300">
              <a:latin typeface="Carlito"/>
              <a:cs typeface="Carlito"/>
            </a:endParaRPr>
          </a:p>
          <a:p>
            <a:pPr marL="116205" indent="-104139">
              <a:lnSpc>
                <a:spcPct val="100000"/>
              </a:lnSpc>
              <a:spcBef>
                <a:spcPts val="10"/>
              </a:spcBef>
              <a:buSzPct val="95652"/>
              <a:buFont typeface="Arial"/>
              <a:buChar char="•"/>
              <a:tabLst>
                <a:tab pos="116839" algn="l"/>
              </a:tabLst>
            </a:pPr>
            <a:r>
              <a:rPr sz="2300" dirty="0">
                <a:solidFill>
                  <a:srgbClr val="444444"/>
                </a:solidFill>
                <a:latin typeface="Carlito"/>
                <a:cs typeface="Carlito"/>
              </a:rPr>
              <a:t>The </a:t>
            </a:r>
            <a:r>
              <a:rPr sz="2300" spc="-15" dirty="0">
                <a:solidFill>
                  <a:srgbClr val="444444"/>
                </a:solidFill>
                <a:latin typeface="Carlito"/>
                <a:cs typeface="Carlito"/>
              </a:rPr>
              <a:t>overall </a:t>
            </a:r>
            <a:r>
              <a:rPr sz="2300" dirty="0">
                <a:solidFill>
                  <a:srgbClr val="444444"/>
                </a:solidFill>
                <a:latin typeface="Carlito"/>
                <a:cs typeface="Carlito"/>
              </a:rPr>
              <a:t>functionality </a:t>
            </a:r>
            <a:r>
              <a:rPr sz="2300" spc="5" dirty="0">
                <a:solidFill>
                  <a:srgbClr val="444444"/>
                </a:solidFill>
                <a:latin typeface="Carlito"/>
                <a:cs typeface="Carlito"/>
              </a:rPr>
              <a:t>of the </a:t>
            </a:r>
            <a:r>
              <a:rPr sz="2300" spc="-20" dirty="0">
                <a:solidFill>
                  <a:srgbClr val="444444"/>
                </a:solidFill>
                <a:latin typeface="Carlito"/>
                <a:cs typeface="Carlito"/>
              </a:rPr>
              <a:t>system </a:t>
            </a:r>
            <a:r>
              <a:rPr sz="2300" dirty="0">
                <a:solidFill>
                  <a:srgbClr val="444444"/>
                </a:solidFill>
                <a:latin typeface="Carlito"/>
                <a:cs typeface="Carlito"/>
              </a:rPr>
              <a:t>under</a:t>
            </a:r>
            <a:r>
              <a:rPr sz="2300" spc="-15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Carlito"/>
                <a:cs typeface="Carlito"/>
              </a:rPr>
              <a:t>test</a:t>
            </a:r>
            <a:endParaRPr sz="2300">
              <a:latin typeface="Carlito"/>
              <a:cs typeface="Carlito"/>
            </a:endParaRPr>
          </a:p>
          <a:p>
            <a:pPr marL="116205" indent="-104139">
              <a:lnSpc>
                <a:spcPct val="100000"/>
              </a:lnSpc>
              <a:spcBef>
                <a:spcPts val="15"/>
              </a:spcBef>
              <a:buSzPct val="95652"/>
              <a:buFont typeface="Arial"/>
              <a:buChar char="•"/>
              <a:tabLst>
                <a:tab pos="116839" algn="l"/>
              </a:tabLst>
            </a:pPr>
            <a:r>
              <a:rPr sz="2300" dirty="0">
                <a:solidFill>
                  <a:srgbClr val="444444"/>
                </a:solidFill>
                <a:latin typeface="Carlito"/>
                <a:cs typeface="Carlito"/>
              </a:rPr>
              <a:t>Black </a:t>
            </a:r>
            <a:r>
              <a:rPr sz="2300" spc="-15" dirty="0">
                <a:solidFill>
                  <a:srgbClr val="444444"/>
                </a:solidFill>
                <a:latin typeface="Carlito"/>
                <a:cs typeface="Carlito"/>
              </a:rPr>
              <a:t>box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testing </a:t>
            </a:r>
            <a:r>
              <a:rPr sz="2300" dirty="0">
                <a:solidFill>
                  <a:srgbClr val="444444"/>
                </a:solidFill>
                <a:latin typeface="Carlito"/>
                <a:cs typeface="Carlito"/>
              </a:rPr>
              <a:t>gives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you </a:t>
            </a:r>
            <a:r>
              <a:rPr sz="2300" spc="5" dirty="0">
                <a:solidFill>
                  <a:srgbClr val="444444"/>
                </a:solidFill>
                <a:latin typeface="Carlito"/>
                <a:cs typeface="Carlito"/>
              </a:rPr>
              <a:t>a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broader picture </a:t>
            </a:r>
            <a:r>
              <a:rPr sz="2300" spc="5" dirty="0">
                <a:solidFill>
                  <a:srgbClr val="444444"/>
                </a:solidFill>
                <a:latin typeface="Carlito"/>
                <a:cs typeface="Carlito"/>
              </a:rPr>
              <a:t>of the</a:t>
            </a:r>
            <a:r>
              <a:rPr sz="2300" spc="10" dirty="0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software.</a:t>
            </a:r>
            <a:endParaRPr sz="2300">
              <a:latin typeface="Carlito"/>
              <a:cs typeface="Carlito"/>
            </a:endParaRPr>
          </a:p>
          <a:p>
            <a:pPr marL="12700" marR="775970">
              <a:lnSpc>
                <a:spcPct val="100400"/>
              </a:lnSpc>
              <a:buSzPct val="95652"/>
              <a:buFont typeface="Arial"/>
              <a:buChar char="•"/>
              <a:tabLst>
                <a:tab pos="116839" algn="l"/>
              </a:tabLst>
            </a:pPr>
            <a:r>
              <a:rPr sz="2300" dirty="0">
                <a:solidFill>
                  <a:srgbClr val="444444"/>
                </a:solidFill>
                <a:latin typeface="Carlito"/>
                <a:cs typeface="Carlito"/>
              </a:rPr>
              <a:t>This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testing </a:t>
            </a:r>
            <a:r>
              <a:rPr sz="2300" dirty="0">
                <a:solidFill>
                  <a:srgbClr val="444444"/>
                </a:solidFill>
                <a:latin typeface="Carlito"/>
                <a:cs typeface="Carlito"/>
              </a:rPr>
              <a:t>approach sees </a:t>
            </a:r>
            <a:r>
              <a:rPr sz="2300" spc="5" dirty="0">
                <a:solidFill>
                  <a:srgbClr val="444444"/>
                </a:solidFill>
                <a:latin typeface="Carlito"/>
                <a:cs typeface="Carlito"/>
              </a:rPr>
              <a:t>an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application </a:t>
            </a:r>
            <a:r>
              <a:rPr sz="2300" dirty="0">
                <a:solidFill>
                  <a:srgbClr val="444444"/>
                </a:solidFill>
                <a:latin typeface="Carlito"/>
                <a:cs typeface="Carlito"/>
              </a:rPr>
              <a:t>from </a:t>
            </a:r>
            <a:r>
              <a:rPr sz="2300" spc="5" dirty="0">
                <a:solidFill>
                  <a:srgbClr val="444444"/>
                </a:solidFill>
                <a:latin typeface="Carlito"/>
                <a:cs typeface="Carlito"/>
              </a:rPr>
              <a:t>a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user’s  perspective.</a:t>
            </a:r>
            <a:endParaRPr sz="2300">
              <a:latin typeface="Carlito"/>
              <a:cs typeface="Carlito"/>
            </a:endParaRPr>
          </a:p>
          <a:p>
            <a:pPr marL="12700" marR="168910">
              <a:lnSpc>
                <a:spcPct val="100400"/>
              </a:lnSpc>
              <a:buSzPct val="95652"/>
              <a:buFont typeface="Arial"/>
              <a:buChar char="•"/>
              <a:tabLst>
                <a:tab pos="116839" algn="l"/>
              </a:tabLst>
            </a:pPr>
            <a:r>
              <a:rPr sz="2300" spc="-95" dirty="0">
                <a:solidFill>
                  <a:srgbClr val="444444"/>
                </a:solidFill>
                <a:latin typeface="Carlito"/>
                <a:cs typeface="Carlito"/>
              </a:rPr>
              <a:t>To </a:t>
            </a:r>
            <a:r>
              <a:rPr sz="2300" spc="-10" dirty="0">
                <a:solidFill>
                  <a:srgbClr val="444444"/>
                </a:solidFill>
                <a:latin typeface="Carlito"/>
                <a:cs typeface="Carlito"/>
              </a:rPr>
              <a:t>test </a:t>
            </a:r>
            <a:r>
              <a:rPr sz="2300" spc="5" dirty="0">
                <a:solidFill>
                  <a:srgbClr val="444444"/>
                </a:solidFill>
                <a:latin typeface="Carlito"/>
                <a:cs typeface="Carlito"/>
              </a:rPr>
              <a:t>the </a:t>
            </a:r>
            <a:r>
              <a:rPr sz="2300" spc="-5" dirty="0">
                <a:solidFill>
                  <a:srgbClr val="444444"/>
                </a:solidFill>
                <a:latin typeface="Carlito"/>
                <a:cs typeface="Carlito"/>
              </a:rPr>
              <a:t>software </a:t>
            </a:r>
            <a:r>
              <a:rPr sz="2300" spc="5" dirty="0">
                <a:solidFill>
                  <a:srgbClr val="444444"/>
                </a:solidFill>
                <a:latin typeface="Carlito"/>
                <a:cs typeface="Carlito"/>
              </a:rPr>
              <a:t>as a whole </a:t>
            </a:r>
            <a:r>
              <a:rPr sz="2300" spc="-20" dirty="0">
                <a:solidFill>
                  <a:srgbClr val="444444"/>
                </a:solidFill>
                <a:latin typeface="Carlito"/>
                <a:cs typeface="Carlito"/>
              </a:rPr>
              <a:t>system </a:t>
            </a:r>
            <a:r>
              <a:rPr sz="2300" spc="-10" dirty="0">
                <a:solidFill>
                  <a:srgbClr val="444444"/>
                </a:solidFill>
                <a:latin typeface="Carlito"/>
                <a:cs typeface="Carlito"/>
              </a:rPr>
              <a:t>rather </a:t>
            </a:r>
            <a:r>
              <a:rPr sz="2300" spc="5" dirty="0">
                <a:solidFill>
                  <a:srgbClr val="444444"/>
                </a:solidFill>
                <a:latin typeface="Carlito"/>
                <a:cs typeface="Carlito"/>
              </a:rPr>
              <a:t>than </a:t>
            </a:r>
            <a:r>
              <a:rPr sz="2300" spc="-15" dirty="0">
                <a:solidFill>
                  <a:srgbClr val="444444"/>
                </a:solidFill>
                <a:latin typeface="Carlito"/>
                <a:cs typeface="Carlito"/>
              </a:rPr>
              <a:t>different  </a:t>
            </a:r>
            <a:r>
              <a:rPr sz="2300" dirty="0">
                <a:solidFill>
                  <a:srgbClr val="444444"/>
                </a:solidFill>
                <a:latin typeface="Carlito"/>
                <a:cs typeface="Carlito"/>
              </a:rPr>
              <a:t>modules.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5122" y="2408682"/>
          <a:ext cx="6224270" cy="3599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135"/>
                <a:gridCol w="3112135"/>
              </a:tblGrid>
              <a:tr h="70256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50" b="1" spc="10" dirty="0">
                          <a:latin typeface="Arial"/>
                          <a:cs typeface="Arial"/>
                        </a:rPr>
                        <a:t>Black </a:t>
                      </a:r>
                      <a:r>
                        <a:rPr sz="1950" b="1" spc="15" dirty="0">
                          <a:latin typeface="Arial"/>
                          <a:cs typeface="Arial"/>
                        </a:rPr>
                        <a:t>Box</a:t>
                      </a:r>
                      <a:r>
                        <a:rPr sz="19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-10" dirty="0">
                          <a:latin typeface="Arial"/>
                          <a:cs typeface="Arial"/>
                        </a:rPr>
                        <a:t>Testing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50" b="1" spc="15" dirty="0">
                          <a:latin typeface="Arial"/>
                          <a:cs typeface="Arial"/>
                        </a:rPr>
                        <a:t>White Box</a:t>
                      </a:r>
                      <a:r>
                        <a:rPr sz="19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-10" dirty="0">
                          <a:latin typeface="Arial"/>
                          <a:cs typeface="Arial"/>
                        </a:rPr>
                        <a:t>Testing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1248">
                <a:tc>
                  <a:txBody>
                    <a:bodyPr/>
                    <a:lstStyle/>
                    <a:p>
                      <a:pPr marL="76200" marR="92710">
                        <a:lnSpc>
                          <a:spcPct val="101499"/>
                        </a:lnSpc>
                        <a:spcBef>
                          <a:spcPts val="235"/>
                        </a:spcBef>
                      </a:pPr>
                      <a:r>
                        <a:rPr sz="1950" spc="15" dirty="0">
                          <a:latin typeface="Arial"/>
                          <a:cs typeface="Arial"/>
                        </a:rPr>
                        <a:t>Has no access 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9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program 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code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441959">
                        <a:lnSpc>
                          <a:spcPct val="101499"/>
                        </a:lnSpc>
                        <a:spcBef>
                          <a:spcPts val="235"/>
                        </a:spcBef>
                      </a:pPr>
                      <a:r>
                        <a:rPr sz="1950" spc="15" dirty="0">
                          <a:latin typeface="Arial"/>
                          <a:cs typeface="Arial"/>
                        </a:rPr>
                        <a:t>Has access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95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program 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code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9724">
                <a:tc>
                  <a:txBody>
                    <a:bodyPr/>
                    <a:lstStyle/>
                    <a:p>
                      <a:pPr marL="76200" marR="1053465">
                        <a:lnSpc>
                          <a:spcPct val="101600"/>
                        </a:lnSpc>
                        <a:spcBef>
                          <a:spcPts val="229"/>
                        </a:spcBef>
                      </a:pPr>
                      <a:r>
                        <a:rPr sz="1950" spc="15" dirty="0">
                          <a:latin typeface="Arial"/>
                          <a:cs typeface="Arial"/>
                        </a:rPr>
                        <a:t>Requires</a:t>
                      </a:r>
                      <a:r>
                        <a:rPr sz="19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external 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perspective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466090">
                        <a:lnSpc>
                          <a:spcPct val="101600"/>
                        </a:lnSpc>
                        <a:spcBef>
                          <a:spcPts val="229"/>
                        </a:spcBef>
                      </a:pPr>
                      <a:r>
                        <a:rPr sz="1950" spc="15" dirty="0">
                          <a:latin typeface="Arial"/>
                          <a:cs typeface="Arial"/>
                        </a:rPr>
                        <a:t>Requires knowledge</a:t>
                      </a:r>
                      <a:r>
                        <a:rPr sz="19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of  program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code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6152">
                <a:tc>
                  <a:txBody>
                    <a:bodyPr/>
                    <a:lstStyle/>
                    <a:p>
                      <a:pPr marL="76200" marR="648335">
                        <a:lnSpc>
                          <a:spcPct val="101499"/>
                        </a:lnSpc>
                        <a:spcBef>
                          <a:spcPts val="245"/>
                        </a:spcBef>
                      </a:pPr>
                      <a:r>
                        <a:rPr sz="1950" spc="10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1950" spc="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techniques 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applicable to all</a:t>
                      </a:r>
                      <a:r>
                        <a:rPr sz="19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other 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phases of</a:t>
                      </a:r>
                      <a:r>
                        <a:rPr sz="19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testing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18745">
                        <a:lnSpc>
                          <a:spcPct val="101499"/>
                        </a:lnSpc>
                        <a:spcBef>
                          <a:spcPts val="24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Typically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applies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unit testing,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where code</a:t>
                      </a:r>
                      <a:r>
                        <a:rPr sz="195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is  involved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751" y="1195800"/>
            <a:ext cx="7256249" cy="78611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Differences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Between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White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Box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and Black 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Box</a:t>
            </a:r>
            <a:r>
              <a:rPr sz="1950" b="1" spc="2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1383" y="4829555"/>
            <a:ext cx="5532120" cy="1005840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731520" marR="680085" indent="-79375">
              <a:lnSpc>
                <a:spcPct val="101499"/>
              </a:lnSpc>
              <a:spcBef>
                <a:spcPts val="1120"/>
              </a:spcBef>
            </a:pPr>
            <a:r>
              <a:rPr sz="1950" b="1" i="1" spc="-120" dirty="0">
                <a:solidFill>
                  <a:srgbClr val="FF3300"/>
                </a:solidFill>
                <a:latin typeface="Times New Roman"/>
                <a:cs typeface="Times New Roman"/>
              </a:rPr>
              <a:t>Have </a:t>
            </a:r>
            <a:r>
              <a:rPr sz="1950" b="1" i="1" spc="-145" dirty="0">
                <a:solidFill>
                  <a:srgbClr val="FF3300"/>
                </a:solidFill>
                <a:latin typeface="Times New Roman"/>
                <a:cs typeface="Times New Roman"/>
              </a:rPr>
              <a:t>methodologies </a:t>
            </a:r>
            <a:r>
              <a:rPr sz="1950" b="1" i="1" spc="-35" dirty="0">
                <a:solidFill>
                  <a:srgbClr val="FF3300"/>
                </a:solidFill>
                <a:latin typeface="Times New Roman"/>
                <a:cs typeface="Times New Roman"/>
              </a:rPr>
              <a:t>that </a:t>
            </a:r>
            <a:r>
              <a:rPr sz="1950" b="1" i="1" spc="-180" dirty="0">
                <a:solidFill>
                  <a:srgbClr val="FF3300"/>
                </a:solidFill>
                <a:latin typeface="Times New Roman"/>
                <a:cs typeface="Times New Roman"/>
              </a:rPr>
              <a:t>choose </a:t>
            </a:r>
            <a:r>
              <a:rPr sz="1950" b="1" i="1" spc="-45" dirty="0">
                <a:solidFill>
                  <a:srgbClr val="FF3300"/>
                </a:solidFill>
                <a:latin typeface="Times New Roman"/>
                <a:cs typeface="Times New Roman"/>
              </a:rPr>
              <a:t>tests </a:t>
            </a:r>
            <a:r>
              <a:rPr sz="1950" b="1" i="1" spc="-35" dirty="0">
                <a:solidFill>
                  <a:srgbClr val="FF3300"/>
                </a:solidFill>
                <a:latin typeface="Times New Roman"/>
                <a:cs typeface="Times New Roman"/>
              </a:rPr>
              <a:t>that </a:t>
            </a:r>
            <a:r>
              <a:rPr sz="1950" b="1" i="1" spc="-130" dirty="0">
                <a:solidFill>
                  <a:srgbClr val="FF3300"/>
                </a:solidFill>
                <a:latin typeface="Times New Roman"/>
                <a:cs typeface="Times New Roman"/>
              </a:rPr>
              <a:t>have  </a:t>
            </a:r>
            <a:r>
              <a:rPr sz="1950" b="1" i="1" spc="-145" dirty="0">
                <a:solidFill>
                  <a:srgbClr val="FF3300"/>
                </a:solidFill>
                <a:latin typeface="Times New Roman"/>
                <a:cs typeface="Times New Roman"/>
              </a:rPr>
              <a:t>a </a:t>
            </a:r>
            <a:r>
              <a:rPr sz="1950" b="1" i="1" spc="-170" dirty="0">
                <a:solidFill>
                  <a:srgbClr val="FF3300"/>
                </a:solidFill>
                <a:latin typeface="Times New Roman"/>
                <a:cs typeface="Times New Roman"/>
              </a:rPr>
              <a:t>higher </a:t>
            </a:r>
            <a:r>
              <a:rPr sz="1950" b="1" i="1" spc="-120" dirty="0">
                <a:solidFill>
                  <a:srgbClr val="FF3300"/>
                </a:solidFill>
                <a:latin typeface="Times New Roman"/>
                <a:cs typeface="Times New Roman"/>
              </a:rPr>
              <a:t>likelihood </a:t>
            </a:r>
            <a:r>
              <a:rPr sz="1950" b="1" i="1" spc="-90" dirty="0">
                <a:solidFill>
                  <a:srgbClr val="FF3300"/>
                </a:solidFill>
                <a:latin typeface="Times New Roman"/>
                <a:cs typeface="Times New Roman"/>
              </a:rPr>
              <a:t>of </a:t>
            </a:r>
            <a:r>
              <a:rPr sz="1950" b="1" i="1" spc="-150" dirty="0">
                <a:solidFill>
                  <a:srgbClr val="FF3300"/>
                </a:solidFill>
                <a:latin typeface="Times New Roman"/>
                <a:cs typeface="Times New Roman"/>
              </a:rPr>
              <a:t>uncovering </a:t>
            </a:r>
            <a:r>
              <a:rPr sz="1950" b="1" i="1" spc="-105" dirty="0">
                <a:solidFill>
                  <a:srgbClr val="FF3300"/>
                </a:solidFill>
                <a:latin typeface="Times New Roman"/>
                <a:cs typeface="Times New Roman"/>
              </a:rPr>
              <a:t>new</a:t>
            </a:r>
            <a:r>
              <a:rPr sz="1950" b="1" i="1" spc="17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1950" b="1" i="1" spc="-95" dirty="0">
                <a:solidFill>
                  <a:srgbClr val="FF3300"/>
                </a:solidFill>
                <a:latin typeface="Times New Roman"/>
                <a:cs typeface="Times New Roman"/>
              </a:rPr>
              <a:t>defects.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751" y="1195800"/>
            <a:ext cx="6548120" cy="286829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Principles of Black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Box</a:t>
            </a:r>
            <a:r>
              <a:rPr sz="1950" b="1" spc="-7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Carlito"/>
              <a:cs typeface="Carlito"/>
            </a:endParaRPr>
          </a:p>
          <a:p>
            <a:pPr marL="575945" indent="-189230">
              <a:lnSpc>
                <a:spcPct val="100000"/>
              </a:lnSpc>
              <a:buFont typeface="Arial"/>
              <a:buChar char="•"/>
              <a:tabLst>
                <a:tab pos="576580" algn="l"/>
              </a:tabLst>
            </a:pPr>
            <a:r>
              <a:rPr sz="1950" spc="5" dirty="0">
                <a:latin typeface="Carlito"/>
                <a:cs typeface="Carlito"/>
              </a:rPr>
              <a:t>It is </a:t>
            </a:r>
            <a:r>
              <a:rPr sz="1950" spc="10" dirty="0">
                <a:latin typeface="Carlito"/>
                <a:cs typeface="Carlito"/>
              </a:rPr>
              <a:t>not possible </a:t>
            </a:r>
            <a:r>
              <a:rPr sz="1950" spc="-5" dirty="0">
                <a:latin typeface="Carlito"/>
                <a:cs typeface="Carlito"/>
              </a:rPr>
              <a:t>to </a:t>
            </a:r>
            <a:r>
              <a:rPr sz="1950" dirty="0">
                <a:latin typeface="Carlito"/>
                <a:cs typeface="Carlito"/>
              </a:rPr>
              <a:t>exhaustively </a:t>
            </a:r>
            <a:r>
              <a:rPr sz="1950" spc="-5" dirty="0">
                <a:latin typeface="Carlito"/>
                <a:cs typeface="Carlito"/>
              </a:rPr>
              <a:t>test </a:t>
            </a:r>
            <a:r>
              <a:rPr sz="1950" spc="10" dirty="0">
                <a:latin typeface="Carlito"/>
                <a:cs typeface="Carlito"/>
              </a:rPr>
              <a:t>a</a:t>
            </a:r>
            <a:r>
              <a:rPr sz="1950" spc="-3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product</a:t>
            </a:r>
            <a:endParaRPr sz="1950">
              <a:latin typeface="Carlito"/>
              <a:cs typeface="Carlito"/>
            </a:endParaRPr>
          </a:p>
          <a:p>
            <a:pPr marL="575945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576580" algn="l"/>
              </a:tabLst>
            </a:pPr>
            <a:r>
              <a:rPr sz="1950" spc="15" dirty="0">
                <a:latin typeface="Carlito"/>
                <a:cs typeface="Carlito"/>
              </a:rPr>
              <a:t>Choose </a:t>
            </a:r>
            <a:r>
              <a:rPr sz="1950" dirty="0">
                <a:latin typeface="Carlito"/>
                <a:cs typeface="Carlito"/>
              </a:rPr>
              <a:t>tests </a:t>
            </a:r>
            <a:r>
              <a:rPr sz="1950" spc="10" dirty="0">
                <a:latin typeface="Carlito"/>
                <a:cs typeface="Carlito"/>
              </a:rPr>
              <a:t>so </a:t>
            </a:r>
            <a:r>
              <a:rPr sz="1950" dirty="0">
                <a:latin typeface="Carlito"/>
                <a:cs typeface="Carlito"/>
              </a:rPr>
              <a:t>that </a:t>
            </a:r>
            <a:r>
              <a:rPr sz="1950" spc="10" dirty="0">
                <a:latin typeface="Carlito"/>
                <a:cs typeface="Carlito"/>
              </a:rPr>
              <a:t>we</a:t>
            </a:r>
            <a:r>
              <a:rPr sz="1950" spc="-55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can</a:t>
            </a:r>
            <a:endParaRPr sz="1950">
              <a:latin typeface="Carlito"/>
              <a:cs typeface="Carlito"/>
            </a:endParaRPr>
          </a:p>
          <a:p>
            <a:pPr marL="952500" lvl="1" indent="-18796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953135" algn="l"/>
              </a:tabLst>
            </a:pPr>
            <a:r>
              <a:rPr sz="1950" spc="-45" dirty="0">
                <a:latin typeface="Carlito"/>
                <a:cs typeface="Carlito"/>
              </a:rPr>
              <a:t>Test </a:t>
            </a:r>
            <a:r>
              <a:rPr sz="1950" spc="-10" dirty="0">
                <a:latin typeface="Carlito"/>
                <a:cs typeface="Carlito"/>
              </a:rPr>
              <a:t>“as </a:t>
            </a:r>
            <a:r>
              <a:rPr sz="1950" spc="15" dirty="0">
                <a:latin typeface="Carlito"/>
                <a:cs typeface="Carlito"/>
              </a:rPr>
              <a:t>much of </a:t>
            </a:r>
            <a:r>
              <a:rPr sz="1950" spc="10" dirty="0">
                <a:latin typeface="Carlito"/>
                <a:cs typeface="Carlito"/>
              </a:rPr>
              <a:t>the </a:t>
            </a:r>
            <a:r>
              <a:rPr sz="1950" dirty="0">
                <a:latin typeface="Carlito"/>
                <a:cs typeface="Carlito"/>
              </a:rPr>
              <a:t>external </a:t>
            </a:r>
            <a:r>
              <a:rPr sz="1950" spc="5" dirty="0">
                <a:latin typeface="Carlito"/>
                <a:cs typeface="Carlito"/>
              </a:rPr>
              <a:t>functionality </a:t>
            </a:r>
            <a:r>
              <a:rPr sz="1950" spc="10" dirty="0">
                <a:latin typeface="Carlito"/>
                <a:cs typeface="Carlito"/>
              </a:rPr>
              <a:t>as</a:t>
            </a:r>
            <a:r>
              <a:rPr sz="1950" spc="75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possible”</a:t>
            </a:r>
            <a:endParaRPr sz="1950">
              <a:latin typeface="Carlito"/>
              <a:cs typeface="Carlito"/>
            </a:endParaRPr>
          </a:p>
          <a:p>
            <a:pPr marL="952500" lvl="1" indent="-18796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953135" algn="l"/>
              </a:tabLst>
            </a:pPr>
            <a:r>
              <a:rPr sz="1950" spc="5" dirty="0">
                <a:latin typeface="Carlito"/>
                <a:cs typeface="Carlito"/>
              </a:rPr>
              <a:t>Uncover </a:t>
            </a:r>
            <a:r>
              <a:rPr sz="1950" spc="-10" dirty="0">
                <a:latin typeface="Carlito"/>
                <a:cs typeface="Carlito"/>
              </a:rPr>
              <a:t>“as </a:t>
            </a:r>
            <a:r>
              <a:rPr sz="1950" spc="5" dirty="0">
                <a:latin typeface="Carlito"/>
                <a:cs typeface="Carlito"/>
              </a:rPr>
              <a:t>many </a:t>
            </a:r>
            <a:r>
              <a:rPr sz="1950" dirty="0">
                <a:latin typeface="Carlito"/>
                <a:cs typeface="Carlito"/>
              </a:rPr>
              <a:t>defects </a:t>
            </a:r>
            <a:r>
              <a:rPr sz="1950" spc="10" dirty="0">
                <a:latin typeface="Carlito"/>
                <a:cs typeface="Carlito"/>
              </a:rPr>
              <a:t>as</a:t>
            </a:r>
            <a:r>
              <a:rPr sz="1950" spc="-30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possible”</a:t>
            </a:r>
            <a:endParaRPr sz="1950">
              <a:latin typeface="Carlito"/>
              <a:cs typeface="Carlito"/>
            </a:endParaRPr>
          </a:p>
          <a:p>
            <a:pPr marL="952500" lvl="1" indent="-18796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953135" algn="l"/>
              </a:tabLst>
            </a:pPr>
            <a:r>
              <a:rPr sz="1950" spc="15" dirty="0">
                <a:latin typeface="Carlito"/>
                <a:cs typeface="Carlito"/>
              </a:rPr>
              <a:t>Use </a:t>
            </a:r>
            <a:r>
              <a:rPr sz="1950" spc="-10" dirty="0">
                <a:latin typeface="Carlito"/>
                <a:cs typeface="Carlito"/>
              </a:rPr>
              <a:t>“as </a:t>
            </a:r>
            <a:r>
              <a:rPr sz="1950" spc="10" dirty="0">
                <a:latin typeface="Carlito"/>
                <a:cs typeface="Carlito"/>
              </a:rPr>
              <a:t>short a time </a:t>
            </a:r>
            <a:r>
              <a:rPr sz="1950" dirty="0">
                <a:latin typeface="Carlito"/>
                <a:cs typeface="Carlito"/>
              </a:rPr>
              <a:t>as</a:t>
            </a:r>
            <a:r>
              <a:rPr sz="1950" spc="-55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possible”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6099175" cy="486415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Techniques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/ Methodologies of Black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Box</a:t>
            </a:r>
            <a:r>
              <a:rPr sz="1950" b="1" spc="-7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20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2038985" indent="-18923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2039620" algn="l"/>
              </a:tabLst>
            </a:pPr>
            <a:r>
              <a:rPr sz="1950" spc="5" dirty="0">
                <a:latin typeface="Carlito"/>
                <a:cs typeface="Carlito"/>
              </a:rPr>
              <a:t>Requirements-based</a:t>
            </a:r>
            <a:r>
              <a:rPr sz="1950" spc="-25" dirty="0">
                <a:latin typeface="Carlito"/>
                <a:cs typeface="Carlito"/>
              </a:rPr>
              <a:t> </a:t>
            </a:r>
            <a:r>
              <a:rPr sz="1950" dirty="0"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2038985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039620" algn="l"/>
              </a:tabLst>
            </a:pPr>
            <a:r>
              <a:rPr sz="1950" dirty="0">
                <a:latin typeface="Carlito"/>
                <a:cs typeface="Carlito"/>
              </a:rPr>
              <a:t>Positive </a:t>
            </a:r>
            <a:r>
              <a:rPr sz="1950" spc="15" dirty="0">
                <a:latin typeface="Carlito"/>
                <a:cs typeface="Carlito"/>
              </a:rPr>
              <a:t>and </a:t>
            </a:r>
            <a:r>
              <a:rPr sz="1950" dirty="0">
                <a:latin typeface="Carlito"/>
                <a:cs typeface="Carlito"/>
              </a:rPr>
              <a:t>negative</a:t>
            </a:r>
            <a:r>
              <a:rPr sz="1950" spc="-30" dirty="0">
                <a:latin typeface="Carlito"/>
                <a:cs typeface="Carlito"/>
              </a:rPr>
              <a:t> </a:t>
            </a:r>
            <a:r>
              <a:rPr sz="1950" dirty="0"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2038985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039620" algn="l"/>
              </a:tabLst>
            </a:pPr>
            <a:r>
              <a:rPr sz="1950" spc="15" dirty="0">
                <a:latin typeface="Carlito"/>
                <a:cs typeface="Carlito"/>
              </a:rPr>
              <a:t>Boundary </a:t>
            </a:r>
            <a:r>
              <a:rPr sz="1950" spc="5" dirty="0">
                <a:latin typeface="Carlito"/>
                <a:cs typeface="Carlito"/>
              </a:rPr>
              <a:t>value</a:t>
            </a:r>
            <a:r>
              <a:rPr sz="1950" spc="-6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analysis</a:t>
            </a:r>
            <a:endParaRPr sz="1950">
              <a:latin typeface="Carlito"/>
              <a:cs typeface="Carlito"/>
            </a:endParaRPr>
          </a:p>
          <a:p>
            <a:pPr marL="2038985" indent="-18923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039620" algn="l"/>
              </a:tabLst>
            </a:pPr>
            <a:r>
              <a:rPr sz="1950" spc="10" dirty="0">
                <a:latin typeface="Carlito"/>
                <a:cs typeface="Carlito"/>
              </a:rPr>
              <a:t>Decision</a:t>
            </a:r>
            <a:r>
              <a:rPr sz="1950" spc="-25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tables</a:t>
            </a:r>
            <a:endParaRPr sz="1950">
              <a:latin typeface="Carlito"/>
              <a:cs typeface="Carlito"/>
            </a:endParaRPr>
          </a:p>
          <a:p>
            <a:pPr marL="2038985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039620" algn="l"/>
              </a:tabLst>
            </a:pPr>
            <a:r>
              <a:rPr sz="1950" spc="5" dirty="0">
                <a:latin typeface="Carlito"/>
                <a:cs typeface="Carlito"/>
              </a:rPr>
              <a:t>Equivalence</a:t>
            </a:r>
            <a:r>
              <a:rPr sz="1950" spc="-30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partitioning</a:t>
            </a:r>
            <a:endParaRPr sz="1950">
              <a:latin typeface="Carlito"/>
              <a:cs typeface="Carlito"/>
            </a:endParaRPr>
          </a:p>
          <a:p>
            <a:pPr marL="2038985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039620" algn="l"/>
              </a:tabLst>
            </a:pPr>
            <a:r>
              <a:rPr sz="1950" spc="5" dirty="0">
                <a:latin typeface="Carlito"/>
                <a:cs typeface="Carlito"/>
              </a:rPr>
              <a:t>State-based</a:t>
            </a:r>
            <a:r>
              <a:rPr sz="1950" spc="-5" dirty="0">
                <a:latin typeface="Carlito"/>
                <a:cs typeface="Carlito"/>
              </a:rPr>
              <a:t> </a:t>
            </a:r>
            <a:r>
              <a:rPr sz="1950" dirty="0"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2038985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039620" algn="l"/>
              </a:tabLst>
            </a:pPr>
            <a:r>
              <a:rPr sz="1950" spc="5" dirty="0">
                <a:latin typeface="Carlito"/>
                <a:cs typeface="Carlito"/>
              </a:rPr>
              <a:t>Compatibility</a:t>
            </a:r>
            <a:r>
              <a:rPr sz="1950" spc="-20" dirty="0">
                <a:latin typeface="Carlito"/>
                <a:cs typeface="Carlito"/>
              </a:rPr>
              <a:t> </a:t>
            </a:r>
            <a:r>
              <a:rPr sz="1950" dirty="0"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2038985" indent="-18923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039620" algn="l"/>
              </a:tabLst>
            </a:pPr>
            <a:r>
              <a:rPr sz="1950" spc="10" dirty="0">
                <a:latin typeface="Carlito"/>
                <a:cs typeface="Carlito"/>
              </a:rPr>
              <a:t>User </a:t>
            </a:r>
            <a:r>
              <a:rPr sz="1950" spc="5" dirty="0">
                <a:latin typeface="Carlito"/>
                <a:cs typeface="Carlito"/>
              </a:rPr>
              <a:t>documentation</a:t>
            </a:r>
            <a:r>
              <a:rPr sz="1950" spc="-20" dirty="0">
                <a:latin typeface="Carlito"/>
                <a:cs typeface="Carlito"/>
              </a:rPr>
              <a:t> </a:t>
            </a:r>
            <a:r>
              <a:rPr sz="1950" dirty="0"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2038985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039620" algn="l"/>
              </a:tabLst>
            </a:pPr>
            <a:r>
              <a:rPr sz="1950" spc="10" dirty="0">
                <a:latin typeface="Carlito"/>
                <a:cs typeface="Carlito"/>
              </a:rPr>
              <a:t>Domain </a:t>
            </a:r>
            <a:r>
              <a:rPr sz="1950" dirty="0">
                <a:latin typeface="Carlito"/>
                <a:cs typeface="Carlito"/>
              </a:rPr>
              <a:t>testing </a:t>
            </a:r>
            <a:r>
              <a:rPr sz="1950" spc="10" dirty="0">
                <a:latin typeface="Carlito"/>
                <a:cs typeface="Carlito"/>
              </a:rPr>
              <a:t>(leads </a:t>
            </a:r>
            <a:r>
              <a:rPr sz="1950" spc="-5" dirty="0">
                <a:latin typeface="Carlito"/>
                <a:cs typeface="Carlito"/>
              </a:rPr>
              <a:t>to </a:t>
            </a:r>
            <a:r>
              <a:rPr sz="1950" i="1" spc="20" dirty="0">
                <a:latin typeface="Carlito"/>
                <a:cs typeface="Carlito"/>
              </a:rPr>
              <a:t>ad </a:t>
            </a:r>
            <a:r>
              <a:rPr sz="1950" i="1" spc="10" dirty="0">
                <a:latin typeface="Carlito"/>
                <a:cs typeface="Carlito"/>
              </a:rPr>
              <a:t>hoc</a:t>
            </a:r>
            <a:r>
              <a:rPr sz="1950" i="1" spc="-40" dirty="0">
                <a:latin typeface="Carlito"/>
                <a:cs typeface="Carlito"/>
              </a:rPr>
              <a:t> </a:t>
            </a:r>
            <a:r>
              <a:rPr sz="1950" dirty="0">
                <a:latin typeface="Carlito"/>
                <a:cs typeface="Carlito"/>
              </a:rPr>
              <a:t>testing)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5663986BB9D43985567A3AC0DB644" ma:contentTypeVersion="3" ma:contentTypeDescription="Create a new document." ma:contentTypeScope="" ma:versionID="e872d2dc2a5d4e9b375433a003e2f625">
  <xsd:schema xmlns:xsd="http://www.w3.org/2001/XMLSchema" xmlns:xs="http://www.w3.org/2001/XMLSchema" xmlns:p="http://schemas.microsoft.com/office/2006/metadata/properties" xmlns:ns2="302dcb64-fe86-4e7e-8e0a-3121f0c50126" targetNamespace="http://schemas.microsoft.com/office/2006/metadata/properties" ma:root="true" ma:fieldsID="c932e5204d78204e00a4fc25ac4775fa" ns2:_="">
    <xsd:import namespace="302dcb64-fe86-4e7e-8e0a-3121f0c501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dcb64-fe86-4e7e-8e0a-3121f0c5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B83508-1DB8-48DB-B4B1-69EC4550C66B}"/>
</file>

<file path=customXml/itemProps2.xml><?xml version="1.0" encoding="utf-8"?>
<ds:datastoreItem xmlns:ds="http://schemas.openxmlformats.org/officeDocument/2006/customXml" ds:itemID="{B0BB9314-F64B-4E39-BB41-25E5613EC540}"/>
</file>

<file path=customXml/itemProps3.xml><?xml version="1.0" encoding="utf-8"?>
<ds:datastoreItem xmlns:ds="http://schemas.openxmlformats.org/officeDocument/2006/customXml" ds:itemID="{EE631655-974A-470C-AE07-5A2C17116E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532</Words>
  <Application>Microsoft Office PowerPoint</Application>
  <PresentationFormat>Custom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SOFTWARE TESTING UE18CS400SB</vt:lpstr>
      <vt:lpstr>SOFTWARE TESTING</vt:lpstr>
      <vt:lpstr>SOFTWARE TESTING</vt:lpstr>
      <vt:lpstr>SOFTWARE TESTING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ST-13.pptx</dc:title>
  <dc:creator>Sunitha</dc:creator>
  <cp:lastModifiedBy>Windows User</cp:lastModifiedBy>
  <cp:revision>33</cp:revision>
  <dcterms:created xsi:type="dcterms:W3CDTF">2021-09-15T06:52:21Z</dcterms:created>
  <dcterms:modified xsi:type="dcterms:W3CDTF">2021-09-22T06:51:44Z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2021-03-06T00:00:00Z</vt:filetime>
  </property>
  <property fmtid="{D5CDD505-2E9C-101B-9397-08002B2CF9AE}" pid="3" name="LastSaved">
    <vt:filetime>2021-09-15T00:00:00Z</vt:filetime>
  </property>
  <property fmtid="{D5CDD505-2E9C-101B-9397-08002B2CF9AE}" pid="4" name="ContentTypeId">
    <vt:lpwstr>0x0101006555663986BB9D43985567A3AC0DB644</vt:lpwstr>
  </property>
</Properties>
</file>