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8" r:id="rId4"/>
    <p:sldId id="311" r:id="rId5"/>
    <p:sldId id="310" r:id="rId6"/>
    <p:sldId id="265" r:id="rId7"/>
    <p:sldId id="299" r:id="rId8"/>
    <p:sldId id="300" r:id="rId9"/>
    <p:sldId id="302" r:id="rId10"/>
    <p:sldId id="301" r:id="rId11"/>
    <p:sldId id="303" r:id="rId12"/>
    <p:sldId id="304" r:id="rId13"/>
    <p:sldId id="305" r:id="rId14"/>
    <p:sldId id="306" r:id="rId15"/>
    <p:sldId id="307" r:id="rId16"/>
    <p:sldId id="298" r:id="rId17"/>
    <p:sldId id="266" r:id="rId18"/>
    <p:sldId id="309" r:id="rId19"/>
    <p:sldId id="269" r:id="rId20"/>
    <p:sldId id="297" r:id="rId21"/>
    <p:sldId id="296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4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6198" y="2349540"/>
            <a:ext cx="9206002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2374" y="4882400"/>
            <a:ext cx="9193651" cy="101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0316" y="2750341"/>
            <a:ext cx="2877767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589" y="1656038"/>
            <a:ext cx="953522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j2fegL0SP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qa.com/software-testing/what-is-software-testing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819400"/>
            <a:ext cx="4495800" cy="8521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SOFTWARE</a:t>
            </a:r>
            <a:r>
              <a:rPr spc="-100" dirty="0"/>
              <a:t> </a:t>
            </a:r>
            <a:r>
              <a:rPr dirty="0"/>
              <a:t>TESTING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z="2400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UE18CS400SB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009166" y="4710130"/>
            <a:ext cx="515302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>
                <a:ea typeface="Calibri"/>
                <a:cs typeface="Calibri"/>
                <a:sym typeface="Calibri"/>
              </a:rPr>
              <a:t> Prasad</a:t>
            </a:r>
            <a:endParaRPr lang="en-IN" sz="1600" dirty="0" smtClean="0"/>
          </a:p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venkateshprasad@pes.edu</a:t>
            </a:r>
            <a:endParaRPr lang="en-IN"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482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2560" y="2378964"/>
            <a:ext cx="1967483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6548" y="1278635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92"/>
                </a:lnTo>
                <a:lnTo>
                  <a:pt x="880872" y="888492"/>
                </a:lnTo>
                <a:lnTo>
                  <a:pt x="880872" y="36576"/>
                </a:lnTo>
                <a:lnTo>
                  <a:pt x="880872" y="9144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55798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If not </a:t>
            </a: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using </a:t>
            </a:r>
            <a:r>
              <a:rPr sz="1950" b="1" spc="5">
                <a:solidFill>
                  <a:srgbClr val="C45911"/>
                </a:solidFill>
                <a:latin typeface="Carlito"/>
                <a:cs typeface="Carlito"/>
              </a:rPr>
              <a:t>traceability</a:t>
            </a:r>
            <a:r>
              <a:rPr sz="1950" b="1" spc="-95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lang="en-IN" sz="1950" b="1" spc="5" dirty="0" smtClean="0">
                <a:solidFill>
                  <a:srgbClr val="C45911"/>
                </a:solidFill>
                <a:latin typeface="Carlito"/>
                <a:cs typeface="Carlito"/>
              </a:rPr>
              <a:t>matrix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233" y="2725965"/>
            <a:ext cx="7895590" cy="19120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spc="-175" dirty="0">
                <a:latin typeface="Arial" pitchFamily="34" charset="0"/>
                <a:cs typeface="Arial" pitchFamily="34" charset="0"/>
              </a:rPr>
              <a:t>More </a:t>
            </a:r>
            <a:r>
              <a:rPr sz="2400" spc="-254" dirty="0">
                <a:latin typeface="Arial" pitchFamily="34" charset="0"/>
                <a:cs typeface="Arial" pitchFamily="34" charset="0"/>
              </a:rPr>
              <a:t>defects </a:t>
            </a:r>
            <a:r>
              <a:rPr sz="2400" spc="-180">
                <a:latin typeface="Arial" pitchFamily="34" charset="0"/>
                <a:cs typeface="Arial" pitchFamily="34" charset="0"/>
              </a:rPr>
              <a:t>in </a:t>
            </a:r>
            <a:r>
              <a:rPr sz="2400" spc="-190" smtClean="0">
                <a:latin typeface="Arial" pitchFamily="34" charset="0"/>
                <a:cs typeface="Arial" pitchFamily="34" charset="0"/>
              </a:rPr>
              <a:t>production</a:t>
            </a:r>
            <a:r>
              <a:rPr lang="en-IN" sz="2400" spc="-190" dirty="0" smtClean="0">
                <a:latin typeface="Arial" pitchFamily="34" charset="0"/>
                <a:cs typeface="Arial" pitchFamily="34" charset="0"/>
              </a:rPr>
              <a:t> and</a:t>
            </a:r>
            <a:r>
              <a:rPr sz="2400" spc="-19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55" dirty="0">
                <a:latin typeface="Arial" pitchFamily="34" charset="0"/>
                <a:cs typeface="Arial" pitchFamily="34" charset="0"/>
              </a:rPr>
              <a:t>poor </a:t>
            </a:r>
            <a:r>
              <a:rPr sz="2400" spc="-170" dirty="0">
                <a:latin typeface="Arial" pitchFamily="34" charset="0"/>
                <a:cs typeface="Arial" pitchFamily="34" charset="0"/>
              </a:rPr>
              <a:t>or </a:t>
            </a:r>
            <a:r>
              <a:rPr sz="2400" spc="-235" dirty="0">
                <a:latin typeface="Arial" pitchFamily="34" charset="0"/>
                <a:cs typeface="Arial" pitchFamily="34" charset="0"/>
              </a:rPr>
              <a:t>unknown 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test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45" dirty="0">
                <a:latin typeface="Arial" pitchFamily="34" charset="0"/>
                <a:cs typeface="Arial" pitchFamily="34" charset="0"/>
              </a:rPr>
              <a:t>coverage.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90525" marR="5080" indent="-378460">
              <a:lnSpc>
                <a:spcPts val="2380"/>
              </a:lnSpc>
              <a:spcBef>
                <a:spcPts val="8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spc="-220" dirty="0">
                <a:latin typeface="Arial" pitchFamily="34" charset="0"/>
                <a:cs typeface="Arial" pitchFamily="34" charset="0"/>
              </a:rPr>
              <a:t>Discovering 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bugs </a:t>
            </a:r>
            <a:r>
              <a:rPr sz="2400" spc="-225" dirty="0">
                <a:latin typeface="Arial" pitchFamily="34" charset="0"/>
                <a:cs typeface="Arial" pitchFamily="34" charset="0"/>
              </a:rPr>
              <a:t>later 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in </a:t>
            </a:r>
            <a:r>
              <a:rPr sz="2400" spc="-220" dirty="0">
                <a:latin typeface="Arial" pitchFamily="34" charset="0"/>
                <a:cs typeface="Arial" pitchFamily="34" charset="0"/>
              </a:rPr>
              <a:t>the </a:t>
            </a:r>
            <a:r>
              <a:rPr sz="2400" spc="-210" dirty="0">
                <a:latin typeface="Arial" pitchFamily="34" charset="0"/>
                <a:cs typeface="Arial" pitchFamily="34" charset="0"/>
              </a:rPr>
              <a:t>development </a:t>
            </a:r>
            <a:r>
              <a:rPr sz="2400" spc="-290">
                <a:latin typeface="Arial" pitchFamily="34" charset="0"/>
                <a:cs typeface="Arial" pitchFamily="34" charset="0"/>
              </a:rPr>
              <a:t>cycle </a:t>
            </a:r>
            <a:r>
              <a:rPr lang="en-IN" sz="2400" spc="-29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210" smtClean="0">
                <a:latin typeface="Arial" pitchFamily="34" charset="0"/>
                <a:cs typeface="Arial" pitchFamily="34" charset="0"/>
              </a:rPr>
              <a:t>result</a:t>
            </a:r>
            <a:r>
              <a:rPr lang="en-IN" sz="2400" spc="-210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2400" spc="-21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70" dirty="0">
                <a:latin typeface="Arial" pitchFamily="34" charset="0"/>
                <a:cs typeface="Arial" pitchFamily="34" charset="0"/>
              </a:rPr>
              <a:t>in </a:t>
            </a:r>
            <a:r>
              <a:rPr sz="2400" spc="-215" dirty="0">
                <a:latin typeface="Arial" pitchFamily="34" charset="0"/>
                <a:cs typeface="Arial" pitchFamily="34" charset="0"/>
              </a:rPr>
              <a:t>more  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expensive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fixes.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90525" indent="-378460">
              <a:lnSpc>
                <a:spcPts val="2285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spc="-210" dirty="0">
                <a:latin typeface="Arial" pitchFamily="34" charset="0"/>
                <a:cs typeface="Arial" pitchFamily="34" charset="0"/>
              </a:rPr>
              <a:t>Difficulties 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planning </a:t>
            </a:r>
            <a:r>
              <a:rPr sz="2400" spc="-204" dirty="0">
                <a:latin typeface="Arial" pitchFamily="34" charset="0"/>
                <a:cs typeface="Arial" pitchFamily="34" charset="0"/>
              </a:rPr>
              <a:t>and </a:t>
            </a:r>
            <a:r>
              <a:rPr sz="2400" spc="-235" dirty="0">
                <a:latin typeface="Arial" pitchFamily="34" charset="0"/>
                <a:cs typeface="Arial" pitchFamily="34" charset="0"/>
              </a:rPr>
              <a:t>tracking</a:t>
            </a:r>
            <a:r>
              <a:rPr sz="2400" spc="-17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35" dirty="0">
                <a:latin typeface="Arial" pitchFamily="34" charset="0"/>
                <a:cs typeface="Arial" pitchFamily="34" charset="0"/>
              </a:rPr>
              <a:t>projects.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90525" marR="5715" indent="-378460">
              <a:lnSpc>
                <a:spcPts val="2320"/>
              </a:lnSpc>
              <a:spcBef>
                <a:spcPts val="130"/>
              </a:spcBef>
              <a:buFont typeface="Arial"/>
              <a:buChar char="•"/>
              <a:tabLst>
                <a:tab pos="390525" algn="l"/>
                <a:tab pos="391160" algn="l"/>
                <a:tab pos="2816860" algn="l"/>
                <a:tab pos="4076700" algn="l"/>
                <a:tab pos="5328920" algn="l"/>
                <a:tab pos="6306820" algn="l"/>
                <a:tab pos="7104380" algn="l"/>
              </a:tabLst>
            </a:pPr>
            <a:r>
              <a:rPr sz="2400" spc="-65" dirty="0">
                <a:latin typeface="Arial" pitchFamily="34" charset="0"/>
                <a:cs typeface="Arial" pitchFamily="34" charset="0"/>
              </a:rPr>
              <a:t>M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365" dirty="0">
                <a:latin typeface="Arial" pitchFamily="34" charset="0"/>
                <a:cs typeface="Arial" pitchFamily="34" charset="0"/>
              </a:rPr>
              <a:t>s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u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n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d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e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r</a:t>
            </a:r>
            <a:r>
              <a:rPr sz="2400" spc="-365" dirty="0">
                <a:latin typeface="Arial" pitchFamily="34" charset="0"/>
                <a:cs typeface="Arial" pitchFamily="34" charset="0"/>
              </a:rPr>
              <a:t>s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spc="-295" dirty="0">
                <a:latin typeface="Arial" pitchFamily="34" charset="0"/>
                <a:cs typeface="Arial" pitchFamily="34" charset="0"/>
              </a:rPr>
              <a:t>a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n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d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n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g</a:t>
            </a:r>
            <a:r>
              <a:rPr sz="2400" spc="-355" dirty="0">
                <a:latin typeface="Arial" pitchFamily="34" charset="0"/>
                <a:cs typeface="Arial" pitchFamily="34" charset="0"/>
              </a:rPr>
              <a:t>s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b</a:t>
            </a:r>
            <a:r>
              <a:rPr sz="2400" spc="-280" dirty="0">
                <a:latin typeface="Arial" pitchFamily="34" charset="0"/>
                <a:cs typeface="Arial" pitchFamily="34" charset="0"/>
              </a:rPr>
              <a:t>e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spc="-420" dirty="0">
                <a:latin typeface="Arial" pitchFamily="34" charset="0"/>
                <a:cs typeface="Arial" pitchFamily="34" charset="0"/>
              </a:rPr>
              <a:t>w</a:t>
            </a:r>
            <a:r>
              <a:rPr sz="2400" spc="-280" dirty="0">
                <a:latin typeface="Arial" pitchFamily="34" charset="0"/>
                <a:cs typeface="Arial" pitchFamily="34" charset="0"/>
              </a:rPr>
              <a:t>ee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n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d</a:t>
            </a:r>
            <a:r>
              <a:rPr sz="2400" spc="-15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150" dirty="0">
                <a:latin typeface="Arial" pitchFamily="34" charset="0"/>
                <a:cs typeface="Arial" pitchFamily="34" charset="0"/>
              </a:rPr>
              <a:t>f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f</a:t>
            </a:r>
            <a:r>
              <a:rPr sz="2400" spc="-280" dirty="0">
                <a:latin typeface="Arial" pitchFamily="34" charset="0"/>
                <a:cs typeface="Arial" pitchFamily="34" charset="0"/>
              </a:rPr>
              <a:t>e</a:t>
            </a:r>
            <a:r>
              <a:rPr sz="2400" spc="-215" dirty="0">
                <a:latin typeface="Arial" pitchFamily="34" charset="0"/>
                <a:cs typeface="Arial" pitchFamily="34" charset="0"/>
              </a:rPr>
              <a:t>r</a:t>
            </a:r>
            <a:r>
              <a:rPr sz="2400" spc="-280" dirty="0">
                <a:latin typeface="Arial" pitchFamily="34" charset="0"/>
                <a:cs typeface="Arial" pitchFamily="34" charset="0"/>
              </a:rPr>
              <a:t>e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n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spc="-280" dirty="0">
                <a:latin typeface="Arial" pitchFamily="34" charset="0"/>
                <a:cs typeface="Arial" pitchFamily="34" charset="0"/>
              </a:rPr>
              <a:t>e</a:t>
            </a:r>
            <a:r>
              <a:rPr sz="2400" spc="-295" dirty="0">
                <a:latin typeface="Arial" pitchFamily="34" charset="0"/>
                <a:cs typeface="Arial" pitchFamily="34" charset="0"/>
              </a:rPr>
              <a:t>a</a:t>
            </a:r>
            <a:r>
              <a:rPr sz="2400" spc="-250" dirty="0">
                <a:latin typeface="Arial" pitchFamily="34" charset="0"/>
                <a:cs typeface="Arial" pitchFamily="34" charset="0"/>
              </a:rPr>
              <a:t>m</a:t>
            </a:r>
            <a:r>
              <a:rPr sz="2400" spc="-355" dirty="0">
                <a:latin typeface="Arial" pitchFamily="34" charset="0"/>
                <a:cs typeface="Arial" pitchFamily="34" charset="0"/>
              </a:rPr>
              <a:t>s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o</a:t>
            </a:r>
            <a:r>
              <a:rPr sz="2400" spc="-265" dirty="0">
                <a:latin typeface="Arial" pitchFamily="34" charset="0"/>
                <a:cs typeface="Arial" pitchFamily="34" charset="0"/>
              </a:rPr>
              <a:t>v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e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r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p</a:t>
            </a:r>
            <a:r>
              <a:rPr sz="2400" spc="-215" dirty="0">
                <a:latin typeface="Arial" pitchFamily="34" charset="0"/>
                <a:cs typeface="Arial" pitchFamily="34" charset="0"/>
              </a:rPr>
              <a:t>r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o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j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e</a:t>
            </a:r>
            <a:r>
              <a:rPr sz="2400" spc="-375" dirty="0">
                <a:latin typeface="Arial" pitchFamily="34" charset="0"/>
                <a:cs typeface="Arial" pitchFamily="34" charset="0"/>
              </a:rPr>
              <a:t>c</a:t>
            </a:r>
            <a:r>
              <a:rPr sz="2400" spc="-165" dirty="0">
                <a:latin typeface="Arial" pitchFamily="34" charset="0"/>
                <a:cs typeface="Arial" pitchFamily="34" charset="0"/>
              </a:rPr>
              <a:t>t  </a:t>
            </a:r>
            <a:r>
              <a:rPr sz="2400" spc="-235" dirty="0">
                <a:latin typeface="Arial" pitchFamily="34" charset="0"/>
                <a:cs typeface="Arial" pitchFamily="34" charset="0"/>
              </a:rPr>
              <a:t>dependencies, </a:t>
            </a:r>
            <a:r>
              <a:rPr sz="2400" spc="-245" dirty="0">
                <a:latin typeface="Arial" pitchFamily="34" charset="0"/>
                <a:cs typeface="Arial" pitchFamily="34" charset="0"/>
              </a:rPr>
              <a:t>delays,</a:t>
            </a:r>
            <a:r>
              <a:rPr sz="2400" spc="-36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345" dirty="0">
                <a:latin typeface="Arial" pitchFamily="34" charset="0"/>
                <a:cs typeface="Arial" pitchFamily="34" charset="0"/>
              </a:rPr>
              <a:t>etc…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4653280" cy="78611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Steps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to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create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 </a:t>
            </a:r>
            <a:r>
              <a:rPr sz="1950" b="1" spc="5">
                <a:solidFill>
                  <a:srgbClr val="C45911"/>
                </a:solidFill>
                <a:latin typeface="Carlito"/>
                <a:cs typeface="Carlito"/>
              </a:rPr>
              <a:t>traceability</a:t>
            </a:r>
            <a:r>
              <a:rPr sz="1950" b="1" spc="2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smtClean="0">
                <a:solidFill>
                  <a:srgbClr val="C45911"/>
                </a:solidFill>
                <a:latin typeface="Carlito"/>
                <a:cs typeface="Carlito"/>
              </a:rPr>
              <a:t>matrix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895600"/>
            <a:ext cx="5029200" cy="26998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830" marR="5080">
              <a:lnSpc>
                <a:spcPct val="203100"/>
              </a:lnSpc>
              <a:spcBef>
                <a:spcPts val="1335"/>
              </a:spcBef>
              <a:buSzPct val="94871"/>
              <a:buAutoNum type="arabicPeriod"/>
              <a:tabLst>
                <a:tab pos="228600" algn="l"/>
              </a:tabLst>
            </a:pPr>
            <a:r>
              <a:rPr lang="en-IN" sz="2400" spc="-185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IN" sz="2400" spc="-330" dirty="0" smtClean="0">
                <a:latin typeface="Arial" pitchFamily="34" charset="0"/>
                <a:cs typeface="Arial" pitchFamily="34" charset="0"/>
              </a:rPr>
              <a:t>Excel </a:t>
            </a:r>
            <a:r>
              <a:rPr lang="en-IN" sz="2400" spc="-18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2400" spc="-275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IN" sz="2400" spc="-254" dirty="0" smtClean="0">
                <a:latin typeface="Arial" pitchFamily="34" charset="0"/>
                <a:cs typeface="Arial" pitchFamily="34" charset="0"/>
              </a:rPr>
              <a:t>Traceability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Matrix:  </a:t>
            </a:r>
            <a:r>
              <a:rPr lang="en-IN" sz="2400" spc="-204" dirty="0" smtClean="0">
                <a:latin typeface="Arial" pitchFamily="34" charset="0"/>
                <a:cs typeface="Arial" pitchFamily="34" charset="0"/>
              </a:rPr>
              <a:t>2.Define </a:t>
            </a:r>
            <a:r>
              <a:rPr lang="en-IN" sz="2400" spc="-185" dirty="0" smtClean="0">
                <a:latin typeface="Arial" pitchFamily="34" charset="0"/>
                <a:cs typeface="Arial" pitchFamily="34" charset="0"/>
              </a:rPr>
              <a:t>following</a:t>
            </a:r>
            <a:r>
              <a:rPr lang="en-IN" sz="2400" spc="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40" dirty="0" smtClean="0">
                <a:latin typeface="Arial" pitchFamily="34" charset="0"/>
                <a:cs typeface="Arial" pitchFamily="34" charset="0"/>
              </a:rPr>
              <a:t>columns: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648335" lvl="1" indent="-23431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48970" algn="l"/>
              </a:tabLst>
            </a:pPr>
            <a:r>
              <a:rPr lang="en-IN" sz="2400" spc="-3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IN" sz="2400" spc="-325" dirty="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IN" sz="2400" spc="-180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en-IN" sz="2400" spc="225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requirement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35" dirty="0" smtClean="0">
                <a:latin typeface="Arial" pitchFamily="34" charset="0"/>
                <a:cs typeface="Arial" pitchFamily="34" charset="0"/>
              </a:rPr>
              <a:t>ID.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648335" lvl="1" indent="-23431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48970" algn="l"/>
              </a:tabLst>
            </a:pPr>
            <a:r>
              <a:rPr lang="en-IN" sz="2400" spc="-3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IN" sz="2400" spc="-325" dirty="0" smtClean="0">
                <a:latin typeface="Arial" pitchFamily="34" charset="0"/>
                <a:cs typeface="Arial" pitchFamily="34" charset="0"/>
              </a:rPr>
              <a:t>case </a:t>
            </a:r>
            <a:r>
              <a:rPr lang="en-IN" sz="2400" spc="225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IN" sz="2400" spc="-215" dirty="0" smtClean="0">
                <a:latin typeface="Arial" pitchFamily="34" charset="0"/>
                <a:cs typeface="Arial" pitchFamily="34" charset="0"/>
              </a:rPr>
              <a:t>requirement</a:t>
            </a:r>
            <a:r>
              <a:rPr lang="en-IN" sz="2400" spc="-37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15" dirty="0" smtClean="0">
                <a:latin typeface="Arial" pitchFamily="34" charset="0"/>
                <a:cs typeface="Arial" pitchFamily="34" charset="0"/>
              </a:rPr>
              <a:t>description.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648335" lvl="1" indent="-23431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48970" algn="l"/>
              </a:tabLst>
            </a:pPr>
            <a:r>
              <a:rPr lang="en-IN" sz="2400" spc="-195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column </a:t>
            </a:r>
            <a:r>
              <a:rPr lang="en-IN" sz="2400" spc="-155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400" spc="-285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IN" sz="2400" spc="-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310" dirty="0" smtClean="0">
                <a:latin typeface="Arial" pitchFamily="34" charset="0"/>
                <a:cs typeface="Arial" pitchFamily="34" charset="0"/>
              </a:rPr>
              <a:t>case.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7743190" cy="109388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Steps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to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create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traceability</a:t>
            </a:r>
            <a:r>
              <a:rPr sz="1950" b="1" spc="3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matrix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667000"/>
            <a:ext cx="7239000" cy="41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" marR="5080">
              <a:lnSpc>
                <a:spcPct val="101499"/>
              </a:lnSpc>
              <a:spcBef>
                <a:spcPts val="1270"/>
              </a:spcBef>
              <a:buAutoNum type="arabicPeriod" startAt="4"/>
              <a:tabLst>
                <a:tab pos="299085" algn="l"/>
              </a:tabLst>
            </a:pPr>
            <a:r>
              <a:rPr lang="en-IN" sz="2400" spc="-195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IN" sz="2400" spc="-215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400" spc="-240" dirty="0" smtClean="0">
                <a:latin typeface="Arial" pitchFamily="34" charset="0"/>
                <a:cs typeface="Arial" pitchFamily="34" charset="0"/>
              </a:rPr>
              <a:t>testable </a:t>
            </a:r>
            <a:r>
              <a:rPr lang="en-IN" sz="2400" spc="-229" dirty="0" smtClean="0">
                <a:latin typeface="Arial" pitchFamily="34" charset="0"/>
                <a:cs typeface="Arial" pitchFamily="34" charset="0"/>
              </a:rPr>
              <a:t>requirements </a:t>
            </a:r>
            <a:r>
              <a:rPr lang="en-IN" sz="2400" spc="-17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2400" spc="-210" dirty="0" smtClean="0">
                <a:latin typeface="Arial" pitchFamily="34" charset="0"/>
                <a:cs typeface="Arial" pitchFamily="34" charset="0"/>
              </a:rPr>
              <a:t>granular </a:t>
            </a:r>
            <a:r>
              <a:rPr lang="en-IN" sz="2400" spc="-229" dirty="0" smtClean="0">
                <a:latin typeface="Arial" pitchFamily="34" charset="0"/>
                <a:cs typeface="Arial" pitchFamily="34" charset="0"/>
              </a:rPr>
              <a:t>level </a:t>
            </a:r>
            <a:r>
              <a:rPr lang="en-IN" sz="2400" spc="-185" dirty="0" smtClean="0">
                <a:latin typeface="Arial" pitchFamily="34" charset="0"/>
                <a:cs typeface="Arial" pitchFamily="34" charset="0"/>
              </a:rPr>
              <a:t>from  </a:t>
            </a:r>
            <a:r>
              <a:rPr lang="en-IN" sz="2400" spc="-215" dirty="0" smtClean="0">
                <a:latin typeface="Arial" pitchFamily="34" charset="0"/>
                <a:cs typeface="Arial" pitchFamily="34" charset="0"/>
              </a:rPr>
              <a:t>requirement </a:t>
            </a:r>
            <a:r>
              <a:rPr lang="en-IN" sz="2400" spc="-225" dirty="0" smtClean="0">
                <a:latin typeface="Arial" pitchFamily="34" charset="0"/>
                <a:cs typeface="Arial" pitchFamily="34" charset="0"/>
              </a:rPr>
              <a:t>document. </a:t>
            </a:r>
            <a:r>
              <a:rPr lang="en-IN" sz="2400" spc="-270" dirty="0" smtClean="0">
                <a:latin typeface="Arial" pitchFamily="34" charset="0"/>
                <a:cs typeface="Arial" pitchFamily="34" charset="0"/>
              </a:rPr>
              <a:t>Typical </a:t>
            </a:r>
            <a:r>
              <a:rPr lang="en-IN" sz="2400" spc="-229" dirty="0" smtClean="0">
                <a:latin typeface="Arial" pitchFamily="34" charset="0"/>
                <a:cs typeface="Arial" pitchFamily="34" charset="0"/>
              </a:rPr>
              <a:t>requirements </a:t>
            </a:r>
            <a:r>
              <a:rPr lang="en-IN" sz="2400" spc="-19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IN" sz="2400" spc="-225" dirty="0" smtClean="0">
                <a:latin typeface="Arial" pitchFamily="34" charset="0"/>
                <a:cs typeface="Arial" pitchFamily="34" charset="0"/>
              </a:rPr>
              <a:t>need </a:t>
            </a:r>
            <a:r>
              <a:rPr lang="en-IN" sz="2400" spc="-18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2400" spc="-245" dirty="0" smtClean="0">
                <a:latin typeface="Arial" pitchFamily="34" charset="0"/>
                <a:cs typeface="Arial" pitchFamily="34" charset="0"/>
              </a:rPr>
              <a:t>capture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are  </a:t>
            </a:r>
            <a:r>
              <a:rPr lang="en-IN" sz="2400" spc="-325" dirty="0" smtClean="0">
                <a:latin typeface="Arial" pitchFamily="34" charset="0"/>
                <a:cs typeface="Arial" pitchFamily="34" charset="0"/>
              </a:rPr>
              <a:t>as</a:t>
            </a:r>
            <a:r>
              <a:rPr lang="en-IN" sz="2400" spc="-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follows: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648335" lvl="1" indent="-23431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48970" algn="l"/>
              </a:tabLst>
            </a:pP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IN" sz="2400" spc="-335" dirty="0" smtClean="0">
                <a:latin typeface="Arial" pitchFamily="34" charset="0"/>
                <a:cs typeface="Arial" pitchFamily="34" charset="0"/>
              </a:rPr>
              <a:t>cases </a:t>
            </a:r>
            <a:r>
              <a:rPr lang="en-IN" sz="2400" spc="-200" dirty="0" smtClean="0">
                <a:latin typeface="Arial" pitchFamily="34" charset="0"/>
                <a:cs typeface="Arial" pitchFamily="34" charset="0"/>
              </a:rPr>
              <a:t>(all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400" spc="-245" dirty="0" smtClean="0">
                <a:latin typeface="Arial" pitchFamily="34" charset="0"/>
                <a:cs typeface="Arial" pitchFamily="34" charset="0"/>
              </a:rPr>
              <a:t>flows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are</a:t>
            </a:r>
            <a:r>
              <a:rPr lang="en-IN" sz="2400" spc="-9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captured)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648335" lvl="1" indent="-23431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648970" algn="l"/>
              </a:tabLst>
            </a:pPr>
            <a:r>
              <a:rPr lang="en-IN" sz="2400" spc="-225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en-IN" sz="2400" spc="-8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65" dirty="0" smtClean="0">
                <a:latin typeface="Arial" pitchFamily="34" charset="0"/>
                <a:cs typeface="Arial" pitchFamily="34" charset="0"/>
              </a:rPr>
              <a:t>Messages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648335" lvl="1" indent="-23431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48970" algn="l"/>
              </a:tabLst>
            </a:pPr>
            <a:r>
              <a:rPr lang="en-IN" sz="2400" spc="-285" dirty="0" smtClean="0">
                <a:latin typeface="Arial" pitchFamily="34" charset="0"/>
                <a:cs typeface="Arial" pitchFamily="34" charset="0"/>
              </a:rPr>
              <a:t>Business</a:t>
            </a:r>
            <a:r>
              <a:rPr lang="en-IN" sz="2400" spc="-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35" dirty="0" smtClean="0">
                <a:latin typeface="Arial" pitchFamily="34" charset="0"/>
                <a:cs typeface="Arial" pitchFamily="34" charset="0"/>
              </a:rPr>
              <a:t>rules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648335" lvl="1" indent="-23431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48970" algn="l"/>
              </a:tabLst>
            </a:pPr>
            <a:r>
              <a:rPr lang="en-IN" sz="2400" spc="-229" dirty="0" smtClean="0">
                <a:latin typeface="Arial" pitchFamily="34" charset="0"/>
                <a:cs typeface="Arial" pitchFamily="34" charset="0"/>
              </a:rPr>
              <a:t>Functional</a:t>
            </a:r>
            <a:r>
              <a:rPr lang="en-IN" sz="2400" spc="-7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35" dirty="0" smtClean="0">
                <a:latin typeface="Arial" pitchFamily="34" charset="0"/>
                <a:cs typeface="Arial" pitchFamily="34" charset="0"/>
              </a:rPr>
              <a:t>rules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648335" lvl="1" indent="-23431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48970" algn="l"/>
              </a:tabLst>
            </a:pPr>
            <a:r>
              <a:rPr lang="en-IN" sz="2400" spc="-254" dirty="0" smtClean="0">
                <a:latin typeface="Arial" pitchFamily="34" charset="0"/>
                <a:cs typeface="Arial" pitchFamily="34" charset="0"/>
              </a:rPr>
              <a:t>Software </a:t>
            </a:r>
            <a:r>
              <a:rPr lang="en-IN" sz="2400" spc="-215" dirty="0" smtClean="0">
                <a:latin typeface="Arial" pitchFamily="34" charset="0"/>
                <a:cs typeface="Arial" pitchFamily="34" charset="0"/>
              </a:rPr>
              <a:t>requirement</a:t>
            </a:r>
            <a:r>
              <a:rPr lang="en-IN" sz="2400" spc="-3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45" dirty="0" smtClean="0">
                <a:latin typeface="Arial" pitchFamily="34" charset="0"/>
                <a:cs typeface="Arial" pitchFamily="34" charset="0"/>
              </a:rPr>
              <a:t>specifications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648335" lvl="1" indent="-23431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648970" algn="l"/>
              </a:tabLst>
            </a:pPr>
            <a:r>
              <a:rPr lang="en-IN" sz="2400" spc="-229" dirty="0" smtClean="0">
                <a:latin typeface="Arial" pitchFamily="34" charset="0"/>
                <a:cs typeface="Arial" pitchFamily="34" charset="0"/>
              </a:rPr>
              <a:t>Functional </a:t>
            </a:r>
            <a:r>
              <a:rPr lang="en-IN" sz="2400" spc="-215" dirty="0" smtClean="0">
                <a:latin typeface="Arial" pitchFamily="34" charset="0"/>
                <a:cs typeface="Arial" pitchFamily="34" charset="0"/>
              </a:rPr>
              <a:t>requirement</a:t>
            </a:r>
            <a:r>
              <a:rPr lang="en-IN" sz="2400" spc="-3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45" dirty="0" smtClean="0">
                <a:latin typeface="Arial" pitchFamily="34" charset="0"/>
                <a:cs typeface="Arial" pitchFamily="34" charset="0"/>
              </a:rPr>
              <a:t>specifications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Black"/>
              <a:buAutoNum type="arabicPeriod"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298450" indent="-262255">
              <a:lnSpc>
                <a:spcPct val="100000"/>
              </a:lnSpc>
              <a:buAutoNum type="arabicPeriod" startAt="4"/>
              <a:tabLst>
                <a:tab pos="299085" algn="l"/>
              </a:tabLst>
            </a:pPr>
            <a:r>
              <a:rPr lang="en-IN" sz="2400" spc="-204" dirty="0" smtClean="0">
                <a:latin typeface="Arial" pitchFamily="34" charset="0"/>
                <a:cs typeface="Arial" pitchFamily="34" charset="0"/>
              </a:rPr>
              <a:t>Identity </a:t>
            </a:r>
            <a:r>
              <a:rPr lang="en-IN" sz="2400" spc="-215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IN" sz="2400" spc="-265" dirty="0" smtClean="0">
                <a:latin typeface="Arial" pitchFamily="34" charset="0"/>
                <a:cs typeface="Arial" pitchFamily="34" charset="0"/>
              </a:rPr>
              <a:t>scenarios </a:t>
            </a:r>
            <a:r>
              <a:rPr lang="en-IN" sz="2400" spc="-21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IN" sz="2400" spc="-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40" dirty="0" smtClean="0">
                <a:latin typeface="Arial" pitchFamily="34" charset="0"/>
                <a:cs typeface="Arial" pitchFamily="34" charset="0"/>
              </a:rPr>
              <a:t>flows.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7877175" cy="109388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Steps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to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create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traceability</a:t>
            </a:r>
            <a:r>
              <a:rPr sz="1950" b="1" spc="3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matrix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667000"/>
            <a:ext cx="6781800" cy="268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" marR="5080">
              <a:lnSpc>
                <a:spcPct val="101499"/>
              </a:lnSpc>
              <a:spcBef>
                <a:spcPts val="1270"/>
              </a:spcBef>
              <a:buAutoNum type="arabicPeriod" startAt="6"/>
              <a:tabLst>
                <a:tab pos="299085" algn="l"/>
                <a:tab pos="4796790" algn="l"/>
              </a:tabLst>
            </a:pPr>
            <a:r>
              <a:rPr lang="en-IN" sz="2400" spc="-175" dirty="0" smtClean="0">
                <a:latin typeface="Arial" pitchFamily="34" charset="0"/>
                <a:cs typeface="Arial" pitchFamily="34" charset="0"/>
              </a:rPr>
              <a:t>Map </a:t>
            </a:r>
            <a:r>
              <a:rPr lang="en-IN" sz="2400" spc="-235" dirty="0" smtClean="0">
                <a:latin typeface="Arial" pitchFamily="34" charset="0"/>
                <a:cs typeface="Arial" pitchFamily="34" charset="0"/>
              </a:rPr>
              <a:t>Requirement </a:t>
            </a:r>
            <a:r>
              <a:rPr lang="en-IN" sz="2400" spc="-240" dirty="0" smtClean="0">
                <a:latin typeface="Arial" pitchFamily="34" charset="0"/>
                <a:cs typeface="Arial" pitchFamily="34" charset="0"/>
              </a:rPr>
              <a:t>IDs </a:t>
            </a:r>
            <a:r>
              <a:rPr lang="en-IN" sz="2400" spc="-18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IN" sz="2400" spc="-315" dirty="0" smtClean="0">
                <a:latin typeface="Arial" pitchFamily="34" charset="0"/>
                <a:cs typeface="Arial" pitchFamily="34" charset="0"/>
              </a:rPr>
              <a:t>cases. </a:t>
            </a:r>
            <a:r>
              <a:rPr lang="en-IN" sz="2400" spc="-275" dirty="0" smtClean="0">
                <a:latin typeface="Arial" pitchFamily="34" charset="0"/>
                <a:cs typeface="Arial" pitchFamily="34" charset="0"/>
              </a:rPr>
              <a:t>Assume (as </a:t>
            </a:r>
            <a:r>
              <a:rPr lang="en-IN" sz="2400" spc="-200" dirty="0" smtClean="0">
                <a:latin typeface="Arial" pitchFamily="34" charset="0"/>
                <a:cs typeface="Arial" pitchFamily="34" charset="0"/>
              </a:rPr>
              <a:t>per </a:t>
            </a:r>
            <a:r>
              <a:rPr lang="en-IN" sz="2400" spc="-229" dirty="0" smtClean="0">
                <a:latin typeface="Arial" pitchFamily="34" charset="0"/>
                <a:cs typeface="Arial" pitchFamily="34" charset="0"/>
              </a:rPr>
              <a:t>below </a:t>
            </a:r>
            <a:r>
              <a:rPr lang="en-IN" sz="2400" spc="-210" dirty="0" smtClean="0">
                <a:latin typeface="Arial" pitchFamily="34" charset="0"/>
                <a:cs typeface="Arial" pitchFamily="34" charset="0"/>
              </a:rPr>
              <a:t>table),  </a:t>
            </a:r>
            <a:r>
              <a:rPr lang="en-IN" sz="2400" spc="-355" dirty="0" smtClean="0">
                <a:latin typeface="Arial" pitchFamily="34" charset="0"/>
                <a:cs typeface="Arial" pitchFamily="34" charset="0"/>
              </a:rPr>
              <a:t>Test  </a:t>
            </a:r>
            <a:r>
              <a:rPr lang="en-IN" sz="2400" spc="-325" dirty="0" smtClean="0">
                <a:latin typeface="Arial" pitchFamily="34" charset="0"/>
                <a:cs typeface="Arial" pitchFamily="34" charset="0"/>
              </a:rPr>
              <a:t>case  </a:t>
            </a:r>
            <a:r>
              <a:rPr lang="en-IN" sz="2400" spc="-310" dirty="0" smtClean="0">
                <a:latin typeface="Arial" pitchFamily="34" charset="0"/>
                <a:cs typeface="Arial" pitchFamily="34" charset="0"/>
              </a:rPr>
              <a:t>“TC  </a:t>
            </a:r>
            <a:r>
              <a:rPr lang="en-IN" sz="2400" spc="-235" dirty="0" smtClean="0">
                <a:latin typeface="Arial" pitchFamily="34" charset="0"/>
                <a:cs typeface="Arial" pitchFamily="34" charset="0"/>
              </a:rPr>
              <a:t>001” </a:t>
            </a:r>
            <a:r>
              <a:rPr lang="en-IN" sz="2400" spc="-265" dirty="0" smtClean="0">
                <a:latin typeface="Arial" pitchFamily="34" charset="0"/>
                <a:cs typeface="Arial" pitchFamily="34" charset="0"/>
              </a:rPr>
              <a:t>is  </a:t>
            </a:r>
            <a:r>
              <a:rPr lang="en-IN" sz="2400" spc="-2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IN" sz="2400" spc="-215" dirty="0" smtClean="0">
                <a:latin typeface="Arial" pitchFamily="34" charset="0"/>
                <a:cs typeface="Arial" pitchFamily="34" charset="0"/>
              </a:rPr>
              <a:t>flow</a:t>
            </a:r>
            <a:r>
              <a:rPr lang="en-IN" sz="2400" spc="-29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17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IN" sz="2400" spc="-8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50" dirty="0" smtClean="0">
                <a:latin typeface="Arial" pitchFamily="34" charset="0"/>
                <a:cs typeface="Arial" pitchFamily="34" charset="0"/>
              </a:rPr>
              <a:t>scenario.	</a:t>
            </a:r>
            <a:r>
              <a:rPr lang="en-IN" sz="2400" spc="-210" dirty="0" smtClean="0">
                <a:latin typeface="Arial" pitchFamily="34" charset="0"/>
                <a:cs typeface="Arial" pitchFamily="34" charset="0"/>
              </a:rPr>
              <a:t>SR-1.1 </a:t>
            </a:r>
            <a:r>
              <a:rPr lang="en-IN" sz="2400" spc="-204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2400" spc="-210" dirty="0" smtClean="0">
                <a:latin typeface="Arial" pitchFamily="34" charset="0"/>
                <a:cs typeface="Arial" pitchFamily="34" charset="0"/>
              </a:rPr>
              <a:t>SR-1.2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are  </a:t>
            </a:r>
            <a:r>
              <a:rPr lang="en-IN" sz="2400" spc="-240" dirty="0" smtClean="0">
                <a:latin typeface="Arial" pitchFamily="34" charset="0"/>
                <a:cs typeface="Arial" pitchFamily="34" charset="0"/>
              </a:rPr>
              <a:t>covered</a:t>
            </a:r>
            <a:r>
              <a:rPr lang="en-IN" sz="2400" spc="-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25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Black"/>
              <a:buAutoNum type="arabicPeriod" startAt="6"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36830" marR="54610">
              <a:lnSpc>
                <a:spcPct val="101499"/>
              </a:lnSpc>
              <a:buAutoNum type="arabicPeriod" startAt="6"/>
              <a:tabLst>
                <a:tab pos="299085" algn="l"/>
              </a:tabLst>
            </a:pPr>
            <a:r>
              <a:rPr lang="en-IN" sz="2400" spc="-240" dirty="0" smtClean="0">
                <a:latin typeface="Arial" pitchFamily="34" charset="0"/>
                <a:cs typeface="Arial" pitchFamily="34" charset="0"/>
              </a:rPr>
              <a:t>Now </a:t>
            </a:r>
            <a:r>
              <a:rPr lang="en-IN" sz="2400" spc="-19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IN" sz="2400" spc="-229" dirty="0" smtClean="0">
                <a:latin typeface="Arial" pitchFamily="34" charset="0"/>
                <a:cs typeface="Arial" pitchFamily="34" charset="0"/>
              </a:rPr>
              <a:t>below </a:t>
            </a:r>
            <a:r>
              <a:rPr lang="en-IN" sz="2400" spc="-215" dirty="0" smtClean="0">
                <a:latin typeface="Arial" pitchFamily="34" charset="0"/>
                <a:cs typeface="Arial" pitchFamily="34" charset="0"/>
              </a:rPr>
              <a:t>table </a:t>
            </a:r>
            <a:r>
              <a:rPr lang="en-IN" sz="2400" spc="-19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IN" sz="2400" spc="-29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2400" spc="-250" dirty="0" smtClean="0">
                <a:latin typeface="Arial" pitchFamily="34" charset="0"/>
                <a:cs typeface="Arial" pitchFamily="34" charset="0"/>
              </a:rPr>
              <a:t>easily </a:t>
            </a:r>
            <a:r>
              <a:rPr lang="en-IN" sz="2400" spc="-185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IN" sz="2400" spc="-270" dirty="0" smtClean="0">
                <a:latin typeface="Arial" pitchFamily="34" charset="0"/>
                <a:cs typeface="Arial" pitchFamily="34" charset="0"/>
              </a:rPr>
              <a:t>which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IN" sz="2400" spc="-335" dirty="0" smtClean="0">
                <a:latin typeface="Arial" pitchFamily="34" charset="0"/>
                <a:cs typeface="Arial" pitchFamily="34" charset="0"/>
              </a:rPr>
              <a:t>cases </a:t>
            </a:r>
            <a:r>
              <a:rPr lang="en-IN" sz="2400" spc="-250" dirty="0" smtClean="0">
                <a:latin typeface="Arial" pitchFamily="34" charset="0"/>
                <a:cs typeface="Arial" pitchFamily="34" charset="0"/>
              </a:rPr>
              <a:t>cover  </a:t>
            </a:r>
            <a:r>
              <a:rPr lang="en-IN" sz="2400" spc="-270" dirty="0" smtClean="0">
                <a:latin typeface="Arial" pitchFamily="34" charset="0"/>
                <a:cs typeface="Arial" pitchFamily="34" charset="0"/>
              </a:rPr>
              <a:t>which </a:t>
            </a:r>
            <a:r>
              <a:rPr lang="en-IN" sz="2400" spc="-229" dirty="0" smtClean="0">
                <a:latin typeface="Arial" pitchFamily="34" charset="0"/>
                <a:cs typeface="Arial" pitchFamily="34" charset="0"/>
              </a:rPr>
              <a:t>requirements </a:t>
            </a:r>
            <a:r>
              <a:rPr lang="en-IN" sz="2400" spc="-21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2400" spc="-275" dirty="0" smtClean="0">
                <a:latin typeface="Arial" pitchFamily="34" charset="0"/>
                <a:cs typeface="Arial" pitchFamily="34" charset="0"/>
              </a:rPr>
              <a:t>which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IN" sz="2400" spc="-335" dirty="0" smtClean="0">
                <a:latin typeface="Arial" pitchFamily="34" charset="0"/>
                <a:cs typeface="Arial" pitchFamily="34" charset="0"/>
              </a:rPr>
              <a:t>cases </a:t>
            </a:r>
            <a:r>
              <a:rPr lang="en-IN" sz="2400" spc="-220" dirty="0" smtClean="0">
                <a:latin typeface="Arial" pitchFamily="34" charset="0"/>
                <a:cs typeface="Arial" pitchFamily="34" charset="0"/>
              </a:rPr>
              <a:t>need </a:t>
            </a:r>
            <a:r>
              <a:rPr lang="en-IN" sz="2400" spc="-17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2400" spc="-210" dirty="0" smtClean="0">
                <a:latin typeface="Arial" pitchFamily="34" charset="0"/>
                <a:cs typeface="Arial" pitchFamily="34" charset="0"/>
              </a:rPr>
              <a:t>update </a:t>
            </a:r>
            <a:r>
              <a:rPr lang="en-IN" sz="2400" spc="-16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sz="2400" spc="-229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IN" sz="2400" spc="-260" dirty="0" smtClean="0">
                <a:latin typeface="Arial" pitchFamily="34" charset="0"/>
                <a:cs typeface="Arial" pitchFamily="34" charset="0"/>
              </a:rPr>
              <a:t>are  </a:t>
            </a:r>
            <a:r>
              <a:rPr lang="en-IN" sz="2400" spc="-245" dirty="0" smtClean="0">
                <a:latin typeface="Arial" pitchFamily="34" charset="0"/>
                <a:cs typeface="Arial" pitchFamily="34" charset="0"/>
              </a:rPr>
              <a:t>any </a:t>
            </a:r>
            <a:r>
              <a:rPr lang="en-IN" sz="2400" spc="-250" dirty="0" smtClean="0">
                <a:latin typeface="Arial" pitchFamily="34" charset="0"/>
                <a:cs typeface="Arial" pitchFamily="34" charset="0"/>
              </a:rPr>
              <a:t>change</a:t>
            </a:r>
            <a:r>
              <a:rPr lang="en-IN" sz="2400" spc="-3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245" dirty="0" smtClean="0">
                <a:latin typeface="Arial" pitchFamily="34" charset="0"/>
                <a:cs typeface="Arial" pitchFamily="34" charset="0"/>
              </a:rPr>
              <a:t>requests.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50464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Steps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to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create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traceability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matrix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2904" y="2500883"/>
            <a:ext cx="1728470" cy="581025"/>
          </a:xfrm>
          <a:custGeom>
            <a:avLst/>
            <a:gdLst/>
            <a:ahLst/>
            <a:cxnLst/>
            <a:rect l="l" t="t" r="r" b="b"/>
            <a:pathLst>
              <a:path w="1728470" h="581025">
                <a:moveTo>
                  <a:pt x="1728215" y="580643"/>
                </a:moveTo>
                <a:lnTo>
                  <a:pt x="0" y="580643"/>
                </a:lnTo>
                <a:lnTo>
                  <a:pt x="0" y="0"/>
                </a:lnTo>
                <a:lnTo>
                  <a:pt x="1728215" y="0"/>
                </a:lnTo>
                <a:lnTo>
                  <a:pt x="1728215" y="5806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9277" y="2362199"/>
          <a:ext cx="8062722" cy="5492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256"/>
                <a:gridCol w="1612070"/>
                <a:gridCol w="1612070"/>
                <a:gridCol w="1612070"/>
                <a:gridCol w="1613256"/>
              </a:tblGrid>
              <a:tr h="22645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02506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50" b="1" spc="-5" dirty="0">
                          <a:latin typeface="Carlito"/>
                          <a:cs typeface="Carlito"/>
                        </a:rPr>
                        <a:t>EQUIREMENT</a:t>
                      </a:r>
                      <a:r>
                        <a:rPr sz="165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5" dirty="0">
                          <a:latin typeface="Carlito"/>
                          <a:cs typeface="Carlito"/>
                        </a:rPr>
                        <a:t>ID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632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50" b="1" spc="1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650" b="1" spc="-3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650" b="1" spc="-10" dirty="0">
                          <a:latin typeface="Carlito"/>
                          <a:cs typeface="Carlito"/>
                        </a:rPr>
                        <a:t>Q</a:t>
                      </a:r>
                      <a:r>
                        <a:rPr sz="1650" b="1" spc="10" dirty="0">
                          <a:latin typeface="Carlito"/>
                          <a:cs typeface="Carlito"/>
                        </a:rPr>
                        <a:t>U</a:t>
                      </a:r>
                      <a:r>
                        <a:rPr sz="1650" b="1" spc="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650" b="1" spc="-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650" b="1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650" b="1" spc="-1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650" b="1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650" b="1" spc="-1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650" b="1" dirty="0">
                          <a:latin typeface="Carlito"/>
                          <a:cs typeface="Carlito"/>
                        </a:rPr>
                        <a:t>T  DESCRIPTIONS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50" b="1" spc="-20" dirty="0">
                          <a:latin typeface="Carlito"/>
                          <a:cs typeface="Carlito"/>
                        </a:rPr>
                        <a:t>TC</a:t>
                      </a:r>
                      <a:r>
                        <a:rPr sz="165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5" dirty="0">
                          <a:latin typeface="Carlito"/>
                          <a:cs typeface="Carlito"/>
                        </a:rPr>
                        <a:t>001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50" b="1" spc="-20" dirty="0">
                          <a:latin typeface="Carlito"/>
                          <a:cs typeface="Carlito"/>
                        </a:rPr>
                        <a:t>TC</a:t>
                      </a:r>
                      <a:r>
                        <a:rPr sz="165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latin typeface="Carlito"/>
                          <a:cs typeface="Carlito"/>
                        </a:rPr>
                        <a:t>002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50" b="1" spc="-20" dirty="0">
                          <a:latin typeface="Carlito"/>
                          <a:cs typeface="Carlito"/>
                        </a:rPr>
                        <a:t>TC</a:t>
                      </a:r>
                      <a:r>
                        <a:rPr sz="165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latin typeface="Carlito"/>
                          <a:cs typeface="Carlito"/>
                        </a:rPr>
                        <a:t>003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</a:tr>
              <a:tr h="681043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SR-1.1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924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User should</a:t>
                      </a:r>
                      <a:r>
                        <a:rPr sz="1650" spc="-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be 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able 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do</a:t>
                      </a:r>
                      <a:r>
                        <a:rPr sz="1650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this.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x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151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</a:tr>
              <a:tr h="681043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SR-1.2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619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User should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be 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able 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do</a:t>
                      </a:r>
                      <a:r>
                        <a:rPr sz="165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that.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x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</a:tr>
              <a:tr h="1340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SR-1.3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067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On clicking this,  the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following  message</a:t>
                      </a:r>
                      <a:r>
                        <a:rPr sz="165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should  </a:t>
                      </a:r>
                      <a:r>
                        <a:rPr sz="1650" spc="-25" dirty="0">
                          <a:latin typeface="Carlito"/>
                          <a:cs typeface="Carlito"/>
                        </a:rPr>
                        <a:t>appear.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x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</a:tr>
              <a:tr h="243111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SR-1.4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x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</a:tr>
              <a:tr h="24311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SR-1.5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x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x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</a:tr>
              <a:tr h="24144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SR-1.6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x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</a:tr>
              <a:tr h="24144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SR-1.7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x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9525">
                      <a:solidFill>
                        <a:srgbClr val="E1E1E1"/>
                      </a:solidFill>
                      <a:prstDash val="solid"/>
                    </a:lnL>
                    <a:lnR w="9525">
                      <a:solidFill>
                        <a:srgbClr val="E1E1E1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1E1E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1E1E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32695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5" name="object 5"/>
          <p:cNvSpPr txBox="1"/>
          <p:nvPr/>
        </p:nvSpPr>
        <p:spPr>
          <a:xfrm>
            <a:off x="363750" y="1656038"/>
            <a:ext cx="4436849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Contents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traceability</a:t>
            </a:r>
            <a:r>
              <a:rPr sz="1950" b="1" spc="-2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matrix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743200"/>
            <a:ext cx="5029200" cy="42857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3505" indent="-67310">
              <a:lnSpc>
                <a:spcPct val="100000"/>
              </a:lnSpc>
              <a:spcBef>
                <a:spcPts val="145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125" dirty="0" smtClean="0">
                <a:latin typeface="Arial" pitchFamily="34" charset="0"/>
                <a:cs typeface="Arial" pitchFamily="34" charset="0"/>
              </a:rPr>
              <a:t>ID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4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210" dirty="0" smtClean="0">
                <a:latin typeface="Arial" pitchFamily="34" charset="0"/>
                <a:cs typeface="Arial" pitchFamily="34" charset="0"/>
              </a:rPr>
              <a:t>Assoc</a:t>
            </a:r>
            <a:r>
              <a:rPr lang="en-IN" spc="-10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35" dirty="0" smtClean="0">
                <a:latin typeface="Arial" pitchFamily="34" charset="0"/>
                <a:cs typeface="Arial" pitchFamily="34" charset="0"/>
              </a:rPr>
              <a:t>ID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3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215" dirty="0" smtClean="0">
                <a:latin typeface="Arial" pitchFamily="34" charset="0"/>
                <a:cs typeface="Arial" pitchFamily="34" charset="0"/>
              </a:rPr>
              <a:t>Technical</a:t>
            </a:r>
            <a:r>
              <a:rPr lang="en-IN" spc="-9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65" dirty="0" smtClean="0">
                <a:latin typeface="Arial" pitchFamily="34" charset="0"/>
                <a:cs typeface="Arial" pitchFamily="34" charset="0"/>
              </a:rPr>
              <a:t>Assumptions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50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165" dirty="0" smtClean="0">
                <a:latin typeface="Arial" pitchFamily="34" charset="0"/>
                <a:cs typeface="Arial" pitchFamily="34" charset="0"/>
              </a:rPr>
              <a:t>Customer</a:t>
            </a:r>
            <a:r>
              <a:rPr lang="en-IN" spc="-1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65" dirty="0" smtClean="0">
                <a:latin typeface="Arial" pitchFamily="34" charset="0"/>
                <a:cs typeface="Arial" pitchFamily="34" charset="0"/>
              </a:rPr>
              <a:t>Needs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3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165" dirty="0" smtClean="0">
                <a:latin typeface="Arial" pitchFamily="34" charset="0"/>
                <a:cs typeface="Arial" pitchFamily="34" charset="0"/>
              </a:rPr>
              <a:t>Functional</a:t>
            </a:r>
            <a:r>
              <a:rPr lang="en-IN" spc="-1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65" dirty="0" smtClean="0">
                <a:latin typeface="Arial" pitchFamily="34" charset="0"/>
                <a:cs typeface="Arial" pitchFamily="34" charset="0"/>
              </a:rPr>
              <a:t>Requirement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50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200" dirty="0" smtClean="0">
                <a:latin typeface="Arial" pitchFamily="34" charset="0"/>
                <a:cs typeface="Arial" pitchFamily="34" charset="0"/>
              </a:rPr>
              <a:t>Status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3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150" dirty="0" smtClean="0">
                <a:latin typeface="Arial" pitchFamily="34" charset="0"/>
                <a:cs typeface="Arial" pitchFamily="34" charset="0"/>
              </a:rPr>
              <a:t>Architectural/Design</a:t>
            </a:r>
            <a:r>
              <a:rPr lang="en-IN" spc="-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55" dirty="0" smtClean="0">
                <a:latin typeface="Arial" pitchFamily="34" charset="0"/>
                <a:cs typeface="Arial" pitchFamily="34" charset="0"/>
              </a:rPr>
              <a:t>Document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50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215" dirty="0" smtClean="0">
                <a:latin typeface="Arial" pitchFamily="34" charset="0"/>
                <a:cs typeface="Arial" pitchFamily="34" charset="0"/>
              </a:rPr>
              <a:t>Technical</a:t>
            </a:r>
            <a:r>
              <a:rPr lang="en-IN" spc="-9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70" dirty="0" smtClean="0">
                <a:latin typeface="Arial" pitchFamily="34" charset="0"/>
                <a:cs typeface="Arial" pitchFamily="34" charset="0"/>
              </a:rPr>
              <a:t>Specification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3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210" dirty="0" smtClean="0">
                <a:latin typeface="Arial" pitchFamily="34" charset="0"/>
                <a:cs typeface="Arial" pitchFamily="34" charset="0"/>
              </a:rPr>
              <a:t>System</a:t>
            </a:r>
            <a:r>
              <a:rPr lang="en-IN" spc="-9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40" dirty="0" smtClean="0">
                <a:latin typeface="Arial" pitchFamily="34" charset="0"/>
                <a:cs typeface="Arial" pitchFamily="34" charset="0"/>
              </a:rPr>
              <a:t>Component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4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180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en-IN" spc="-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14" dirty="0" smtClean="0">
                <a:latin typeface="Arial" pitchFamily="34" charset="0"/>
                <a:cs typeface="Arial" pitchFamily="34" charset="0"/>
              </a:rPr>
              <a:t>Module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40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254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IN" spc="-220" dirty="0" smtClean="0">
                <a:latin typeface="Arial" pitchFamily="34" charset="0"/>
                <a:cs typeface="Arial" pitchFamily="34" charset="0"/>
              </a:rPr>
              <a:t>Case</a:t>
            </a:r>
            <a:r>
              <a:rPr lang="en-IN" spc="-16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35" dirty="0" smtClean="0">
                <a:latin typeface="Arial" pitchFamily="34" charset="0"/>
                <a:cs typeface="Arial" pitchFamily="34" charset="0"/>
              </a:rPr>
              <a:t>Number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4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215" dirty="0" smtClean="0">
                <a:latin typeface="Arial" pitchFamily="34" charset="0"/>
                <a:cs typeface="Arial" pitchFamily="34" charset="0"/>
              </a:rPr>
              <a:t>Tested</a:t>
            </a:r>
            <a:r>
              <a:rPr lang="en-IN" spc="-11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45" dirty="0" smtClean="0">
                <a:latin typeface="Arial" pitchFamily="34" charset="0"/>
                <a:cs typeface="Arial" pitchFamily="34" charset="0"/>
              </a:rPr>
              <a:t>In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40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155" dirty="0" smtClean="0">
                <a:latin typeface="Arial" pitchFamily="34" charset="0"/>
                <a:cs typeface="Arial" pitchFamily="34" charset="0"/>
              </a:rPr>
              <a:t>Implemented</a:t>
            </a:r>
            <a:r>
              <a:rPr lang="en-IN" spc="-114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45" dirty="0" smtClean="0">
                <a:latin typeface="Arial" pitchFamily="34" charset="0"/>
                <a:cs typeface="Arial" pitchFamily="34" charset="0"/>
              </a:rPr>
              <a:t>In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4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165" dirty="0" smtClean="0">
                <a:latin typeface="Arial" pitchFamily="34" charset="0"/>
                <a:cs typeface="Arial" pitchFamily="34" charset="0"/>
              </a:rPr>
              <a:t>Verification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103505" indent="-67310">
              <a:lnSpc>
                <a:spcPct val="100000"/>
              </a:lnSpc>
              <a:spcBef>
                <a:spcPts val="35"/>
              </a:spcBef>
              <a:buSzPct val="93103"/>
              <a:buFont typeface="Arial"/>
              <a:buChar char="•"/>
              <a:tabLst>
                <a:tab pos="104139" algn="l"/>
              </a:tabLst>
            </a:pPr>
            <a:r>
              <a:rPr lang="en-IN" spc="-130" dirty="0" smtClean="0">
                <a:latin typeface="Arial" pitchFamily="34" charset="0"/>
                <a:cs typeface="Arial" pitchFamily="34" charset="0"/>
              </a:rPr>
              <a:t>Additional</a:t>
            </a:r>
            <a:r>
              <a:rPr lang="en-IN" spc="-10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pc="-170" dirty="0" smtClean="0">
                <a:latin typeface="Arial" pitchFamily="34" charset="0"/>
                <a:cs typeface="Arial" pitchFamily="34" charset="0"/>
              </a:rPr>
              <a:t>Comments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198" y="2349540"/>
            <a:ext cx="7256145" cy="197682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16865" marR="5080" indent="-304800">
              <a:lnSpc>
                <a:spcPts val="2500"/>
              </a:lnSpc>
              <a:spcBef>
                <a:spcPts val="415"/>
              </a:spcBef>
            </a:pPr>
            <a:r>
              <a:rPr sz="2300" spc="-484" dirty="0">
                <a:latin typeface="Georgia"/>
                <a:cs typeface="Georgia"/>
              </a:rPr>
              <a:t>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When a </a:t>
            </a:r>
            <a:r>
              <a:rPr sz="2300" dirty="0">
                <a:latin typeface="Arial" pitchFamily="34" charset="0"/>
                <a:cs typeface="Arial" pitchFamily="34" charset="0"/>
              </a:rPr>
              <a:t>user lands </a:t>
            </a:r>
            <a:r>
              <a:rPr sz="2300" spc="10" dirty="0">
                <a:latin typeface="Arial" pitchFamily="34" charset="0"/>
                <a:cs typeface="Arial" pitchFamily="34" charset="0"/>
              </a:rPr>
              <a:t>on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the </a:t>
            </a:r>
            <a:r>
              <a:rPr sz="2300" dirty="0">
                <a:latin typeface="Arial" pitchFamily="34" charset="0"/>
                <a:cs typeface="Arial" pitchFamily="34" charset="0"/>
              </a:rPr>
              <a:t>“Go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to </a:t>
            </a:r>
            <a:r>
              <a:rPr sz="2300" dirty="0">
                <a:latin typeface="Arial" pitchFamily="34" charset="0"/>
                <a:cs typeface="Arial" pitchFamily="34" charset="0"/>
              </a:rPr>
              <a:t>Jail” cell,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the </a:t>
            </a:r>
            <a:r>
              <a:rPr sz="2300" spc="-15" dirty="0">
                <a:latin typeface="Arial" pitchFamily="34" charset="0"/>
                <a:cs typeface="Arial" pitchFamily="34" charset="0"/>
              </a:rPr>
              <a:t>player </a:t>
            </a:r>
            <a:r>
              <a:rPr sz="2300" dirty="0">
                <a:latin typeface="Arial" pitchFamily="34" charset="0"/>
                <a:cs typeface="Arial" pitchFamily="34" charset="0"/>
              </a:rPr>
              <a:t>goes 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directly to jail,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does </a:t>
            </a:r>
            <a:r>
              <a:rPr sz="2300" dirty="0">
                <a:latin typeface="Arial" pitchFamily="34" charset="0"/>
                <a:cs typeface="Arial" pitchFamily="34" charset="0"/>
              </a:rPr>
              <a:t>not pass </a:t>
            </a:r>
            <a:r>
              <a:rPr sz="2300" spc="-10" dirty="0">
                <a:latin typeface="Arial" pitchFamily="34" charset="0"/>
                <a:cs typeface="Arial" pitchFamily="34" charset="0"/>
              </a:rPr>
              <a:t>go,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does </a:t>
            </a:r>
            <a:r>
              <a:rPr sz="2300" dirty="0">
                <a:latin typeface="Arial" pitchFamily="34" charset="0"/>
                <a:cs typeface="Arial" pitchFamily="34" charset="0"/>
              </a:rPr>
              <a:t>not collect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$200. On  the </a:t>
            </a:r>
            <a:r>
              <a:rPr sz="2300" dirty="0">
                <a:latin typeface="Arial" pitchFamily="34" charset="0"/>
                <a:cs typeface="Arial" pitchFamily="34" charset="0"/>
              </a:rPr>
              <a:t>next turn,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the </a:t>
            </a:r>
            <a:r>
              <a:rPr sz="2300" spc="-15" dirty="0">
                <a:latin typeface="Arial" pitchFamily="34" charset="0"/>
                <a:cs typeface="Arial" pitchFamily="34" charset="0"/>
              </a:rPr>
              <a:t>player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must </a:t>
            </a:r>
            <a:r>
              <a:rPr sz="2300" spc="-15" dirty="0">
                <a:latin typeface="Arial" pitchFamily="34" charset="0"/>
                <a:cs typeface="Arial" pitchFamily="34" charset="0"/>
              </a:rPr>
              <a:t>pay </a:t>
            </a:r>
            <a:r>
              <a:rPr sz="2300" spc="10" dirty="0">
                <a:latin typeface="Arial" pitchFamily="34" charset="0"/>
                <a:cs typeface="Arial" pitchFamily="34" charset="0"/>
              </a:rPr>
              <a:t>$50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to </a:t>
            </a:r>
            <a:r>
              <a:rPr sz="2300" spc="-10" dirty="0">
                <a:latin typeface="Arial" pitchFamily="34" charset="0"/>
                <a:cs typeface="Arial" pitchFamily="34" charset="0"/>
              </a:rPr>
              <a:t>get </a:t>
            </a:r>
            <a:r>
              <a:rPr sz="2300" dirty="0">
                <a:latin typeface="Arial" pitchFamily="34" charset="0"/>
                <a:cs typeface="Arial" pitchFamily="34" charset="0"/>
              </a:rPr>
              <a:t>out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of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jail  </a:t>
            </a:r>
            <a:r>
              <a:rPr sz="2300" dirty="0">
                <a:latin typeface="Arial" pitchFamily="34" charset="0"/>
                <a:cs typeface="Arial" pitchFamily="34" charset="0"/>
              </a:rPr>
              <a:t>and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does </a:t>
            </a:r>
            <a:r>
              <a:rPr sz="2300" dirty="0">
                <a:latin typeface="Arial" pitchFamily="34" charset="0"/>
                <a:cs typeface="Arial" pitchFamily="34" charset="0"/>
              </a:rPr>
              <a:t>not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roll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the </a:t>
            </a:r>
            <a:r>
              <a:rPr sz="2300" dirty="0">
                <a:latin typeface="Arial" pitchFamily="34" charset="0"/>
                <a:cs typeface="Arial" pitchFamily="34" charset="0"/>
              </a:rPr>
              <a:t>dice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or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advance. </a:t>
            </a:r>
            <a:r>
              <a:rPr sz="2300" spc="10" dirty="0">
                <a:latin typeface="Arial" pitchFamily="34" charset="0"/>
                <a:cs typeface="Arial" pitchFamily="34" charset="0"/>
              </a:rPr>
              <a:t>If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the </a:t>
            </a:r>
            <a:r>
              <a:rPr sz="2300" spc="-10" dirty="0">
                <a:latin typeface="Arial" pitchFamily="34" charset="0"/>
                <a:cs typeface="Arial" pitchFamily="34" charset="0"/>
              </a:rPr>
              <a:t>player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does  </a:t>
            </a:r>
            <a:r>
              <a:rPr sz="2300" dirty="0">
                <a:latin typeface="Arial" pitchFamily="34" charset="0"/>
                <a:cs typeface="Arial" pitchFamily="34" charset="0"/>
              </a:rPr>
              <a:t>not </a:t>
            </a:r>
            <a:r>
              <a:rPr sz="2300" spc="-10" dirty="0">
                <a:latin typeface="Arial" pitchFamily="34" charset="0"/>
                <a:cs typeface="Arial" pitchFamily="34" charset="0"/>
              </a:rPr>
              <a:t>have </a:t>
            </a:r>
            <a:r>
              <a:rPr sz="2300" dirty="0">
                <a:latin typeface="Arial" pitchFamily="34" charset="0"/>
                <a:cs typeface="Arial" pitchFamily="34" charset="0"/>
              </a:rPr>
              <a:t>enough </a:t>
            </a:r>
            <a:r>
              <a:rPr sz="2300" spc="-30" dirty="0">
                <a:latin typeface="Arial" pitchFamily="34" charset="0"/>
                <a:cs typeface="Arial" pitchFamily="34" charset="0"/>
              </a:rPr>
              <a:t>money, </a:t>
            </a:r>
            <a:r>
              <a:rPr sz="2300" dirty="0">
                <a:latin typeface="Arial" pitchFamily="34" charset="0"/>
                <a:cs typeface="Arial" pitchFamily="34" charset="0"/>
              </a:rPr>
              <a:t>he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or </a:t>
            </a:r>
            <a:r>
              <a:rPr sz="2300" dirty="0">
                <a:latin typeface="Arial" pitchFamily="34" charset="0"/>
                <a:cs typeface="Arial" pitchFamily="34" charset="0"/>
              </a:rPr>
              <a:t>she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is </a:t>
            </a:r>
            <a:r>
              <a:rPr sz="2300" dirty="0">
                <a:latin typeface="Arial" pitchFamily="34" charset="0"/>
                <a:cs typeface="Arial" pitchFamily="34" charset="0"/>
              </a:rPr>
              <a:t>out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of the</a:t>
            </a:r>
            <a:r>
              <a:rPr sz="2300" spc="25" dirty="0">
                <a:latin typeface="Arial" pitchFamily="34" charset="0"/>
                <a:cs typeface="Arial" pitchFamily="34" charset="0"/>
              </a:rPr>
              <a:t> </a:t>
            </a:r>
            <a:r>
              <a:rPr sz="2300" spc="-10" dirty="0">
                <a:latin typeface="Arial" pitchFamily="34" charset="0"/>
                <a:cs typeface="Arial" pitchFamily="34" charset="0"/>
              </a:rPr>
              <a:t>game.</a:t>
            </a:r>
            <a:endParaRPr sz="23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374" y="4882400"/>
            <a:ext cx="7138670" cy="101091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1150" marR="5080" indent="-299085">
              <a:lnSpc>
                <a:spcPct val="90200"/>
              </a:lnSpc>
              <a:spcBef>
                <a:spcPts val="385"/>
              </a:spcBef>
            </a:pPr>
            <a:r>
              <a:rPr sz="2300" spc="-484" dirty="0">
                <a:latin typeface="Georgia"/>
                <a:cs typeface="Georgia"/>
              </a:rPr>
              <a:t> </a:t>
            </a:r>
            <a:r>
              <a:rPr sz="2300" dirty="0">
                <a:latin typeface="Arial" pitchFamily="34" charset="0"/>
                <a:cs typeface="Arial" pitchFamily="34" charset="0"/>
              </a:rPr>
              <a:t>If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a </a:t>
            </a:r>
            <a:r>
              <a:rPr sz="2300" spc="-10" dirty="0">
                <a:latin typeface="Arial" pitchFamily="34" charset="0"/>
                <a:cs typeface="Arial" pitchFamily="34" charset="0"/>
              </a:rPr>
              <a:t>Player </a:t>
            </a:r>
            <a:r>
              <a:rPr sz="2300" spc="10" dirty="0">
                <a:latin typeface="Arial" pitchFamily="34" charset="0"/>
                <a:cs typeface="Arial" pitchFamily="34" charset="0"/>
              </a:rPr>
              <a:t>(A) </a:t>
            </a:r>
            <a:r>
              <a:rPr sz="2300" dirty="0">
                <a:latin typeface="Arial" pitchFamily="34" charset="0"/>
                <a:cs typeface="Arial" pitchFamily="34" charset="0"/>
              </a:rPr>
              <a:t>lands </a:t>
            </a:r>
            <a:r>
              <a:rPr sz="2300" spc="10" dirty="0">
                <a:latin typeface="Arial" pitchFamily="34" charset="0"/>
                <a:cs typeface="Arial" pitchFamily="34" charset="0"/>
              </a:rPr>
              <a:t>on </a:t>
            </a:r>
            <a:r>
              <a:rPr sz="2300" dirty="0">
                <a:latin typeface="Arial" pitchFamily="34" charset="0"/>
                <a:cs typeface="Arial" pitchFamily="34" charset="0"/>
              </a:rPr>
              <a:t>property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owned </a:t>
            </a:r>
            <a:r>
              <a:rPr sz="2300" dirty="0">
                <a:latin typeface="Arial" pitchFamily="34" charset="0"/>
                <a:cs typeface="Arial" pitchFamily="34" charset="0"/>
              </a:rPr>
              <a:t>by another </a:t>
            </a:r>
            <a:r>
              <a:rPr sz="2300" spc="-10" dirty="0">
                <a:latin typeface="Arial" pitchFamily="34" charset="0"/>
                <a:cs typeface="Arial" pitchFamily="34" charset="0"/>
              </a:rPr>
              <a:t>player  </a:t>
            </a:r>
            <a:r>
              <a:rPr sz="2300" spc="10" dirty="0">
                <a:latin typeface="Arial" pitchFamily="34" charset="0"/>
                <a:cs typeface="Arial" pitchFamily="34" charset="0"/>
              </a:rPr>
              <a:t>(B),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A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must </a:t>
            </a:r>
            <a:r>
              <a:rPr sz="2300" spc="-15" dirty="0">
                <a:latin typeface="Arial" pitchFamily="34" charset="0"/>
                <a:cs typeface="Arial" pitchFamily="34" charset="0"/>
              </a:rPr>
              <a:t>pay rent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to </a:t>
            </a:r>
            <a:r>
              <a:rPr sz="2300" dirty="0">
                <a:latin typeface="Arial" pitchFamily="34" charset="0"/>
                <a:cs typeface="Arial" pitchFamily="34" charset="0"/>
              </a:rPr>
              <a:t>B. </a:t>
            </a:r>
            <a:r>
              <a:rPr sz="2300" spc="10" dirty="0">
                <a:latin typeface="Arial" pitchFamily="34" charset="0"/>
                <a:cs typeface="Arial" pitchFamily="34" charset="0"/>
              </a:rPr>
              <a:t>If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A does </a:t>
            </a:r>
            <a:r>
              <a:rPr sz="2300" dirty="0">
                <a:latin typeface="Arial" pitchFamily="34" charset="0"/>
                <a:cs typeface="Arial" pitchFamily="34" charset="0"/>
              </a:rPr>
              <a:t>not </a:t>
            </a:r>
            <a:r>
              <a:rPr sz="2300" spc="-15" dirty="0">
                <a:latin typeface="Arial" pitchFamily="34" charset="0"/>
                <a:cs typeface="Arial" pitchFamily="34" charset="0"/>
              </a:rPr>
              <a:t>have </a:t>
            </a:r>
            <a:r>
              <a:rPr sz="2300" dirty="0">
                <a:latin typeface="Arial" pitchFamily="34" charset="0"/>
                <a:cs typeface="Arial" pitchFamily="34" charset="0"/>
              </a:rPr>
              <a:t>enough  money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to </a:t>
            </a:r>
            <a:r>
              <a:rPr sz="2300" spc="-15" dirty="0">
                <a:latin typeface="Arial" pitchFamily="34" charset="0"/>
                <a:cs typeface="Arial" pitchFamily="34" charset="0"/>
              </a:rPr>
              <a:t>pay B,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A is </a:t>
            </a:r>
            <a:r>
              <a:rPr sz="2300" dirty="0">
                <a:latin typeface="Arial" pitchFamily="34" charset="0"/>
                <a:cs typeface="Arial" pitchFamily="34" charset="0"/>
              </a:rPr>
              <a:t>out </a:t>
            </a:r>
            <a:r>
              <a:rPr sz="2300" spc="5" dirty="0">
                <a:latin typeface="Arial" pitchFamily="34" charset="0"/>
                <a:cs typeface="Arial" pitchFamily="34" charset="0"/>
              </a:rPr>
              <a:t>of the</a:t>
            </a:r>
            <a:r>
              <a:rPr sz="2300" spc="-25" dirty="0">
                <a:latin typeface="Arial" pitchFamily="34" charset="0"/>
                <a:cs typeface="Arial" pitchFamily="34" charset="0"/>
              </a:rPr>
              <a:t> </a:t>
            </a:r>
            <a:r>
              <a:rPr sz="2300" spc="-5" dirty="0">
                <a:latin typeface="Arial" pitchFamily="34" charset="0"/>
                <a:cs typeface="Arial" pitchFamily="34" charset="0"/>
              </a:rPr>
              <a:t>game.</a:t>
            </a:r>
            <a:endParaRPr sz="23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751" y="1195800"/>
            <a:ext cx="45130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4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Sample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Requirement</a:t>
            </a:r>
            <a:r>
              <a:rPr sz="1950" b="1" spc="-6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I: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98" y="2379987"/>
            <a:ext cx="6650355" cy="10128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16865" marR="5080" indent="-304800">
              <a:lnSpc>
                <a:spcPts val="2500"/>
              </a:lnSpc>
              <a:spcBef>
                <a:spcPts val="415"/>
              </a:spcBef>
            </a:pPr>
            <a:r>
              <a:rPr sz="2300" b="0" spc="-484" dirty="0">
                <a:solidFill>
                  <a:srgbClr val="000000"/>
                </a:solidFill>
                <a:latin typeface="Georgia"/>
                <a:cs typeface="Georgia"/>
              </a:rPr>
              <a:t> </a:t>
            </a:r>
            <a:r>
              <a:rPr sz="2300" b="0" spc="5" dirty="0">
                <a:solidFill>
                  <a:srgbClr val="000000"/>
                </a:solidFill>
                <a:latin typeface="Carlito"/>
                <a:cs typeface="Carlito"/>
              </a:rPr>
              <a:t>A </a:t>
            </a:r>
            <a:r>
              <a:rPr sz="2300" b="0" dirty="0">
                <a:solidFill>
                  <a:srgbClr val="000000"/>
                </a:solidFill>
                <a:latin typeface="Carlito"/>
                <a:cs typeface="Carlito"/>
              </a:rPr>
              <a:t>mobile banking </a:t>
            </a:r>
            <a:r>
              <a:rPr sz="2300" b="0" spc="-5" dirty="0">
                <a:solidFill>
                  <a:srgbClr val="000000"/>
                </a:solidFill>
                <a:latin typeface="Carlito"/>
                <a:cs typeface="Carlito"/>
              </a:rPr>
              <a:t>application lists </a:t>
            </a:r>
            <a:r>
              <a:rPr sz="2300" b="0" spc="5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300" b="0" spc="-10" dirty="0">
                <a:solidFill>
                  <a:srgbClr val="000000"/>
                </a:solidFill>
                <a:latin typeface="Carlito"/>
                <a:cs typeface="Carlito"/>
              </a:rPr>
              <a:t>registered  </a:t>
            </a:r>
            <a:r>
              <a:rPr sz="2300" b="0" spc="-5" dirty="0">
                <a:solidFill>
                  <a:srgbClr val="000000"/>
                </a:solidFill>
                <a:latin typeface="Carlito"/>
                <a:cs typeface="Carlito"/>
              </a:rPr>
              <a:t>accounts </a:t>
            </a:r>
            <a:r>
              <a:rPr sz="2300" b="0" spc="5" dirty="0">
                <a:solidFill>
                  <a:srgbClr val="000000"/>
                </a:solidFill>
                <a:latin typeface="Carlito"/>
                <a:cs typeface="Carlito"/>
              </a:rPr>
              <a:t>of an </a:t>
            </a:r>
            <a:r>
              <a:rPr sz="2300" b="0" dirty="0">
                <a:solidFill>
                  <a:srgbClr val="000000"/>
                </a:solidFill>
                <a:latin typeface="Carlito"/>
                <a:cs typeface="Carlito"/>
              </a:rPr>
              <a:t>user and </a:t>
            </a:r>
            <a:r>
              <a:rPr sz="2300" b="0" spc="5" dirty="0">
                <a:solidFill>
                  <a:srgbClr val="000000"/>
                </a:solidFill>
                <a:latin typeface="Carlito"/>
                <a:cs typeface="Carlito"/>
              </a:rPr>
              <a:t>a </a:t>
            </a:r>
            <a:r>
              <a:rPr sz="2300" b="0" spc="10" dirty="0">
                <a:solidFill>
                  <a:srgbClr val="000000"/>
                </a:solidFill>
                <a:latin typeface="Carlito"/>
                <a:cs typeface="Carlito"/>
              </a:rPr>
              <a:t>PIN </a:t>
            </a:r>
            <a:r>
              <a:rPr sz="2300" b="0" dirty="0">
                <a:solidFill>
                  <a:srgbClr val="000000"/>
                </a:solidFill>
                <a:latin typeface="Carlito"/>
                <a:cs typeface="Carlito"/>
              </a:rPr>
              <a:t>entry </a:t>
            </a:r>
            <a:r>
              <a:rPr sz="2300" b="0" spc="-5" dirty="0">
                <a:solidFill>
                  <a:srgbClr val="000000"/>
                </a:solidFill>
                <a:latin typeface="Carlito"/>
                <a:cs typeface="Carlito"/>
              </a:rPr>
              <a:t>corresponding to  </a:t>
            </a:r>
            <a:r>
              <a:rPr sz="2300" b="0" spc="5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300" b="0" dirty="0">
                <a:solidFill>
                  <a:srgbClr val="000000"/>
                </a:solidFill>
                <a:latin typeface="Carlito"/>
                <a:cs typeface="Carlito"/>
              </a:rPr>
              <a:t>selected</a:t>
            </a:r>
            <a:r>
              <a:rPr sz="2300" b="0" spc="-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300" b="0" spc="-5" dirty="0">
                <a:solidFill>
                  <a:srgbClr val="000000"/>
                </a:solidFill>
                <a:latin typeface="Carlito"/>
                <a:cs typeface="Carlito"/>
              </a:rPr>
              <a:t>account.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198" y="3436159"/>
            <a:ext cx="6885305" cy="2384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16865" marR="292100" indent="-304800">
              <a:lnSpc>
                <a:spcPct val="90300"/>
              </a:lnSpc>
              <a:spcBef>
                <a:spcPts val="380"/>
              </a:spcBef>
              <a:buFont typeface="Georgia"/>
              <a:buChar char=""/>
              <a:tabLst>
                <a:tab pos="317500" algn="l"/>
              </a:tabLst>
            </a:pPr>
            <a:r>
              <a:rPr sz="2300" spc="5" dirty="0">
                <a:latin typeface="Carlito"/>
                <a:cs typeface="Carlito"/>
              </a:rPr>
              <a:t>On </a:t>
            </a:r>
            <a:r>
              <a:rPr sz="2300" spc="-5" dirty="0">
                <a:latin typeface="Carlito"/>
                <a:cs typeface="Carlito"/>
              </a:rPr>
              <a:t>successful </a:t>
            </a:r>
            <a:r>
              <a:rPr sz="2300" dirty="0">
                <a:latin typeface="Carlito"/>
                <a:cs typeface="Carlito"/>
              </a:rPr>
              <a:t>login, </a:t>
            </a:r>
            <a:r>
              <a:rPr sz="2300" spc="5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application shows </a:t>
            </a:r>
            <a:r>
              <a:rPr sz="2300" spc="5" dirty="0">
                <a:latin typeface="Carlito"/>
                <a:cs typeface="Carlito"/>
              </a:rPr>
              <a:t>a </a:t>
            </a:r>
            <a:r>
              <a:rPr sz="2300" dirty="0">
                <a:latin typeface="Carlito"/>
                <a:cs typeface="Carlito"/>
              </a:rPr>
              <a:t>online  </a:t>
            </a:r>
            <a:r>
              <a:rPr sz="2300" spc="-15" dirty="0">
                <a:latin typeface="Carlito"/>
                <a:cs typeface="Carlito"/>
              </a:rPr>
              <a:t>transfer </a:t>
            </a:r>
            <a:r>
              <a:rPr sz="2300" dirty="0">
                <a:latin typeface="Carlito"/>
                <a:cs typeface="Carlito"/>
              </a:rPr>
              <a:t>dialog. The user </a:t>
            </a:r>
            <a:r>
              <a:rPr sz="2300" spc="-5" dirty="0">
                <a:latin typeface="Carlito"/>
                <a:cs typeface="Carlito"/>
              </a:rPr>
              <a:t>can enter an </a:t>
            </a:r>
            <a:r>
              <a:rPr sz="2300" dirty="0">
                <a:latin typeface="Carlito"/>
                <a:cs typeface="Carlito"/>
              </a:rPr>
              <a:t>amount </a:t>
            </a:r>
            <a:r>
              <a:rPr sz="2300" spc="-5" dirty="0">
                <a:latin typeface="Carlito"/>
                <a:cs typeface="Carlito"/>
              </a:rPr>
              <a:t>(total  </a:t>
            </a:r>
            <a:r>
              <a:rPr sz="2300" dirty="0">
                <a:latin typeface="Carlito"/>
                <a:cs typeface="Carlito"/>
              </a:rPr>
              <a:t>amount </a:t>
            </a:r>
            <a:r>
              <a:rPr sz="2300" spc="-15" dirty="0">
                <a:latin typeface="Carlito"/>
                <a:cs typeface="Carlito"/>
              </a:rPr>
              <a:t>transferred </a:t>
            </a:r>
            <a:r>
              <a:rPr sz="2300" dirty="0">
                <a:latin typeface="Carlito"/>
                <a:cs typeface="Carlito"/>
              </a:rPr>
              <a:t>should </a:t>
            </a:r>
            <a:r>
              <a:rPr sz="2300" spc="10" dirty="0">
                <a:latin typeface="Carlito"/>
                <a:cs typeface="Carlito"/>
              </a:rPr>
              <a:t>not </a:t>
            </a:r>
            <a:r>
              <a:rPr sz="2300" spc="-10" dirty="0">
                <a:latin typeface="Carlito"/>
                <a:cs typeface="Carlito"/>
              </a:rPr>
              <a:t>exceed </a:t>
            </a:r>
            <a:r>
              <a:rPr sz="2300" dirty="0">
                <a:latin typeface="Carlito"/>
                <a:cs typeface="Carlito"/>
              </a:rPr>
              <a:t>Rs. </a:t>
            </a:r>
            <a:r>
              <a:rPr sz="2300" spc="5" dirty="0">
                <a:latin typeface="Carlito"/>
                <a:cs typeface="Carlito"/>
              </a:rPr>
              <a:t>10000 </a:t>
            </a:r>
            <a:r>
              <a:rPr sz="2300" dirty="0">
                <a:latin typeface="Carlito"/>
                <a:cs typeface="Carlito"/>
              </a:rPr>
              <a:t>per  </a:t>
            </a:r>
            <a:r>
              <a:rPr sz="2300" spc="-15" dirty="0">
                <a:latin typeface="Carlito"/>
                <a:cs typeface="Carlito"/>
              </a:rPr>
              <a:t>day)</a:t>
            </a:r>
            <a:endParaRPr sz="2300">
              <a:latin typeface="Carlito"/>
              <a:cs typeface="Carlito"/>
            </a:endParaRPr>
          </a:p>
          <a:p>
            <a:pPr marL="316865" marR="5080" indent="-304800">
              <a:lnSpc>
                <a:spcPts val="2500"/>
              </a:lnSpc>
              <a:spcBef>
                <a:spcPts val="865"/>
              </a:spcBef>
              <a:buFont typeface="Georgia"/>
              <a:buChar char=""/>
              <a:tabLst>
                <a:tab pos="317500" algn="l"/>
              </a:tabLst>
            </a:pPr>
            <a:r>
              <a:rPr sz="2300" spc="5" dirty="0">
                <a:latin typeface="Carlito"/>
                <a:cs typeface="Carlito"/>
              </a:rPr>
              <a:t>On </a:t>
            </a:r>
            <a:r>
              <a:rPr sz="2300" spc="-5" dirty="0">
                <a:latin typeface="Carlito"/>
                <a:cs typeface="Carlito"/>
              </a:rPr>
              <a:t>satisfying </a:t>
            </a:r>
            <a:r>
              <a:rPr sz="2300" spc="5" dirty="0">
                <a:latin typeface="Carlito"/>
                <a:cs typeface="Carlito"/>
              </a:rPr>
              <a:t>the </a:t>
            </a:r>
            <a:r>
              <a:rPr sz="2300" dirty="0">
                <a:latin typeface="Carlito"/>
                <a:cs typeface="Carlito"/>
              </a:rPr>
              <a:t>amount condition, </a:t>
            </a:r>
            <a:r>
              <a:rPr sz="2300" spc="5" dirty="0">
                <a:latin typeface="Carlito"/>
                <a:cs typeface="Carlito"/>
              </a:rPr>
              <a:t>the </a:t>
            </a:r>
            <a:r>
              <a:rPr sz="2300" dirty="0">
                <a:latin typeface="Carlito"/>
                <a:cs typeface="Carlito"/>
              </a:rPr>
              <a:t>user can select  </a:t>
            </a:r>
            <a:r>
              <a:rPr sz="2300" spc="5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destination account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10" dirty="0">
                <a:latin typeface="Carlito"/>
                <a:cs typeface="Carlito"/>
              </a:rPr>
              <a:t>enter </a:t>
            </a:r>
            <a:r>
              <a:rPr sz="2300" spc="5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transaction  </a:t>
            </a:r>
            <a:r>
              <a:rPr sz="2300" spc="-10" dirty="0">
                <a:latin typeface="Carlito"/>
                <a:cs typeface="Carlito"/>
              </a:rPr>
              <a:t>password </a:t>
            </a:r>
            <a:r>
              <a:rPr sz="2300" dirty="0">
                <a:latin typeface="Carlito"/>
                <a:cs typeface="Carlito"/>
              </a:rPr>
              <a:t>and successfully </a:t>
            </a:r>
            <a:r>
              <a:rPr sz="2300" spc="-5" dirty="0">
                <a:latin typeface="Carlito"/>
                <a:cs typeface="Carlito"/>
              </a:rPr>
              <a:t>perform </a:t>
            </a:r>
            <a:r>
              <a:rPr sz="2300" spc="5" dirty="0">
                <a:latin typeface="Carlito"/>
                <a:cs typeface="Carlito"/>
              </a:rPr>
              <a:t>the</a:t>
            </a:r>
            <a:r>
              <a:rPr sz="2300" spc="20" dirty="0">
                <a:latin typeface="Carlito"/>
                <a:cs typeface="Carlito"/>
              </a:rPr>
              <a:t> </a:t>
            </a:r>
            <a:r>
              <a:rPr sz="2300" spc="-40" dirty="0">
                <a:latin typeface="Carlito"/>
                <a:cs typeface="Carlito"/>
              </a:rPr>
              <a:t>transfer.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750" y="1195800"/>
            <a:ext cx="51988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4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Sample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Requirement</a:t>
            </a:r>
            <a:r>
              <a:rPr sz="1950" b="1" spc="-5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II: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204" y="2363723"/>
            <a:ext cx="7572375" cy="4015740"/>
            <a:chOff x="489204" y="2363723"/>
            <a:chExt cx="7572375" cy="4015740"/>
          </a:xfrm>
        </p:grpSpPr>
        <p:sp>
          <p:nvSpPr>
            <p:cNvPr id="3" name="object 3"/>
            <p:cNvSpPr/>
            <p:nvPr/>
          </p:nvSpPr>
          <p:spPr>
            <a:xfrm>
              <a:off x="495300" y="2369819"/>
              <a:ext cx="7560563" cy="400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3772" y="2363723"/>
              <a:ext cx="5666740" cy="4015740"/>
            </a:xfrm>
            <a:custGeom>
              <a:avLst/>
              <a:gdLst/>
              <a:ahLst/>
              <a:cxnLst/>
              <a:rect l="l" t="t" r="r" b="b"/>
              <a:pathLst>
                <a:path w="5666740" h="4015740">
                  <a:moveTo>
                    <a:pt x="0" y="0"/>
                  </a:moveTo>
                  <a:lnTo>
                    <a:pt x="0" y="4015740"/>
                  </a:lnTo>
                </a:path>
                <a:path w="5666740" h="4015740">
                  <a:moveTo>
                    <a:pt x="1751076" y="0"/>
                  </a:moveTo>
                  <a:lnTo>
                    <a:pt x="1751076" y="4015740"/>
                  </a:lnTo>
                </a:path>
                <a:path w="5666740" h="4015740">
                  <a:moveTo>
                    <a:pt x="2720340" y="0"/>
                  </a:moveTo>
                  <a:lnTo>
                    <a:pt x="2720340" y="4015740"/>
                  </a:lnTo>
                </a:path>
                <a:path w="5666740" h="4015740">
                  <a:moveTo>
                    <a:pt x="4602480" y="0"/>
                  </a:moveTo>
                  <a:lnTo>
                    <a:pt x="4602480" y="4015740"/>
                  </a:lnTo>
                </a:path>
                <a:path w="5666740" h="4015740">
                  <a:moveTo>
                    <a:pt x="5666232" y="0"/>
                  </a:moveTo>
                  <a:lnTo>
                    <a:pt x="5666232" y="401574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9204" y="3089147"/>
              <a:ext cx="7571740" cy="0"/>
            </a:xfrm>
            <a:custGeom>
              <a:avLst/>
              <a:gdLst/>
              <a:ahLst/>
              <a:cxnLst/>
              <a:rect l="l" t="t" r="r" b="b"/>
              <a:pathLst>
                <a:path w="7571740">
                  <a:moveTo>
                    <a:pt x="0" y="0"/>
                  </a:moveTo>
                  <a:lnTo>
                    <a:pt x="7571232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204" y="2363723"/>
              <a:ext cx="7571740" cy="4015740"/>
            </a:xfrm>
            <a:custGeom>
              <a:avLst/>
              <a:gdLst/>
              <a:ahLst/>
              <a:cxnLst/>
              <a:rect l="l" t="t" r="r" b="b"/>
              <a:pathLst>
                <a:path w="7571740" h="4015740">
                  <a:moveTo>
                    <a:pt x="0" y="2226564"/>
                  </a:moveTo>
                  <a:lnTo>
                    <a:pt x="7571232" y="2226564"/>
                  </a:lnTo>
                </a:path>
                <a:path w="7571740" h="4015740">
                  <a:moveTo>
                    <a:pt x="6096" y="0"/>
                  </a:moveTo>
                  <a:lnTo>
                    <a:pt x="6096" y="4015740"/>
                  </a:lnTo>
                </a:path>
                <a:path w="7571740" h="4015740">
                  <a:moveTo>
                    <a:pt x="7566659" y="0"/>
                  </a:moveTo>
                  <a:lnTo>
                    <a:pt x="7566659" y="4015740"/>
                  </a:lnTo>
                </a:path>
                <a:path w="7571740" h="4015740">
                  <a:moveTo>
                    <a:pt x="0" y="6096"/>
                  </a:moveTo>
                  <a:lnTo>
                    <a:pt x="7571232" y="6096"/>
                  </a:lnTo>
                </a:path>
                <a:path w="7571740" h="4015740">
                  <a:moveTo>
                    <a:pt x="0" y="4009644"/>
                  </a:moveTo>
                  <a:lnTo>
                    <a:pt x="7571232" y="4009644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4849" y="2454055"/>
          <a:ext cx="7435214" cy="416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825"/>
                <a:gridCol w="1776730"/>
                <a:gridCol w="953134"/>
                <a:gridCol w="1883410"/>
                <a:gridCol w="1048385"/>
                <a:gridCol w="1141730"/>
              </a:tblGrid>
              <a:tr h="632583">
                <a:tc>
                  <a:txBody>
                    <a:bodyPr/>
                    <a:lstStyle/>
                    <a:p>
                      <a:pPr marL="84455">
                        <a:lnSpc>
                          <a:spcPts val="1875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Req</a:t>
                      </a:r>
                      <a:endParaRPr sz="1950">
                        <a:latin typeface="Carlito"/>
                        <a:cs typeface="Carlito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875"/>
                        </a:lnSpc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75"/>
                        </a:lnSpc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Priority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875"/>
                        </a:lnSpc>
                      </a:pPr>
                      <a:r>
                        <a:rPr sz="195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</a:t>
                      </a:r>
                      <a:r>
                        <a:rPr sz="19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Conditions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875"/>
                        </a:lnSpc>
                      </a:pPr>
                      <a:r>
                        <a:rPr sz="195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</a:t>
                      </a:r>
                      <a:endParaRPr sz="1950">
                        <a:latin typeface="Carlito"/>
                        <a:cs typeface="Carlito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Case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9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Phase</a:t>
                      </a:r>
                      <a:r>
                        <a:rPr sz="195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endParaRPr sz="1950">
                        <a:latin typeface="Carlito"/>
                        <a:cs typeface="Carlito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Testing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14381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BR-01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3345" marR="234950" indent="6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Inserting the</a:t>
                      </a:r>
                      <a:r>
                        <a:rPr sz="1650" spc="-1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Key 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numbered 1234  and turning it  clockwise</a:t>
                      </a:r>
                      <a:r>
                        <a:rPr sz="165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should 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result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65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locking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H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320675" indent="-23622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-"/>
                        <a:tabLst>
                          <a:tab pos="320675" algn="l"/>
                          <a:tab pos="321310" algn="l"/>
                        </a:tabLst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Use </a:t>
                      </a:r>
                      <a:r>
                        <a:rPr sz="1650" spc="-15" dirty="0">
                          <a:latin typeface="Carlito"/>
                          <a:cs typeface="Carlito"/>
                        </a:rPr>
                        <a:t>key</a:t>
                      </a:r>
                      <a:r>
                        <a:rPr sz="165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1234</a:t>
                      </a:r>
                      <a:endParaRPr sz="1650">
                        <a:latin typeface="Carlito"/>
                        <a:cs typeface="Carlito"/>
                      </a:endParaRPr>
                    </a:p>
                    <a:p>
                      <a:pPr marL="320040" indent="-236220">
                        <a:lnSpc>
                          <a:spcPct val="100000"/>
                        </a:lnSpc>
                        <a:buChar char="-"/>
                        <a:tabLst>
                          <a:tab pos="320040" algn="l"/>
                          <a:tab pos="320675" algn="l"/>
                        </a:tabLst>
                      </a:pPr>
                      <a:r>
                        <a:rPr sz="1650" spc="-25" dirty="0">
                          <a:latin typeface="Carlito"/>
                          <a:cs typeface="Carlito"/>
                        </a:rPr>
                        <a:t>Turn</a:t>
                      </a:r>
                      <a:r>
                        <a:rPr sz="165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clockwise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Lock_001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02870" marR="24130" indent="2927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Unit,  </a:t>
                      </a:r>
                      <a:r>
                        <a:rPr sz="1650" spc="1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650" spc="-1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650" spc="-1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7305" marB="0"/>
                </a:tc>
              </a:tr>
              <a:tr h="13586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BR-02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93345" marR="79375" indent="6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Inserting the 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Key 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numbered 1234  and turning it</a:t>
                      </a:r>
                      <a:r>
                        <a:rPr sz="165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anti- 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clockwise should 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result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65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unlocking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H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320675" indent="-236220">
                        <a:lnSpc>
                          <a:spcPct val="100000"/>
                        </a:lnSpc>
                        <a:spcBef>
                          <a:spcPts val="710"/>
                        </a:spcBef>
                        <a:buChar char="-"/>
                        <a:tabLst>
                          <a:tab pos="320675" algn="l"/>
                          <a:tab pos="321310" algn="l"/>
                        </a:tabLst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Use </a:t>
                      </a:r>
                      <a:r>
                        <a:rPr sz="1650" spc="-15" dirty="0">
                          <a:latin typeface="Carlito"/>
                          <a:cs typeface="Carlito"/>
                        </a:rPr>
                        <a:t>key</a:t>
                      </a:r>
                      <a:r>
                        <a:rPr sz="165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1234</a:t>
                      </a:r>
                      <a:endParaRPr sz="1650">
                        <a:latin typeface="Carlito"/>
                        <a:cs typeface="Carlito"/>
                      </a:endParaRPr>
                    </a:p>
                    <a:p>
                      <a:pPr marL="320675" marR="730885" indent="-236854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20040" algn="l"/>
                          <a:tab pos="320675" algn="l"/>
                        </a:tabLst>
                      </a:pPr>
                      <a:r>
                        <a:rPr sz="1650" spc="-25" dirty="0">
                          <a:latin typeface="Carlito"/>
                          <a:cs typeface="Carlito"/>
                        </a:rPr>
                        <a:t>Turn</a:t>
                      </a:r>
                      <a:r>
                        <a:rPr sz="16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anti-  c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lo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kw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e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Lock_002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102870" marR="24130" indent="2927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Unit,  </a:t>
                      </a:r>
                      <a:r>
                        <a:rPr sz="1650" spc="1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650" spc="-1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650" spc="-1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9017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3750" y="1195800"/>
            <a:ext cx="62656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Requirements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Traceability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Matrix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–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General</a:t>
            </a:r>
            <a:r>
              <a:rPr sz="1950" b="1" spc="3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Format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3819" y="1656038"/>
            <a:ext cx="8636000" cy="3604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Zooming-In </a:t>
            </a: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on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the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Part of</a:t>
            </a:r>
            <a:r>
              <a:rPr sz="1950" b="1" spc="-6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RTM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sz="2300" spc="-60" dirty="0">
                <a:latin typeface="Carlito"/>
                <a:cs typeface="Carlito"/>
              </a:rPr>
              <a:t>Test </a:t>
            </a:r>
            <a:r>
              <a:rPr sz="2300" dirty="0">
                <a:latin typeface="Carlito"/>
                <a:cs typeface="Carlito"/>
              </a:rPr>
              <a:t>condition: </a:t>
            </a:r>
            <a:r>
              <a:rPr sz="2300" spc="-15" dirty="0">
                <a:latin typeface="Carlito"/>
                <a:cs typeface="Carlito"/>
              </a:rPr>
              <a:t>Different </a:t>
            </a:r>
            <a:r>
              <a:rPr sz="2300" spc="-20" dirty="0">
                <a:latin typeface="Carlito"/>
                <a:cs typeface="Carlito"/>
              </a:rPr>
              <a:t>ways </a:t>
            </a:r>
            <a:r>
              <a:rPr sz="2300" spc="-5" dirty="0">
                <a:latin typeface="Carlito"/>
                <a:cs typeface="Carlito"/>
              </a:rPr>
              <a:t>of testing </a:t>
            </a:r>
            <a:r>
              <a:rPr sz="2300" spc="5" dirty="0">
                <a:latin typeface="Carlito"/>
                <a:cs typeface="Carlito"/>
              </a:rPr>
              <a:t>a</a:t>
            </a:r>
            <a:r>
              <a:rPr sz="2300" spc="11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requirement</a:t>
            </a:r>
            <a:endParaRPr sz="230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78485" algn="l"/>
              </a:tabLst>
            </a:pPr>
            <a:r>
              <a:rPr sz="1950" spc="15" dirty="0">
                <a:latin typeface="Carlito"/>
                <a:cs typeface="Carlito"/>
              </a:rPr>
              <a:t>One </a:t>
            </a:r>
            <a:r>
              <a:rPr sz="1950" spc="5" dirty="0">
                <a:latin typeface="Carlito"/>
                <a:cs typeface="Carlito"/>
              </a:rPr>
              <a:t>Requirement </a:t>
            </a:r>
            <a:r>
              <a:rPr sz="1950" spc="10" dirty="0">
                <a:latin typeface="Carlito"/>
                <a:cs typeface="Carlito"/>
              </a:rPr>
              <a:t>maps </a:t>
            </a:r>
            <a:r>
              <a:rPr sz="1950" spc="-5" dirty="0">
                <a:latin typeface="Carlito"/>
                <a:cs typeface="Carlito"/>
              </a:rPr>
              <a:t>to </a:t>
            </a:r>
            <a:r>
              <a:rPr sz="1950" spc="10" dirty="0">
                <a:latin typeface="Carlito"/>
                <a:cs typeface="Carlito"/>
              </a:rPr>
              <a:t>one </a:t>
            </a:r>
            <a:r>
              <a:rPr sz="1950" spc="-5" dirty="0">
                <a:latin typeface="Carlito"/>
                <a:cs typeface="Carlito"/>
              </a:rPr>
              <a:t>test</a:t>
            </a:r>
            <a:r>
              <a:rPr sz="1950" spc="-6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case</a:t>
            </a:r>
            <a:endParaRPr sz="19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78485" algn="l"/>
              </a:tabLst>
            </a:pPr>
            <a:r>
              <a:rPr sz="1950" spc="15" dirty="0">
                <a:latin typeface="Carlito"/>
                <a:cs typeface="Carlito"/>
              </a:rPr>
              <a:t>One </a:t>
            </a:r>
            <a:r>
              <a:rPr sz="1950" spc="5" dirty="0">
                <a:latin typeface="Carlito"/>
                <a:cs typeface="Carlito"/>
              </a:rPr>
              <a:t>Requirement </a:t>
            </a:r>
            <a:r>
              <a:rPr sz="1950" spc="10" dirty="0">
                <a:latin typeface="Carlito"/>
                <a:cs typeface="Carlito"/>
              </a:rPr>
              <a:t>maps </a:t>
            </a:r>
            <a:r>
              <a:rPr sz="1950" spc="-5" dirty="0">
                <a:latin typeface="Carlito"/>
                <a:cs typeface="Carlito"/>
              </a:rPr>
              <a:t>to </a:t>
            </a:r>
            <a:r>
              <a:rPr sz="1950" spc="5" dirty="0">
                <a:latin typeface="Carlito"/>
                <a:cs typeface="Carlito"/>
              </a:rPr>
              <a:t>many </a:t>
            </a:r>
            <a:r>
              <a:rPr sz="1950" spc="-5" dirty="0">
                <a:latin typeface="Carlito"/>
                <a:cs typeface="Carlito"/>
              </a:rPr>
              <a:t>test </a:t>
            </a:r>
            <a:r>
              <a:rPr sz="1950" spc="10" dirty="0">
                <a:latin typeface="Carlito"/>
                <a:cs typeface="Carlito"/>
              </a:rPr>
              <a:t>cases </a:t>
            </a:r>
            <a:r>
              <a:rPr sz="1950" spc="5" dirty="0">
                <a:latin typeface="Carlito"/>
                <a:cs typeface="Carlito"/>
              </a:rPr>
              <a:t>(typical </a:t>
            </a:r>
            <a:r>
              <a:rPr sz="1950" spc="10" dirty="0">
                <a:latin typeface="Carlito"/>
                <a:cs typeface="Carlito"/>
              </a:rPr>
              <a:t>in </a:t>
            </a:r>
            <a:r>
              <a:rPr sz="1950" dirty="0">
                <a:latin typeface="Carlito"/>
                <a:cs typeface="Carlito"/>
              </a:rPr>
              <a:t>negative</a:t>
            </a:r>
            <a:r>
              <a:rPr sz="1950" spc="-95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testing)</a:t>
            </a:r>
            <a:endParaRPr sz="19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78485" algn="l"/>
              </a:tabLst>
            </a:pPr>
            <a:r>
              <a:rPr sz="1950" spc="5" dirty="0">
                <a:latin typeface="Carlito"/>
                <a:cs typeface="Carlito"/>
              </a:rPr>
              <a:t>Many Requirements </a:t>
            </a:r>
            <a:r>
              <a:rPr sz="1950" dirty="0">
                <a:latin typeface="Carlito"/>
                <a:cs typeface="Carlito"/>
              </a:rPr>
              <a:t>may </a:t>
            </a:r>
            <a:r>
              <a:rPr sz="1950" spc="15" dirty="0">
                <a:latin typeface="Carlito"/>
                <a:cs typeface="Carlito"/>
              </a:rPr>
              <a:t>be </a:t>
            </a:r>
            <a:r>
              <a:rPr sz="1950" spc="-5" dirty="0">
                <a:latin typeface="Carlito"/>
                <a:cs typeface="Carlito"/>
              </a:rPr>
              <a:t>catered to </a:t>
            </a:r>
            <a:r>
              <a:rPr sz="1950" spc="5" dirty="0">
                <a:latin typeface="Carlito"/>
                <a:cs typeface="Carlito"/>
              </a:rPr>
              <a:t>by </a:t>
            </a:r>
            <a:r>
              <a:rPr sz="1950" spc="10" dirty="0">
                <a:latin typeface="Carlito"/>
                <a:cs typeface="Carlito"/>
              </a:rPr>
              <a:t>one </a:t>
            </a:r>
            <a:r>
              <a:rPr sz="1950" spc="-5" dirty="0">
                <a:latin typeface="Carlito"/>
                <a:cs typeface="Carlito"/>
              </a:rPr>
              <a:t>test</a:t>
            </a:r>
            <a:r>
              <a:rPr sz="1950" spc="-35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case</a:t>
            </a:r>
            <a:endParaRPr sz="19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78485" algn="l"/>
              </a:tabLst>
            </a:pPr>
            <a:r>
              <a:rPr sz="1950" spc="5" dirty="0">
                <a:latin typeface="Carlito"/>
                <a:cs typeface="Carlito"/>
              </a:rPr>
              <a:t>Many requirements </a:t>
            </a:r>
            <a:r>
              <a:rPr sz="1950" spc="10" dirty="0">
                <a:latin typeface="Carlito"/>
                <a:cs typeface="Carlito"/>
              </a:rPr>
              <a:t>can </a:t>
            </a:r>
            <a:r>
              <a:rPr sz="1950" spc="15" dirty="0">
                <a:latin typeface="Carlito"/>
                <a:cs typeface="Carlito"/>
              </a:rPr>
              <a:t>be </a:t>
            </a:r>
            <a:r>
              <a:rPr sz="1950" spc="-5" dirty="0">
                <a:latin typeface="Carlito"/>
                <a:cs typeface="Carlito"/>
              </a:rPr>
              <a:t>tested </a:t>
            </a:r>
            <a:r>
              <a:rPr sz="1950" spc="5" dirty="0">
                <a:latin typeface="Carlito"/>
                <a:cs typeface="Carlito"/>
              </a:rPr>
              <a:t>by many </a:t>
            </a:r>
            <a:r>
              <a:rPr sz="1950" spc="-5" dirty="0">
                <a:latin typeface="Carlito"/>
                <a:cs typeface="Carlito"/>
              </a:rPr>
              <a:t>test </a:t>
            </a:r>
            <a:r>
              <a:rPr sz="1950" spc="5" dirty="0">
                <a:latin typeface="Carlito"/>
                <a:cs typeface="Carlito"/>
              </a:rPr>
              <a:t>cases (typical </a:t>
            </a:r>
            <a:r>
              <a:rPr sz="1950" spc="10" dirty="0">
                <a:latin typeface="Carlito"/>
                <a:cs typeface="Carlito"/>
              </a:rPr>
              <a:t>in </a:t>
            </a:r>
            <a:r>
              <a:rPr sz="1950" spc="-10" dirty="0">
                <a:latin typeface="Carlito"/>
                <a:cs typeface="Carlito"/>
              </a:rPr>
              <a:t>system</a:t>
            </a:r>
            <a:r>
              <a:rPr sz="1950" spc="-4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testing)</a:t>
            </a:r>
            <a:endParaRPr sz="195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01930" algn="l"/>
              </a:tabLst>
            </a:pPr>
            <a:r>
              <a:rPr sz="2300" spc="-60" dirty="0">
                <a:latin typeface="Carlito"/>
                <a:cs typeface="Carlito"/>
              </a:rPr>
              <a:t>Test </a:t>
            </a:r>
            <a:r>
              <a:rPr sz="2300" spc="-5" dirty="0">
                <a:latin typeface="Carlito"/>
                <a:cs typeface="Carlito"/>
              </a:rPr>
              <a:t>case: </a:t>
            </a:r>
            <a:r>
              <a:rPr sz="2300" spc="-15" dirty="0">
                <a:latin typeface="Carlito"/>
                <a:cs typeface="Carlito"/>
              </a:rPr>
              <a:t>Different </a:t>
            </a:r>
            <a:r>
              <a:rPr sz="2300" dirty="0">
                <a:latin typeface="Carlito"/>
                <a:cs typeface="Carlito"/>
              </a:rPr>
              <a:t>conditions </a:t>
            </a:r>
            <a:r>
              <a:rPr sz="2300" spc="5" dirty="0">
                <a:latin typeface="Carlito"/>
                <a:cs typeface="Carlito"/>
              </a:rPr>
              <a:t>/ </a:t>
            </a:r>
            <a:r>
              <a:rPr sz="2300" dirty="0">
                <a:latin typeface="Carlito"/>
                <a:cs typeface="Carlito"/>
              </a:rPr>
              <a:t>scenarios </a:t>
            </a:r>
            <a:r>
              <a:rPr sz="2300" spc="-15" dirty="0">
                <a:latin typeface="Carlito"/>
                <a:cs typeface="Carlito"/>
              </a:rPr>
              <a:t>for </a:t>
            </a:r>
            <a:r>
              <a:rPr sz="2300" spc="5" dirty="0">
                <a:latin typeface="Carlito"/>
                <a:cs typeface="Carlito"/>
              </a:rPr>
              <a:t>a </a:t>
            </a:r>
            <a:r>
              <a:rPr sz="2300" dirty="0">
                <a:latin typeface="Carlito"/>
                <a:cs typeface="Carlito"/>
              </a:rPr>
              <a:t>given</a:t>
            </a:r>
            <a:r>
              <a:rPr sz="2300" spc="10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requirement</a:t>
            </a:r>
            <a:endParaRPr sz="230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rlito"/>
                <a:cs typeface="Carlito"/>
              </a:rPr>
              <a:t>Phase </a:t>
            </a:r>
            <a:r>
              <a:rPr sz="2300" spc="5" dirty="0">
                <a:latin typeface="Carlito"/>
                <a:cs typeface="Carlito"/>
              </a:rPr>
              <a:t>of </a:t>
            </a:r>
            <a:r>
              <a:rPr sz="2300" spc="-5" dirty="0">
                <a:latin typeface="Carlito"/>
                <a:cs typeface="Carlito"/>
              </a:rPr>
              <a:t>testing </a:t>
            </a:r>
            <a:r>
              <a:rPr sz="2300" spc="5" dirty="0">
                <a:latin typeface="Carlito"/>
                <a:cs typeface="Carlito"/>
              </a:rPr>
              <a:t>– </a:t>
            </a:r>
            <a:r>
              <a:rPr sz="2300" dirty="0">
                <a:latin typeface="Carlito"/>
                <a:cs typeface="Carlito"/>
              </a:rPr>
              <a:t>helps</a:t>
            </a:r>
            <a:r>
              <a:rPr sz="2300" spc="-3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scheduling</a:t>
            </a:r>
            <a:endParaRPr sz="2300">
              <a:latin typeface="Carlito"/>
              <a:cs typeface="Carlito"/>
            </a:endParaRPr>
          </a:p>
          <a:p>
            <a:pPr marL="201295" indent="-18923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rlito"/>
                <a:cs typeface="Carlito"/>
              </a:rPr>
              <a:t>Importance </a:t>
            </a:r>
            <a:r>
              <a:rPr sz="2300" spc="5" dirty="0">
                <a:latin typeface="Carlito"/>
                <a:cs typeface="Carlito"/>
              </a:rPr>
              <a:t>of </a:t>
            </a:r>
            <a:r>
              <a:rPr sz="2300" dirty="0">
                <a:latin typeface="Carlito"/>
                <a:cs typeface="Carlito"/>
              </a:rPr>
              <a:t>documenting expected </a:t>
            </a:r>
            <a:r>
              <a:rPr sz="2300" spc="-5" dirty="0">
                <a:latin typeface="Carlito"/>
                <a:cs typeface="Carlito"/>
              </a:rPr>
              <a:t>results </a:t>
            </a:r>
            <a:r>
              <a:rPr sz="2300" spc="5" dirty="0">
                <a:latin typeface="Carlito"/>
                <a:cs typeface="Carlito"/>
              </a:rPr>
              <a:t>as </a:t>
            </a:r>
            <a:r>
              <a:rPr sz="2300" dirty="0">
                <a:latin typeface="Carlito"/>
                <a:cs typeface="Carlito"/>
              </a:rPr>
              <a:t>part </a:t>
            </a:r>
            <a:r>
              <a:rPr sz="2300" spc="5" dirty="0">
                <a:latin typeface="Carlito"/>
                <a:cs typeface="Carlito"/>
              </a:rPr>
              <a:t>of </a:t>
            </a:r>
            <a:r>
              <a:rPr sz="2300" spc="-10" dirty="0">
                <a:latin typeface="Carlito"/>
                <a:cs typeface="Carlito"/>
              </a:rPr>
              <a:t>test</a:t>
            </a:r>
            <a:r>
              <a:rPr sz="2300" spc="-12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case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2"/>
            <a:ext cx="52507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981200"/>
            <a:ext cx="441960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>
                <a:solidFill>
                  <a:srgbClr val="000000"/>
                </a:solidFill>
              </a:rPr>
              <a:t>SOFTWARE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42" y="3442208"/>
            <a:ext cx="5994358" cy="9239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25"/>
              </a:spcBef>
              <a:buSzPct val="64406"/>
              <a:tabLst>
                <a:tab pos="321945" algn="l"/>
                <a:tab pos="322580" algn="l"/>
              </a:tabLst>
            </a:pPr>
            <a:r>
              <a:rPr lang="en-IN" sz="2950" b="1" spc="5" dirty="0" smtClean="0">
                <a:solidFill>
                  <a:srgbClr val="0070C0"/>
                </a:solidFill>
                <a:latin typeface="Carlito"/>
                <a:cs typeface="Carlito"/>
              </a:rPr>
              <a:t>Specification based </a:t>
            </a:r>
            <a:r>
              <a:rPr lang="en-IN" sz="2950" b="1" spc="-10" dirty="0" smtClean="0">
                <a:solidFill>
                  <a:srgbClr val="0070C0"/>
                </a:solidFill>
                <a:latin typeface="Carlito"/>
                <a:cs typeface="Carlito"/>
              </a:rPr>
              <a:t>test</a:t>
            </a:r>
            <a:r>
              <a:rPr lang="en-IN" sz="2950" b="1" spc="-105" dirty="0" smtClean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lang="en-IN" sz="2950" b="1" spc="10" dirty="0" smtClean="0">
                <a:solidFill>
                  <a:srgbClr val="0070C0"/>
                </a:solidFill>
                <a:latin typeface="Carlito"/>
                <a:cs typeface="Carlito"/>
              </a:rPr>
              <a:t>design</a:t>
            </a:r>
          </a:p>
          <a:p>
            <a:pPr marL="321945" indent="-309880">
              <a:lnSpc>
                <a:spcPct val="100000"/>
              </a:lnSpc>
              <a:spcBef>
                <a:spcPts val="25"/>
              </a:spcBef>
              <a:buSzPct val="64406"/>
              <a:tabLst>
                <a:tab pos="321945" algn="l"/>
                <a:tab pos="322580" algn="l"/>
              </a:tabLst>
            </a:pPr>
            <a:r>
              <a:rPr lang="en-IN" sz="2950" b="1" spc="10" dirty="0" smtClean="0">
                <a:solidFill>
                  <a:srgbClr val="0070C0"/>
                </a:solidFill>
                <a:latin typeface="Carlito"/>
                <a:cs typeface="Carlito"/>
              </a:rPr>
              <a:t>RTM</a:t>
            </a:r>
            <a:endParaRPr lang="en-IN" sz="2950" b="1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779" y="5559147"/>
            <a:ext cx="4307840" cy="899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IN" sz="1950" b="1" spc="10" dirty="0" err="1" smtClean="0">
                <a:latin typeface="Carlito"/>
                <a:cs typeface="Carlito"/>
              </a:rPr>
              <a:t>Venkatesh</a:t>
            </a:r>
            <a:r>
              <a:rPr lang="en-IN" sz="1950" b="1" spc="10" dirty="0" smtClean="0">
                <a:latin typeface="Carlito"/>
                <a:cs typeface="Carlito"/>
              </a:rPr>
              <a:t> Prasad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50" dirty="0">
                <a:latin typeface="Carlito"/>
                <a:cs typeface="Carlito"/>
              </a:rPr>
              <a:t>Department of </a:t>
            </a:r>
            <a:r>
              <a:rPr sz="1650" spc="-5" dirty="0">
                <a:latin typeface="Carlito"/>
                <a:cs typeface="Carlito"/>
              </a:rPr>
              <a:t>Computer </a:t>
            </a:r>
            <a:r>
              <a:rPr sz="1650" dirty="0">
                <a:latin typeface="Carlito"/>
                <a:cs typeface="Carlito"/>
              </a:rPr>
              <a:t>Science and</a:t>
            </a:r>
            <a:r>
              <a:rPr sz="1650" spc="-105" dirty="0">
                <a:latin typeface="Carlito"/>
                <a:cs typeface="Carlito"/>
              </a:rPr>
              <a:t> </a:t>
            </a:r>
            <a:r>
              <a:rPr sz="1650" dirty="0">
                <a:latin typeface="Carlito"/>
                <a:cs typeface="Carlito"/>
              </a:rPr>
              <a:t>Engineering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200400"/>
            <a:ext cx="6521450" cy="56515"/>
          </a:xfrm>
          <a:custGeom>
            <a:avLst/>
            <a:gdLst/>
            <a:ahLst/>
            <a:cxnLst/>
            <a:rect l="l" t="t" r="r" b="b"/>
            <a:pathLst>
              <a:path w="6521450" h="56514">
                <a:moveTo>
                  <a:pt x="0" y="56387"/>
                </a:moveTo>
                <a:lnTo>
                  <a:pt x="6521196" y="0"/>
                </a:lnTo>
              </a:path>
            </a:pathLst>
          </a:custGeom>
          <a:ln w="32004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2"/>
            <a:ext cx="52507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235">
              <a:lnSpc>
                <a:spcPct val="100000"/>
              </a:lnSpc>
              <a:spcBef>
                <a:spcPts val="130"/>
              </a:spcBef>
            </a:pPr>
            <a:r>
              <a:rPr lang="en-IN" b="1" spc="10" dirty="0" smtClean="0">
                <a:solidFill>
                  <a:srgbClr val="C45911"/>
                </a:solidFill>
                <a:latin typeface="Carlito"/>
                <a:cs typeface="Carlito"/>
              </a:rPr>
              <a:t>How to Create RTM (A Sample Video)</a:t>
            </a:r>
            <a:endParaRPr lang="en-IN" dirty="0">
              <a:latin typeface="Carlito"/>
              <a:cs typeface="Carli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48000"/>
            <a:ext cx="4790927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>
                <a:hlinkClick r:id="rId3"/>
              </a:rPr>
              <a:t>https://www.youtube.com/watch?v=Pj2fegL0SPY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39624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9600" y="4267200"/>
            <a:ext cx="5153025" cy="96628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600" lvl="0"/>
            <a:r>
              <a:rPr lang="en-IN" sz="2000" dirty="0" smtClean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 smtClean="0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 smtClean="0">
                <a:ea typeface="Calibri"/>
                <a:cs typeface="Calibri"/>
                <a:sym typeface="Calibri"/>
              </a:rPr>
              <a:t> Prasad</a:t>
            </a:r>
            <a:endParaRPr lang="en-IN" sz="1400" dirty="0" smtClean="0"/>
          </a:p>
          <a:p>
            <a:pPr marL="12600" lvl="0"/>
            <a:r>
              <a:rPr lang="en-IN" sz="2000" dirty="0" smtClean="0">
                <a:ea typeface="Calibri"/>
                <a:cs typeface="Calibri"/>
                <a:sym typeface="Calibri"/>
              </a:rPr>
              <a:t>venkateshprasad@pes.edu</a:t>
            </a:r>
            <a:endParaRPr lang="en-I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1872" y="1347228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79"/>
                </a:lnTo>
                <a:lnTo>
                  <a:pt x="880872" y="888479"/>
                </a:lnTo>
                <a:lnTo>
                  <a:pt x="880872" y="36576"/>
                </a:lnTo>
                <a:lnTo>
                  <a:pt x="880872" y="9131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28"/>
                </a:moveTo>
                <a:lnTo>
                  <a:pt x="38100" y="851928"/>
                </a:lnTo>
                <a:lnTo>
                  <a:pt x="38100" y="0"/>
                </a:lnTo>
                <a:lnTo>
                  <a:pt x="0" y="0"/>
                </a:lnTo>
                <a:lnTo>
                  <a:pt x="0" y="851928"/>
                </a:lnTo>
                <a:lnTo>
                  <a:pt x="0" y="880872"/>
                </a:lnTo>
                <a:lnTo>
                  <a:pt x="0" y="890028"/>
                </a:lnTo>
                <a:lnTo>
                  <a:pt x="880872" y="890028"/>
                </a:lnTo>
                <a:lnTo>
                  <a:pt x="880872" y="85192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2378964"/>
            <a:ext cx="1967484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0316" y="2750341"/>
            <a:ext cx="4182084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THANK</a:t>
            </a:r>
            <a:r>
              <a:rPr spc="-4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7857490" cy="116826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IN" sz="2400" b="1" spc="5" dirty="0" smtClean="0">
                <a:solidFill>
                  <a:srgbClr val="C45911"/>
                </a:solidFill>
                <a:latin typeface="Arial" pitchFamily="34" charset="0"/>
                <a:cs typeface="Arial" pitchFamily="34" charset="0"/>
              </a:rPr>
              <a:t>Specification-</a:t>
            </a:r>
            <a:r>
              <a:rPr sz="2400" b="1" spc="5" smtClean="0">
                <a:solidFill>
                  <a:srgbClr val="C45911"/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sz="2400" b="1" spc="-5" smtClean="0">
                <a:solidFill>
                  <a:srgbClr val="C4591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5" smtClean="0">
                <a:solidFill>
                  <a:srgbClr val="C45911"/>
                </a:solidFill>
                <a:latin typeface="Arial" pitchFamily="34" charset="0"/>
                <a:cs typeface="Arial" pitchFamily="34" charset="0"/>
              </a:rPr>
              <a:t>Testing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rlito"/>
              <a:cs typeface="Carli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A specification can be anything like a written document, collection of use cases, a set of models or a prototype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Specification-based testing technique is also known as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‘black-box’ 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or input/output driven testing techniques because they view the software as a black-box with inputs and outputs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Specification-based techniques are appropriate at all levels of testing (component testing through to acceptance testing) where a specification exists.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example, when performing system or acceptance testing, the requirements specification or functional specification may form the basis of the tests.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1"/>
            <a:ext cx="6037049" cy="149656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spcBef>
                <a:spcPts val="660"/>
              </a:spcBef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Types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Specification Based Testing Techniques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rlito"/>
              <a:cs typeface="Carli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438400"/>
            <a:ext cx="7543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smtClean="0">
                <a:latin typeface="Arial" pitchFamily="34" charset="0"/>
                <a:cs typeface="Arial" pitchFamily="34" charset="0"/>
              </a:rPr>
              <a:t>Equivalence </a:t>
            </a:r>
            <a:r>
              <a:rPr lang="en-IN" sz="2000" b="1" i="1" dirty="0" smtClean="0">
                <a:latin typeface="Arial" pitchFamily="34" charset="0"/>
                <a:cs typeface="Arial" pitchFamily="34" charset="0"/>
              </a:rPr>
              <a:t>Partitioning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: </a:t>
            </a:r>
            <a:r>
              <a:rPr lang="en-IN" sz="2000" b="1" i="1" dirty="0" smtClean="0">
                <a:latin typeface="Arial" pitchFamily="34" charset="0"/>
                <a:cs typeface="Arial" pitchFamily="34" charset="0"/>
                <a:hlinkClick r:id="rId2"/>
              </a:rPr>
              <a:t>Software Testing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 technique that divides the input data of a software unit into partitions of equivalent data from which test cases can be derived. 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b="1" i="1" dirty="0" smtClean="0">
                <a:latin typeface="Arial" pitchFamily="34" charset="0"/>
                <a:cs typeface="Arial" pitchFamily="34" charset="0"/>
              </a:rPr>
              <a:t>Boundary Value Analysis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: </a:t>
            </a:r>
            <a:r>
              <a:rPr lang="en-IN" sz="2000" b="1" i="1" dirty="0" smtClean="0">
                <a:latin typeface="Arial" pitchFamily="34" charset="0"/>
                <a:cs typeface="Arial" pitchFamily="34" charset="0"/>
                <a:hlinkClick r:id="rId2"/>
              </a:rPr>
              <a:t>Software Testing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 technique in which tests are designed to include representatives of boundary values in a range.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Decision Tables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: </a:t>
            </a:r>
            <a:r>
              <a:rPr lang="en-IN" sz="2000" b="1" dirty="0" smtClean="0">
                <a:latin typeface="Arial" pitchFamily="34" charset="0"/>
                <a:cs typeface="Arial" pitchFamily="34" charset="0"/>
                <a:hlinkClick r:id="rId2"/>
              </a:rPr>
              <a:t>Software Testing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 technique in which tests are more focused on business logic or business rules. A decision table is a good way to deal with combinations of inputs. *</a:t>
            </a:r>
          </a:p>
          <a:p>
            <a:r>
              <a:rPr lang="en-IN" sz="2000" b="1" i="1" dirty="0" smtClean="0">
                <a:latin typeface="Arial" pitchFamily="34" charset="0"/>
                <a:cs typeface="Arial" pitchFamily="34" charset="0"/>
              </a:rPr>
              <a:t>State Transitioning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: </a:t>
            </a:r>
            <a:r>
              <a:rPr lang="en-IN" sz="2000" b="1" i="1" dirty="0" smtClean="0">
                <a:latin typeface="Arial" pitchFamily="34" charset="0"/>
                <a:cs typeface="Arial" pitchFamily="34" charset="0"/>
                <a:hlinkClick r:id="rId2"/>
              </a:rPr>
              <a:t>Software Testing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 technique which is used when the system is defined in terms of a finite number of states and the transitions between the states is governed by the rules of the system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7857490" cy="109901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Requirements-Based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rlito"/>
              <a:cs typeface="Carl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7543800" cy="384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8985" indent="-18923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2039620" algn="l"/>
              </a:tabLst>
            </a:pPr>
            <a:r>
              <a:rPr lang="en-IN" spc="15" dirty="0" smtClean="0">
                <a:latin typeface="Carlito"/>
                <a:cs typeface="Carlito"/>
              </a:rPr>
              <a:t>Done </a:t>
            </a:r>
            <a:r>
              <a:rPr lang="en-IN" spc="-5" dirty="0" smtClean="0">
                <a:latin typeface="Carlito"/>
                <a:cs typeface="Carlito"/>
              </a:rPr>
              <a:t>to </a:t>
            </a:r>
            <a:r>
              <a:rPr lang="en-IN" spc="5" dirty="0" smtClean="0">
                <a:latin typeface="Carlito"/>
                <a:cs typeface="Carlito"/>
              </a:rPr>
              <a:t>ensure </a:t>
            </a:r>
            <a:r>
              <a:rPr lang="en-IN" dirty="0" smtClean="0">
                <a:latin typeface="Carlito"/>
                <a:cs typeface="Carlito"/>
              </a:rPr>
              <a:t>that </a:t>
            </a:r>
            <a:r>
              <a:rPr lang="en-IN" spc="5" dirty="0" smtClean="0">
                <a:latin typeface="Carlito"/>
                <a:cs typeface="Carlito"/>
              </a:rPr>
              <a:t>all requirements </a:t>
            </a:r>
            <a:r>
              <a:rPr lang="en-IN" spc="10" dirty="0" smtClean="0">
                <a:latin typeface="Carlito"/>
                <a:cs typeface="Carlito"/>
              </a:rPr>
              <a:t>in </a:t>
            </a:r>
            <a:r>
              <a:rPr lang="en-IN" dirty="0" smtClean="0">
                <a:latin typeface="Carlito"/>
                <a:cs typeface="Carlito"/>
              </a:rPr>
              <a:t>SRS </a:t>
            </a:r>
            <a:r>
              <a:rPr lang="en-IN" spc="5" dirty="0" smtClean="0">
                <a:latin typeface="Carlito"/>
                <a:cs typeface="Carlito"/>
              </a:rPr>
              <a:t>are</a:t>
            </a:r>
            <a:r>
              <a:rPr lang="en-IN" spc="-35" dirty="0" smtClean="0">
                <a:latin typeface="Carlito"/>
                <a:cs typeface="Carlito"/>
              </a:rPr>
              <a:t> </a:t>
            </a:r>
            <a:r>
              <a:rPr lang="en-IN" spc="-5" dirty="0" smtClean="0">
                <a:latin typeface="Carlito"/>
                <a:cs typeface="Carlito"/>
              </a:rPr>
              <a:t>tested</a:t>
            </a:r>
            <a:endParaRPr lang="en-IN" dirty="0" smtClean="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620"/>
              </a:spcBef>
              <a:buFont typeface="Arial" pitchFamily="34" charset="0"/>
              <a:buChar char="•"/>
              <a:tabLst>
                <a:tab pos="2039620" algn="l"/>
              </a:tabLst>
            </a:pPr>
            <a:r>
              <a:rPr lang="en-IN" dirty="0" smtClean="0">
                <a:latin typeface="Carlito"/>
                <a:cs typeface="Carlito"/>
              </a:rPr>
              <a:t>Difference </a:t>
            </a:r>
            <a:r>
              <a:rPr lang="en-IN" spc="5" dirty="0" smtClean="0">
                <a:latin typeface="Carlito"/>
                <a:cs typeface="Carlito"/>
              </a:rPr>
              <a:t>between </a:t>
            </a:r>
            <a:r>
              <a:rPr lang="en-IN" spc="10" dirty="0" smtClean="0">
                <a:latin typeface="Carlito"/>
                <a:cs typeface="Carlito"/>
              </a:rPr>
              <a:t>implicit </a:t>
            </a:r>
            <a:r>
              <a:rPr lang="en-IN" spc="15" dirty="0" smtClean="0">
                <a:latin typeface="Carlito"/>
                <a:cs typeface="Carlito"/>
              </a:rPr>
              <a:t>and </a:t>
            </a:r>
            <a:r>
              <a:rPr lang="en-IN" dirty="0" smtClean="0">
                <a:latin typeface="Carlito"/>
                <a:cs typeface="Carlito"/>
              </a:rPr>
              <a:t>explicit</a:t>
            </a:r>
            <a:r>
              <a:rPr lang="en-IN" spc="-45" dirty="0" smtClean="0">
                <a:latin typeface="Carlito"/>
                <a:cs typeface="Carlito"/>
              </a:rPr>
              <a:t> </a:t>
            </a:r>
            <a:r>
              <a:rPr lang="en-IN" spc="5" dirty="0" smtClean="0">
                <a:latin typeface="Carlito"/>
                <a:cs typeface="Carlito"/>
              </a:rPr>
              <a:t>requirements</a:t>
            </a:r>
            <a:endParaRPr lang="en-IN" dirty="0" smtClean="0">
              <a:latin typeface="Carlito"/>
              <a:cs typeface="Carlito"/>
            </a:endParaRPr>
          </a:p>
          <a:p>
            <a:pPr marL="2038985" marR="104775" indent="-189230">
              <a:lnSpc>
                <a:spcPts val="2140"/>
              </a:lnSpc>
              <a:spcBef>
                <a:spcPts val="865"/>
              </a:spcBef>
              <a:buFont typeface="Arial" pitchFamily="34" charset="0"/>
              <a:buChar char="•"/>
              <a:tabLst>
                <a:tab pos="2039620" algn="l"/>
              </a:tabLst>
            </a:pPr>
            <a:r>
              <a:rPr lang="en-IN" dirty="0" smtClean="0">
                <a:latin typeface="Carlito"/>
                <a:cs typeface="Carlito"/>
              </a:rPr>
              <a:t>Review </a:t>
            </a:r>
            <a:r>
              <a:rPr lang="en-IN" spc="5" dirty="0" smtClean="0">
                <a:latin typeface="Carlito"/>
                <a:cs typeface="Carlito"/>
              </a:rPr>
              <a:t>requirements </a:t>
            </a:r>
            <a:r>
              <a:rPr lang="en-IN" spc="-5" dirty="0" smtClean="0">
                <a:latin typeface="Carlito"/>
                <a:cs typeface="Carlito"/>
              </a:rPr>
              <a:t>first </a:t>
            </a:r>
            <a:r>
              <a:rPr lang="en-IN" spc="5" dirty="0" smtClean="0">
                <a:latin typeface="Carlito"/>
                <a:cs typeface="Carlito"/>
              </a:rPr>
              <a:t>to ensure they are </a:t>
            </a:r>
            <a:r>
              <a:rPr lang="en-IN" dirty="0" smtClean="0">
                <a:latin typeface="Carlito"/>
                <a:cs typeface="Carlito"/>
              </a:rPr>
              <a:t>consistent,  </a:t>
            </a:r>
            <a:r>
              <a:rPr lang="en-IN" spc="5" dirty="0" smtClean="0">
                <a:latin typeface="Carlito"/>
                <a:cs typeface="Carlito"/>
              </a:rPr>
              <a:t>correct, complete </a:t>
            </a:r>
            <a:r>
              <a:rPr lang="en-IN" spc="10" dirty="0" smtClean="0">
                <a:latin typeface="Carlito"/>
                <a:cs typeface="Carlito"/>
              </a:rPr>
              <a:t>and</a:t>
            </a:r>
            <a:r>
              <a:rPr lang="en-IN" spc="-45" dirty="0" smtClean="0">
                <a:latin typeface="Carlito"/>
                <a:cs typeface="Carlito"/>
              </a:rPr>
              <a:t> </a:t>
            </a:r>
            <a:r>
              <a:rPr lang="en-IN" dirty="0" smtClean="0">
                <a:latin typeface="Carlito"/>
                <a:cs typeface="Carlito"/>
              </a:rPr>
              <a:t>testable</a:t>
            </a:r>
          </a:p>
          <a:p>
            <a:pPr marL="2038985" marR="553085" indent="-189230">
              <a:lnSpc>
                <a:spcPts val="2140"/>
              </a:lnSpc>
              <a:spcBef>
                <a:spcPts val="819"/>
              </a:spcBef>
              <a:buFont typeface="Arial" pitchFamily="34" charset="0"/>
              <a:buChar char="•"/>
              <a:tabLst>
                <a:tab pos="2039620" algn="l"/>
              </a:tabLst>
            </a:pPr>
            <a:r>
              <a:rPr lang="en-IN" dirty="0" smtClean="0">
                <a:latin typeface="Carlito"/>
                <a:cs typeface="Carlito"/>
              </a:rPr>
              <a:t>Review </a:t>
            </a:r>
            <a:r>
              <a:rPr lang="en-IN" spc="10" dirty="0" smtClean="0">
                <a:latin typeface="Carlito"/>
                <a:cs typeface="Carlito"/>
              </a:rPr>
              <a:t>enables </a:t>
            </a:r>
            <a:r>
              <a:rPr lang="en-IN" spc="5" dirty="0" smtClean="0">
                <a:latin typeface="Carlito"/>
                <a:cs typeface="Carlito"/>
              </a:rPr>
              <a:t>translation </a:t>
            </a:r>
            <a:r>
              <a:rPr lang="en-IN" spc="15" dirty="0" smtClean="0">
                <a:latin typeface="Carlito"/>
                <a:cs typeface="Carlito"/>
              </a:rPr>
              <a:t>of (some </a:t>
            </a:r>
            <a:r>
              <a:rPr lang="en-IN" spc="20" dirty="0" smtClean="0">
                <a:latin typeface="Carlito"/>
                <a:cs typeface="Carlito"/>
              </a:rPr>
              <a:t>of) </a:t>
            </a:r>
            <a:r>
              <a:rPr lang="en-IN" spc="10" dirty="0" smtClean="0">
                <a:latin typeface="Carlito"/>
                <a:cs typeface="Carlito"/>
              </a:rPr>
              <a:t>the</a:t>
            </a:r>
            <a:r>
              <a:rPr lang="en-IN" spc="-110" dirty="0" smtClean="0">
                <a:latin typeface="Carlito"/>
                <a:cs typeface="Carlito"/>
              </a:rPr>
              <a:t> </a:t>
            </a:r>
            <a:r>
              <a:rPr lang="en-IN" spc="10" dirty="0" smtClean="0">
                <a:latin typeface="Carlito"/>
                <a:cs typeface="Carlito"/>
              </a:rPr>
              <a:t>implied  </a:t>
            </a:r>
            <a:r>
              <a:rPr lang="en-IN" spc="5" dirty="0" smtClean="0">
                <a:latin typeface="Carlito"/>
                <a:cs typeface="Carlito"/>
              </a:rPr>
              <a:t>requirements </a:t>
            </a:r>
            <a:r>
              <a:rPr lang="en-IN" spc="-5" dirty="0" smtClean="0">
                <a:latin typeface="Carlito"/>
                <a:cs typeface="Carlito"/>
              </a:rPr>
              <a:t>to stated</a:t>
            </a:r>
            <a:r>
              <a:rPr lang="en-IN" spc="5" dirty="0" smtClean="0">
                <a:latin typeface="Carlito"/>
                <a:cs typeface="Carlito"/>
              </a:rPr>
              <a:t> requirements</a:t>
            </a:r>
            <a:endParaRPr lang="en-IN" dirty="0" smtClean="0">
              <a:latin typeface="Carlito"/>
              <a:cs typeface="Carlito"/>
            </a:endParaRPr>
          </a:p>
          <a:p>
            <a:pPr marL="2038985" marR="441325" indent="-189230">
              <a:lnSpc>
                <a:spcPts val="2140"/>
              </a:lnSpc>
              <a:spcBef>
                <a:spcPts val="819"/>
              </a:spcBef>
              <a:buFont typeface="Arial" pitchFamily="34" charset="0"/>
              <a:buChar char="•"/>
              <a:tabLst>
                <a:tab pos="2039620" algn="l"/>
              </a:tabLst>
            </a:pPr>
            <a:r>
              <a:rPr lang="en-IN" spc="15" dirty="0" smtClean="0">
                <a:latin typeface="Carlito"/>
                <a:cs typeface="Carlito"/>
              </a:rPr>
              <a:t>A </a:t>
            </a:r>
            <a:r>
              <a:rPr lang="en-IN" spc="5" dirty="0" smtClean="0">
                <a:latin typeface="Carlito"/>
                <a:cs typeface="Carlito"/>
              </a:rPr>
              <a:t>reviewed </a:t>
            </a:r>
            <a:r>
              <a:rPr lang="en-IN" spc="10" dirty="0" smtClean="0">
                <a:latin typeface="Carlito"/>
                <a:cs typeface="Carlito"/>
              </a:rPr>
              <a:t>SRS </a:t>
            </a:r>
            <a:r>
              <a:rPr lang="en-IN" dirty="0" smtClean="0">
                <a:latin typeface="Carlito"/>
                <a:cs typeface="Carlito"/>
              </a:rPr>
              <a:t>tabulates </a:t>
            </a:r>
            <a:r>
              <a:rPr lang="en-IN" spc="5" dirty="0" smtClean="0">
                <a:latin typeface="Carlito"/>
                <a:cs typeface="Carlito"/>
              </a:rPr>
              <a:t>requirements, </a:t>
            </a:r>
            <a:r>
              <a:rPr lang="en-IN" spc="10" dirty="0" smtClean="0">
                <a:latin typeface="Carlito"/>
                <a:cs typeface="Carlito"/>
              </a:rPr>
              <a:t>along with a  </a:t>
            </a:r>
            <a:r>
              <a:rPr lang="en-IN" spc="5" dirty="0" smtClean="0">
                <a:latin typeface="Carlito"/>
                <a:cs typeface="Carlito"/>
              </a:rPr>
              <a:t>requirements </a:t>
            </a:r>
            <a:r>
              <a:rPr lang="en-IN" spc="10" dirty="0" smtClean="0">
                <a:latin typeface="Carlito"/>
                <a:cs typeface="Carlito"/>
              </a:rPr>
              <a:t>id </a:t>
            </a:r>
            <a:r>
              <a:rPr lang="en-IN" spc="15" dirty="0" smtClean="0">
                <a:latin typeface="Carlito"/>
                <a:cs typeface="Carlito"/>
              </a:rPr>
              <a:t>and </a:t>
            </a:r>
            <a:r>
              <a:rPr lang="en-IN" spc="10" dirty="0" smtClean="0">
                <a:latin typeface="Carlito"/>
                <a:cs typeface="Carlito"/>
              </a:rPr>
              <a:t>a</a:t>
            </a:r>
            <a:r>
              <a:rPr lang="en-IN" spc="-55" dirty="0" smtClean="0">
                <a:latin typeface="Carlito"/>
                <a:cs typeface="Carlito"/>
              </a:rPr>
              <a:t> </a:t>
            </a:r>
            <a:r>
              <a:rPr lang="en-IN" spc="10" dirty="0" smtClean="0">
                <a:latin typeface="Carlito"/>
                <a:cs typeface="Carlito"/>
              </a:rPr>
              <a:t>priority</a:t>
            </a:r>
            <a:endParaRPr lang="en-IN" dirty="0" smtClean="0">
              <a:latin typeface="Carlito"/>
              <a:cs typeface="Carlito"/>
            </a:endParaRPr>
          </a:p>
          <a:p>
            <a:pPr marL="2038985" indent="-189230">
              <a:lnSpc>
                <a:spcPct val="100000"/>
              </a:lnSpc>
              <a:spcBef>
                <a:spcPts val="580"/>
              </a:spcBef>
              <a:buFont typeface="Arial" pitchFamily="34" charset="0"/>
              <a:buChar char="•"/>
              <a:tabLst>
                <a:tab pos="2039620" algn="l"/>
              </a:tabLst>
            </a:pPr>
            <a:r>
              <a:rPr lang="en-IN" spc="5" dirty="0" smtClean="0">
                <a:latin typeface="Carlito"/>
                <a:cs typeface="Carlito"/>
              </a:rPr>
              <a:t>This is </a:t>
            </a:r>
            <a:r>
              <a:rPr lang="en-IN" spc="10" dirty="0" smtClean="0">
                <a:latin typeface="Carlito"/>
                <a:cs typeface="Carlito"/>
              </a:rPr>
              <a:t>the genesis </a:t>
            </a:r>
            <a:r>
              <a:rPr lang="en-IN" spc="15" dirty="0" smtClean="0">
                <a:latin typeface="Carlito"/>
                <a:cs typeface="Carlito"/>
              </a:rPr>
              <a:t>of </a:t>
            </a:r>
            <a:r>
              <a:rPr lang="en-IN" spc="10" dirty="0" smtClean="0">
                <a:latin typeface="Carlito"/>
                <a:cs typeface="Carlito"/>
              </a:rPr>
              <a:t>a </a:t>
            </a:r>
            <a:r>
              <a:rPr lang="en-IN" b="1" i="1" spc="5" dirty="0" smtClean="0">
                <a:solidFill>
                  <a:srgbClr val="FF3300"/>
                </a:solidFill>
                <a:latin typeface="Carlito"/>
                <a:cs typeface="Carlito"/>
              </a:rPr>
              <a:t>Requirements </a:t>
            </a:r>
            <a:r>
              <a:rPr lang="en-IN" b="1" i="1" dirty="0" smtClean="0">
                <a:solidFill>
                  <a:srgbClr val="FF3300"/>
                </a:solidFill>
                <a:latin typeface="Carlito"/>
                <a:cs typeface="Carlito"/>
              </a:rPr>
              <a:t>Traceability</a:t>
            </a:r>
            <a:r>
              <a:rPr lang="en-IN" b="1" i="1" spc="-60" dirty="0" smtClean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lang="en-IN" b="1" i="1" spc="5" dirty="0" smtClean="0">
                <a:solidFill>
                  <a:srgbClr val="FF3300"/>
                </a:solidFill>
                <a:latin typeface="Carlito"/>
                <a:cs typeface="Carlito"/>
              </a:rPr>
              <a:t>Matrix</a:t>
            </a:r>
            <a:endParaRPr lang="en-IN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751" y="1195800"/>
            <a:ext cx="45130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4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IN" sz="1950" b="1" spc="10" dirty="0" err="1" smtClean="0">
                <a:solidFill>
                  <a:srgbClr val="C45911"/>
                </a:solidFill>
                <a:latin typeface="Carlito"/>
                <a:cs typeface="Carlito"/>
              </a:rPr>
              <a:t>Traceablity</a:t>
            </a:r>
            <a:r>
              <a:rPr lang="en-IN" sz="1950" b="1" spc="10" dirty="0" smtClean="0">
                <a:solidFill>
                  <a:srgbClr val="C45911"/>
                </a:solidFill>
                <a:latin typeface="Carlito"/>
                <a:cs typeface="Carlito"/>
              </a:rPr>
              <a:t> Matrix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438400"/>
            <a:ext cx="7924800" cy="4744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A testing requirements traceability matrix is a document that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traces and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maps user requirements, usually requirement IDs from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a requirement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specification document, with the test case IDs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purpose of this document is to make sure that all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the requirements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are covered in test cases so that nothing is missed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traceability 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matrix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document is prepared </a:t>
            </a:r>
            <a:r>
              <a:rPr lang="en-IN" sz="2200" spc="-5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show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clients that</a:t>
            </a:r>
            <a:r>
              <a:rPr lang="en-IN" sz="2200" spc="-4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coverage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IN" sz="2200" spc="-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complete.</a:t>
            </a:r>
          </a:p>
          <a:p>
            <a:pPr>
              <a:buFont typeface="Wingdings" pitchFamily="2" charset="2"/>
              <a:buChar char="v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IN" sz="22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ally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en-IN" sz="2200" spc="-45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ll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g </a:t>
            </a:r>
            <a:r>
              <a:rPr lang="en-IN" sz="2200" spc="-2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IN" sz="22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	</a:t>
            </a: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IN" sz="2200" spc="-1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200" spc="-1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IN" sz="2200" spc="-5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IN" sz="2200" spc="15" dirty="0" smtClean="0">
                <a:latin typeface="Arial" pitchFamily="34" charset="0"/>
                <a:cs typeface="Arial" pitchFamily="34" charset="0"/>
              </a:rPr>
              <a:t>me</a:t>
            </a:r>
            <a:r>
              <a:rPr lang="en-IN" sz="2200" spc="-2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seli</a:t>
            </a:r>
            <a:r>
              <a:rPr lang="en-IN" sz="2200" spc="2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document </a:t>
            </a:r>
            <a:r>
              <a:rPr lang="en-IN" sz="2200" spc="-5" dirty="0" smtClean="0">
                <a:latin typeface="Arial" pitchFamily="34" charset="0"/>
                <a:cs typeface="Arial" pitchFamily="34" charset="0"/>
              </a:rPr>
              <a:t>reference </a:t>
            </a:r>
            <a:r>
              <a:rPr lang="en-IN" sz="2200" spc="-10" dirty="0" smtClean="0">
                <a:latin typeface="Arial" pitchFamily="34" charset="0"/>
                <a:cs typeface="Arial" pitchFamily="34" charset="0"/>
              </a:rPr>
              <a:t>number, </a:t>
            </a:r>
            <a:r>
              <a:rPr lang="en-IN" sz="2200" spc="-5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case/condition 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defect/bug</a:t>
            </a:r>
            <a:r>
              <a:rPr lang="en-IN" sz="2200" spc="-7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spc="-5" dirty="0" smtClean="0">
                <a:latin typeface="Arial" pitchFamily="34" charset="0"/>
                <a:cs typeface="Arial" pitchFamily="34" charset="0"/>
              </a:rPr>
              <a:t>ID.</a:t>
            </a: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428625" indent="-378460">
              <a:lnSpc>
                <a:spcPts val="2285"/>
              </a:lnSpc>
              <a:buFont typeface="Wingdings" pitchFamily="2" charset="2"/>
              <a:buChar char="v"/>
              <a:tabLst>
                <a:tab pos="428625" algn="l"/>
                <a:tab pos="429259" algn="l"/>
              </a:tabLst>
            </a:pP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IN" sz="2200" spc="-60" dirty="0" smtClean="0">
                <a:latin typeface="Arial" pitchFamily="34" charset="0"/>
                <a:cs typeface="Arial" pitchFamily="34" charset="0"/>
              </a:rPr>
              <a:t>document the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person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can track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the Requirement </a:t>
            </a:r>
            <a:r>
              <a:rPr lang="en-IN" sz="2200" spc="10" dirty="0" smtClean="0">
                <a:latin typeface="Arial" pitchFamily="34" charset="0"/>
                <a:cs typeface="Arial" pitchFamily="34" charset="0"/>
              </a:rPr>
              <a:t>based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IN" sz="2200" spc="30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Defect</a:t>
            </a:r>
            <a:r>
              <a:rPr lang="en-IN" sz="22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spc="5" dirty="0" smtClean="0">
                <a:latin typeface="Arial" pitchFamily="34" charset="0"/>
                <a:cs typeface="Arial" pitchFamily="34" charset="0"/>
              </a:rPr>
              <a:t>id.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0" y="1195800"/>
            <a:ext cx="3751049" cy="785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5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Types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Traceability</a:t>
            </a:r>
            <a:r>
              <a:rPr sz="1950" b="1" spc="-5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Matrix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233" y="2725965"/>
            <a:ext cx="7894955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spc="-235" dirty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sz="2400" spc="-254" dirty="0">
                <a:latin typeface="Times New Roman" pitchFamily="18" charset="0"/>
                <a:cs typeface="Times New Roman" pitchFamily="18" charset="0"/>
              </a:rPr>
              <a:t>Traceability: 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Mapping 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requirements 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260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15" dirty="0">
                <a:latin typeface="Times New Roman" pitchFamily="18" charset="0"/>
                <a:cs typeface="Times New Roman" pitchFamily="18" charset="0"/>
              </a:rPr>
              <a:t>cases.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spc="-305" dirty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sz="2400" spc="-254" dirty="0">
                <a:latin typeface="Times New Roman" pitchFamily="18" charset="0"/>
                <a:cs typeface="Times New Roman" pitchFamily="18" charset="0"/>
              </a:rPr>
              <a:t>Traceability: 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Mapping 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60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sz="2400" spc="-335" dirty="0">
                <a:latin typeface="Times New Roman" pitchFamily="18" charset="0"/>
                <a:cs typeface="Times New Roman" pitchFamily="18" charset="0"/>
              </a:rPr>
              <a:t>cases 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requirements.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90525" marR="5080" indent="-378460" algn="just">
              <a:lnSpc>
                <a:spcPct val="100299"/>
              </a:lnSpc>
              <a:buFont typeface="Arial"/>
              <a:buChar char="•"/>
              <a:tabLst>
                <a:tab pos="391160" algn="l"/>
              </a:tabLst>
            </a:pPr>
            <a:r>
              <a:rPr lang="en-IN" sz="2400" b="1" dirty="0" smtClean="0"/>
              <a:t>Bi-directional Traceability: </a:t>
            </a:r>
            <a:r>
              <a:rPr sz="2400" spc="-2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25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 smtClean="0"/>
              <a:t>bility </a:t>
            </a:r>
            <a:r>
              <a:rPr lang="en-IN" sz="2400" dirty="0" smtClean="0"/>
              <a:t>to trace forward (e.g., from </a:t>
            </a:r>
            <a:r>
              <a:rPr lang="en-IN" sz="2400" dirty="0" smtClean="0"/>
              <a:t>requirements </a:t>
            </a:r>
            <a:r>
              <a:rPr lang="en-IN" sz="2400" dirty="0" smtClean="0"/>
              <a:t>to test </a:t>
            </a:r>
            <a:r>
              <a:rPr lang="en-IN" sz="2400" dirty="0" smtClean="0"/>
              <a:t>cases) </a:t>
            </a:r>
            <a:r>
              <a:rPr lang="en-IN" sz="2400" dirty="0" smtClean="0"/>
              <a:t>and backward (e.g., from test </a:t>
            </a:r>
            <a:r>
              <a:rPr lang="en-IN" sz="2400" dirty="0" smtClean="0"/>
              <a:t>cases </a:t>
            </a:r>
            <a:r>
              <a:rPr lang="en-IN" sz="2400" dirty="0" smtClean="0"/>
              <a:t>to </a:t>
            </a:r>
            <a:r>
              <a:rPr lang="en-IN" sz="2400" dirty="0" smtClean="0"/>
              <a:t>requirements).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60370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Why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to </a:t>
            </a:r>
            <a:r>
              <a:rPr sz="1950" b="1" spc="15">
                <a:solidFill>
                  <a:srgbClr val="C45911"/>
                </a:solidFill>
                <a:latin typeface="Carlito"/>
                <a:cs typeface="Carlito"/>
              </a:rPr>
              <a:t>use </a:t>
            </a:r>
            <a:r>
              <a:rPr sz="1950" b="1" spc="5" smtClean="0">
                <a:solidFill>
                  <a:srgbClr val="C45911"/>
                </a:solidFill>
                <a:latin typeface="Carlito"/>
                <a:cs typeface="Carlito"/>
              </a:rPr>
              <a:t>traceability</a:t>
            </a:r>
            <a:r>
              <a:rPr sz="1950" b="1" spc="-35" smtClean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smtClean="0">
                <a:solidFill>
                  <a:srgbClr val="C45911"/>
                </a:solidFill>
                <a:latin typeface="Carlito"/>
                <a:cs typeface="Carlito"/>
              </a:rPr>
              <a:t>matri</a:t>
            </a:r>
            <a:r>
              <a:rPr lang="en-IN" sz="1950" b="1" spc="5" dirty="0" smtClean="0">
                <a:solidFill>
                  <a:srgbClr val="C45911"/>
                </a:solidFill>
                <a:latin typeface="Carlito"/>
                <a:cs typeface="Carlito"/>
              </a:rPr>
              <a:t>x</a:t>
            </a:r>
            <a:r>
              <a:rPr sz="1950" b="1" spc="5" smtClean="0">
                <a:solidFill>
                  <a:srgbClr val="C45911"/>
                </a:solidFill>
                <a:latin typeface="Carlito"/>
                <a:cs typeface="Carlito"/>
              </a:rPr>
              <a:t>?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233" y="2725965"/>
            <a:ext cx="7895590" cy="15572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 algn="just">
              <a:lnSpc>
                <a:spcPct val="101499"/>
              </a:lnSpc>
              <a:spcBef>
                <a:spcPts val="95"/>
              </a:spcBef>
              <a:buFont typeface="Arial"/>
              <a:buChar char="•"/>
              <a:tabLst>
                <a:tab pos="391160" algn="l"/>
              </a:tabLst>
            </a:pPr>
            <a:r>
              <a:rPr sz="2000" spc="-254" dirty="0">
                <a:latin typeface="Arial" pitchFamily="34" charset="0"/>
                <a:cs typeface="Arial" pitchFamily="34" charset="0"/>
              </a:rPr>
              <a:t>How </a:t>
            </a:r>
            <a:r>
              <a:rPr sz="2000" spc="-265" dirty="0">
                <a:latin typeface="Arial" pitchFamily="34" charset="0"/>
                <a:cs typeface="Arial" pitchFamily="34" charset="0"/>
              </a:rPr>
              <a:t>is </a:t>
            </a:r>
            <a:r>
              <a:rPr sz="2000" spc="-185" dirty="0">
                <a:latin typeface="Arial" pitchFamily="34" charset="0"/>
                <a:cs typeface="Arial" pitchFamily="34" charset="0"/>
              </a:rPr>
              <a:t>it </a:t>
            </a:r>
            <a:r>
              <a:rPr sz="2000" spc="-229" dirty="0">
                <a:latin typeface="Arial" pitchFamily="34" charset="0"/>
                <a:cs typeface="Arial" pitchFamily="34" charset="0"/>
              </a:rPr>
              <a:t>feasible </a:t>
            </a:r>
            <a:r>
              <a:rPr sz="2000" spc="-180" dirty="0">
                <a:latin typeface="Arial" pitchFamily="34" charset="0"/>
                <a:cs typeface="Arial" pitchFamily="34" charset="0"/>
              </a:rPr>
              <a:t>to </a:t>
            </a:r>
            <a:r>
              <a:rPr sz="2000" spc="-240" dirty="0">
                <a:latin typeface="Arial" pitchFamily="34" charset="0"/>
                <a:cs typeface="Arial" pitchFamily="34" charset="0"/>
              </a:rPr>
              <a:t>ensure, </a:t>
            </a:r>
            <a:r>
              <a:rPr sz="2000" spc="-150" dirty="0">
                <a:latin typeface="Arial" pitchFamily="34" charset="0"/>
                <a:cs typeface="Arial" pitchFamily="34" charset="0"/>
              </a:rPr>
              <a:t>for </a:t>
            </a:r>
            <a:r>
              <a:rPr sz="2000" spc="-280" dirty="0">
                <a:latin typeface="Arial" pitchFamily="34" charset="0"/>
                <a:cs typeface="Arial" pitchFamily="34" charset="0"/>
              </a:rPr>
              <a:t>each </a:t>
            </a:r>
            <a:r>
              <a:rPr sz="2000" spc="-245" dirty="0">
                <a:latin typeface="Arial" pitchFamily="34" charset="0"/>
                <a:cs typeface="Arial" pitchFamily="34" charset="0"/>
              </a:rPr>
              <a:t>phase </a:t>
            </a:r>
            <a:r>
              <a:rPr sz="2000" spc="-160" dirty="0">
                <a:latin typeface="Arial" pitchFamily="34" charset="0"/>
                <a:cs typeface="Arial" pitchFamily="34" charset="0"/>
              </a:rPr>
              <a:t>of </a:t>
            </a:r>
            <a:r>
              <a:rPr sz="2000" spc="-220" dirty="0">
                <a:latin typeface="Arial" pitchFamily="34" charset="0"/>
                <a:cs typeface="Arial" pitchFamily="34" charset="0"/>
              </a:rPr>
              <a:t>the </a:t>
            </a:r>
            <a:r>
              <a:rPr sz="2000" spc="-290" dirty="0">
                <a:latin typeface="Arial" pitchFamily="34" charset="0"/>
                <a:cs typeface="Arial" pitchFamily="34" charset="0"/>
              </a:rPr>
              <a:t>SDLC, </a:t>
            </a:r>
            <a:r>
              <a:rPr sz="2000" spc="-220" dirty="0">
                <a:latin typeface="Arial" pitchFamily="34" charset="0"/>
                <a:cs typeface="Arial" pitchFamily="34" charset="0"/>
              </a:rPr>
              <a:t>that </a:t>
            </a:r>
            <a:r>
              <a:rPr sz="2000" spc="-235" dirty="0">
                <a:latin typeface="Arial" pitchFamily="34" charset="0"/>
                <a:cs typeface="Arial" pitchFamily="34" charset="0"/>
              </a:rPr>
              <a:t>I </a:t>
            </a:r>
            <a:r>
              <a:rPr sz="2000" spc="-254" dirty="0">
                <a:latin typeface="Arial" pitchFamily="34" charset="0"/>
                <a:cs typeface="Arial" pitchFamily="34" charset="0"/>
              </a:rPr>
              <a:t>have  </a:t>
            </a:r>
            <a:r>
              <a:rPr sz="2000" spc="-245" dirty="0">
                <a:latin typeface="Arial" pitchFamily="34" charset="0"/>
                <a:cs typeface="Arial" pitchFamily="34" charset="0"/>
              </a:rPr>
              <a:t>correctly </a:t>
            </a:r>
            <a:r>
              <a:rPr sz="2000" spc="-250" dirty="0">
                <a:latin typeface="Arial" pitchFamily="34" charset="0"/>
                <a:cs typeface="Arial" pitchFamily="34" charset="0"/>
              </a:rPr>
              <a:t>accounted </a:t>
            </a:r>
            <a:r>
              <a:rPr sz="2000" spc="-155" dirty="0">
                <a:latin typeface="Arial" pitchFamily="34" charset="0"/>
                <a:cs typeface="Arial" pitchFamily="34" charset="0"/>
              </a:rPr>
              <a:t>for </a:t>
            </a:r>
            <a:r>
              <a:rPr sz="2000" spc="-215" dirty="0">
                <a:latin typeface="Arial" pitchFamily="34" charset="0"/>
                <a:cs typeface="Arial" pitchFamily="34" charset="0"/>
              </a:rPr>
              <a:t>all </a:t>
            </a:r>
            <a:r>
              <a:rPr sz="2000" spc="-220" dirty="0">
                <a:latin typeface="Arial" pitchFamily="34" charset="0"/>
                <a:cs typeface="Arial" pitchFamily="34" charset="0"/>
              </a:rPr>
              <a:t>the </a:t>
            </a:r>
            <a:r>
              <a:rPr sz="2000" spc="-245" dirty="0">
                <a:latin typeface="Arial" pitchFamily="34" charset="0"/>
                <a:cs typeface="Arial" pitchFamily="34" charset="0"/>
              </a:rPr>
              <a:t>customer’s</a:t>
            </a:r>
            <a:r>
              <a:rPr sz="2000" spc="-27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54" dirty="0">
                <a:latin typeface="Arial" pitchFamily="34" charset="0"/>
                <a:cs typeface="Arial" pitchFamily="34" charset="0"/>
              </a:rPr>
              <a:t>needs?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390525" marR="5080" indent="-378460" algn="just">
              <a:lnSpc>
                <a:spcPct val="100299"/>
              </a:lnSpc>
              <a:buFont typeface="Arial"/>
              <a:buChar char="•"/>
              <a:tabLst>
                <a:tab pos="391160" algn="l"/>
              </a:tabLst>
            </a:pPr>
            <a:r>
              <a:rPr sz="2000" spc="-254" dirty="0">
                <a:latin typeface="Arial" pitchFamily="34" charset="0"/>
                <a:cs typeface="Arial" pitchFamily="34" charset="0"/>
              </a:rPr>
              <a:t>How </a:t>
            </a:r>
            <a:r>
              <a:rPr sz="2000" spc="-285" dirty="0">
                <a:latin typeface="Arial" pitchFamily="34" charset="0"/>
                <a:cs typeface="Arial" pitchFamily="34" charset="0"/>
              </a:rPr>
              <a:t>can </a:t>
            </a:r>
            <a:r>
              <a:rPr sz="2000" spc="-235" dirty="0">
                <a:latin typeface="Arial" pitchFamily="34" charset="0"/>
                <a:cs typeface="Arial" pitchFamily="34" charset="0"/>
              </a:rPr>
              <a:t>I </a:t>
            </a:r>
            <a:r>
              <a:rPr sz="2000" spc="-215" dirty="0">
                <a:latin typeface="Arial" pitchFamily="34" charset="0"/>
                <a:cs typeface="Arial" pitchFamily="34" charset="0"/>
              </a:rPr>
              <a:t>certify </a:t>
            </a:r>
            <a:r>
              <a:rPr sz="2000" spc="-220" dirty="0">
                <a:latin typeface="Arial" pitchFamily="34" charset="0"/>
                <a:cs typeface="Arial" pitchFamily="34" charset="0"/>
              </a:rPr>
              <a:t>that the </a:t>
            </a:r>
            <a:r>
              <a:rPr sz="2000" spc="-190" dirty="0">
                <a:latin typeface="Arial" pitchFamily="34" charset="0"/>
                <a:cs typeface="Arial" pitchFamily="34" charset="0"/>
              </a:rPr>
              <a:t>final </a:t>
            </a:r>
            <a:r>
              <a:rPr sz="2000" spc="-254" dirty="0">
                <a:latin typeface="Arial" pitchFamily="34" charset="0"/>
                <a:cs typeface="Arial" pitchFamily="34" charset="0"/>
              </a:rPr>
              <a:t>software </a:t>
            </a:r>
            <a:r>
              <a:rPr sz="2000" spc="-200" dirty="0">
                <a:latin typeface="Arial" pitchFamily="34" charset="0"/>
                <a:cs typeface="Arial" pitchFamily="34" charset="0"/>
              </a:rPr>
              <a:t>product </a:t>
            </a:r>
            <a:r>
              <a:rPr sz="2000" spc="-270" dirty="0">
                <a:latin typeface="Arial" pitchFamily="34" charset="0"/>
                <a:cs typeface="Arial" pitchFamily="34" charset="0"/>
              </a:rPr>
              <a:t>meets </a:t>
            </a:r>
            <a:r>
              <a:rPr sz="2000" spc="-215" dirty="0">
                <a:latin typeface="Arial" pitchFamily="34" charset="0"/>
                <a:cs typeface="Arial" pitchFamily="34" charset="0"/>
              </a:rPr>
              <a:t>the  </a:t>
            </a:r>
            <a:r>
              <a:rPr sz="2000" spc="-245" dirty="0">
                <a:latin typeface="Arial" pitchFamily="34" charset="0"/>
                <a:cs typeface="Arial" pitchFamily="34" charset="0"/>
              </a:rPr>
              <a:t>customer’s </a:t>
            </a:r>
            <a:r>
              <a:rPr sz="2000" spc="-254" dirty="0">
                <a:latin typeface="Arial" pitchFamily="34" charset="0"/>
                <a:cs typeface="Arial" pitchFamily="34" charset="0"/>
              </a:rPr>
              <a:t>needs? </a:t>
            </a:r>
            <a:r>
              <a:rPr sz="2000" spc="-225" dirty="0">
                <a:latin typeface="Arial" pitchFamily="34" charset="0"/>
                <a:cs typeface="Arial" pitchFamily="34" charset="0"/>
              </a:rPr>
              <a:t>It </a:t>
            </a:r>
            <a:r>
              <a:rPr sz="2000" spc="-250" dirty="0">
                <a:latin typeface="Arial" pitchFamily="34" charset="0"/>
                <a:cs typeface="Arial" pitchFamily="34" charset="0"/>
              </a:rPr>
              <a:t>lets </a:t>
            </a:r>
            <a:r>
              <a:rPr sz="2000" spc="-275" dirty="0">
                <a:latin typeface="Arial" pitchFamily="34" charset="0"/>
                <a:cs typeface="Arial" pitchFamily="34" charset="0"/>
              </a:rPr>
              <a:t>us </a:t>
            </a:r>
            <a:r>
              <a:rPr sz="2000" spc="-290">
                <a:latin typeface="Arial" pitchFamily="34" charset="0"/>
                <a:cs typeface="Arial" pitchFamily="34" charset="0"/>
              </a:rPr>
              <a:t>make </a:t>
            </a:r>
            <a:r>
              <a:rPr lang="en-IN" sz="2000" spc="-29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000" spc="-250" smtClean="0">
                <a:latin typeface="Arial" pitchFamily="34" charset="0"/>
                <a:cs typeface="Arial" pitchFamily="34" charset="0"/>
              </a:rPr>
              <a:t>sure</a:t>
            </a:r>
            <a:r>
              <a:rPr lang="en-IN" sz="2000" spc="-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000" spc="-250" smtClean="0">
                <a:latin typeface="Arial" pitchFamily="34" charset="0"/>
                <a:cs typeface="Arial" pitchFamily="34" charset="0"/>
              </a:rPr>
              <a:t> </a:t>
            </a:r>
            <a:r>
              <a:rPr sz="2000" spc="-225" dirty="0">
                <a:latin typeface="Arial" pitchFamily="34" charset="0"/>
                <a:cs typeface="Arial" pitchFamily="34" charset="0"/>
              </a:rPr>
              <a:t>requirements </a:t>
            </a:r>
            <a:r>
              <a:rPr sz="2000" spc="-260" dirty="0">
                <a:latin typeface="Arial" pitchFamily="34" charset="0"/>
                <a:cs typeface="Arial" pitchFamily="34" charset="0"/>
              </a:rPr>
              <a:t>are </a:t>
            </a:r>
            <a:r>
              <a:rPr sz="2000" spc="-225" dirty="0">
                <a:latin typeface="Arial" pitchFamily="34" charset="0"/>
                <a:cs typeface="Arial" pitchFamily="34" charset="0"/>
              </a:rPr>
              <a:t>captured  </a:t>
            </a:r>
            <a:r>
              <a:rPr sz="2000" spc="-180">
                <a:latin typeface="Arial" pitchFamily="34" charset="0"/>
                <a:cs typeface="Arial" pitchFamily="34" charset="0"/>
              </a:rPr>
              <a:t>in </a:t>
            </a:r>
            <a:r>
              <a:rPr lang="en-IN" sz="2000" spc="-18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000" spc="-260" smtClean="0">
                <a:latin typeface="Arial" pitchFamily="34" charset="0"/>
                <a:cs typeface="Arial" pitchFamily="34" charset="0"/>
              </a:rPr>
              <a:t>test</a:t>
            </a:r>
            <a:r>
              <a:rPr sz="2000" spc="-30" smtClean="0">
                <a:latin typeface="Arial" pitchFamily="34" charset="0"/>
                <a:cs typeface="Arial" pitchFamily="34" charset="0"/>
              </a:rPr>
              <a:t> </a:t>
            </a:r>
            <a:r>
              <a:rPr sz="2000" spc="-315" dirty="0">
                <a:latin typeface="Arial" pitchFamily="34" charset="0"/>
                <a:cs typeface="Arial" pitchFamily="34" charset="0"/>
              </a:rPr>
              <a:t>cases.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0" y="1195800"/>
            <a:ext cx="51226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Benefits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</a:t>
            </a: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using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traceability</a:t>
            </a:r>
            <a:r>
              <a:rPr sz="1950" b="1" spc="-6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matrices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233" y="2725965"/>
            <a:ext cx="7895590" cy="2653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715" indent="-378460">
              <a:lnSpc>
                <a:spcPct val="101499"/>
              </a:lnSpc>
              <a:spcBef>
                <a:spcPts val="95"/>
              </a:spcBef>
              <a:buFont typeface="Arial"/>
              <a:buChar char="•"/>
              <a:tabLst>
                <a:tab pos="390525" algn="l"/>
                <a:tab pos="391160" algn="l"/>
                <a:tab pos="1408430" algn="l"/>
                <a:tab pos="1748155" algn="l"/>
                <a:tab pos="2814320" algn="l"/>
                <a:tab pos="3236595" algn="l"/>
                <a:tab pos="3785235" algn="l"/>
                <a:tab pos="4574540" algn="l"/>
                <a:tab pos="5208270" algn="l"/>
                <a:tab pos="5756275" algn="l"/>
                <a:tab pos="6890384" algn="l"/>
                <a:tab pos="7249795" algn="l"/>
              </a:tabLst>
            </a:pPr>
            <a:r>
              <a:rPr sz="2400" spc="-65" dirty="0">
                <a:latin typeface="Arial" pitchFamily="34" charset="0"/>
                <a:cs typeface="Arial" pitchFamily="34" charset="0"/>
              </a:rPr>
              <a:t>M</a:t>
            </a:r>
            <a:r>
              <a:rPr sz="2400" spc="-295" dirty="0">
                <a:latin typeface="Arial" pitchFamily="34" charset="0"/>
                <a:cs typeface="Arial" pitchFamily="34" charset="0"/>
              </a:rPr>
              <a:t>a</a:t>
            </a:r>
            <a:r>
              <a:rPr sz="2400" spc="-335" dirty="0">
                <a:latin typeface="Arial" pitchFamily="34" charset="0"/>
                <a:cs typeface="Arial" pitchFamily="34" charset="0"/>
              </a:rPr>
              <a:t>k</a:t>
            </a:r>
            <a:r>
              <a:rPr sz="2400" spc="-15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n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g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5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ob</a:t>
            </a:r>
            <a:r>
              <a:rPr sz="2400" spc="-245" dirty="0">
                <a:latin typeface="Arial" pitchFamily="34" charset="0"/>
                <a:cs typeface="Arial" pitchFamily="34" charset="0"/>
              </a:rPr>
              <a:t>v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o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u</a:t>
            </a:r>
            <a:r>
              <a:rPr sz="2400" spc="-355" dirty="0">
                <a:latin typeface="Arial" pitchFamily="34" charset="0"/>
                <a:cs typeface="Arial" pitchFamily="34" charset="0"/>
              </a:rPr>
              <a:t>s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215" dirty="0">
                <a:latin typeface="Arial" pitchFamily="34" charset="0"/>
                <a:cs typeface="Arial" pitchFamily="34" charset="0"/>
              </a:rPr>
              <a:t>t</a:t>
            </a:r>
            <a:r>
              <a:rPr sz="2400" spc="-145" dirty="0">
                <a:latin typeface="Arial" pitchFamily="34" charset="0"/>
                <a:cs typeface="Arial" pitchFamily="34" charset="0"/>
              </a:rPr>
              <a:t>o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h</a:t>
            </a:r>
            <a:r>
              <a:rPr sz="2400" spc="-270" dirty="0">
                <a:latin typeface="Arial" pitchFamily="34" charset="0"/>
                <a:cs typeface="Arial" pitchFamily="34" charset="0"/>
              </a:rPr>
              <a:t>e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375" dirty="0">
                <a:latin typeface="Arial" pitchFamily="34" charset="0"/>
                <a:cs typeface="Arial" pitchFamily="34" charset="0"/>
              </a:rPr>
              <a:t>c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li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e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n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h</a:t>
            </a:r>
            <a:r>
              <a:rPr sz="2400" spc="-295" dirty="0">
                <a:latin typeface="Arial" pitchFamily="34" charset="0"/>
                <a:cs typeface="Arial" pitchFamily="34" charset="0"/>
              </a:rPr>
              <a:t>a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h</a:t>
            </a:r>
            <a:r>
              <a:rPr sz="2400" spc="-270" dirty="0">
                <a:latin typeface="Arial" pitchFamily="34" charset="0"/>
                <a:cs typeface="Arial" pitchFamily="34" charset="0"/>
              </a:rPr>
              <a:t>e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365" dirty="0">
                <a:latin typeface="Arial" pitchFamily="34" charset="0"/>
                <a:cs typeface="Arial" pitchFamily="34" charset="0"/>
              </a:rPr>
              <a:t>s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o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f</a:t>
            </a:r>
            <a:r>
              <a:rPr sz="2400" spc="-195" dirty="0">
                <a:latin typeface="Arial" pitchFamily="34" charset="0"/>
                <a:cs typeface="Arial" pitchFamily="34" charset="0"/>
              </a:rPr>
              <a:t>t</a:t>
            </a:r>
            <a:r>
              <a:rPr sz="2400" spc="-420" dirty="0">
                <a:latin typeface="Arial" pitchFamily="34" charset="0"/>
                <a:cs typeface="Arial" pitchFamily="34" charset="0"/>
              </a:rPr>
              <a:t>w</a:t>
            </a:r>
            <a:r>
              <a:rPr sz="2400" spc="-295" dirty="0">
                <a:latin typeface="Arial" pitchFamily="34" charset="0"/>
                <a:cs typeface="Arial" pitchFamily="34" charset="0"/>
              </a:rPr>
              <a:t>a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r</a:t>
            </a:r>
            <a:r>
              <a:rPr sz="2400" spc="-270" dirty="0">
                <a:latin typeface="Arial" pitchFamily="34" charset="0"/>
                <a:cs typeface="Arial" pitchFamily="34" charset="0"/>
              </a:rPr>
              <a:t>e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5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355" dirty="0">
                <a:latin typeface="Arial" pitchFamily="34" charset="0"/>
                <a:cs typeface="Arial" pitchFamily="34" charset="0"/>
              </a:rPr>
              <a:t>s</a:t>
            </a:r>
            <a:r>
              <a:rPr sz="2400" dirty="0">
                <a:latin typeface="Arial" pitchFamily="34" charset="0"/>
                <a:cs typeface="Arial" pitchFamily="34" charset="0"/>
              </a:rPr>
              <a:t>	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b</a:t>
            </a:r>
            <a:r>
              <a:rPr sz="2400" spc="-280" dirty="0">
                <a:latin typeface="Arial" pitchFamily="34" charset="0"/>
                <a:cs typeface="Arial" pitchFamily="34" charset="0"/>
              </a:rPr>
              <a:t>e</a:t>
            </a:r>
            <a:r>
              <a:rPr sz="2400" spc="-15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n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g  </a:t>
            </a:r>
            <a:r>
              <a:rPr sz="2400" spc="-204" dirty="0">
                <a:latin typeface="Arial" pitchFamily="34" charset="0"/>
                <a:cs typeface="Arial" pitchFamily="34" charset="0"/>
              </a:rPr>
              <a:t>developed </a:t>
            </a:r>
            <a:r>
              <a:rPr sz="2400" spc="-325" dirty="0">
                <a:latin typeface="Arial" pitchFamily="34" charset="0"/>
                <a:cs typeface="Arial" pitchFamily="34" charset="0"/>
              </a:rPr>
              <a:t>as </a:t>
            </a:r>
            <a:r>
              <a:rPr sz="2400" spc="-204" dirty="0">
                <a:latin typeface="Arial" pitchFamily="34" charset="0"/>
                <a:cs typeface="Arial" pitchFamily="34" charset="0"/>
              </a:rPr>
              <a:t>required.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90525" indent="-37846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spc="-229" dirty="0">
                <a:latin typeface="Arial" pitchFamily="34" charset="0"/>
                <a:cs typeface="Arial" pitchFamily="34" charset="0"/>
              </a:rPr>
              <a:t>Ensuring </a:t>
            </a:r>
            <a:r>
              <a:rPr sz="2400" spc="-220" dirty="0">
                <a:latin typeface="Arial" pitchFamily="34" charset="0"/>
                <a:cs typeface="Arial" pitchFamily="34" charset="0"/>
              </a:rPr>
              <a:t>that </a:t>
            </a:r>
            <a:r>
              <a:rPr sz="2400" spc="-215" dirty="0">
                <a:latin typeface="Arial" pitchFamily="34" charset="0"/>
                <a:cs typeface="Arial" pitchFamily="34" charset="0"/>
              </a:rPr>
              <a:t>all </a:t>
            </a:r>
            <a:r>
              <a:rPr sz="2400" spc="-229" dirty="0">
                <a:latin typeface="Arial" pitchFamily="34" charset="0"/>
                <a:cs typeface="Arial" pitchFamily="34" charset="0"/>
              </a:rPr>
              <a:t>requirements 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are 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part </a:t>
            </a:r>
            <a:r>
              <a:rPr sz="2400" spc="-160" dirty="0">
                <a:latin typeface="Arial" pitchFamily="34" charset="0"/>
                <a:cs typeface="Arial" pitchFamily="34" charset="0"/>
              </a:rPr>
              <a:t>of </a:t>
            </a:r>
            <a:r>
              <a:rPr sz="2400" spc="-220" dirty="0">
                <a:latin typeface="Arial" pitchFamily="34" charset="0"/>
                <a:cs typeface="Arial" pitchFamily="34" charset="0"/>
              </a:rPr>
              <a:t>the 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test</a:t>
            </a:r>
            <a:r>
              <a:rPr sz="2400" spc="-37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315" dirty="0">
                <a:latin typeface="Arial" pitchFamily="34" charset="0"/>
                <a:cs typeface="Arial" pitchFamily="34" charset="0"/>
              </a:rPr>
              <a:t>cases.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90525" marR="6985" indent="-378460">
              <a:lnSpc>
                <a:spcPts val="2380"/>
              </a:lnSpc>
              <a:spcBef>
                <a:spcPts val="8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spc="-225" dirty="0">
                <a:latin typeface="Arial" pitchFamily="34" charset="0"/>
                <a:cs typeface="Arial" pitchFamily="34" charset="0"/>
              </a:rPr>
              <a:t>Ensuring </a:t>
            </a:r>
            <a:r>
              <a:rPr sz="2400" spc="-215" dirty="0">
                <a:latin typeface="Arial" pitchFamily="34" charset="0"/>
                <a:cs typeface="Arial" pitchFamily="34" charset="0"/>
              </a:rPr>
              <a:t>that </a:t>
            </a:r>
            <a:r>
              <a:rPr sz="2400" spc="-220" dirty="0">
                <a:latin typeface="Arial" pitchFamily="34" charset="0"/>
                <a:cs typeface="Arial" pitchFamily="34" charset="0"/>
              </a:rPr>
              <a:t>developers </a:t>
            </a:r>
            <a:r>
              <a:rPr sz="2400" spc="-254" dirty="0">
                <a:latin typeface="Arial" pitchFamily="34" charset="0"/>
                <a:cs typeface="Arial" pitchFamily="34" charset="0"/>
              </a:rPr>
              <a:t>are 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not </a:t>
            </a:r>
            <a:r>
              <a:rPr sz="2400" spc="-229" dirty="0">
                <a:latin typeface="Arial" pitchFamily="34" charset="0"/>
                <a:cs typeface="Arial" pitchFamily="34" charset="0"/>
              </a:rPr>
              <a:t>creating </a:t>
            </a:r>
            <a:r>
              <a:rPr sz="2400" spc="-245" dirty="0">
                <a:latin typeface="Arial" pitchFamily="34" charset="0"/>
                <a:cs typeface="Arial" pitchFamily="34" charset="0"/>
              </a:rPr>
              <a:t>features </a:t>
            </a:r>
            <a:r>
              <a:rPr sz="2400" spc="-215" dirty="0">
                <a:latin typeface="Arial" pitchFamily="34" charset="0"/>
                <a:cs typeface="Arial" pitchFamily="34" charset="0"/>
              </a:rPr>
              <a:t>that </a:t>
            </a:r>
            <a:r>
              <a:rPr sz="2400" spc="-170" dirty="0">
                <a:latin typeface="Arial" pitchFamily="34" charset="0"/>
                <a:cs typeface="Arial" pitchFamily="34" charset="0"/>
              </a:rPr>
              <a:t>no 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one </a:t>
            </a:r>
            <a:r>
              <a:rPr sz="2400" spc="-280" dirty="0">
                <a:latin typeface="Arial" pitchFamily="34" charset="0"/>
                <a:cs typeface="Arial" pitchFamily="34" charset="0"/>
              </a:rPr>
              <a:t>has  </a:t>
            </a:r>
            <a:r>
              <a:rPr sz="2400" spc="-229" dirty="0">
                <a:latin typeface="Arial" pitchFamily="34" charset="0"/>
                <a:cs typeface="Arial" pitchFamily="34" charset="0"/>
              </a:rPr>
              <a:t>requested.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90525" indent="-378460">
              <a:lnSpc>
                <a:spcPts val="2285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spc="-200" dirty="0">
                <a:latin typeface="Arial" pitchFamily="34" charset="0"/>
                <a:cs typeface="Arial" pitchFamily="34" charset="0"/>
              </a:rPr>
              <a:t>Making 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it </a:t>
            </a:r>
            <a:r>
              <a:rPr sz="2400" spc="-295" dirty="0">
                <a:latin typeface="Arial" pitchFamily="34" charset="0"/>
                <a:cs typeface="Arial" pitchFamily="34" charset="0"/>
              </a:rPr>
              <a:t>easy 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to 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identify </a:t>
            </a:r>
            <a:r>
              <a:rPr sz="2400" spc="-235" dirty="0">
                <a:latin typeface="Arial" pitchFamily="34" charset="0"/>
                <a:cs typeface="Arial" pitchFamily="34" charset="0"/>
              </a:rPr>
              <a:t>missing</a:t>
            </a:r>
            <a:r>
              <a:rPr sz="2400" spc="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20" dirty="0">
                <a:latin typeface="Arial" pitchFamily="34" charset="0"/>
                <a:cs typeface="Arial" pitchFamily="34" charset="0"/>
              </a:rPr>
              <a:t>functionalities.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90525" marR="5080" indent="-378460">
              <a:lnSpc>
                <a:spcPts val="2320"/>
              </a:lnSpc>
              <a:spcBef>
                <a:spcPts val="13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400" spc="-200" dirty="0">
                <a:latin typeface="Arial" pitchFamily="34" charset="0"/>
                <a:cs typeface="Arial" pitchFamily="34" charset="0"/>
              </a:rPr>
              <a:t>Making 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it </a:t>
            </a:r>
            <a:r>
              <a:rPr sz="2400" spc="-290" dirty="0">
                <a:latin typeface="Arial" pitchFamily="34" charset="0"/>
                <a:cs typeface="Arial" pitchFamily="34" charset="0"/>
              </a:rPr>
              <a:t>easy 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to </a:t>
            </a:r>
            <a:r>
              <a:rPr sz="2400" spc="-160" dirty="0">
                <a:latin typeface="Arial" pitchFamily="34" charset="0"/>
                <a:cs typeface="Arial" pitchFamily="34" charset="0"/>
              </a:rPr>
              <a:t>find 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out </a:t>
            </a:r>
            <a:r>
              <a:rPr sz="2400" spc="-265" dirty="0">
                <a:latin typeface="Arial" pitchFamily="34" charset="0"/>
                <a:cs typeface="Arial" pitchFamily="34" charset="0"/>
              </a:rPr>
              <a:t>which 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test </a:t>
            </a:r>
            <a:r>
              <a:rPr sz="2400" spc="-335" dirty="0">
                <a:latin typeface="Arial" pitchFamily="34" charset="0"/>
                <a:cs typeface="Arial" pitchFamily="34" charset="0"/>
              </a:rPr>
              <a:t>cases </a:t>
            </a:r>
            <a:r>
              <a:rPr sz="2400" spc="-225" dirty="0">
                <a:latin typeface="Arial" pitchFamily="34" charset="0"/>
                <a:cs typeface="Arial" pitchFamily="34" charset="0"/>
              </a:rPr>
              <a:t>need 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updating </a:t>
            </a:r>
            <a:r>
              <a:rPr sz="2400" spc="-150" dirty="0">
                <a:latin typeface="Arial" pitchFamily="34" charset="0"/>
                <a:cs typeface="Arial" pitchFamily="34" charset="0"/>
              </a:rPr>
              <a:t>if </a:t>
            </a:r>
            <a:r>
              <a:rPr sz="2400" spc="-225" dirty="0">
                <a:latin typeface="Arial" pitchFamily="34" charset="0"/>
                <a:cs typeface="Arial" pitchFamily="34" charset="0"/>
              </a:rPr>
              <a:t>there  </a:t>
            </a:r>
            <a:r>
              <a:rPr sz="2400" spc="-260" dirty="0">
                <a:latin typeface="Arial" pitchFamily="34" charset="0"/>
                <a:cs typeface="Arial" pitchFamily="34" charset="0"/>
              </a:rPr>
              <a:t>are </a:t>
            </a:r>
            <a:r>
              <a:rPr sz="2400" spc="-245" dirty="0">
                <a:latin typeface="Arial" pitchFamily="34" charset="0"/>
                <a:cs typeface="Arial" pitchFamily="34" charset="0"/>
              </a:rPr>
              <a:t>change</a:t>
            </a:r>
            <a:r>
              <a:rPr sz="2400" spc="-32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50" dirty="0">
                <a:latin typeface="Arial" pitchFamily="34" charset="0"/>
                <a:cs typeface="Arial" pitchFamily="34" charset="0"/>
              </a:rPr>
              <a:t>requests.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5663986BB9D43985567A3AC0DB644" ma:contentTypeVersion="3" ma:contentTypeDescription="Create a new document." ma:contentTypeScope="" ma:versionID="e872d2dc2a5d4e9b375433a003e2f625">
  <xsd:schema xmlns:xsd="http://www.w3.org/2001/XMLSchema" xmlns:xs="http://www.w3.org/2001/XMLSchema" xmlns:p="http://schemas.microsoft.com/office/2006/metadata/properties" xmlns:ns2="302dcb64-fe86-4e7e-8e0a-3121f0c50126" targetNamespace="http://schemas.microsoft.com/office/2006/metadata/properties" ma:root="true" ma:fieldsID="c932e5204d78204e00a4fc25ac4775fa" ns2:_="">
    <xsd:import namespace="302dcb64-fe86-4e7e-8e0a-3121f0c501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dcb64-fe86-4e7e-8e0a-3121f0c5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8E6F4A-E81B-4ECF-9EFC-3434E21DA6C0}"/>
</file>

<file path=customXml/itemProps2.xml><?xml version="1.0" encoding="utf-8"?>
<ds:datastoreItem xmlns:ds="http://schemas.openxmlformats.org/officeDocument/2006/customXml" ds:itemID="{FF8A560D-3627-4F94-9FDE-E89AFBC98256}"/>
</file>

<file path=customXml/itemProps3.xml><?xml version="1.0" encoding="utf-8"?>
<ds:datastoreItem xmlns:ds="http://schemas.openxmlformats.org/officeDocument/2006/customXml" ds:itemID="{8F2086C2-BEFF-4A1C-BD5D-0FEFC17DCA5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1003</Words>
  <Application>Microsoft Office PowerPoint</Application>
  <PresentationFormat>Custom</PresentationFormat>
  <Paragraphs>181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SOFTWARE TESTING UE18CS400SB</vt:lpstr>
      <vt:lpstr>SOFTWARE TESTING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SOFTWARE TESTING</vt:lpstr>
      <vt:lpstr>Slide 16</vt:lpstr>
      <vt:lpstr> A mobile banking application lists the registered  accounts of an user and a PIN entry corresponding to  the selected account.</vt:lpstr>
      <vt:lpstr>Slide 18</vt:lpstr>
      <vt:lpstr>SOFTWARE TESTING</vt:lpstr>
      <vt:lpstr>SOFTWARE TESTING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ST-13.pptx</dc:title>
  <dc:creator>Sunitha</dc:creator>
  <cp:lastModifiedBy>Windows User</cp:lastModifiedBy>
  <cp:revision>63</cp:revision>
  <dcterms:created xsi:type="dcterms:W3CDTF">2021-09-15T06:52:21Z</dcterms:created>
  <dcterms:modified xsi:type="dcterms:W3CDTF">2021-09-22T06:26:26Z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2021-03-06T00:00:00Z</vt:filetime>
  </property>
  <property fmtid="{D5CDD505-2E9C-101B-9397-08002B2CF9AE}" pid="3" name="LastSaved">
    <vt:filetime>2021-09-15T00:00:00Z</vt:filetime>
  </property>
  <property fmtid="{D5CDD505-2E9C-101B-9397-08002B2CF9AE}" pid="4" name="ContentTypeId">
    <vt:lpwstr>0x0101006555663986BB9D43985567A3AC0DB644</vt:lpwstr>
  </property>
</Properties>
</file>