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99" r:id="rId5"/>
    <p:sldId id="300" r:id="rId6"/>
    <p:sldId id="298" r:id="rId7"/>
    <p:sldId id="271" r:id="rId8"/>
    <p:sldId id="303" r:id="rId9"/>
    <p:sldId id="304" r:id="rId10"/>
    <p:sldId id="272" r:id="rId11"/>
    <p:sldId id="273" r:id="rId12"/>
    <p:sldId id="274" r:id="rId13"/>
    <p:sldId id="275" r:id="rId14"/>
    <p:sldId id="276" r:id="rId15"/>
    <p:sldId id="311" r:id="rId16"/>
    <p:sldId id="312" r:id="rId17"/>
    <p:sldId id="277" r:id="rId18"/>
    <p:sldId id="278" r:id="rId19"/>
    <p:sldId id="279" r:id="rId20"/>
    <p:sldId id="280" r:id="rId21"/>
    <p:sldId id="305" r:id="rId22"/>
    <p:sldId id="306" r:id="rId23"/>
    <p:sldId id="307" r:id="rId24"/>
    <p:sldId id="308" r:id="rId25"/>
    <p:sldId id="281" r:id="rId26"/>
    <p:sldId id="282" r:id="rId27"/>
    <p:sldId id="301" r:id="rId28"/>
    <p:sldId id="302" r:id="rId29"/>
    <p:sldId id="283" r:id="rId30"/>
    <p:sldId id="284" r:id="rId31"/>
    <p:sldId id="310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42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6198" y="2349540"/>
            <a:ext cx="9206002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2374" y="4882400"/>
            <a:ext cx="9193651" cy="101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0316" y="2750341"/>
            <a:ext cx="2877767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C459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589" y="1656038"/>
            <a:ext cx="953522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quivalence-partitioning-method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819400"/>
            <a:ext cx="4495800" cy="8521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SOFTWARE</a:t>
            </a:r>
            <a:r>
              <a:rPr spc="-100" dirty="0"/>
              <a:t> </a:t>
            </a:r>
            <a:r>
              <a:rPr dirty="0"/>
              <a:t>TESTING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IN" sz="2400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UE18CS400SB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4009166" y="4710130"/>
            <a:ext cx="515302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>
                <a:ea typeface="Calibri"/>
                <a:cs typeface="Calibri"/>
                <a:sym typeface="Calibri"/>
              </a:rPr>
              <a:t> Prasad</a:t>
            </a:r>
            <a:endParaRPr lang="en-IN" sz="1600" dirty="0" smtClean="0"/>
          </a:p>
          <a:p>
            <a:pPr marL="12600" lvl="0"/>
            <a:r>
              <a:rPr lang="en-IN" sz="2000" dirty="0">
                <a:ea typeface="Calibri"/>
                <a:cs typeface="Calibri"/>
                <a:sym typeface="Calibri"/>
              </a:rPr>
              <a:t>venkateshprasad@pes.edu</a:t>
            </a:r>
            <a:endParaRPr lang="en-IN" sz="16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482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2560" y="2378964"/>
            <a:ext cx="1967483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6548" y="1278635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92"/>
                </a:lnTo>
                <a:lnTo>
                  <a:pt x="880872" y="888492"/>
                </a:lnTo>
                <a:lnTo>
                  <a:pt x="880872" y="36576"/>
                </a:lnTo>
                <a:lnTo>
                  <a:pt x="880872" y="9144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030" y="1656038"/>
            <a:ext cx="6067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Boundary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Value</a:t>
            </a:r>
            <a:r>
              <a:rPr sz="1950" b="1" spc="-3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Analysis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2"/>
            <a:ext cx="53269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6" name="Rectangle 5"/>
          <p:cNvSpPr/>
          <p:nvPr/>
        </p:nvSpPr>
        <p:spPr>
          <a:xfrm>
            <a:off x="304800" y="2514600"/>
            <a:ext cx="7086600" cy="3459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Most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defects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come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up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near</a:t>
            </a:r>
            <a:r>
              <a:rPr lang="en-IN" sz="2400" spc="-7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“boundaries”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Reasons from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white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box</a:t>
            </a:r>
            <a:r>
              <a:rPr lang="en-IN" sz="2400" spc="-7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perspective: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577850" marR="5080" lvl="1" indent="-187960">
              <a:lnSpc>
                <a:spcPts val="1780"/>
              </a:lnSpc>
              <a:spcBef>
                <a:spcPts val="465"/>
              </a:spcBef>
              <a:buFont typeface="Arial"/>
              <a:buChar char="•"/>
              <a:tabLst>
                <a:tab pos="578485" algn="l"/>
              </a:tabLst>
            </a:pPr>
            <a:r>
              <a:rPr lang="en-IN" sz="2400" spc="-10" dirty="0" smtClean="0">
                <a:latin typeface="Arial" pitchFamily="34" charset="0"/>
                <a:cs typeface="Arial" pitchFamily="34" charset="0"/>
              </a:rPr>
              <a:t>Programmers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tentativeness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using the right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relational </a:t>
            </a:r>
            <a:r>
              <a:rPr lang="en-IN" sz="2400" spc="-10" dirty="0" smtClean="0">
                <a:latin typeface="Arial" pitchFamily="34" charset="0"/>
                <a:cs typeface="Arial" pitchFamily="34" charset="0"/>
              </a:rPr>
              <a:t>operator 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(&lt;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or &lt; =</a:t>
            </a:r>
            <a:r>
              <a:rPr lang="en-IN" sz="2400" spc="-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?)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577850" lvl="1" indent="-18796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78485" algn="l"/>
              </a:tabLs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Multiple </a:t>
            </a:r>
            <a:r>
              <a:rPr lang="en-IN" sz="2400" spc="-20" dirty="0" smtClean="0">
                <a:latin typeface="Arial" pitchFamily="34" charset="0"/>
                <a:cs typeface="Arial" pitchFamily="34" charset="0"/>
              </a:rPr>
              <a:t>ways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of implementing</a:t>
            </a:r>
            <a:r>
              <a:rPr lang="en-IN" sz="2400" spc="-7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loops</a:t>
            </a:r>
          </a:p>
          <a:p>
            <a:pPr marL="577850" lvl="1" indent="-18796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578485" algn="l"/>
              </a:tabLs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Confusing </a:t>
            </a:r>
            <a:r>
              <a:rPr lang="en-IN" sz="2400" spc="-15" dirty="0" smtClean="0">
                <a:latin typeface="Arial" pitchFamily="34" charset="0"/>
                <a:cs typeface="Arial" pitchFamily="34" charset="0"/>
              </a:rPr>
              <a:t>array</a:t>
            </a:r>
            <a:r>
              <a:rPr lang="en-IN" sz="2400" spc="-6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subscripts</a:t>
            </a:r>
          </a:p>
          <a:p>
            <a:pPr marL="201295" indent="-18923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Reasons from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a black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box</a:t>
            </a:r>
            <a:r>
              <a:rPr lang="en-IN" sz="2400" spc="-8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perspective: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577850" lvl="1" indent="-18796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78485" algn="l"/>
              </a:tabLs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Unclear</a:t>
            </a:r>
            <a:r>
              <a:rPr lang="en-IN" sz="2400" spc="-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requirements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577850" lvl="1" indent="-18796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78485" algn="l"/>
              </a:tabLst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Ambiguous or “it depends”</a:t>
            </a:r>
            <a:r>
              <a:rPr lang="en-IN" sz="2400" spc="-10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mindset!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6409055" cy="109388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Boundary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Conditions –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Example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1: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Database</a:t>
            </a:r>
            <a:r>
              <a:rPr sz="1950" b="1" spc="-3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Buffers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590800"/>
            <a:ext cx="6781800" cy="243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3545" marR="142240" indent="-189230">
              <a:lnSpc>
                <a:spcPts val="2140"/>
              </a:lnSpc>
              <a:spcBef>
                <a:spcPts val="1230"/>
              </a:spcBef>
              <a:buFont typeface="Arial"/>
              <a:buChar char="•"/>
              <a:tabLst>
                <a:tab pos="424180" algn="l"/>
              </a:tabLst>
            </a:pP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Boundary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value analysis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extremely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useful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there are  limits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internal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structures, resources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IN" sz="2400" spc="-8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variables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423545" marR="5080" indent="-189230">
              <a:lnSpc>
                <a:spcPts val="2140"/>
              </a:lnSpc>
              <a:spcBef>
                <a:spcPts val="819"/>
              </a:spcBef>
              <a:buFont typeface="Arial"/>
              <a:buChar char="•"/>
              <a:tabLst>
                <a:tab pos="424180" algn="l"/>
              </a:tabLst>
            </a:pP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Database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starts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with a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pre-allocating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number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sz="2400" spc="-10" dirty="0" smtClean="0">
                <a:latin typeface="Arial" pitchFamily="34" charset="0"/>
                <a:cs typeface="Arial" pitchFamily="34" charset="0"/>
              </a:rPr>
              <a:t>buffers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for 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caching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423545" indent="-18923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424180" algn="l"/>
              </a:tabLst>
            </a:pPr>
            <a:r>
              <a:rPr lang="en-IN" sz="2400" spc="-10" dirty="0" smtClean="0">
                <a:latin typeface="Arial" pitchFamily="34" charset="0"/>
                <a:cs typeface="Arial" pitchFamily="34" charset="0"/>
              </a:rPr>
              <a:t>Buffers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filled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up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as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needed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42354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24180" algn="l"/>
              </a:tabLst>
            </a:pP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If full, </a:t>
            </a:r>
            <a:r>
              <a:rPr lang="en-IN" sz="2400" spc="-10" dirty="0" smtClean="0">
                <a:latin typeface="Arial" pitchFamily="34" charset="0"/>
                <a:cs typeface="Arial" pitchFamily="34" charset="0"/>
              </a:rPr>
              <a:t>buffers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freed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a FIFO</a:t>
            </a:r>
            <a:r>
              <a:rPr lang="en-IN" sz="2400" spc="-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basis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" y="2409444"/>
            <a:ext cx="5887212" cy="3913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0" y="1195800"/>
            <a:ext cx="66466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Boundary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Conditions –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Example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1: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Database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 Buffers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819" y="3889247"/>
            <a:ext cx="5043170" cy="1530350"/>
            <a:chOff x="464819" y="3889247"/>
            <a:chExt cx="5043170" cy="1530350"/>
          </a:xfrm>
        </p:grpSpPr>
        <p:sp>
          <p:nvSpPr>
            <p:cNvPr id="3" name="object 3"/>
            <p:cNvSpPr/>
            <p:nvPr/>
          </p:nvSpPr>
          <p:spPr>
            <a:xfrm>
              <a:off x="472439" y="3889247"/>
              <a:ext cx="5029200" cy="1530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4819" y="4190999"/>
              <a:ext cx="5042916" cy="3169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19" y="4802123"/>
              <a:ext cx="5042916" cy="3169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0154" y="3889247"/>
          <a:ext cx="5028565" cy="153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510"/>
                <a:gridCol w="1583055"/>
              </a:tblGrid>
              <a:tr h="306324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3521075" algn="l"/>
                        </a:tabLst>
                      </a:pP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Units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Bought	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Price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per</a:t>
                      </a:r>
                      <a:r>
                        <a:rPr sz="145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Unit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632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First </a:t>
                      </a:r>
                      <a:r>
                        <a:rPr sz="1450" spc="-25" dirty="0">
                          <a:latin typeface="Carlito"/>
                          <a:cs typeface="Carlito"/>
                        </a:rPr>
                        <a:t>Ten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Units </a:t>
                      </a:r>
                      <a:r>
                        <a:rPr sz="1450" spc="20" dirty="0">
                          <a:latin typeface="Carlito"/>
                          <a:cs typeface="Carlito"/>
                        </a:rPr>
                        <a:t>(1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–</a:t>
                      </a:r>
                      <a:r>
                        <a:rPr sz="145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10)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B9AD4"/>
                      </a:solidFill>
                      <a:prstDash val="solid"/>
                    </a:lnL>
                    <a:lnR w="6350">
                      <a:solidFill>
                        <a:srgbClr val="5B9AD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5B9A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 5.00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B9AD4"/>
                      </a:solidFill>
                      <a:prstDash val="solid"/>
                    </a:lnL>
                    <a:lnR w="6350">
                      <a:solidFill>
                        <a:srgbClr val="5B9AD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5B9AD4"/>
                      </a:solidFill>
                      <a:prstDash val="solid"/>
                    </a:lnB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Next </a:t>
                      </a:r>
                      <a:r>
                        <a:rPr sz="1450" spc="-25" dirty="0">
                          <a:latin typeface="Carlito"/>
                          <a:cs typeface="Carlito"/>
                        </a:rPr>
                        <a:t>Ten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Units </a:t>
                      </a:r>
                      <a:r>
                        <a:rPr sz="1450" spc="20" dirty="0">
                          <a:latin typeface="Carlito"/>
                          <a:cs typeface="Carlito"/>
                        </a:rPr>
                        <a:t>(11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–</a:t>
                      </a:r>
                      <a:r>
                        <a:rPr sz="145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20)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B9AD4"/>
                      </a:solidFill>
                      <a:prstDash val="solid"/>
                    </a:lnL>
                    <a:lnR w="6350">
                      <a:solidFill>
                        <a:srgbClr val="5B9AD4"/>
                      </a:solidFill>
                      <a:prstDash val="solid"/>
                    </a:lnR>
                    <a:lnT w="6350">
                      <a:solidFill>
                        <a:srgbClr val="5B9AD4"/>
                      </a:solidFill>
                      <a:prstDash val="solid"/>
                    </a:lnT>
                    <a:lnB w="6350">
                      <a:solidFill>
                        <a:srgbClr val="5B9A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 4.75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B9AD4"/>
                      </a:solidFill>
                      <a:prstDash val="solid"/>
                    </a:lnL>
                    <a:lnR w="6350">
                      <a:solidFill>
                        <a:srgbClr val="5B9AD4"/>
                      </a:solidFill>
                      <a:prstDash val="solid"/>
                    </a:lnR>
                    <a:lnT w="6350">
                      <a:solidFill>
                        <a:srgbClr val="5B9AD4"/>
                      </a:solidFill>
                      <a:prstDash val="solid"/>
                    </a:lnT>
                    <a:lnB w="6350">
                      <a:solidFill>
                        <a:srgbClr val="5B9AD4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Next </a:t>
                      </a:r>
                      <a:r>
                        <a:rPr sz="1450" spc="-25" dirty="0">
                          <a:latin typeface="Carlito"/>
                          <a:cs typeface="Carlito"/>
                        </a:rPr>
                        <a:t>Ten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Units </a:t>
                      </a:r>
                      <a:r>
                        <a:rPr sz="1450" spc="20" dirty="0">
                          <a:latin typeface="Carlito"/>
                          <a:cs typeface="Carlito"/>
                        </a:rPr>
                        <a:t>(21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–</a:t>
                      </a:r>
                      <a:r>
                        <a:rPr sz="145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30)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B9AD4"/>
                      </a:solidFill>
                      <a:prstDash val="solid"/>
                    </a:lnL>
                    <a:lnR w="6350">
                      <a:solidFill>
                        <a:srgbClr val="5B9AD4"/>
                      </a:solidFill>
                      <a:prstDash val="solid"/>
                    </a:lnR>
                    <a:lnT w="6350">
                      <a:solidFill>
                        <a:srgbClr val="5B9AD4"/>
                      </a:solidFill>
                      <a:prstDash val="solid"/>
                    </a:lnT>
                    <a:lnB w="6350">
                      <a:solidFill>
                        <a:srgbClr val="5B9A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 4.50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6350">
                      <a:solidFill>
                        <a:srgbClr val="5B9AD4"/>
                      </a:solidFill>
                      <a:prstDash val="solid"/>
                    </a:lnL>
                    <a:lnR w="6350">
                      <a:solidFill>
                        <a:srgbClr val="5B9AD4"/>
                      </a:solidFill>
                      <a:prstDash val="solid"/>
                    </a:lnR>
                    <a:lnT w="6350">
                      <a:solidFill>
                        <a:srgbClr val="5B9AD4"/>
                      </a:solidFill>
                      <a:prstDash val="solid"/>
                    </a:lnT>
                    <a:lnB w="6350">
                      <a:solidFill>
                        <a:srgbClr val="5B9AD4"/>
                      </a:solidFill>
                      <a:prstDash val="solid"/>
                    </a:lnB>
                  </a:tcPr>
                </a:tc>
              </a:tr>
              <a:tr h="30632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More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than 30</a:t>
                      </a:r>
                      <a:r>
                        <a:rPr sz="14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Units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6350">
                      <a:solidFill>
                        <a:srgbClr val="5B9AD4"/>
                      </a:solidFill>
                      <a:prstDash val="solid"/>
                    </a:lnL>
                    <a:lnR w="6350">
                      <a:solidFill>
                        <a:srgbClr val="5B9AD4"/>
                      </a:solidFill>
                      <a:prstDash val="solid"/>
                    </a:lnR>
                    <a:lnT w="6350">
                      <a:solidFill>
                        <a:srgbClr val="5B9AD4"/>
                      </a:solidFill>
                      <a:prstDash val="solid"/>
                    </a:lnT>
                    <a:lnB w="6350">
                      <a:solidFill>
                        <a:srgbClr val="5B9A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50" spc="1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 4.00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6350">
                      <a:solidFill>
                        <a:srgbClr val="5B9AD4"/>
                      </a:solidFill>
                      <a:prstDash val="solid"/>
                    </a:lnL>
                    <a:lnR w="6350">
                      <a:solidFill>
                        <a:srgbClr val="5B9AD4"/>
                      </a:solidFill>
                      <a:prstDash val="solid"/>
                    </a:lnR>
                    <a:lnT w="6350">
                      <a:solidFill>
                        <a:srgbClr val="5B9AD4"/>
                      </a:solidFill>
                      <a:prstDash val="solid"/>
                    </a:lnT>
                    <a:lnB w="6350">
                      <a:solidFill>
                        <a:srgbClr val="5B9AD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751" y="1195800"/>
            <a:ext cx="5507990" cy="202057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Example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2: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Volume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Discount</a:t>
            </a:r>
            <a:r>
              <a:rPr sz="1950" b="1" spc="-4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Calculations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rlito"/>
              <a:cs typeface="Carlito"/>
            </a:endParaRPr>
          </a:p>
          <a:p>
            <a:pPr marL="396240" indent="-189230">
              <a:lnSpc>
                <a:spcPct val="100000"/>
              </a:lnSpc>
              <a:buFont typeface="Arial"/>
              <a:buChar char="•"/>
              <a:tabLst>
                <a:tab pos="396875" algn="l"/>
              </a:tabLst>
            </a:pPr>
            <a:r>
              <a:rPr sz="1950" spc="5" dirty="0">
                <a:latin typeface="Carlito"/>
                <a:cs typeface="Carlito"/>
              </a:rPr>
              <a:t>Product </a:t>
            </a:r>
            <a:r>
              <a:rPr sz="1950" spc="10" dirty="0">
                <a:latin typeface="Carlito"/>
                <a:cs typeface="Carlito"/>
              </a:rPr>
              <a:t>pricing depends </a:t>
            </a:r>
            <a:r>
              <a:rPr sz="1950" spc="5" dirty="0">
                <a:latin typeface="Carlito"/>
                <a:cs typeface="Carlito"/>
              </a:rPr>
              <a:t>on </a:t>
            </a: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spc="5" dirty="0">
                <a:latin typeface="Carlito"/>
                <a:cs typeface="Carlito"/>
              </a:rPr>
              <a:t>quantity</a:t>
            </a:r>
            <a:r>
              <a:rPr sz="1950" spc="-40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procured</a:t>
            </a:r>
            <a:endParaRPr sz="1950">
              <a:latin typeface="Carlito"/>
              <a:cs typeface="Carlito"/>
            </a:endParaRPr>
          </a:p>
          <a:p>
            <a:pPr marL="396240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96875" algn="l"/>
              </a:tabLst>
            </a:pPr>
            <a:r>
              <a:rPr sz="1950" spc="15" dirty="0">
                <a:latin typeface="Carlito"/>
                <a:cs typeface="Carlito"/>
              </a:rPr>
              <a:t>Based on </a:t>
            </a:r>
            <a:r>
              <a:rPr sz="1950" spc="5" dirty="0">
                <a:latin typeface="Carlito"/>
                <a:cs typeface="Carlito"/>
              </a:rPr>
              <a:t>pre-defined</a:t>
            </a:r>
            <a:r>
              <a:rPr sz="1950" spc="-55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“slabs”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8441" y="2390394"/>
          <a:ext cx="6214109" cy="4217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2943225"/>
                <a:gridCol w="2071369"/>
              </a:tblGrid>
              <a:tr h="704088">
                <a:tc>
                  <a:txBody>
                    <a:bodyPr/>
                    <a:lstStyle/>
                    <a:p>
                      <a:pPr marL="75565" marR="1536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650" b="1" spc="-1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be  </a:t>
                      </a:r>
                      <a:r>
                        <a:rPr sz="16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tested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</a:t>
                      </a: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Objective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448945" indent="-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Expected value </a:t>
                      </a:r>
                      <a:r>
                        <a:rPr sz="16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output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</a:tr>
              <a:tr h="49682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1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Lower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Boundary of 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First</a:t>
                      </a:r>
                      <a:r>
                        <a:rPr sz="165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Slab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5.00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47548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5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15" dirty="0">
                          <a:latin typeface="Carlito"/>
                          <a:cs typeface="Carlito"/>
                        </a:rPr>
                        <a:t>Any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First</a:t>
                      </a:r>
                      <a:r>
                        <a:rPr sz="165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Slab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25.00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53492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9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Higher Boundary of </a:t>
                      </a:r>
                      <a:r>
                        <a:rPr sz="1650" spc="-15" dirty="0">
                          <a:latin typeface="Carlito"/>
                          <a:cs typeface="Carlito"/>
                        </a:rPr>
                        <a:t>First</a:t>
                      </a:r>
                      <a:r>
                        <a:rPr sz="165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Slab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45.00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10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Limit of </a:t>
                      </a:r>
                      <a:r>
                        <a:rPr sz="1650" spc="-10" dirty="0">
                          <a:latin typeface="Carlito"/>
                          <a:cs typeface="Carlito"/>
                        </a:rPr>
                        <a:t>First</a:t>
                      </a:r>
                      <a:r>
                        <a:rPr sz="165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Slab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$ 50.00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47548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11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Lower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Boundary of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Second</a:t>
                      </a:r>
                      <a:r>
                        <a:rPr sz="1650" spc="-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Slab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$ 54.75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16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10" dirty="0">
                          <a:latin typeface="Carlito"/>
                          <a:cs typeface="Carlito"/>
                        </a:rPr>
                        <a:t>Any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Second</a:t>
                      </a:r>
                      <a:r>
                        <a:rPr sz="165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Slab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$ 78.50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473964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19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Higher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Boundary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Second</a:t>
                      </a:r>
                      <a:r>
                        <a:rPr sz="1650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Slab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$ 92.75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1" y="1195800"/>
            <a:ext cx="47416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>
                <a:solidFill>
                  <a:srgbClr val="C45911"/>
                </a:solidFill>
                <a:latin typeface="Carlito"/>
                <a:cs typeface="Carlito"/>
              </a:rPr>
              <a:t>Example </a:t>
            </a:r>
            <a:r>
              <a:rPr lang="en-IN" sz="1950" b="1" spc="15" dirty="0" smtClean="0">
                <a:solidFill>
                  <a:srgbClr val="C45911"/>
                </a:solidFill>
                <a:latin typeface="Carlito"/>
                <a:cs typeface="Carlito"/>
              </a:rPr>
              <a:t>3</a:t>
            </a:r>
            <a:r>
              <a:rPr sz="1950" b="1" spc="15" smtClean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– Sample </a:t>
            </a:r>
            <a:r>
              <a:rPr sz="1950" b="1" spc="-40" dirty="0">
                <a:solidFill>
                  <a:srgbClr val="C45911"/>
                </a:solidFill>
                <a:latin typeface="Carlito"/>
                <a:cs typeface="Carlito"/>
              </a:rPr>
              <a:t>Test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Cases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90750" y="2393442"/>
          <a:ext cx="6278245" cy="387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745"/>
                <a:gridCol w="1132205"/>
                <a:gridCol w="2355850"/>
                <a:gridCol w="1528445"/>
              </a:tblGrid>
              <a:tr h="8305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Variable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863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650" b="1" spc="-1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be  </a:t>
                      </a:r>
                      <a:r>
                        <a:rPr sz="16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tested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</a:t>
                      </a: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Objective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133985" indent="-63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Expected value  </a:t>
                      </a:r>
                      <a:r>
                        <a:rPr sz="16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6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output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</a:tr>
              <a:tr h="330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15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&lt;</a:t>
                      </a:r>
                      <a:r>
                        <a:rPr sz="165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18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Error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17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Below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Lower</a:t>
                      </a:r>
                      <a:r>
                        <a:rPr sz="165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limit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Error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18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Lower</a:t>
                      </a:r>
                      <a:r>
                        <a:rPr sz="165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Limit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$200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268271">
                <a:tc>
                  <a:txBody>
                    <a:bodyPr/>
                    <a:lstStyle/>
                    <a:p>
                      <a:pPr marL="75565">
                        <a:lnSpc>
                          <a:spcPts val="1864"/>
                        </a:lnSpc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Age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19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Above Lower</a:t>
                      </a:r>
                      <a:r>
                        <a:rPr sz="165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Limit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$200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57864">
                <a:tc rowSpan="2">
                  <a:txBody>
                    <a:bodyPr/>
                    <a:lstStyle/>
                    <a:p>
                      <a:pPr marL="75565">
                        <a:lnSpc>
                          <a:spcPts val="1735"/>
                        </a:lnSpc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(18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65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65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1935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35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10" dirty="0">
                          <a:latin typeface="Carlito"/>
                          <a:cs typeface="Carlito"/>
                        </a:rPr>
                        <a:t>Any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value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6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Slab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$200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172183">
                <a:tc rowSpan="2">
                  <a:txBody>
                    <a:bodyPr/>
                    <a:lstStyle/>
                    <a:p>
                      <a:pPr marL="75565">
                        <a:lnSpc>
                          <a:spcPts val="1735"/>
                        </a:lnSpc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as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792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64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Below 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65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Limit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$200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246879">
                <a:tc>
                  <a:txBody>
                    <a:bodyPr/>
                    <a:lstStyle/>
                    <a:p>
                      <a:pPr marL="75565">
                        <a:lnSpc>
                          <a:spcPts val="1735"/>
                        </a:lnSpc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boundaries)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65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65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Limit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$150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5" dirty="0">
                          <a:latin typeface="Carlito"/>
                          <a:cs typeface="Carlito"/>
                        </a:rPr>
                        <a:t>66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Above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Upper</a:t>
                      </a:r>
                      <a:r>
                        <a:rPr sz="165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Limit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$150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326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0" y="1195800"/>
            <a:ext cx="31414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Solution:</a:t>
            </a:r>
            <a:r>
              <a:rPr sz="1950" b="1" spc="-3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35" dirty="0">
                <a:solidFill>
                  <a:srgbClr val="C45911"/>
                </a:solidFill>
                <a:latin typeface="Carlito"/>
                <a:cs typeface="Carlito"/>
              </a:rPr>
              <a:t>BVA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95322" y="2533650"/>
          <a:ext cx="6272528" cy="25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070"/>
                <a:gridCol w="1194434"/>
                <a:gridCol w="2483485"/>
                <a:gridCol w="1526539"/>
              </a:tblGrid>
              <a:tr h="82905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Variable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485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650" b="1" spc="-1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be  </a:t>
                      </a:r>
                      <a:r>
                        <a:rPr sz="16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tested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</a:t>
                      </a: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Objective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132080" indent="-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Expected value  </a:t>
                      </a:r>
                      <a:r>
                        <a:rPr sz="16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6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output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</a:tr>
              <a:tr h="330707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6200" marR="159385">
                        <a:lnSpc>
                          <a:spcPct val="100000"/>
                        </a:lnSpc>
                      </a:pPr>
                      <a:r>
                        <a:rPr sz="1650" spc="-5" dirty="0">
                          <a:latin typeface="Carlito"/>
                          <a:cs typeface="Carlito"/>
                        </a:rPr>
                        <a:t>Income 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(10000</a:t>
                      </a:r>
                      <a:r>
                        <a:rPr sz="1650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as</a:t>
                      </a:r>
                      <a:endParaRPr sz="1650">
                        <a:latin typeface="Carlito"/>
                        <a:cs typeface="Carlito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boundary)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8000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&lt;</a:t>
                      </a:r>
                      <a:r>
                        <a:rPr sz="165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10000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$200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26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9999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Below Lower</a:t>
                      </a:r>
                      <a:r>
                        <a:rPr sz="165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limit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$200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3657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10000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Lower</a:t>
                      </a:r>
                      <a:r>
                        <a:rPr sz="165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Limit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$250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26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10001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Above </a:t>
                      </a:r>
                      <a:r>
                        <a:rPr sz="1650" spc="-5" dirty="0">
                          <a:latin typeface="Carlito"/>
                          <a:cs typeface="Carlito"/>
                        </a:rPr>
                        <a:t>Lower</a:t>
                      </a:r>
                      <a:r>
                        <a:rPr sz="165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Limit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$250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3642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12000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&gt;</a:t>
                      </a:r>
                      <a:r>
                        <a:rPr sz="165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50" dirty="0">
                          <a:latin typeface="Carlito"/>
                          <a:cs typeface="Carlito"/>
                        </a:rPr>
                        <a:t>10000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dirty="0">
                          <a:latin typeface="Carlito"/>
                          <a:cs typeface="Carlito"/>
                        </a:rPr>
                        <a:t>$250</a:t>
                      </a:r>
                      <a:endParaRPr sz="16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0" y="1195800"/>
            <a:ext cx="33700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Solution:</a:t>
            </a:r>
            <a:r>
              <a:rPr sz="1950" b="1" spc="-3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35" dirty="0">
                <a:solidFill>
                  <a:srgbClr val="C45911"/>
                </a:solidFill>
                <a:latin typeface="Carlito"/>
                <a:cs typeface="Carlito"/>
              </a:rPr>
              <a:t>BVA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647" y="1656038"/>
            <a:ext cx="6435090" cy="7707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Boundary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Value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Analysis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(BVA): </a:t>
            </a: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Summary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</a:t>
            </a:r>
            <a:r>
              <a:rPr sz="1950" b="1" spc="-5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Process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43363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6" name="Rectangle 5"/>
          <p:cNvSpPr/>
          <p:nvPr/>
        </p:nvSpPr>
        <p:spPr>
          <a:xfrm>
            <a:off x="457200" y="2438400"/>
            <a:ext cx="7772400" cy="477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 marR="83820" indent="-189230">
              <a:lnSpc>
                <a:spcPct val="110000"/>
              </a:lnSpc>
              <a:buFont typeface="Arial"/>
              <a:buChar char="•"/>
              <a:tabLst>
                <a:tab pos="201930" algn="l"/>
              </a:tabLst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Look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for any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kind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gradation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discontinuity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values that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affects 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computation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– the discontinuities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 boundary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values,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requiring 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thorough</a:t>
            </a:r>
            <a:r>
              <a:rPr lang="en-IN" sz="2000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testing.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201295" marR="32384" indent="-189230">
              <a:lnSpc>
                <a:spcPct val="110000"/>
              </a:lnSpc>
              <a:spcBef>
                <a:spcPts val="825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Look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for any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internal limits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like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limits on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resources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(like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example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of 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buffers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given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above). The behaviour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product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at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these limits should  also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be the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subject of boundary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value</a:t>
            </a:r>
            <a:r>
              <a:rPr lang="en-IN" sz="2000" spc="-14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testing.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201295" marR="5080" indent="-189230">
              <a:lnSpc>
                <a:spcPct val="109900"/>
              </a:lnSpc>
              <a:spcBef>
                <a:spcPts val="835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Also include in the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list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of boundary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values,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documented limits on 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hardware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resources.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example,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if it is documented that a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product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will  run with minimum 4MB of RAM,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make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sure you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include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cases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  minimum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RAM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(i.e., 4MB in this</a:t>
            </a:r>
            <a:r>
              <a:rPr lang="en-IN" sz="2000" spc="-1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case).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201295" marR="177165" indent="-189230">
              <a:lnSpc>
                <a:spcPct val="110300"/>
              </a:lnSpc>
              <a:spcBef>
                <a:spcPts val="815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The examples given above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discuss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boundary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conditions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input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data</a:t>
            </a:r>
            <a:r>
              <a:rPr lang="en-IN" sz="2000" spc="-2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–  the same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analysis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needs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be done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variables</a:t>
            </a:r>
            <a:r>
              <a:rPr lang="en-IN" sz="2000" spc="-1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also.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603" y="1195800"/>
            <a:ext cx="6351905" cy="109388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49225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Decision Based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 Testing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667000"/>
            <a:ext cx="6858000" cy="338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 marR="219075" indent="-189230">
              <a:lnSpc>
                <a:spcPts val="2140"/>
              </a:lnSpc>
              <a:spcBef>
                <a:spcPts val="1230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2400" spc="-10" dirty="0" smtClean="0">
                <a:latin typeface="Arial" pitchFamily="34" charset="0"/>
                <a:cs typeface="Arial" pitchFamily="34" charset="0"/>
              </a:rPr>
              <a:t>program’s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behaviour is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characterized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several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decision 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variables.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decision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variable specifies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2400" spc="1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IN" sz="2400" spc="-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condition.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201295" marR="5080" indent="-189230">
              <a:lnSpc>
                <a:spcPts val="2140"/>
              </a:lnSpc>
              <a:spcBef>
                <a:spcPts val="860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distinct combinations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of these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decision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variables lead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to  different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scenarios.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201295" marR="155575" indent="-189230">
              <a:lnSpc>
                <a:spcPts val="2140"/>
              </a:lnSpc>
              <a:spcBef>
                <a:spcPts val="819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scenario occupies a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row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in the decision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table,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and the 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row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also has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expected</a:t>
            </a:r>
            <a:r>
              <a:rPr lang="en-IN" sz="2400" spc="-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results.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201295" marR="131445" indent="-189230">
              <a:lnSpc>
                <a:spcPts val="2140"/>
              </a:lnSpc>
              <a:spcBef>
                <a:spcPts val="819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representative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2400" spc="5" dirty="0" smtClean="0">
                <a:latin typeface="Arial" pitchFamily="34" charset="0"/>
                <a:cs typeface="Arial" pitchFamily="34" charset="0"/>
              </a:rPr>
              <a:t>point from </a:t>
            </a:r>
            <a:r>
              <a:rPr lang="en-IN" sz="2400" spc="10" dirty="0" smtClean="0">
                <a:latin typeface="Arial" pitchFamily="34" charset="0"/>
                <a:cs typeface="Arial" pitchFamily="34" charset="0"/>
              </a:rPr>
              <a:t>each scenario needs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to  </a:t>
            </a:r>
            <a:r>
              <a:rPr lang="en-IN" sz="2400" spc="15" dirty="0" smtClean="0">
                <a:latin typeface="Arial" pitchFamily="34" charset="0"/>
                <a:cs typeface="Arial" pitchFamily="34" charset="0"/>
              </a:rPr>
              <a:t>be</a:t>
            </a:r>
            <a:r>
              <a:rPr lang="en-IN" sz="2400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spc="-5" dirty="0" smtClean="0">
                <a:latin typeface="Arial" pitchFamily="34" charset="0"/>
                <a:cs typeface="Arial" pitchFamily="34" charset="0"/>
              </a:rPr>
              <a:t>tested.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1896" y="2677667"/>
            <a:ext cx="2025396" cy="2820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9747" y="2594610"/>
            <a:ext cx="3850004" cy="3028950"/>
            <a:chOff x="269747" y="2594610"/>
            <a:chExt cx="3850004" cy="3028950"/>
          </a:xfrm>
        </p:grpSpPr>
        <p:sp>
          <p:nvSpPr>
            <p:cNvPr id="4" name="object 4"/>
            <p:cNvSpPr/>
            <p:nvPr/>
          </p:nvSpPr>
          <p:spPr>
            <a:xfrm>
              <a:off x="275843" y="2599944"/>
              <a:ext cx="3837431" cy="3017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9796" y="2595372"/>
              <a:ext cx="0" cy="3028315"/>
            </a:xfrm>
            <a:custGeom>
              <a:avLst/>
              <a:gdLst/>
              <a:ahLst/>
              <a:cxnLst/>
              <a:rect l="l" t="t" r="r" b="b"/>
              <a:pathLst>
                <a:path h="3028315">
                  <a:moveTo>
                    <a:pt x="0" y="0"/>
                  </a:moveTo>
                  <a:lnTo>
                    <a:pt x="0" y="3028187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47" y="3128772"/>
              <a:ext cx="3850004" cy="0"/>
            </a:xfrm>
            <a:custGeom>
              <a:avLst/>
              <a:gdLst/>
              <a:ahLst/>
              <a:cxnLst/>
              <a:rect l="l" t="t" r="r" b="b"/>
              <a:pathLst>
                <a:path w="3850004">
                  <a:moveTo>
                    <a:pt x="0" y="0"/>
                  </a:moveTo>
                  <a:lnTo>
                    <a:pt x="3849624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747" y="2595372"/>
              <a:ext cx="3850004" cy="3028315"/>
            </a:xfrm>
            <a:custGeom>
              <a:avLst/>
              <a:gdLst/>
              <a:ahLst/>
              <a:cxnLst/>
              <a:rect l="l" t="t" r="r" b="b"/>
              <a:pathLst>
                <a:path w="3850004" h="3028315">
                  <a:moveTo>
                    <a:pt x="0" y="1513331"/>
                  </a:moveTo>
                  <a:lnTo>
                    <a:pt x="3849624" y="1513331"/>
                  </a:lnTo>
                </a:path>
                <a:path w="3850004" h="3028315">
                  <a:moveTo>
                    <a:pt x="0" y="2267712"/>
                  </a:moveTo>
                  <a:lnTo>
                    <a:pt x="3849624" y="2267712"/>
                  </a:lnTo>
                </a:path>
                <a:path w="3850004" h="3028315">
                  <a:moveTo>
                    <a:pt x="6095" y="0"/>
                  </a:moveTo>
                  <a:lnTo>
                    <a:pt x="6095" y="3028187"/>
                  </a:lnTo>
                </a:path>
                <a:path w="3850004" h="3028315">
                  <a:moveTo>
                    <a:pt x="3843528" y="0"/>
                  </a:moveTo>
                  <a:lnTo>
                    <a:pt x="3843528" y="3028187"/>
                  </a:lnTo>
                </a:path>
                <a:path w="3850004" h="3028315">
                  <a:moveTo>
                    <a:pt x="0" y="4571"/>
                  </a:moveTo>
                  <a:lnTo>
                    <a:pt x="3849624" y="4571"/>
                  </a:lnTo>
                </a:path>
                <a:path w="3850004" h="3028315">
                  <a:moveTo>
                    <a:pt x="0" y="3022091"/>
                  </a:moveTo>
                  <a:lnTo>
                    <a:pt x="3849624" y="3022091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76060" y="2613130"/>
            <a:ext cx="1186139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20" dirty="0">
                <a:solidFill>
                  <a:srgbClr val="FFFFFF"/>
                </a:solidFill>
                <a:latin typeface="Carlito"/>
                <a:cs typeface="Carlito"/>
              </a:rPr>
              <a:t>Condi</a:t>
            </a:r>
            <a:r>
              <a:rPr sz="1450" b="1" dirty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1450" b="1" spc="2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50" b="1" spc="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50" b="1" spc="1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1914" y="2613131"/>
            <a:ext cx="1271485" cy="468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02099"/>
              </a:lnSpc>
              <a:spcBef>
                <a:spcPts val="100"/>
              </a:spcBef>
            </a:pPr>
            <a:r>
              <a:rPr sz="1450" b="1" spc="10" dirty="0">
                <a:solidFill>
                  <a:srgbClr val="FFFFFF"/>
                </a:solidFill>
                <a:latin typeface="Carlito"/>
                <a:cs typeface="Carlito"/>
              </a:rPr>
              <a:t>Standard  </a:t>
            </a:r>
            <a:r>
              <a:rPr sz="1450" b="1" spc="1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50" b="1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50" b="1" spc="25" dirty="0">
                <a:solidFill>
                  <a:srgbClr val="FFFFFF"/>
                </a:solidFill>
                <a:latin typeface="Carlito"/>
                <a:cs typeface="Carlito"/>
              </a:rPr>
              <a:t>du</a:t>
            </a:r>
            <a:r>
              <a:rPr sz="1450" b="1" spc="10" dirty="0">
                <a:solidFill>
                  <a:srgbClr val="FFFFFF"/>
                </a:solidFill>
                <a:latin typeface="Carlito"/>
                <a:cs typeface="Carlito"/>
              </a:rPr>
              <a:t>ct</a:t>
            </a:r>
            <a:r>
              <a:rPr sz="1450" b="1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50" b="1" spc="2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50" b="1" spc="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50" b="1" spc="1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450"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20273" y="3201894"/>
          <a:ext cx="3682365" cy="867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3010"/>
                <a:gridCol w="1189355"/>
              </a:tblGrid>
              <a:tr h="207292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sz="1450" spc="5" dirty="0">
                          <a:latin typeface="Carlito"/>
                          <a:cs typeface="Carlito"/>
                        </a:rPr>
                        <a:t>Marital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5" dirty="0">
                          <a:latin typeface="Carlito"/>
                          <a:cs typeface="Carlito"/>
                        </a:rPr>
                        <a:t>Status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6347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  <a:tabLst>
                          <a:tab pos="267335" algn="l"/>
                        </a:tabLst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-	Single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550"/>
                        </a:lnSpc>
                      </a:pPr>
                      <a:r>
                        <a:rPr sz="1450" spc="1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4,750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226301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  <a:tabLst>
                          <a:tab pos="267335" algn="l"/>
                        </a:tabLst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-	Married, </a:t>
                      </a:r>
                      <a:r>
                        <a:rPr sz="1450" spc="5" dirty="0">
                          <a:latin typeface="Carlito"/>
                          <a:cs typeface="Carlito"/>
                        </a:rPr>
                        <a:t>Joint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Returns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555"/>
                        </a:lnSpc>
                      </a:pPr>
                      <a:r>
                        <a:rPr sz="1450" spc="1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9,500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207246">
                <a:tc>
                  <a:txBody>
                    <a:bodyPr/>
                    <a:lstStyle/>
                    <a:p>
                      <a:pPr marL="31750">
                        <a:lnSpc>
                          <a:spcPts val="1530"/>
                        </a:lnSpc>
                        <a:tabLst>
                          <a:tab pos="267335" algn="l"/>
                        </a:tabLst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-	Married, </a:t>
                      </a:r>
                      <a:r>
                        <a:rPr sz="1450" spc="5" dirty="0">
                          <a:latin typeface="Carlito"/>
                          <a:cs typeface="Carlito"/>
                        </a:rPr>
                        <a:t>Separate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Returns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530"/>
                        </a:lnSpc>
                      </a:pPr>
                      <a:r>
                        <a:rPr sz="1450" spc="1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4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5" dirty="0">
                          <a:latin typeface="Carlito"/>
                          <a:cs typeface="Carlito"/>
                        </a:rPr>
                        <a:t>7,000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39322" y="4121896"/>
            <a:ext cx="575077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rlito"/>
                <a:cs typeface="Carlito"/>
              </a:rPr>
              <a:t>A</a:t>
            </a:r>
            <a:r>
              <a:rPr sz="1450" spc="-5" dirty="0">
                <a:latin typeface="Carlito"/>
                <a:cs typeface="Carlito"/>
              </a:rPr>
              <a:t>g</a:t>
            </a:r>
            <a:r>
              <a:rPr sz="1450" spc="15" dirty="0">
                <a:latin typeface="Carlito"/>
                <a:cs typeface="Carlito"/>
              </a:rPr>
              <a:t>e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323" y="4347505"/>
            <a:ext cx="2292985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920" marR="5080" indent="-236220">
              <a:lnSpc>
                <a:spcPct val="102800"/>
              </a:lnSpc>
              <a:spcBef>
                <a:spcPts val="90"/>
              </a:spcBef>
              <a:tabLst>
                <a:tab pos="248285" algn="l"/>
              </a:tabLst>
            </a:pPr>
            <a:r>
              <a:rPr sz="1450" spc="10" dirty="0">
                <a:latin typeface="Carlito"/>
                <a:cs typeface="Carlito"/>
              </a:rPr>
              <a:t>-	Either Filer </a:t>
            </a:r>
            <a:r>
              <a:rPr sz="1450" spc="5" dirty="0">
                <a:latin typeface="Carlito"/>
                <a:cs typeface="Carlito"/>
              </a:rPr>
              <a:t>or </a:t>
            </a:r>
            <a:r>
              <a:rPr sz="1450" spc="15" dirty="0">
                <a:latin typeface="Carlito"/>
                <a:cs typeface="Carlito"/>
              </a:rPr>
              <a:t>Spouse </a:t>
            </a:r>
            <a:r>
              <a:rPr sz="1450" dirty="0">
                <a:latin typeface="Carlito"/>
                <a:cs typeface="Carlito"/>
              </a:rPr>
              <a:t>is </a:t>
            </a:r>
            <a:r>
              <a:rPr sz="1450" spc="15" dirty="0">
                <a:latin typeface="Carlito"/>
                <a:cs typeface="Carlito"/>
              </a:rPr>
              <a:t>65  </a:t>
            </a:r>
            <a:r>
              <a:rPr sz="1450" dirty="0">
                <a:latin typeface="Carlito"/>
                <a:cs typeface="Carlito"/>
              </a:rPr>
              <a:t>years </a:t>
            </a:r>
            <a:r>
              <a:rPr sz="1450" spc="15" dirty="0">
                <a:latin typeface="Carlito"/>
                <a:cs typeface="Carlito"/>
              </a:rPr>
              <a:t>or</a:t>
            </a:r>
            <a:r>
              <a:rPr sz="1450" spc="5" dirty="0">
                <a:latin typeface="Carlito"/>
                <a:cs typeface="Carlito"/>
              </a:rPr>
              <a:t> above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3263" y="4347505"/>
            <a:ext cx="959137" cy="479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Carlito"/>
                <a:cs typeface="Carlito"/>
              </a:rPr>
              <a:t>A</a:t>
            </a:r>
            <a:r>
              <a:rPr sz="1450" spc="10" dirty="0">
                <a:latin typeface="Carlito"/>
                <a:cs typeface="Carlito"/>
              </a:rPr>
              <a:t>d</a:t>
            </a:r>
            <a:r>
              <a:rPr sz="1450" spc="25" dirty="0">
                <a:latin typeface="Carlito"/>
                <a:cs typeface="Carlito"/>
              </a:rPr>
              <a:t>d</a:t>
            </a:r>
            <a:r>
              <a:rPr sz="1450" spc="-10" dirty="0">
                <a:latin typeface="Carlito"/>
                <a:cs typeface="Carlito"/>
              </a:rPr>
              <a:t>i</a:t>
            </a:r>
            <a:r>
              <a:rPr sz="1450" spc="15" dirty="0">
                <a:latin typeface="Carlito"/>
                <a:cs typeface="Carlito"/>
              </a:rPr>
              <a:t>t</a:t>
            </a:r>
            <a:r>
              <a:rPr sz="1450" spc="5" dirty="0">
                <a:latin typeface="Carlito"/>
                <a:cs typeface="Carlito"/>
              </a:rPr>
              <a:t>io</a:t>
            </a:r>
            <a:r>
              <a:rPr sz="1450" spc="25" dirty="0">
                <a:latin typeface="Carlito"/>
                <a:cs typeface="Carlito"/>
              </a:rPr>
              <a:t>n</a:t>
            </a:r>
            <a:r>
              <a:rPr sz="1450" dirty="0">
                <a:latin typeface="Carlito"/>
                <a:cs typeface="Carlito"/>
              </a:rPr>
              <a:t>a</a:t>
            </a:r>
            <a:r>
              <a:rPr sz="1450" spc="5" dirty="0">
                <a:latin typeface="Carlito"/>
                <a:cs typeface="Carlito"/>
              </a:rPr>
              <a:t>l</a:t>
            </a:r>
            <a:endParaRPr sz="1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50" spc="15" dirty="0">
                <a:latin typeface="Carlito"/>
                <a:cs typeface="Carlito"/>
              </a:rPr>
              <a:t>$1,000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323" y="4876325"/>
            <a:ext cx="575077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Carlito"/>
                <a:cs typeface="Carlito"/>
              </a:rPr>
              <a:t>B</a:t>
            </a:r>
            <a:r>
              <a:rPr sz="1450" spc="5" dirty="0">
                <a:latin typeface="Carlito"/>
                <a:cs typeface="Carlito"/>
              </a:rPr>
              <a:t>l</a:t>
            </a:r>
            <a:r>
              <a:rPr sz="1450" spc="-10" dirty="0">
                <a:latin typeface="Carlito"/>
                <a:cs typeface="Carlito"/>
              </a:rPr>
              <a:t>i</a:t>
            </a:r>
            <a:r>
              <a:rPr sz="1450" spc="25" dirty="0">
                <a:latin typeface="Carlito"/>
                <a:cs typeface="Carlito"/>
              </a:rPr>
              <a:t>n</a:t>
            </a:r>
            <a:r>
              <a:rPr sz="1450" spc="20" dirty="0">
                <a:latin typeface="Carlito"/>
                <a:cs typeface="Carlito"/>
              </a:rPr>
              <a:t>d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323" y="5101842"/>
            <a:ext cx="24872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8285" algn="l"/>
              </a:tabLst>
            </a:pPr>
            <a:r>
              <a:rPr sz="1450" spc="10" dirty="0">
                <a:latin typeface="Carlito"/>
                <a:cs typeface="Carlito"/>
              </a:rPr>
              <a:t>-	Either Filer </a:t>
            </a:r>
            <a:r>
              <a:rPr sz="1450" spc="5" dirty="0">
                <a:latin typeface="Carlito"/>
                <a:cs typeface="Carlito"/>
              </a:rPr>
              <a:t>or </a:t>
            </a:r>
            <a:r>
              <a:rPr sz="1450" spc="15" dirty="0">
                <a:latin typeface="Carlito"/>
                <a:cs typeface="Carlito"/>
              </a:rPr>
              <a:t>Spouse </a:t>
            </a:r>
            <a:r>
              <a:rPr sz="1450" dirty="0">
                <a:latin typeface="Carlito"/>
                <a:cs typeface="Carlito"/>
              </a:rPr>
              <a:t>is</a:t>
            </a:r>
            <a:r>
              <a:rPr sz="1450" spc="-35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Blind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3263" y="5101842"/>
            <a:ext cx="959137" cy="479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Carlito"/>
                <a:cs typeface="Carlito"/>
              </a:rPr>
              <a:t>Additional</a:t>
            </a:r>
            <a:endParaRPr sz="1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50" spc="15" dirty="0">
                <a:latin typeface="Carlito"/>
                <a:cs typeface="Carlito"/>
              </a:rPr>
              <a:t>$1,000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42601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20" name="object 20"/>
          <p:cNvSpPr txBox="1"/>
          <p:nvPr/>
        </p:nvSpPr>
        <p:spPr>
          <a:xfrm>
            <a:off x="363750" y="1656038"/>
            <a:ext cx="4970249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Decision Based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Testing:</a:t>
            </a:r>
            <a:r>
              <a:rPr sz="1950" b="1" spc="-5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Example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981200"/>
            <a:ext cx="441960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" dirty="0">
                <a:solidFill>
                  <a:srgbClr val="000000"/>
                </a:solidFill>
              </a:rPr>
              <a:t>SOFTWARE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42" y="3442208"/>
            <a:ext cx="6299158" cy="18703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950" b="1" dirty="0" smtClean="0">
                <a:solidFill>
                  <a:srgbClr val="2F5497"/>
                </a:solidFill>
                <a:latin typeface="Carlito"/>
                <a:cs typeface="Carlito"/>
              </a:rPr>
              <a:t>Positive and Negative </a:t>
            </a:r>
            <a:r>
              <a:rPr sz="2950" b="1" smtClean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lang="en-IN" sz="2950" b="1" dirty="0" smtClean="0">
              <a:solidFill>
                <a:srgbClr val="2F5497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950" b="1" dirty="0" smtClean="0">
                <a:solidFill>
                  <a:srgbClr val="2F5497"/>
                </a:solidFill>
                <a:latin typeface="Carlito"/>
                <a:cs typeface="Carlito"/>
              </a:rPr>
              <a:t>Equivalence Partitioning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950" b="1" dirty="0" smtClean="0">
                <a:solidFill>
                  <a:srgbClr val="2F5497"/>
                </a:solidFill>
                <a:latin typeface="Carlito"/>
                <a:cs typeface="Carlito"/>
              </a:rPr>
              <a:t>BVA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950" b="1" dirty="0" smtClean="0">
                <a:solidFill>
                  <a:srgbClr val="2F5497"/>
                </a:solidFill>
                <a:latin typeface="Carlito"/>
                <a:cs typeface="Carlito"/>
              </a:rPr>
              <a:t>Decision Tables</a:t>
            </a:r>
            <a:endParaRPr sz="29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779" y="5559147"/>
            <a:ext cx="4307840" cy="899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lang="en-IN" sz="1950" b="1" spc="10" dirty="0" err="1" smtClean="0">
                <a:latin typeface="Carlito"/>
                <a:cs typeface="Carlito"/>
              </a:rPr>
              <a:t>Venkatesh</a:t>
            </a:r>
            <a:r>
              <a:rPr lang="en-IN" sz="1950" b="1" spc="10" dirty="0" smtClean="0">
                <a:latin typeface="Carlito"/>
                <a:cs typeface="Carlito"/>
              </a:rPr>
              <a:t> Prasad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50" dirty="0">
                <a:latin typeface="Carlito"/>
                <a:cs typeface="Carlito"/>
              </a:rPr>
              <a:t>Department of </a:t>
            </a:r>
            <a:r>
              <a:rPr sz="1650" spc="-5" dirty="0">
                <a:latin typeface="Carlito"/>
                <a:cs typeface="Carlito"/>
              </a:rPr>
              <a:t>Computer </a:t>
            </a:r>
            <a:r>
              <a:rPr sz="1650" dirty="0">
                <a:latin typeface="Carlito"/>
                <a:cs typeface="Carlito"/>
              </a:rPr>
              <a:t>Science and</a:t>
            </a:r>
            <a:r>
              <a:rPr sz="1650" spc="-105" dirty="0">
                <a:latin typeface="Carlito"/>
                <a:cs typeface="Carlito"/>
              </a:rPr>
              <a:t> </a:t>
            </a:r>
            <a:r>
              <a:rPr sz="1650" dirty="0">
                <a:latin typeface="Carlito"/>
                <a:cs typeface="Carlito"/>
              </a:rPr>
              <a:t>Engineering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16"/>
                </a:moveTo>
                <a:lnTo>
                  <a:pt x="38100" y="851916"/>
                </a:lnTo>
                <a:lnTo>
                  <a:pt x="38100" y="0"/>
                </a:lnTo>
                <a:lnTo>
                  <a:pt x="0" y="0"/>
                </a:lnTo>
                <a:lnTo>
                  <a:pt x="0" y="851916"/>
                </a:lnTo>
                <a:lnTo>
                  <a:pt x="0" y="880872"/>
                </a:lnTo>
                <a:lnTo>
                  <a:pt x="0" y="890016"/>
                </a:lnTo>
                <a:lnTo>
                  <a:pt x="880872" y="890016"/>
                </a:lnTo>
                <a:lnTo>
                  <a:pt x="880872" y="851916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200400"/>
            <a:ext cx="6521450" cy="56515"/>
          </a:xfrm>
          <a:custGeom>
            <a:avLst/>
            <a:gdLst/>
            <a:ahLst/>
            <a:cxnLst/>
            <a:rect l="l" t="t" r="r" b="b"/>
            <a:pathLst>
              <a:path w="6521450" h="56514">
                <a:moveTo>
                  <a:pt x="0" y="56387"/>
                </a:moveTo>
                <a:lnTo>
                  <a:pt x="6521196" y="0"/>
                </a:lnTo>
              </a:path>
            </a:pathLst>
          </a:custGeom>
          <a:ln w="32004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39" y="2478024"/>
            <a:ext cx="8404862" cy="4760976"/>
            <a:chOff x="129539" y="2478024"/>
            <a:chExt cx="6167120" cy="4238625"/>
          </a:xfrm>
        </p:grpSpPr>
        <p:sp>
          <p:nvSpPr>
            <p:cNvPr id="3" name="object 3"/>
            <p:cNvSpPr/>
            <p:nvPr/>
          </p:nvSpPr>
          <p:spPr>
            <a:xfrm>
              <a:off x="135635" y="2484120"/>
              <a:ext cx="6155436" cy="4232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88998" y="2478036"/>
              <a:ext cx="2978150" cy="4238625"/>
            </a:xfrm>
            <a:custGeom>
              <a:avLst/>
              <a:gdLst/>
              <a:ahLst/>
              <a:cxnLst/>
              <a:rect l="l" t="t" r="r" b="b"/>
              <a:pathLst>
                <a:path w="2978150" h="4238625">
                  <a:moveTo>
                    <a:pt x="10668" y="0"/>
                  </a:moveTo>
                  <a:lnTo>
                    <a:pt x="0" y="0"/>
                  </a:lnTo>
                  <a:lnTo>
                    <a:pt x="0" y="4238244"/>
                  </a:lnTo>
                  <a:lnTo>
                    <a:pt x="10668" y="4238244"/>
                  </a:lnTo>
                  <a:lnTo>
                    <a:pt x="10668" y="0"/>
                  </a:lnTo>
                  <a:close/>
                </a:path>
                <a:path w="2978150" h="4238625">
                  <a:moveTo>
                    <a:pt x="1493520" y="0"/>
                  </a:moveTo>
                  <a:lnTo>
                    <a:pt x="1482852" y="0"/>
                  </a:lnTo>
                  <a:lnTo>
                    <a:pt x="1482852" y="4238244"/>
                  </a:lnTo>
                  <a:lnTo>
                    <a:pt x="1493520" y="4238244"/>
                  </a:lnTo>
                  <a:lnTo>
                    <a:pt x="1493520" y="0"/>
                  </a:lnTo>
                  <a:close/>
                </a:path>
                <a:path w="2978150" h="4238625">
                  <a:moveTo>
                    <a:pt x="2977896" y="0"/>
                  </a:moveTo>
                  <a:lnTo>
                    <a:pt x="2967228" y="0"/>
                  </a:lnTo>
                  <a:lnTo>
                    <a:pt x="2967228" y="4238244"/>
                  </a:lnTo>
                  <a:lnTo>
                    <a:pt x="2977896" y="4238244"/>
                  </a:lnTo>
                  <a:lnTo>
                    <a:pt x="2977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39" y="3037332"/>
              <a:ext cx="6166485" cy="0"/>
            </a:xfrm>
            <a:custGeom>
              <a:avLst/>
              <a:gdLst/>
              <a:ahLst/>
              <a:cxnLst/>
              <a:rect l="l" t="t" r="r" b="b"/>
              <a:pathLst>
                <a:path w="6166485">
                  <a:moveTo>
                    <a:pt x="0" y="0"/>
                  </a:moveTo>
                  <a:lnTo>
                    <a:pt x="6166104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" y="3351276"/>
              <a:ext cx="6166485" cy="2842260"/>
            </a:xfrm>
            <a:custGeom>
              <a:avLst/>
              <a:gdLst/>
              <a:ahLst/>
              <a:cxnLst/>
              <a:rect l="l" t="t" r="r" b="b"/>
              <a:pathLst>
                <a:path w="6166485" h="2842260">
                  <a:moveTo>
                    <a:pt x="0" y="0"/>
                  </a:moveTo>
                  <a:lnTo>
                    <a:pt x="6166104" y="0"/>
                  </a:lnTo>
                </a:path>
                <a:path w="6166485" h="2842260">
                  <a:moveTo>
                    <a:pt x="0" y="313944"/>
                  </a:moveTo>
                  <a:lnTo>
                    <a:pt x="6166104" y="313944"/>
                  </a:lnTo>
                </a:path>
                <a:path w="6166485" h="2842260">
                  <a:moveTo>
                    <a:pt x="0" y="629412"/>
                  </a:moveTo>
                  <a:lnTo>
                    <a:pt x="6166104" y="629412"/>
                  </a:lnTo>
                </a:path>
                <a:path w="6166485" h="2842260">
                  <a:moveTo>
                    <a:pt x="0" y="1182624"/>
                  </a:moveTo>
                  <a:lnTo>
                    <a:pt x="6166104" y="1182624"/>
                  </a:lnTo>
                </a:path>
                <a:path w="6166485" h="2842260">
                  <a:moveTo>
                    <a:pt x="0" y="1735836"/>
                  </a:moveTo>
                  <a:lnTo>
                    <a:pt x="6166104" y="1735836"/>
                  </a:lnTo>
                </a:path>
                <a:path w="6166485" h="2842260">
                  <a:moveTo>
                    <a:pt x="0" y="2289048"/>
                  </a:moveTo>
                  <a:lnTo>
                    <a:pt x="6166104" y="2289048"/>
                  </a:lnTo>
                </a:path>
                <a:path w="6166485" h="2842260">
                  <a:moveTo>
                    <a:pt x="0" y="2842260"/>
                  </a:moveTo>
                  <a:lnTo>
                    <a:pt x="6166104" y="284226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302" y="2478036"/>
              <a:ext cx="6166485" cy="4238625"/>
            </a:xfrm>
            <a:custGeom>
              <a:avLst/>
              <a:gdLst/>
              <a:ahLst/>
              <a:cxnLst/>
              <a:rect l="l" t="t" r="r" b="b"/>
              <a:pathLst>
                <a:path w="6166485" h="4238625">
                  <a:moveTo>
                    <a:pt x="10668" y="0"/>
                  </a:moveTo>
                  <a:lnTo>
                    <a:pt x="0" y="0"/>
                  </a:lnTo>
                  <a:lnTo>
                    <a:pt x="0" y="4238244"/>
                  </a:lnTo>
                  <a:lnTo>
                    <a:pt x="10668" y="4238244"/>
                  </a:lnTo>
                  <a:lnTo>
                    <a:pt x="10668" y="0"/>
                  </a:lnTo>
                  <a:close/>
                </a:path>
                <a:path w="6166485" h="4238625">
                  <a:moveTo>
                    <a:pt x="6166104" y="0"/>
                  </a:moveTo>
                  <a:lnTo>
                    <a:pt x="6155436" y="0"/>
                  </a:lnTo>
                  <a:lnTo>
                    <a:pt x="6155436" y="4238244"/>
                  </a:lnTo>
                  <a:lnTo>
                    <a:pt x="6166104" y="4238244"/>
                  </a:lnTo>
                  <a:lnTo>
                    <a:pt x="6166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39" y="2484120"/>
              <a:ext cx="6166485" cy="0"/>
            </a:xfrm>
            <a:custGeom>
              <a:avLst/>
              <a:gdLst/>
              <a:ahLst/>
              <a:cxnLst/>
              <a:rect l="l" t="t" r="r" b="b"/>
              <a:pathLst>
                <a:path w="6166485">
                  <a:moveTo>
                    <a:pt x="0" y="0"/>
                  </a:moveTo>
                  <a:lnTo>
                    <a:pt x="6166104" y="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22" y="2495821"/>
            <a:ext cx="119126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Marital</a:t>
            </a:r>
            <a:r>
              <a:rPr sz="155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Status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5790" y="2495820"/>
            <a:ext cx="1217010" cy="4939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730" indent="-126364">
              <a:lnSpc>
                <a:spcPct val="101299"/>
              </a:lnSpc>
              <a:spcBef>
                <a:spcPts val="95"/>
              </a:spcBef>
            </a:pP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Age 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(Filer</a:t>
            </a:r>
            <a:r>
              <a:rPr sz="155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or  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Spouse?)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4648" y="2495820"/>
            <a:ext cx="1312152" cy="4939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975" indent="-181610">
              <a:lnSpc>
                <a:spcPct val="101299"/>
              </a:lnSpc>
              <a:spcBef>
                <a:spcPts val="95"/>
              </a:spcBef>
            </a:pP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Blind 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(Filer</a:t>
            </a:r>
            <a:r>
              <a:rPr sz="155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or  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Spouse?)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6943" y="3049035"/>
            <a:ext cx="61594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5160" y="3362929"/>
            <a:ext cx="30099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latin typeface="Carlito"/>
                <a:cs typeface="Carlito"/>
              </a:rPr>
              <a:t>&gt;</a:t>
            </a:r>
            <a:r>
              <a:rPr sz="1550" spc="-5" dirty="0">
                <a:latin typeface="Carlito"/>
                <a:cs typeface="Carlito"/>
              </a:rPr>
              <a:t>6</a:t>
            </a:r>
            <a:r>
              <a:rPr sz="1550" spc="10" dirty="0">
                <a:latin typeface="Carlito"/>
                <a:cs typeface="Carlito"/>
              </a:rPr>
              <a:t>5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0302" y="2974714"/>
            <a:ext cx="61594" cy="6534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334" y="3678480"/>
            <a:ext cx="9779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latin typeface="Carlito"/>
                <a:cs typeface="Carlito"/>
              </a:rPr>
              <a:t>Y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6003" y="3604159"/>
            <a:ext cx="62230" cy="6534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705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1358" y="3992375"/>
            <a:ext cx="61594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5781" y="2495821"/>
            <a:ext cx="1457419" cy="175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2710">
              <a:lnSpc>
                <a:spcPct val="101299"/>
              </a:lnSpc>
              <a:spcBef>
                <a:spcPts val="95"/>
              </a:spcBef>
            </a:pP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Standard  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550" b="1" spc="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550" b="1" spc="1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550" b="1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550" b="1" spc="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550">
              <a:latin typeface="Carlito"/>
              <a:cs typeface="Carlito"/>
            </a:endParaRPr>
          </a:p>
          <a:p>
            <a:pPr marL="182245">
              <a:lnSpc>
                <a:spcPct val="100000"/>
              </a:lnSpc>
              <a:spcBef>
                <a:spcPts val="615"/>
              </a:spcBef>
            </a:pPr>
            <a:r>
              <a:rPr sz="1550" spc="10" dirty="0">
                <a:latin typeface="Carlito"/>
                <a:cs typeface="Carlito"/>
              </a:rPr>
              <a:t>$</a:t>
            </a:r>
            <a:r>
              <a:rPr sz="1550" spc="-100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4,750</a:t>
            </a:r>
            <a:endParaRPr sz="1550">
              <a:latin typeface="Carlito"/>
              <a:cs typeface="Carlito"/>
            </a:endParaRPr>
          </a:p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1550" spc="10" dirty="0">
                <a:latin typeface="Carlito"/>
                <a:cs typeface="Carlito"/>
              </a:rPr>
              <a:t>$</a:t>
            </a:r>
            <a:r>
              <a:rPr sz="1550" spc="-100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5,750</a:t>
            </a:r>
            <a:endParaRPr sz="1550">
              <a:latin typeface="Carlito"/>
              <a:cs typeface="Carlito"/>
            </a:endParaRPr>
          </a:p>
          <a:p>
            <a:pPr marL="182245">
              <a:lnSpc>
                <a:spcPct val="100000"/>
              </a:lnSpc>
              <a:spcBef>
                <a:spcPts val="625"/>
              </a:spcBef>
            </a:pPr>
            <a:r>
              <a:rPr sz="1550" spc="10" dirty="0">
                <a:latin typeface="Carlito"/>
                <a:cs typeface="Carlito"/>
              </a:rPr>
              <a:t>$</a:t>
            </a:r>
            <a:r>
              <a:rPr sz="1550" spc="-100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5,750</a:t>
            </a:r>
            <a:endParaRPr sz="1550">
              <a:latin typeface="Carlito"/>
              <a:cs typeface="Carlito"/>
            </a:endParaRPr>
          </a:p>
          <a:p>
            <a:pPr marL="180975">
              <a:lnSpc>
                <a:spcPct val="100000"/>
              </a:lnSpc>
              <a:spcBef>
                <a:spcPts val="610"/>
              </a:spcBef>
            </a:pPr>
            <a:r>
              <a:rPr sz="1550" spc="10" dirty="0">
                <a:latin typeface="Carlito"/>
                <a:cs typeface="Carlito"/>
              </a:rPr>
              <a:t>$</a:t>
            </a:r>
            <a:r>
              <a:rPr sz="1550" spc="-100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7,000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93303" y="4545589"/>
            <a:ext cx="8699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78658" y="4545589"/>
            <a:ext cx="8699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4547" y="4545589"/>
            <a:ext cx="62420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latin typeface="Carlito"/>
                <a:cs typeface="Carlito"/>
              </a:rPr>
              <a:t>$</a:t>
            </a:r>
            <a:r>
              <a:rPr sz="1550" spc="-75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9,000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3303" y="5098803"/>
            <a:ext cx="8699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1400" y="5098803"/>
            <a:ext cx="843963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Carlito"/>
                <a:cs typeface="Carlito"/>
              </a:rPr>
              <a:t>Spouse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4635" y="5098803"/>
            <a:ext cx="7239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latin typeface="Carlito"/>
                <a:cs typeface="Carlito"/>
              </a:rPr>
              <a:t>$</a:t>
            </a:r>
            <a:r>
              <a:rPr sz="1550" spc="-85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10,000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52017" y="5652016"/>
            <a:ext cx="1024583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latin typeface="Carlito"/>
                <a:cs typeface="Carlito"/>
              </a:rPr>
              <a:t>Filer </a:t>
            </a:r>
            <a:r>
              <a:rPr sz="1550" spc="10" dirty="0">
                <a:latin typeface="Carlito"/>
                <a:cs typeface="Carlito"/>
              </a:rPr>
              <a:t>&gt;</a:t>
            </a:r>
            <a:r>
              <a:rPr sz="1550" spc="-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65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78764" y="5652017"/>
            <a:ext cx="8699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14741" y="5652017"/>
            <a:ext cx="7239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latin typeface="Carlito"/>
                <a:cs typeface="Carlito"/>
              </a:rPr>
              <a:t>$</a:t>
            </a:r>
            <a:r>
              <a:rPr sz="1550" spc="-85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10,000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9219" y="2974714"/>
            <a:ext cx="1711981" cy="3735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4825" marR="496570" algn="just">
              <a:lnSpc>
                <a:spcPct val="133200"/>
              </a:lnSpc>
              <a:spcBef>
                <a:spcPts val="90"/>
              </a:spcBef>
            </a:pPr>
            <a:r>
              <a:rPr sz="1550" spc="5" dirty="0">
                <a:latin typeface="Carlito"/>
                <a:cs typeface="Carlito"/>
              </a:rPr>
              <a:t>Si</a:t>
            </a:r>
            <a:r>
              <a:rPr sz="1550" dirty="0">
                <a:latin typeface="Carlito"/>
                <a:cs typeface="Carlito"/>
              </a:rPr>
              <a:t>n</a:t>
            </a:r>
            <a:r>
              <a:rPr sz="1550" spc="20" dirty="0">
                <a:latin typeface="Carlito"/>
                <a:cs typeface="Carlito"/>
              </a:rPr>
              <a:t>g</a:t>
            </a:r>
            <a:r>
              <a:rPr sz="1550" spc="5" dirty="0">
                <a:latin typeface="Carlito"/>
                <a:cs typeface="Carlito"/>
              </a:rPr>
              <a:t>le  Si</a:t>
            </a:r>
            <a:r>
              <a:rPr sz="1550" dirty="0">
                <a:latin typeface="Carlito"/>
                <a:cs typeface="Carlito"/>
              </a:rPr>
              <a:t>n</a:t>
            </a:r>
            <a:r>
              <a:rPr sz="1550" spc="20" dirty="0">
                <a:latin typeface="Carlito"/>
                <a:cs typeface="Carlito"/>
              </a:rPr>
              <a:t>g</a:t>
            </a:r>
            <a:r>
              <a:rPr sz="1550" spc="5" dirty="0">
                <a:latin typeface="Carlito"/>
                <a:cs typeface="Carlito"/>
              </a:rPr>
              <a:t>le  Si</a:t>
            </a:r>
            <a:r>
              <a:rPr sz="1550" dirty="0">
                <a:latin typeface="Carlito"/>
                <a:cs typeface="Carlito"/>
              </a:rPr>
              <a:t>n</a:t>
            </a:r>
            <a:r>
              <a:rPr sz="1550" spc="20" dirty="0">
                <a:latin typeface="Carlito"/>
                <a:cs typeface="Carlito"/>
              </a:rPr>
              <a:t>g</a:t>
            </a:r>
            <a:r>
              <a:rPr sz="1550" spc="5" dirty="0">
                <a:latin typeface="Carlito"/>
                <a:cs typeface="Carlito"/>
              </a:rPr>
              <a:t>le</a:t>
            </a:r>
            <a:endParaRPr sz="1550">
              <a:latin typeface="Carlito"/>
              <a:cs typeface="Carlito"/>
            </a:endParaRPr>
          </a:p>
          <a:p>
            <a:pPr marL="12700" marR="5080" algn="ctr">
              <a:lnSpc>
                <a:spcPct val="101299"/>
              </a:lnSpc>
              <a:spcBef>
                <a:spcPts val="585"/>
              </a:spcBef>
            </a:pPr>
            <a:r>
              <a:rPr sz="1550" spc="5" dirty="0">
                <a:latin typeface="Carlito"/>
                <a:cs typeface="Carlito"/>
              </a:rPr>
              <a:t>Married,</a:t>
            </a:r>
            <a:r>
              <a:rPr sz="1550" spc="-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Separate  Returns</a:t>
            </a:r>
            <a:endParaRPr sz="1550">
              <a:latin typeface="Carlito"/>
              <a:cs typeface="Carlito"/>
            </a:endParaRPr>
          </a:p>
          <a:p>
            <a:pPr marL="177165" marR="172085" algn="ctr">
              <a:lnSpc>
                <a:spcPct val="101299"/>
              </a:lnSpc>
              <a:spcBef>
                <a:spcPts val="590"/>
              </a:spcBef>
            </a:pPr>
            <a:r>
              <a:rPr sz="1550" spc="5" dirty="0">
                <a:latin typeface="Carlito"/>
                <a:cs typeface="Carlito"/>
              </a:rPr>
              <a:t>Married,</a:t>
            </a:r>
            <a:r>
              <a:rPr sz="1550" spc="-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Joint  Returns</a:t>
            </a:r>
            <a:endParaRPr sz="1550">
              <a:latin typeface="Carlito"/>
              <a:cs typeface="Carlito"/>
            </a:endParaRPr>
          </a:p>
          <a:p>
            <a:pPr marL="177165" marR="172085" algn="ctr">
              <a:lnSpc>
                <a:spcPct val="101299"/>
              </a:lnSpc>
              <a:spcBef>
                <a:spcPts val="585"/>
              </a:spcBef>
            </a:pPr>
            <a:r>
              <a:rPr sz="1550" spc="5" dirty="0">
                <a:latin typeface="Carlito"/>
                <a:cs typeface="Carlito"/>
              </a:rPr>
              <a:t>Married,</a:t>
            </a:r>
            <a:r>
              <a:rPr sz="1550" spc="-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Joint  Returns</a:t>
            </a:r>
            <a:endParaRPr sz="1550">
              <a:latin typeface="Carlito"/>
              <a:cs typeface="Carlito"/>
            </a:endParaRPr>
          </a:p>
          <a:p>
            <a:pPr marL="177165" marR="172085" algn="ctr">
              <a:lnSpc>
                <a:spcPct val="101299"/>
              </a:lnSpc>
              <a:spcBef>
                <a:spcPts val="590"/>
              </a:spcBef>
            </a:pPr>
            <a:r>
              <a:rPr sz="1550" spc="5" dirty="0">
                <a:latin typeface="Carlito"/>
                <a:cs typeface="Carlito"/>
              </a:rPr>
              <a:t>Married,</a:t>
            </a:r>
            <a:r>
              <a:rPr sz="1550" spc="-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Joint  Returns</a:t>
            </a:r>
            <a:endParaRPr sz="1550">
              <a:latin typeface="Carlito"/>
              <a:cs typeface="Carlito"/>
            </a:endParaRPr>
          </a:p>
          <a:p>
            <a:pPr marL="12700" marR="5080" algn="ctr">
              <a:lnSpc>
                <a:spcPct val="101299"/>
              </a:lnSpc>
              <a:spcBef>
                <a:spcPts val="585"/>
              </a:spcBef>
            </a:pPr>
            <a:r>
              <a:rPr sz="1550" spc="5" dirty="0">
                <a:latin typeface="Carlito"/>
                <a:cs typeface="Carlito"/>
              </a:rPr>
              <a:t>Married,</a:t>
            </a:r>
            <a:r>
              <a:rPr sz="1550" spc="-5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Separate  Returns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36712" y="6205242"/>
            <a:ext cx="1039888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Carlito"/>
                <a:cs typeface="Carlito"/>
              </a:rPr>
              <a:t>Both </a:t>
            </a:r>
            <a:r>
              <a:rPr sz="1550" spc="10" dirty="0">
                <a:latin typeface="Carlito"/>
                <a:cs typeface="Carlito"/>
              </a:rPr>
              <a:t>&gt;</a:t>
            </a:r>
            <a:r>
              <a:rPr sz="1550" spc="-9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65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77434" y="6205243"/>
            <a:ext cx="8699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latin typeface="Carlito"/>
                <a:cs typeface="Carlito"/>
              </a:rPr>
              <a:t>-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5319" y="6205243"/>
            <a:ext cx="62420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latin typeface="Carlito"/>
                <a:cs typeface="Carlito"/>
              </a:rPr>
              <a:t>$</a:t>
            </a:r>
            <a:r>
              <a:rPr sz="1550" spc="-80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8,000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63000" y="304800"/>
            <a:ext cx="778764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524000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36505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35" name="object 35"/>
          <p:cNvSpPr txBox="1"/>
          <p:nvPr/>
        </p:nvSpPr>
        <p:spPr>
          <a:xfrm>
            <a:off x="381000" y="1066800"/>
            <a:ext cx="5351249" cy="3251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Sample </a:t>
            </a:r>
            <a:r>
              <a:rPr sz="1950" b="1" spc="-40" dirty="0">
                <a:solidFill>
                  <a:srgbClr val="C45911"/>
                </a:solidFill>
                <a:latin typeface="Carlito"/>
                <a:cs typeface="Carlito"/>
              </a:rPr>
              <a:t>Test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Cases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for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Decision</a:t>
            </a:r>
            <a:r>
              <a:rPr sz="1950" b="1" spc="5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Tables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86001"/>
            <a:ext cx="7860030" cy="401834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950" spc="5" smtClean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sz="1950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there are logical relationships</a:t>
            </a:r>
            <a:r>
              <a:rPr sz="1950" spc="-7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950" spc="-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like:</a:t>
            </a:r>
            <a:endParaRPr sz="195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i="1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If</a:t>
            </a:r>
            <a:endParaRPr sz="195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950" i="1" spc="5" smtClean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{</a:t>
            </a:r>
            <a:endParaRPr sz="1950">
              <a:latin typeface="Arial" pitchFamily="34" charset="0"/>
              <a:cs typeface="Arial" pitchFamily="34" charset="0"/>
            </a:endParaRPr>
          </a:p>
          <a:p>
            <a:pPr marL="12700" marR="6022975">
              <a:lnSpc>
                <a:spcPct val="101499"/>
              </a:lnSpc>
            </a:pPr>
            <a:r>
              <a:rPr sz="1950" i="1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(Condition =</a:t>
            </a:r>
            <a:r>
              <a:rPr sz="1950" i="1" spc="-6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950" i="1" spc="-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True)  </a:t>
            </a:r>
            <a:r>
              <a:rPr sz="1950" i="1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then action1</a:t>
            </a:r>
            <a:r>
              <a:rPr sz="1950" i="1" spc="-2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950" i="1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;</a:t>
            </a:r>
            <a:endParaRPr sz="195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i="1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}</a:t>
            </a:r>
            <a:endParaRPr sz="195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i="1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else action2; /*(condition =</a:t>
            </a:r>
            <a:r>
              <a:rPr sz="1950" i="1" spc="-6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950" i="1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False)*/</a:t>
            </a:r>
            <a:endParaRPr sz="195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sz="1950">
              <a:latin typeface="Arial" pitchFamily="34" charset="0"/>
              <a:cs typeface="Arial" pitchFamily="34" charset="0"/>
            </a:endParaRPr>
          </a:p>
          <a:p>
            <a:pPr marL="295910" marR="643890" indent="-283845">
              <a:lnSpc>
                <a:spcPct val="101499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Then a </a:t>
            </a:r>
            <a:r>
              <a:rPr sz="1950" spc="-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tester </a:t>
            </a: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will </a:t>
            </a:r>
            <a:r>
              <a:rPr sz="1950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identify </a:t>
            </a:r>
            <a:r>
              <a:rPr sz="195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two </a:t>
            </a: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outputs (action1 and action2) </a:t>
            </a:r>
            <a:r>
              <a:rPr sz="1950" spc="-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sz="1950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two  </a:t>
            </a: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conditions </a:t>
            </a:r>
            <a:r>
              <a:rPr sz="1950" spc="-1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(True </a:t>
            </a: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950" spc="-1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95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False).</a:t>
            </a:r>
            <a:endParaRPr sz="1950">
              <a:latin typeface="Arial" pitchFamily="34" charset="0"/>
              <a:cs typeface="Arial" pitchFamily="34" charset="0"/>
            </a:endParaRPr>
          </a:p>
          <a:p>
            <a:pPr marL="295910" marR="5080" indent="-283845">
              <a:lnSpc>
                <a:spcPct val="101499"/>
              </a:lnSpc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So based </a:t>
            </a:r>
            <a:r>
              <a:rPr sz="1950" spc="1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950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probable </a:t>
            </a: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scenarios a Decision </a:t>
            </a:r>
            <a:r>
              <a:rPr sz="1950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table is </a:t>
            </a: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carved </a:t>
            </a:r>
            <a:r>
              <a:rPr sz="1950" spc="-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950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prepare </a:t>
            </a:r>
            <a:r>
              <a:rPr sz="1950" spc="1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a  set </a:t>
            </a:r>
            <a:r>
              <a:rPr sz="1950" spc="1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950" spc="-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test</a:t>
            </a:r>
            <a:r>
              <a:rPr sz="1950" spc="-50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950" spc="5" dirty="0">
                <a:solidFill>
                  <a:srgbClr val="3A3A3A"/>
                </a:solidFill>
                <a:latin typeface="Arial" pitchFamily="34" charset="0"/>
                <a:cs typeface="Arial" pitchFamily="34" charset="0"/>
              </a:rPr>
              <a:t>cases.</a:t>
            </a:r>
            <a:endParaRPr sz="195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6324600"/>
            <a:ext cx="5029200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IN" b="1" dirty="0" smtClean="0"/>
              <a:t>A decision table is a black-box test technique that visually presents combinations of inputs and outputs, where inputs are conditions or cases, and outputs are actions or effects.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5029200" cy="736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265">
              <a:lnSpc>
                <a:spcPct val="100000"/>
              </a:lnSpc>
              <a:spcBef>
                <a:spcPts val="750"/>
              </a:spcBef>
            </a:pPr>
            <a:r>
              <a:rPr lang="en-IN" b="1" spc="5" dirty="0" smtClean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lang="en-IN" b="1" spc="-30" dirty="0" smtClean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lang="en-IN" b="1" spc="5" dirty="0" smtClean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lang="en-IN" dirty="0" smtClean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660"/>
              </a:spcBef>
            </a:pPr>
            <a:r>
              <a:rPr lang="en-IN" b="1" spc="10" dirty="0" smtClean="0">
                <a:solidFill>
                  <a:srgbClr val="C45911"/>
                </a:solidFill>
                <a:latin typeface="Carlito"/>
                <a:cs typeface="Carlito"/>
              </a:rPr>
              <a:t>Decision</a:t>
            </a:r>
            <a:r>
              <a:rPr lang="en-IN" b="1" spc="-25" dirty="0" smtClean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lang="en-IN" b="1" spc="-10" dirty="0" smtClean="0">
                <a:solidFill>
                  <a:srgbClr val="C45911"/>
                </a:solidFill>
                <a:latin typeface="Carlito"/>
                <a:cs typeface="Carlito"/>
              </a:rPr>
              <a:t>Tables</a:t>
            </a:r>
            <a:endParaRPr lang="en-IN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1" y="1195800"/>
            <a:ext cx="7679690" cy="22142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Decision</a:t>
            </a:r>
            <a:r>
              <a:rPr sz="1950" b="1" spc="-2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Tables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950" u="heavy" spc="-4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b="1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</a:t>
            </a:r>
            <a:r>
              <a:rPr sz="195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950" b="1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Example:</a:t>
            </a:r>
            <a:endParaRPr sz="1950">
              <a:latin typeface="Carlito"/>
              <a:cs typeface="Carlito"/>
            </a:endParaRPr>
          </a:p>
          <a:p>
            <a:pPr marL="12700" marR="5080">
              <a:lnSpc>
                <a:spcPts val="2380"/>
              </a:lnSpc>
              <a:spcBef>
                <a:spcPts val="85"/>
              </a:spcBef>
            </a:pPr>
            <a:r>
              <a:rPr sz="1950" spc="-45" dirty="0">
                <a:latin typeface="Carlito"/>
                <a:cs typeface="Carlito"/>
              </a:rPr>
              <a:t>Take </a:t>
            </a:r>
            <a:r>
              <a:rPr sz="1950" spc="15" dirty="0">
                <a:latin typeface="Carlito"/>
                <a:cs typeface="Carlito"/>
              </a:rPr>
              <a:t>an </a:t>
            </a:r>
            <a:r>
              <a:rPr sz="1950" dirty="0">
                <a:latin typeface="Carlito"/>
                <a:cs typeface="Carlito"/>
              </a:rPr>
              <a:t>example </a:t>
            </a:r>
            <a:r>
              <a:rPr sz="1950" spc="15" dirty="0">
                <a:latin typeface="Carlito"/>
                <a:cs typeface="Carlito"/>
              </a:rPr>
              <a:t>of </a:t>
            </a:r>
            <a:r>
              <a:rPr sz="1950" spc="5" dirty="0">
                <a:latin typeface="Carlito"/>
                <a:cs typeface="Carlito"/>
              </a:rPr>
              <a:t>XYZ </a:t>
            </a:r>
            <a:r>
              <a:rPr sz="1950" spc="15" dirty="0">
                <a:latin typeface="Carlito"/>
                <a:cs typeface="Carlito"/>
              </a:rPr>
              <a:t>bank </a:t>
            </a:r>
            <a:r>
              <a:rPr sz="1950" spc="5" dirty="0">
                <a:latin typeface="Carlito"/>
                <a:cs typeface="Carlito"/>
              </a:rPr>
              <a:t>that provides </a:t>
            </a:r>
            <a:r>
              <a:rPr sz="1950" spc="-5" dirty="0">
                <a:latin typeface="Carlito"/>
                <a:cs typeface="Carlito"/>
              </a:rPr>
              <a:t>interest </a:t>
            </a:r>
            <a:r>
              <a:rPr sz="1950" spc="-15" dirty="0">
                <a:latin typeface="Carlito"/>
                <a:cs typeface="Carlito"/>
              </a:rPr>
              <a:t>rate </a:t>
            </a:r>
            <a:r>
              <a:rPr sz="1950" spc="-5" dirty="0">
                <a:latin typeface="Carlito"/>
                <a:cs typeface="Carlito"/>
              </a:rPr>
              <a:t>for </a:t>
            </a: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spc="15" dirty="0">
                <a:latin typeface="Carlito"/>
                <a:cs typeface="Carlito"/>
              </a:rPr>
              <a:t>Male </a:t>
            </a:r>
            <a:r>
              <a:rPr sz="1950" spc="10" dirty="0">
                <a:latin typeface="Carlito"/>
                <a:cs typeface="Carlito"/>
              </a:rPr>
              <a:t>senior  </a:t>
            </a:r>
            <a:r>
              <a:rPr sz="1950" dirty="0">
                <a:latin typeface="Carlito"/>
                <a:cs typeface="Carlito"/>
              </a:rPr>
              <a:t>citizen as </a:t>
            </a:r>
            <a:r>
              <a:rPr sz="1950" spc="20" dirty="0">
                <a:latin typeface="Carlito"/>
                <a:cs typeface="Carlito"/>
              </a:rPr>
              <a:t>10% </a:t>
            </a:r>
            <a:r>
              <a:rPr sz="1950" spc="10" dirty="0">
                <a:latin typeface="Carlito"/>
                <a:cs typeface="Carlito"/>
              </a:rPr>
              <a:t>and </a:t>
            </a:r>
            <a:r>
              <a:rPr sz="1950" spc="-5" dirty="0">
                <a:latin typeface="Carlito"/>
                <a:cs typeface="Carlito"/>
              </a:rPr>
              <a:t>for </a:t>
            </a: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dirty="0">
                <a:latin typeface="Carlito"/>
                <a:cs typeface="Carlito"/>
              </a:rPr>
              <a:t>rest </a:t>
            </a:r>
            <a:r>
              <a:rPr sz="1950" spc="5" dirty="0">
                <a:latin typeface="Carlito"/>
                <a:cs typeface="Carlito"/>
              </a:rPr>
              <a:t>of </a:t>
            </a:r>
            <a:r>
              <a:rPr sz="1950" spc="10" dirty="0">
                <a:latin typeface="Carlito"/>
                <a:cs typeface="Carlito"/>
              </a:rPr>
              <a:t>the people</a:t>
            </a:r>
            <a:r>
              <a:rPr sz="1950" spc="-20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9%.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7044" y="3662171"/>
            <a:ext cx="5798819" cy="284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878" y="1195800"/>
            <a:ext cx="7297420" cy="37712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Decision</a:t>
            </a:r>
            <a:r>
              <a:rPr sz="1950" b="1" spc="-2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Tables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767080" indent="-377190">
              <a:lnSpc>
                <a:spcPct val="100000"/>
              </a:lnSpc>
              <a:spcBef>
                <a:spcPts val="1665"/>
              </a:spcBef>
              <a:buFont typeface="Arial"/>
              <a:buChar char="•"/>
              <a:tabLst>
                <a:tab pos="766445" algn="l"/>
                <a:tab pos="767715" algn="l"/>
              </a:tabLst>
            </a:pPr>
            <a:r>
              <a:rPr sz="2300" dirty="0">
                <a:latin typeface="Carlito"/>
                <a:cs typeface="Carlito"/>
              </a:rPr>
              <a:t>condition C1 has two </a:t>
            </a:r>
            <a:r>
              <a:rPr sz="2300" spc="-5" dirty="0">
                <a:latin typeface="Carlito"/>
                <a:cs typeface="Carlito"/>
              </a:rPr>
              <a:t>values </a:t>
            </a:r>
            <a:r>
              <a:rPr sz="2300" spc="-10" dirty="0">
                <a:latin typeface="Carlito"/>
                <a:cs typeface="Carlito"/>
              </a:rPr>
              <a:t>as </a:t>
            </a:r>
            <a:r>
              <a:rPr sz="2300" spc="-5" dirty="0">
                <a:latin typeface="Carlito"/>
                <a:cs typeface="Carlito"/>
              </a:rPr>
              <a:t>true </a:t>
            </a:r>
            <a:r>
              <a:rPr sz="2300" dirty="0">
                <a:latin typeface="Carlito"/>
                <a:cs typeface="Carlito"/>
              </a:rPr>
              <a:t>and</a:t>
            </a:r>
            <a:r>
              <a:rPr sz="2300" spc="5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false,</a:t>
            </a:r>
            <a:endParaRPr sz="2300">
              <a:latin typeface="Carlito"/>
              <a:cs typeface="Carlito"/>
            </a:endParaRPr>
          </a:p>
          <a:p>
            <a:pPr marL="767080" indent="-37719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766445" algn="l"/>
                <a:tab pos="767715" algn="l"/>
              </a:tabLst>
            </a:pPr>
            <a:r>
              <a:rPr sz="2300" dirty="0">
                <a:latin typeface="Carlito"/>
                <a:cs typeface="Carlito"/>
              </a:rPr>
              <a:t>condition C2 </a:t>
            </a:r>
            <a:r>
              <a:rPr sz="2300" spc="-5" dirty="0">
                <a:latin typeface="Carlito"/>
                <a:cs typeface="Carlito"/>
              </a:rPr>
              <a:t>also </a:t>
            </a:r>
            <a:r>
              <a:rPr sz="2300" dirty="0">
                <a:latin typeface="Carlito"/>
                <a:cs typeface="Carlito"/>
              </a:rPr>
              <a:t>has two </a:t>
            </a:r>
            <a:r>
              <a:rPr sz="2300" spc="-5" dirty="0">
                <a:latin typeface="Carlito"/>
                <a:cs typeface="Carlito"/>
              </a:rPr>
              <a:t>values </a:t>
            </a:r>
            <a:r>
              <a:rPr sz="2300" spc="-10" dirty="0">
                <a:latin typeface="Carlito"/>
                <a:cs typeface="Carlito"/>
              </a:rPr>
              <a:t>as </a:t>
            </a:r>
            <a:r>
              <a:rPr sz="2300" spc="5" dirty="0">
                <a:latin typeface="Carlito"/>
                <a:cs typeface="Carlito"/>
              </a:rPr>
              <a:t>true </a:t>
            </a:r>
            <a:r>
              <a:rPr sz="2300" dirty="0">
                <a:latin typeface="Carlito"/>
                <a:cs typeface="Carlito"/>
              </a:rPr>
              <a:t>and</a:t>
            </a:r>
            <a:r>
              <a:rPr sz="2300" spc="5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false.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rlito"/>
              <a:cs typeface="Carlito"/>
            </a:endParaRPr>
          </a:p>
          <a:p>
            <a:pPr marL="390525" marR="5080" indent="-378460">
              <a:lnSpc>
                <a:spcPct val="1004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spc="5" dirty="0">
                <a:latin typeface="Carlito"/>
                <a:cs typeface="Carlito"/>
              </a:rPr>
              <a:t>number </a:t>
            </a:r>
            <a:r>
              <a:rPr sz="2300" spc="-5" dirty="0">
                <a:latin typeface="Carlito"/>
                <a:cs typeface="Carlito"/>
              </a:rPr>
              <a:t>of total </a:t>
            </a:r>
            <a:r>
              <a:rPr sz="2300" dirty="0">
                <a:latin typeface="Carlito"/>
                <a:cs typeface="Carlito"/>
              </a:rPr>
              <a:t>possible </a:t>
            </a:r>
            <a:r>
              <a:rPr sz="2300" spc="-5" dirty="0">
                <a:latin typeface="Carlito"/>
                <a:cs typeface="Carlito"/>
              </a:rPr>
              <a:t>combinations would </a:t>
            </a:r>
            <a:r>
              <a:rPr sz="2300" dirty="0">
                <a:latin typeface="Carlito"/>
                <a:cs typeface="Carlito"/>
              </a:rPr>
              <a:t>then be  </a:t>
            </a:r>
            <a:r>
              <a:rPr sz="2300" spc="-50" dirty="0">
                <a:latin typeface="Carlito"/>
                <a:cs typeface="Carlito"/>
              </a:rPr>
              <a:t>four.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250">
              <a:latin typeface="Carlito"/>
              <a:cs typeface="Carlito"/>
            </a:endParaRPr>
          </a:p>
          <a:p>
            <a:pPr marL="390525" indent="-378460">
              <a:lnSpc>
                <a:spcPct val="100000"/>
              </a:lnSpc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300" dirty="0">
                <a:latin typeface="Carlito"/>
                <a:cs typeface="Carlito"/>
              </a:rPr>
              <a:t>This </a:t>
            </a:r>
            <a:r>
              <a:rPr sz="2300" spc="-15" dirty="0">
                <a:latin typeface="Carlito"/>
                <a:cs typeface="Carlito"/>
              </a:rPr>
              <a:t>way </a:t>
            </a:r>
            <a:r>
              <a:rPr sz="2300" dirty="0">
                <a:latin typeface="Carlito"/>
                <a:cs typeface="Carlito"/>
              </a:rPr>
              <a:t>we </a:t>
            </a:r>
            <a:r>
              <a:rPr sz="2300" spc="-5" dirty="0">
                <a:latin typeface="Carlito"/>
                <a:cs typeface="Carlito"/>
              </a:rPr>
              <a:t>can </a:t>
            </a:r>
            <a:r>
              <a:rPr sz="2300" dirty="0">
                <a:latin typeface="Carlito"/>
                <a:cs typeface="Carlito"/>
              </a:rPr>
              <a:t>derive </a:t>
            </a:r>
            <a:r>
              <a:rPr sz="2300" spc="-10" dirty="0">
                <a:latin typeface="Carlito"/>
                <a:cs typeface="Carlito"/>
              </a:rPr>
              <a:t>test </a:t>
            </a:r>
            <a:r>
              <a:rPr sz="2300" dirty="0">
                <a:latin typeface="Carlito"/>
                <a:cs typeface="Carlito"/>
              </a:rPr>
              <a:t>cases using </a:t>
            </a:r>
            <a:r>
              <a:rPr sz="2300" spc="5" dirty="0">
                <a:latin typeface="Carlito"/>
                <a:cs typeface="Carlito"/>
              </a:rPr>
              <a:t>a </a:t>
            </a:r>
            <a:r>
              <a:rPr sz="2300" dirty="0">
                <a:latin typeface="Carlito"/>
                <a:cs typeface="Carlito"/>
              </a:rPr>
              <a:t>decision</a:t>
            </a:r>
            <a:r>
              <a:rPr sz="2300" spc="-2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table.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656038"/>
            <a:ext cx="8124190" cy="9630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More</a:t>
            </a:r>
            <a:r>
              <a:rPr sz="1950" b="1" spc="-2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Examples…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062" y="1275042"/>
            <a:ext cx="38029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763000" cy="400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745" marR="5080" algn="just">
              <a:lnSpc>
                <a:spcPct val="90800"/>
              </a:lnSpc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The basic membership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fee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a club only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adults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above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18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years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$200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IN" sz="2000" spc="-25" dirty="0" smtClean="0">
                <a:latin typeface="Arial" pitchFamily="34" charset="0"/>
                <a:cs typeface="Arial" pitchFamily="34" charset="0"/>
              </a:rPr>
              <a:t>however,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fee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can increase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decrease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depending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three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factors: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their age, income, and  their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marital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status.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Customers that are above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age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of 65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have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their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fee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decreased  by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$50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Customers that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have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income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above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$10000 per month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have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their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fee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increased by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$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Customers that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married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get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fee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increase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IN" sz="2000" spc="9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10%.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118745">
              <a:lnSpc>
                <a:spcPct val="100000"/>
              </a:lnSpc>
              <a:spcBef>
                <a:spcPts val="1210"/>
              </a:spcBef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Derive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cases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test data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following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Black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Box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Software testing</a:t>
            </a:r>
            <a:r>
              <a:rPr lang="en-IN" sz="2000" spc="2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methods:</a:t>
            </a:r>
          </a:p>
          <a:p>
            <a:pPr marL="118745">
              <a:lnSpc>
                <a:spcPct val="100000"/>
              </a:lnSpc>
              <a:spcBef>
                <a:spcPts val="625"/>
              </a:spcBef>
            </a:pPr>
            <a:r>
              <a:rPr lang="en-IN" sz="2000" spc="-30" dirty="0" smtClean="0">
                <a:latin typeface="Arial" pitchFamily="34" charset="0"/>
                <a:cs typeface="Arial" pitchFamily="34" charset="0"/>
              </a:rPr>
              <a:t>Equivalence</a:t>
            </a:r>
            <a:r>
              <a:rPr lang="en-IN" sz="2000" spc="-5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Partitioning</a:t>
            </a:r>
          </a:p>
          <a:p>
            <a:pPr marL="118745">
              <a:lnSpc>
                <a:spcPct val="100000"/>
              </a:lnSpc>
              <a:spcBef>
                <a:spcPts val="620"/>
              </a:spcBef>
            </a:pPr>
            <a:r>
              <a:rPr lang="en-IN" sz="2000" spc="-30" dirty="0" smtClean="0">
                <a:latin typeface="Arial" pitchFamily="34" charset="0"/>
                <a:cs typeface="Arial" pitchFamily="34" charset="0"/>
              </a:rPr>
              <a:t>Boundary </a:t>
            </a:r>
            <a:r>
              <a:rPr lang="en-IN" sz="2000" spc="-20" dirty="0" smtClean="0">
                <a:latin typeface="Arial" pitchFamily="34" charset="0"/>
                <a:cs typeface="Arial" pitchFamily="34" charset="0"/>
              </a:rPr>
              <a:t>Value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Analysis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118745">
              <a:lnSpc>
                <a:spcPct val="100000"/>
              </a:lnSpc>
              <a:spcBef>
                <a:spcPts val="625"/>
              </a:spcBef>
            </a:pPr>
            <a:r>
              <a:rPr lang="en-IN" sz="2000" spc="-35" dirty="0" smtClean="0">
                <a:latin typeface="Arial" pitchFamily="34" charset="0"/>
                <a:cs typeface="Arial" pitchFamily="34" charset="0"/>
              </a:rPr>
              <a:t>Decision</a:t>
            </a:r>
            <a:r>
              <a:rPr lang="en-IN" sz="2000" spc="-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-30" dirty="0" smtClean="0">
                <a:latin typeface="Arial" pitchFamily="34" charset="0"/>
                <a:cs typeface="Arial" pitchFamily="34" charset="0"/>
              </a:rPr>
              <a:t>Table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7432675" cy="50196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Summary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Decision</a:t>
            </a:r>
            <a:r>
              <a:rPr sz="1950" b="1" spc="-2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20" dirty="0">
                <a:solidFill>
                  <a:srgbClr val="C45911"/>
                </a:solidFill>
                <a:latin typeface="Carlito"/>
                <a:cs typeface="Carlito"/>
              </a:rPr>
              <a:t>Table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452755" indent="-44069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sz="1950" spc="5" dirty="0">
                <a:latin typeface="Carlito"/>
                <a:cs typeface="Carlito"/>
              </a:rPr>
              <a:t>Identify </a:t>
            </a:r>
            <a:r>
              <a:rPr sz="1950" spc="10" dirty="0">
                <a:latin typeface="Carlito"/>
                <a:cs typeface="Carlito"/>
              </a:rPr>
              <a:t>the decision</a:t>
            </a:r>
            <a:r>
              <a:rPr sz="1950" spc="-4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variables.</a:t>
            </a:r>
            <a:endParaRPr sz="1950">
              <a:latin typeface="Carlito"/>
              <a:cs typeface="Carlito"/>
            </a:endParaRPr>
          </a:p>
          <a:p>
            <a:pPr marL="452755" indent="-44069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sz="1950" spc="5" dirty="0">
                <a:latin typeface="Carlito"/>
                <a:cs typeface="Carlito"/>
              </a:rPr>
              <a:t>Identify </a:t>
            </a:r>
            <a:r>
              <a:rPr sz="1950" spc="10" dirty="0">
                <a:latin typeface="Carlito"/>
                <a:cs typeface="Carlito"/>
              </a:rPr>
              <a:t>the possible </a:t>
            </a:r>
            <a:r>
              <a:rPr sz="1950" spc="5" dirty="0">
                <a:latin typeface="Carlito"/>
                <a:cs typeface="Carlito"/>
              </a:rPr>
              <a:t>values </a:t>
            </a:r>
            <a:r>
              <a:rPr sz="1950" spc="15" dirty="0">
                <a:latin typeface="Carlito"/>
                <a:cs typeface="Carlito"/>
              </a:rPr>
              <a:t>of each </a:t>
            </a:r>
            <a:r>
              <a:rPr sz="1950" spc="5" dirty="0">
                <a:latin typeface="Carlito"/>
                <a:cs typeface="Carlito"/>
              </a:rPr>
              <a:t>of </a:t>
            </a:r>
            <a:r>
              <a:rPr sz="1950" spc="10" dirty="0">
                <a:latin typeface="Carlito"/>
                <a:cs typeface="Carlito"/>
              </a:rPr>
              <a:t>the decision</a:t>
            </a:r>
            <a:r>
              <a:rPr sz="1950" spc="-10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variables.</a:t>
            </a:r>
            <a:endParaRPr sz="1950">
              <a:latin typeface="Carlito"/>
              <a:cs typeface="Carlito"/>
            </a:endParaRPr>
          </a:p>
          <a:p>
            <a:pPr marL="452755" marR="321310" indent="-440690">
              <a:lnSpc>
                <a:spcPts val="1910"/>
              </a:lnSpc>
              <a:spcBef>
                <a:spcPts val="805"/>
              </a:spcBef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sz="1950" dirty="0">
                <a:latin typeface="Carlito"/>
                <a:cs typeface="Carlito"/>
              </a:rPr>
              <a:t>Enumerate </a:t>
            </a:r>
            <a:r>
              <a:rPr sz="1950" spc="15" dirty="0">
                <a:latin typeface="Carlito"/>
                <a:cs typeface="Carlito"/>
              </a:rPr>
              <a:t>the </a:t>
            </a:r>
            <a:r>
              <a:rPr sz="1950" spc="5" dirty="0">
                <a:latin typeface="Carlito"/>
                <a:cs typeface="Carlito"/>
              </a:rPr>
              <a:t>combinations </a:t>
            </a:r>
            <a:r>
              <a:rPr sz="1950" spc="15" dirty="0">
                <a:latin typeface="Carlito"/>
                <a:cs typeface="Carlito"/>
              </a:rPr>
              <a:t>of </a:t>
            </a:r>
            <a:r>
              <a:rPr sz="1950" spc="10" dirty="0">
                <a:latin typeface="Carlito"/>
                <a:cs typeface="Carlito"/>
              </a:rPr>
              <a:t>the allowed </a:t>
            </a:r>
            <a:r>
              <a:rPr sz="1950" spc="5" dirty="0">
                <a:latin typeface="Carlito"/>
                <a:cs typeface="Carlito"/>
              </a:rPr>
              <a:t>values </a:t>
            </a:r>
            <a:r>
              <a:rPr sz="1950" spc="15" dirty="0">
                <a:latin typeface="Carlito"/>
                <a:cs typeface="Carlito"/>
              </a:rPr>
              <a:t>of </a:t>
            </a:r>
            <a:r>
              <a:rPr sz="1950" spc="10" dirty="0">
                <a:latin typeface="Carlito"/>
                <a:cs typeface="Carlito"/>
              </a:rPr>
              <a:t>each </a:t>
            </a:r>
            <a:r>
              <a:rPr sz="1950" spc="5" dirty="0">
                <a:latin typeface="Carlito"/>
                <a:cs typeface="Carlito"/>
              </a:rPr>
              <a:t>of </a:t>
            </a:r>
            <a:r>
              <a:rPr sz="1950" spc="10" dirty="0">
                <a:latin typeface="Carlito"/>
                <a:cs typeface="Carlito"/>
              </a:rPr>
              <a:t>the  </a:t>
            </a:r>
            <a:r>
              <a:rPr sz="1950" spc="5" dirty="0">
                <a:latin typeface="Carlito"/>
                <a:cs typeface="Carlito"/>
              </a:rPr>
              <a:t>variables.</a:t>
            </a:r>
            <a:endParaRPr sz="1950">
              <a:latin typeface="Carlito"/>
              <a:cs typeface="Carlito"/>
            </a:endParaRPr>
          </a:p>
          <a:p>
            <a:pPr marL="452755" marR="149225" indent="-440690">
              <a:lnSpc>
                <a:spcPts val="1900"/>
              </a:lnSpc>
              <a:spcBef>
                <a:spcPts val="819"/>
              </a:spcBef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sz="1950" spc="5" dirty="0">
                <a:latin typeface="Carlito"/>
                <a:cs typeface="Carlito"/>
              </a:rPr>
              <a:t>Identify </a:t>
            </a:r>
            <a:r>
              <a:rPr sz="1950" spc="10" dirty="0">
                <a:latin typeface="Carlito"/>
                <a:cs typeface="Carlito"/>
              </a:rPr>
              <a:t>the cases in </a:t>
            </a:r>
            <a:r>
              <a:rPr sz="1950" spc="15" dirty="0">
                <a:latin typeface="Carlito"/>
                <a:cs typeface="Carlito"/>
              </a:rPr>
              <a:t>which </a:t>
            </a:r>
            <a:r>
              <a:rPr sz="1950" spc="5" dirty="0">
                <a:latin typeface="Carlito"/>
                <a:cs typeface="Carlito"/>
              </a:rPr>
              <a:t>values </a:t>
            </a:r>
            <a:r>
              <a:rPr sz="1950" spc="15" dirty="0">
                <a:latin typeface="Carlito"/>
                <a:cs typeface="Carlito"/>
              </a:rPr>
              <a:t>assumed </a:t>
            </a:r>
            <a:r>
              <a:rPr sz="1950" spc="5" dirty="0">
                <a:latin typeface="Carlito"/>
                <a:cs typeface="Carlito"/>
              </a:rPr>
              <a:t>by </a:t>
            </a:r>
            <a:r>
              <a:rPr sz="1950" spc="10" dirty="0">
                <a:latin typeface="Carlito"/>
                <a:cs typeface="Carlito"/>
              </a:rPr>
              <a:t>a </a:t>
            </a:r>
            <a:r>
              <a:rPr sz="1950" spc="5" dirty="0">
                <a:latin typeface="Carlito"/>
                <a:cs typeface="Carlito"/>
              </a:rPr>
              <a:t>variable </a:t>
            </a:r>
            <a:r>
              <a:rPr sz="1950" spc="10" dirty="0">
                <a:latin typeface="Carlito"/>
                <a:cs typeface="Carlito"/>
              </a:rPr>
              <a:t>(or </a:t>
            </a:r>
            <a:r>
              <a:rPr sz="1950" spc="5" dirty="0">
                <a:latin typeface="Carlito"/>
                <a:cs typeface="Carlito"/>
              </a:rPr>
              <a:t>by sets  </a:t>
            </a:r>
            <a:r>
              <a:rPr sz="1950" spc="15" dirty="0">
                <a:latin typeface="Carlito"/>
                <a:cs typeface="Carlito"/>
              </a:rPr>
              <a:t>of </a:t>
            </a:r>
            <a:r>
              <a:rPr sz="1950" spc="5" dirty="0">
                <a:latin typeface="Carlito"/>
                <a:cs typeface="Carlito"/>
              </a:rPr>
              <a:t>variables) </a:t>
            </a:r>
            <a:r>
              <a:rPr sz="1950" spc="-5" dirty="0">
                <a:latin typeface="Carlito"/>
                <a:cs typeface="Carlito"/>
              </a:rPr>
              <a:t>are </a:t>
            </a:r>
            <a:r>
              <a:rPr sz="1950" spc="5" dirty="0">
                <a:latin typeface="Carlito"/>
                <a:cs typeface="Carlito"/>
              </a:rPr>
              <a:t>immaterial </a:t>
            </a:r>
            <a:r>
              <a:rPr sz="1950" spc="-5" dirty="0">
                <a:latin typeface="Carlito"/>
                <a:cs typeface="Carlito"/>
              </a:rPr>
              <a:t>for </a:t>
            </a:r>
            <a:r>
              <a:rPr sz="1950" spc="10" dirty="0">
                <a:latin typeface="Carlito"/>
                <a:cs typeface="Carlito"/>
              </a:rPr>
              <a:t>a given combination </a:t>
            </a:r>
            <a:r>
              <a:rPr sz="1950" spc="5" dirty="0">
                <a:latin typeface="Carlito"/>
                <a:cs typeface="Carlito"/>
              </a:rPr>
              <a:t>of </a:t>
            </a:r>
            <a:r>
              <a:rPr sz="1950" spc="10" dirty="0">
                <a:latin typeface="Carlito"/>
                <a:cs typeface="Carlito"/>
              </a:rPr>
              <a:t>other input  </a:t>
            </a:r>
            <a:r>
              <a:rPr sz="1950" spc="5" dirty="0">
                <a:latin typeface="Carlito"/>
                <a:cs typeface="Carlito"/>
              </a:rPr>
              <a:t>variables. </a:t>
            </a:r>
            <a:r>
              <a:rPr sz="1950" dirty="0">
                <a:latin typeface="Carlito"/>
                <a:cs typeface="Carlito"/>
              </a:rPr>
              <a:t>Represent </a:t>
            </a:r>
            <a:r>
              <a:rPr sz="1950" spc="15" dirty="0">
                <a:latin typeface="Carlito"/>
                <a:cs typeface="Carlito"/>
              </a:rPr>
              <a:t>such </a:t>
            </a:r>
            <a:r>
              <a:rPr sz="1950" spc="5" dirty="0">
                <a:latin typeface="Carlito"/>
                <a:cs typeface="Carlito"/>
              </a:rPr>
              <a:t>variables by </a:t>
            </a:r>
            <a:r>
              <a:rPr sz="1950" spc="10" dirty="0">
                <a:latin typeface="Carlito"/>
                <a:cs typeface="Carlito"/>
              </a:rPr>
              <a:t>the Don’t </a:t>
            </a:r>
            <a:r>
              <a:rPr sz="1950" spc="5" dirty="0">
                <a:latin typeface="Carlito"/>
                <a:cs typeface="Carlito"/>
              </a:rPr>
              <a:t>Care</a:t>
            </a:r>
            <a:r>
              <a:rPr sz="1950" spc="-125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symbol.</a:t>
            </a:r>
            <a:endParaRPr sz="1950">
              <a:latin typeface="Carlito"/>
              <a:cs typeface="Carlito"/>
            </a:endParaRPr>
          </a:p>
          <a:p>
            <a:pPr marL="452755" marR="153670" indent="-440690">
              <a:lnSpc>
                <a:spcPts val="1900"/>
              </a:lnSpc>
              <a:spcBef>
                <a:spcPts val="830"/>
              </a:spcBef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sz="1950" spc="5" dirty="0">
                <a:latin typeface="Carlito"/>
                <a:cs typeface="Carlito"/>
              </a:rPr>
              <a:t>For </a:t>
            </a:r>
            <a:r>
              <a:rPr sz="1950" spc="10" dirty="0">
                <a:latin typeface="Carlito"/>
                <a:cs typeface="Carlito"/>
              </a:rPr>
              <a:t>each </a:t>
            </a:r>
            <a:r>
              <a:rPr sz="1950" spc="5" dirty="0">
                <a:latin typeface="Carlito"/>
                <a:cs typeface="Carlito"/>
              </a:rPr>
              <a:t>combination </a:t>
            </a:r>
            <a:r>
              <a:rPr sz="1950" spc="15" dirty="0">
                <a:latin typeface="Carlito"/>
                <a:cs typeface="Carlito"/>
              </a:rPr>
              <a:t>of </a:t>
            </a:r>
            <a:r>
              <a:rPr sz="1950" spc="5" dirty="0">
                <a:latin typeface="Carlito"/>
                <a:cs typeface="Carlito"/>
              </a:rPr>
              <a:t>values of </a:t>
            </a:r>
            <a:r>
              <a:rPr sz="1950" spc="10" dirty="0">
                <a:latin typeface="Carlito"/>
                <a:cs typeface="Carlito"/>
              </a:rPr>
              <a:t>decision </a:t>
            </a:r>
            <a:r>
              <a:rPr sz="1950" spc="5" dirty="0">
                <a:latin typeface="Carlito"/>
                <a:cs typeface="Carlito"/>
              </a:rPr>
              <a:t>variables (appropriately  minimized </a:t>
            </a:r>
            <a:r>
              <a:rPr sz="1950" spc="10" dirty="0">
                <a:latin typeface="Carlito"/>
                <a:cs typeface="Carlito"/>
              </a:rPr>
              <a:t>with the Don’t </a:t>
            </a:r>
            <a:r>
              <a:rPr sz="1950" spc="5" dirty="0">
                <a:latin typeface="Carlito"/>
                <a:cs typeface="Carlito"/>
              </a:rPr>
              <a:t>Care </a:t>
            </a:r>
            <a:r>
              <a:rPr sz="1950" spc="10" dirty="0">
                <a:latin typeface="Carlito"/>
                <a:cs typeface="Carlito"/>
              </a:rPr>
              <a:t>scenarios), </a:t>
            </a:r>
            <a:r>
              <a:rPr sz="1950" dirty="0">
                <a:latin typeface="Carlito"/>
                <a:cs typeface="Carlito"/>
              </a:rPr>
              <a:t>list </a:t>
            </a:r>
            <a:r>
              <a:rPr sz="1950" spc="10" dirty="0">
                <a:latin typeface="Carlito"/>
                <a:cs typeface="Carlito"/>
              </a:rPr>
              <a:t>out the action </a:t>
            </a:r>
            <a:r>
              <a:rPr sz="1950" spc="15" dirty="0">
                <a:latin typeface="Carlito"/>
                <a:cs typeface="Carlito"/>
              </a:rPr>
              <a:t>or  </a:t>
            </a:r>
            <a:r>
              <a:rPr sz="1950" dirty="0">
                <a:latin typeface="Carlito"/>
                <a:cs typeface="Carlito"/>
              </a:rPr>
              <a:t>expected</a:t>
            </a:r>
            <a:r>
              <a:rPr sz="1950" spc="15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result.</a:t>
            </a:r>
            <a:endParaRPr sz="1950">
              <a:latin typeface="Carlito"/>
              <a:cs typeface="Carlito"/>
            </a:endParaRPr>
          </a:p>
          <a:p>
            <a:pPr marL="452755" marR="5080" indent="-440690">
              <a:lnSpc>
                <a:spcPts val="1900"/>
              </a:lnSpc>
              <a:spcBef>
                <a:spcPts val="830"/>
              </a:spcBef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sz="1950" spc="10" dirty="0">
                <a:latin typeface="Carlito"/>
                <a:cs typeface="Carlito"/>
              </a:rPr>
              <a:t>Form a </a:t>
            </a:r>
            <a:r>
              <a:rPr sz="1950" spc="5" dirty="0">
                <a:latin typeface="Carlito"/>
                <a:cs typeface="Carlito"/>
              </a:rPr>
              <a:t>table, listing </a:t>
            </a:r>
            <a:r>
              <a:rPr sz="1950" spc="15" dirty="0">
                <a:latin typeface="Carlito"/>
                <a:cs typeface="Carlito"/>
              </a:rPr>
              <a:t>on </a:t>
            </a:r>
            <a:r>
              <a:rPr sz="1950" spc="10" dirty="0">
                <a:latin typeface="Carlito"/>
                <a:cs typeface="Carlito"/>
              </a:rPr>
              <a:t>each but the </a:t>
            </a:r>
            <a:r>
              <a:rPr sz="1950" dirty="0">
                <a:latin typeface="Carlito"/>
                <a:cs typeface="Carlito"/>
              </a:rPr>
              <a:t>last </a:t>
            </a:r>
            <a:r>
              <a:rPr sz="1950" spc="15" dirty="0">
                <a:latin typeface="Carlito"/>
                <a:cs typeface="Carlito"/>
              </a:rPr>
              <a:t>column </a:t>
            </a:r>
            <a:r>
              <a:rPr sz="1950" spc="10" dirty="0">
                <a:latin typeface="Carlito"/>
                <a:cs typeface="Carlito"/>
              </a:rPr>
              <a:t>one decision  </a:t>
            </a:r>
            <a:r>
              <a:rPr sz="1950" spc="5" dirty="0">
                <a:latin typeface="Carlito"/>
                <a:cs typeface="Carlito"/>
              </a:rPr>
              <a:t>variable. </a:t>
            </a:r>
            <a:r>
              <a:rPr sz="1950" spc="15" dirty="0">
                <a:latin typeface="Carlito"/>
                <a:cs typeface="Carlito"/>
              </a:rPr>
              <a:t>On </a:t>
            </a: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dirty="0">
                <a:latin typeface="Carlito"/>
                <a:cs typeface="Carlito"/>
              </a:rPr>
              <a:t>last </a:t>
            </a:r>
            <a:r>
              <a:rPr sz="1950" spc="10" dirty="0">
                <a:latin typeface="Carlito"/>
                <a:cs typeface="Carlito"/>
              </a:rPr>
              <a:t>column, </a:t>
            </a:r>
            <a:r>
              <a:rPr sz="1950" dirty="0">
                <a:latin typeface="Carlito"/>
                <a:cs typeface="Carlito"/>
              </a:rPr>
              <a:t>list </a:t>
            </a:r>
            <a:r>
              <a:rPr sz="1950" spc="10" dirty="0">
                <a:latin typeface="Carlito"/>
                <a:cs typeface="Carlito"/>
              </a:rPr>
              <a:t>the action </a:t>
            </a:r>
            <a:r>
              <a:rPr sz="1950" spc="5" dirty="0">
                <a:latin typeface="Carlito"/>
                <a:cs typeface="Carlito"/>
              </a:rPr>
              <a:t>item </a:t>
            </a:r>
            <a:r>
              <a:rPr sz="1950" dirty="0">
                <a:latin typeface="Carlito"/>
                <a:cs typeface="Carlito"/>
              </a:rPr>
              <a:t>for </a:t>
            </a:r>
            <a:r>
              <a:rPr sz="1950" spc="10" dirty="0">
                <a:latin typeface="Carlito"/>
                <a:cs typeface="Carlito"/>
              </a:rPr>
              <a:t>the</a:t>
            </a:r>
            <a:r>
              <a:rPr sz="1950" spc="-130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combination  </a:t>
            </a:r>
            <a:r>
              <a:rPr sz="1950" spc="15" dirty="0">
                <a:latin typeface="Carlito"/>
                <a:cs typeface="Carlito"/>
              </a:rPr>
              <a:t>of </a:t>
            </a:r>
            <a:r>
              <a:rPr sz="1950" spc="5" dirty="0">
                <a:latin typeface="Carlito"/>
                <a:cs typeface="Carlito"/>
              </a:rPr>
              <a:t>variables </a:t>
            </a:r>
            <a:r>
              <a:rPr sz="1950" spc="10" dirty="0">
                <a:latin typeface="Carlito"/>
                <a:cs typeface="Carlito"/>
              </a:rPr>
              <a:t>in </a:t>
            </a:r>
            <a:r>
              <a:rPr sz="1950" spc="5" dirty="0">
                <a:latin typeface="Carlito"/>
                <a:cs typeface="Carlito"/>
              </a:rPr>
              <a:t>that </a:t>
            </a:r>
            <a:r>
              <a:rPr sz="1950" spc="-5" dirty="0">
                <a:latin typeface="Carlito"/>
                <a:cs typeface="Carlito"/>
              </a:rPr>
              <a:t>row </a:t>
            </a:r>
            <a:r>
              <a:rPr sz="1950" spc="10" dirty="0">
                <a:latin typeface="Carlito"/>
                <a:cs typeface="Carlito"/>
              </a:rPr>
              <a:t>(including Don’t </a:t>
            </a:r>
            <a:r>
              <a:rPr sz="1950" spc="5" dirty="0">
                <a:latin typeface="Carlito"/>
                <a:cs typeface="Carlito"/>
              </a:rPr>
              <a:t>Cares, </a:t>
            </a:r>
            <a:r>
              <a:rPr sz="1950" spc="10" dirty="0">
                <a:latin typeface="Carlito"/>
                <a:cs typeface="Carlito"/>
              </a:rPr>
              <a:t>as</a:t>
            </a:r>
            <a:r>
              <a:rPr sz="1950" spc="-11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appropriate)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438400"/>
            <a:ext cx="8305800" cy="335861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76555" indent="-189865">
              <a:lnSpc>
                <a:spcPct val="100000"/>
              </a:lnSpc>
              <a:buFont typeface="Arial"/>
              <a:buChar char="•"/>
              <a:tabLst>
                <a:tab pos="377190" algn="l"/>
              </a:tabLst>
            </a:pPr>
            <a:r>
              <a:rPr lang="en-IN" sz="2000" dirty="0" smtClean="0"/>
              <a:t>Equivalence </a:t>
            </a:r>
            <a:r>
              <a:rPr lang="en-IN" sz="2000" dirty="0"/>
              <a:t>partitioning or equivalence class partitioning (ECP) is a software testing technique that divides the input data of a software unit into partitions of equivalent data from which test cases can be derived</a:t>
            </a:r>
            <a:r>
              <a:rPr lang="en-IN" sz="2000" dirty="0" smtClean="0"/>
              <a:t>.</a:t>
            </a:r>
          </a:p>
          <a:p>
            <a:pPr marL="376555" indent="-189865">
              <a:lnSpc>
                <a:spcPct val="100000"/>
              </a:lnSpc>
              <a:buFont typeface="Arial"/>
              <a:buChar char="•"/>
              <a:tabLst>
                <a:tab pos="377190" algn="l"/>
              </a:tabLst>
            </a:pPr>
            <a:r>
              <a:rPr sz="2000" smtClean="0">
                <a:cs typeface="Carlito"/>
              </a:rPr>
              <a:t>Generalization </a:t>
            </a:r>
            <a:r>
              <a:rPr sz="2000" spc="15" dirty="0">
                <a:cs typeface="Carlito"/>
              </a:rPr>
              <a:t>of </a:t>
            </a:r>
            <a:r>
              <a:rPr sz="2000" spc="-25" dirty="0">
                <a:cs typeface="Carlito"/>
              </a:rPr>
              <a:t>BVA </a:t>
            </a:r>
            <a:r>
              <a:rPr sz="2000" spc="10" dirty="0">
                <a:cs typeface="Carlito"/>
              </a:rPr>
              <a:t>/ decision</a:t>
            </a:r>
            <a:r>
              <a:rPr sz="2000" spc="-30" dirty="0">
                <a:cs typeface="Carlito"/>
              </a:rPr>
              <a:t> </a:t>
            </a:r>
            <a:r>
              <a:rPr sz="2000" spc="5" dirty="0">
                <a:cs typeface="Carlito"/>
              </a:rPr>
              <a:t>table</a:t>
            </a:r>
            <a:endParaRPr sz="2000">
              <a:cs typeface="Carlito"/>
            </a:endParaRPr>
          </a:p>
          <a:p>
            <a:pPr marL="376555" marR="140970" indent="-189230">
              <a:lnSpc>
                <a:spcPts val="2140"/>
              </a:lnSpc>
              <a:spcBef>
                <a:spcPts val="865"/>
              </a:spcBef>
              <a:buFont typeface="Arial"/>
              <a:buChar char="•"/>
              <a:tabLst>
                <a:tab pos="377190" algn="l"/>
              </a:tabLst>
            </a:pPr>
            <a:r>
              <a:rPr sz="2000" spc="10" dirty="0">
                <a:cs typeface="Carlito"/>
              </a:rPr>
              <a:t>Divide the </a:t>
            </a:r>
            <a:r>
              <a:rPr sz="2000" spc="5" dirty="0">
                <a:cs typeface="Carlito"/>
              </a:rPr>
              <a:t>(potentially </a:t>
            </a:r>
            <a:r>
              <a:rPr sz="2000" dirty="0">
                <a:cs typeface="Carlito"/>
              </a:rPr>
              <a:t>infinite) </a:t>
            </a:r>
            <a:r>
              <a:rPr sz="2000" spc="5" dirty="0">
                <a:cs typeface="Carlito"/>
              </a:rPr>
              <a:t>set </a:t>
            </a:r>
            <a:r>
              <a:rPr sz="2000" spc="15" dirty="0">
                <a:cs typeface="Carlito"/>
              </a:rPr>
              <a:t>of </a:t>
            </a:r>
            <a:r>
              <a:rPr sz="2000" spc="5" dirty="0">
                <a:cs typeface="Carlito"/>
              </a:rPr>
              <a:t>values </a:t>
            </a:r>
            <a:r>
              <a:rPr sz="2000" dirty="0">
                <a:cs typeface="Carlito"/>
              </a:rPr>
              <a:t>into </a:t>
            </a:r>
            <a:r>
              <a:rPr sz="2000" spc="10" dirty="0">
                <a:cs typeface="Carlito"/>
              </a:rPr>
              <a:t>a set </a:t>
            </a:r>
            <a:r>
              <a:rPr sz="2000" spc="15" dirty="0">
                <a:cs typeface="Carlito"/>
              </a:rPr>
              <a:t>of  </a:t>
            </a:r>
            <a:r>
              <a:rPr sz="2000" spc="5" dirty="0">
                <a:cs typeface="Carlito"/>
              </a:rPr>
              <a:t>equivalence </a:t>
            </a:r>
            <a:r>
              <a:rPr sz="2000" spc="10" dirty="0">
                <a:cs typeface="Carlito"/>
              </a:rPr>
              <a:t>classes </a:t>
            </a:r>
            <a:r>
              <a:rPr sz="2000" spc="5" dirty="0">
                <a:cs typeface="Carlito"/>
              </a:rPr>
              <a:t>or</a:t>
            </a:r>
            <a:r>
              <a:rPr sz="2000" spc="-40" dirty="0">
                <a:cs typeface="Carlito"/>
              </a:rPr>
              <a:t> </a:t>
            </a:r>
            <a:r>
              <a:rPr sz="2000" spc="10" dirty="0">
                <a:cs typeface="Carlito"/>
              </a:rPr>
              <a:t>partitions</a:t>
            </a:r>
            <a:endParaRPr sz="2000">
              <a:cs typeface="Carlito"/>
            </a:endParaRPr>
          </a:p>
          <a:p>
            <a:pPr marL="376555" marR="200660" indent="-189230">
              <a:lnSpc>
                <a:spcPts val="2140"/>
              </a:lnSpc>
              <a:spcBef>
                <a:spcPts val="820"/>
              </a:spcBef>
              <a:buFont typeface="Arial"/>
              <a:buChar char="•"/>
              <a:tabLst>
                <a:tab pos="377190" algn="l"/>
              </a:tabLst>
            </a:pPr>
            <a:r>
              <a:rPr sz="2000" spc="15" dirty="0">
                <a:cs typeface="Carlito"/>
              </a:rPr>
              <a:t>One </a:t>
            </a:r>
            <a:r>
              <a:rPr sz="2000" spc="10" dirty="0">
                <a:cs typeface="Carlito"/>
              </a:rPr>
              <a:t>element </a:t>
            </a:r>
            <a:r>
              <a:rPr sz="2000" spc="15" dirty="0">
                <a:cs typeface="Carlito"/>
              </a:rPr>
              <a:t>of </a:t>
            </a:r>
            <a:r>
              <a:rPr sz="2000" spc="10" dirty="0">
                <a:cs typeface="Carlito"/>
              </a:rPr>
              <a:t>the class </a:t>
            </a:r>
            <a:r>
              <a:rPr sz="2000" dirty="0">
                <a:cs typeface="Carlito"/>
              </a:rPr>
              <a:t>can </a:t>
            </a:r>
            <a:r>
              <a:rPr sz="2000" spc="5" dirty="0">
                <a:cs typeface="Carlito"/>
              </a:rPr>
              <a:t>act </a:t>
            </a:r>
            <a:r>
              <a:rPr sz="2000" spc="10" dirty="0">
                <a:cs typeface="Carlito"/>
              </a:rPr>
              <a:t>as a </a:t>
            </a:r>
            <a:r>
              <a:rPr sz="2000" dirty="0">
                <a:cs typeface="Carlito"/>
              </a:rPr>
              <a:t>representative </a:t>
            </a:r>
            <a:r>
              <a:rPr sz="2000" spc="-5" dirty="0">
                <a:cs typeface="Carlito"/>
              </a:rPr>
              <a:t>for  </a:t>
            </a:r>
            <a:r>
              <a:rPr sz="2000" spc="10" dirty="0">
                <a:cs typeface="Carlito"/>
              </a:rPr>
              <a:t>the </a:t>
            </a:r>
            <a:r>
              <a:rPr sz="2000" dirty="0">
                <a:cs typeface="Carlito"/>
              </a:rPr>
              <a:t>entire</a:t>
            </a:r>
            <a:r>
              <a:rPr sz="2000" spc="-25" dirty="0">
                <a:cs typeface="Carlito"/>
              </a:rPr>
              <a:t> </a:t>
            </a:r>
            <a:r>
              <a:rPr sz="2000" spc="10" dirty="0">
                <a:cs typeface="Carlito"/>
              </a:rPr>
              <a:t>class</a:t>
            </a:r>
            <a:endParaRPr sz="2000">
              <a:cs typeface="Carlito"/>
            </a:endParaRPr>
          </a:p>
          <a:p>
            <a:pPr marL="376555" marR="5080" indent="-189230">
              <a:lnSpc>
                <a:spcPts val="2140"/>
              </a:lnSpc>
              <a:spcBef>
                <a:spcPts val="819"/>
              </a:spcBef>
              <a:buFont typeface="Arial"/>
              <a:buChar char="•"/>
              <a:tabLst>
                <a:tab pos="377190" algn="l"/>
              </a:tabLst>
            </a:pPr>
            <a:r>
              <a:rPr sz="2000" spc="5" dirty="0">
                <a:cs typeface="Carlito"/>
              </a:rPr>
              <a:t>Results of </a:t>
            </a:r>
            <a:r>
              <a:rPr sz="2000" spc="10" dirty="0">
                <a:cs typeface="Carlito"/>
              </a:rPr>
              <a:t>the </a:t>
            </a:r>
            <a:r>
              <a:rPr sz="2000" spc="-5" dirty="0">
                <a:cs typeface="Carlito"/>
              </a:rPr>
              <a:t>test for </a:t>
            </a:r>
            <a:r>
              <a:rPr sz="2000" spc="5" dirty="0">
                <a:cs typeface="Carlito"/>
              </a:rPr>
              <a:t>that </a:t>
            </a:r>
            <a:r>
              <a:rPr sz="2000" spc="10" dirty="0">
                <a:cs typeface="Carlito"/>
              </a:rPr>
              <a:t>one element </a:t>
            </a:r>
            <a:r>
              <a:rPr sz="2000" spc="5" dirty="0">
                <a:cs typeface="Carlito"/>
              </a:rPr>
              <a:t>is </a:t>
            </a:r>
            <a:r>
              <a:rPr sz="2000" dirty="0">
                <a:cs typeface="Carlito"/>
              </a:rPr>
              <a:t>extrapolated </a:t>
            </a:r>
            <a:r>
              <a:rPr sz="2000" spc="5" dirty="0">
                <a:cs typeface="Carlito"/>
              </a:rPr>
              <a:t>to  all </a:t>
            </a:r>
            <a:r>
              <a:rPr sz="2000" spc="10" dirty="0">
                <a:cs typeface="Carlito"/>
              </a:rPr>
              <a:t>the </a:t>
            </a:r>
            <a:r>
              <a:rPr sz="2000" spc="5">
                <a:cs typeface="Carlito"/>
              </a:rPr>
              <a:t>other </a:t>
            </a:r>
            <a:r>
              <a:rPr sz="2000" spc="5" smtClean="0">
                <a:cs typeface="Carlito"/>
              </a:rPr>
              <a:t>elements</a:t>
            </a:r>
            <a:endParaRPr lang="en-IN" sz="2000" spc="5" dirty="0" smtClean="0">
              <a:cs typeface="Carlito"/>
            </a:endParaRPr>
          </a:p>
          <a:p>
            <a:pPr marL="376555" marR="5080" indent="-189230">
              <a:lnSpc>
                <a:spcPts val="2140"/>
              </a:lnSpc>
              <a:spcBef>
                <a:spcPts val="819"/>
              </a:spcBef>
              <a:buFont typeface="Arial"/>
              <a:buChar char="•"/>
              <a:tabLst>
                <a:tab pos="377190" algn="l"/>
              </a:tabLst>
            </a:pPr>
            <a:endParaRPr sz="1950">
              <a:latin typeface="Carlito"/>
              <a:cs typeface="Carl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6400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https://www.geeksforgeeks.org/equivalence-partitioning-method/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5029200" cy="736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lang="en-IN" b="1" spc="5" dirty="0" smtClean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lang="en-IN" b="1" spc="-30" dirty="0" smtClean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lang="en-IN" b="1" spc="5" dirty="0" smtClean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lang="en-IN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IN" b="1" spc="5" dirty="0" smtClean="0">
                <a:solidFill>
                  <a:srgbClr val="C45911"/>
                </a:solidFill>
                <a:latin typeface="Carlito"/>
                <a:cs typeface="Carlito"/>
              </a:rPr>
              <a:t>Equivalence Partitioning</a:t>
            </a:r>
            <a:r>
              <a:rPr lang="en-IN" b="1" spc="-60" dirty="0" smtClean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lang="en-IN" b="1" spc="10" dirty="0" smtClean="0">
                <a:solidFill>
                  <a:srgbClr val="C45911"/>
                </a:solidFill>
                <a:latin typeface="Carlito"/>
                <a:cs typeface="Carlito"/>
              </a:rPr>
              <a:t>(EVP)</a:t>
            </a:r>
            <a:endParaRPr lang="en-IN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0" y="1195800"/>
            <a:ext cx="49702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5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Equivalence</a:t>
            </a:r>
            <a:r>
              <a:rPr sz="1950" b="1" spc="-3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Partitioning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207" y="3125723"/>
            <a:ext cx="9087612" cy="3000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7785734" cy="45612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Equivalence</a:t>
            </a:r>
            <a:r>
              <a:rPr sz="1950" b="1" spc="-2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Partitioning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rlito"/>
              <a:cs typeface="Carlito"/>
            </a:endParaRPr>
          </a:p>
          <a:p>
            <a:pPr marL="12700" marR="5080">
              <a:lnSpc>
                <a:spcPct val="152300"/>
              </a:lnSpc>
            </a:pPr>
            <a:r>
              <a:rPr sz="1950" spc="10" dirty="0">
                <a:solidFill>
                  <a:srgbClr val="3A3A3A"/>
                </a:solidFill>
                <a:latin typeface="Carlito"/>
                <a:cs typeface="Carlito"/>
              </a:rPr>
              <a:t>As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present </a:t>
            </a:r>
            <a:r>
              <a:rPr sz="1950" spc="10" dirty="0">
                <a:solidFill>
                  <a:srgbClr val="3A3A3A"/>
                </a:solidFill>
                <a:latin typeface="Carlito"/>
                <a:cs typeface="Carlito"/>
              </a:rPr>
              <a:t>in the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above image,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an </a:t>
            </a:r>
            <a:r>
              <a:rPr sz="1950" spc="-30" dirty="0">
                <a:solidFill>
                  <a:srgbClr val="3A3A3A"/>
                </a:solidFill>
                <a:latin typeface="Carlito"/>
                <a:cs typeface="Carlito"/>
              </a:rPr>
              <a:t>“AGE” </a:t>
            </a:r>
            <a:r>
              <a:rPr sz="1950" spc="-10" dirty="0">
                <a:solidFill>
                  <a:srgbClr val="3A3A3A"/>
                </a:solidFill>
                <a:latin typeface="Carlito"/>
                <a:cs typeface="Carlito"/>
              </a:rPr>
              <a:t>text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field accepts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only </a:t>
            </a:r>
            <a:r>
              <a:rPr sz="1950" spc="10" dirty="0">
                <a:solidFill>
                  <a:srgbClr val="3A3A3A"/>
                </a:solidFill>
                <a:latin typeface="Carlito"/>
                <a:cs typeface="Carlito"/>
              </a:rPr>
              <a:t>the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numbers  </a:t>
            </a:r>
            <a:r>
              <a:rPr sz="1950" dirty="0">
                <a:solidFill>
                  <a:srgbClr val="3A3A3A"/>
                </a:solidFill>
                <a:latin typeface="Carlito"/>
                <a:cs typeface="Carlito"/>
              </a:rPr>
              <a:t>from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18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to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60.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There will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be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three sets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of </a:t>
            </a:r>
            <a:r>
              <a:rPr sz="1950" spc="10" dirty="0">
                <a:solidFill>
                  <a:srgbClr val="3A3A3A"/>
                </a:solidFill>
                <a:latin typeface="Carlito"/>
                <a:cs typeface="Carlito"/>
              </a:rPr>
              <a:t>classes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or</a:t>
            </a:r>
            <a:r>
              <a:rPr sz="1950" spc="-155" dirty="0">
                <a:solidFill>
                  <a:srgbClr val="3A3A3A"/>
                </a:solidFill>
                <a:latin typeface="Carlito"/>
                <a:cs typeface="Carlito"/>
              </a:rPr>
              <a:t>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groups.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50" b="1" spc="-5" dirty="0">
                <a:solidFill>
                  <a:srgbClr val="3A3A3A"/>
                </a:solidFill>
                <a:latin typeface="Carlito"/>
                <a:cs typeface="Carlito"/>
              </a:rPr>
              <a:t>Two </a:t>
            </a:r>
            <a:r>
              <a:rPr sz="1950" b="1" spc="5" dirty="0">
                <a:solidFill>
                  <a:srgbClr val="3A3A3A"/>
                </a:solidFill>
                <a:latin typeface="Carlito"/>
                <a:cs typeface="Carlito"/>
              </a:rPr>
              <a:t>invalid </a:t>
            </a:r>
            <a:r>
              <a:rPr sz="1950" b="1" spc="10" dirty="0">
                <a:solidFill>
                  <a:srgbClr val="3A3A3A"/>
                </a:solidFill>
                <a:latin typeface="Carlito"/>
                <a:cs typeface="Carlito"/>
              </a:rPr>
              <a:t>classes will</a:t>
            </a:r>
            <a:r>
              <a:rPr sz="1950" b="1" spc="-85" dirty="0">
                <a:solidFill>
                  <a:srgbClr val="3A3A3A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3A3A3A"/>
                </a:solidFill>
                <a:latin typeface="Carlito"/>
                <a:cs typeface="Carlito"/>
              </a:rPr>
              <a:t>be:</a:t>
            </a:r>
            <a:endParaRPr sz="1950">
              <a:latin typeface="Carlito"/>
              <a:cs typeface="Carlito"/>
            </a:endParaRPr>
          </a:p>
          <a:p>
            <a:pPr marL="266065" indent="-254000">
              <a:lnSpc>
                <a:spcPct val="100000"/>
              </a:lnSpc>
              <a:spcBef>
                <a:spcPts val="1225"/>
              </a:spcBef>
              <a:buAutoNum type="alphaLcParenR"/>
              <a:tabLst>
                <a:tab pos="266700" algn="l"/>
              </a:tabLst>
            </a:pP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Less </a:t>
            </a:r>
            <a:r>
              <a:rPr sz="1950" spc="10" dirty="0">
                <a:solidFill>
                  <a:srgbClr val="3A3A3A"/>
                </a:solidFill>
                <a:latin typeface="Carlito"/>
                <a:cs typeface="Carlito"/>
              </a:rPr>
              <a:t>than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or </a:t>
            </a:r>
            <a:r>
              <a:rPr sz="1950" spc="10" dirty="0">
                <a:solidFill>
                  <a:srgbClr val="3A3A3A"/>
                </a:solidFill>
                <a:latin typeface="Carlito"/>
                <a:cs typeface="Carlito"/>
              </a:rPr>
              <a:t>equal </a:t>
            </a:r>
            <a:r>
              <a:rPr sz="1950" spc="-5" dirty="0">
                <a:solidFill>
                  <a:srgbClr val="3A3A3A"/>
                </a:solidFill>
                <a:latin typeface="Carlito"/>
                <a:cs typeface="Carlito"/>
              </a:rPr>
              <a:t>to</a:t>
            </a:r>
            <a:r>
              <a:rPr sz="1950" spc="-25" dirty="0">
                <a:solidFill>
                  <a:srgbClr val="3A3A3A"/>
                </a:solidFill>
                <a:latin typeface="Carlito"/>
                <a:cs typeface="Carlito"/>
              </a:rPr>
              <a:t>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17.</a:t>
            </a:r>
            <a:endParaRPr sz="1950">
              <a:latin typeface="Carlito"/>
              <a:cs typeface="Carlito"/>
            </a:endParaRPr>
          </a:p>
          <a:p>
            <a:pPr marL="276225" indent="-264160">
              <a:lnSpc>
                <a:spcPct val="100000"/>
              </a:lnSpc>
              <a:spcBef>
                <a:spcPts val="1225"/>
              </a:spcBef>
              <a:buAutoNum type="alphaLcParenR"/>
              <a:tabLst>
                <a:tab pos="276860" algn="l"/>
              </a:tabLst>
            </a:pPr>
            <a:r>
              <a:rPr sz="1950" dirty="0">
                <a:solidFill>
                  <a:srgbClr val="3A3A3A"/>
                </a:solidFill>
                <a:latin typeface="Carlito"/>
                <a:cs typeface="Carlito"/>
              </a:rPr>
              <a:t>Greater </a:t>
            </a:r>
            <a:r>
              <a:rPr sz="1950" spc="10" dirty="0">
                <a:solidFill>
                  <a:srgbClr val="3A3A3A"/>
                </a:solidFill>
                <a:latin typeface="Carlito"/>
                <a:cs typeface="Carlito"/>
              </a:rPr>
              <a:t>than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or </a:t>
            </a:r>
            <a:r>
              <a:rPr sz="1950" spc="10" dirty="0">
                <a:solidFill>
                  <a:srgbClr val="3A3A3A"/>
                </a:solidFill>
                <a:latin typeface="Carlito"/>
                <a:cs typeface="Carlito"/>
              </a:rPr>
              <a:t>equal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to</a:t>
            </a:r>
            <a:r>
              <a:rPr sz="1950" spc="-55" dirty="0">
                <a:solidFill>
                  <a:srgbClr val="3A3A3A"/>
                </a:solidFill>
                <a:latin typeface="Carlito"/>
                <a:cs typeface="Carlito"/>
              </a:rPr>
              <a:t>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61.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One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valid class will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be </a:t>
            </a:r>
            <a:r>
              <a:rPr sz="1950" spc="10" dirty="0">
                <a:solidFill>
                  <a:srgbClr val="3A3A3A"/>
                </a:solidFill>
                <a:latin typeface="Carlito"/>
                <a:cs typeface="Carlito"/>
              </a:rPr>
              <a:t>anything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between </a:t>
            </a:r>
            <a:r>
              <a:rPr sz="1950" spc="15" dirty="0">
                <a:solidFill>
                  <a:srgbClr val="3A3A3A"/>
                </a:solidFill>
                <a:latin typeface="Carlito"/>
                <a:cs typeface="Carlito"/>
              </a:rPr>
              <a:t>18 </a:t>
            </a:r>
            <a:r>
              <a:rPr sz="1950" spc="-5" dirty="0">
                <a:solidFill>
                  <a:srgbClr val="3A3A3A"/>
                </a:solidFill>
                <a:latin typeface="Carlito"/>
                <a:cs typeface="Carlito"/>
              </a:rPr>
              <a:t>to</a:t>
            </a:r>
            <a:r>
              <a:rPr sz="1950" spc="-95" dirty="0">
                <a:solidFill>
                  <a:srgbClr val="3A3A3A"/>
                </a:solidFill>
                <a:latin typeface="Carlito"/>
                <a:cs typeface="Carlito"/>
              </a:rPr>
              <a:t> </a:t>
            </a:r>
            <a:r>
              <a:rPr sz="1950" spc="5" dirty="0">
                <a:solidFill>
                  <a:srgbClr val="3A3A3A"/>
                </a:solidFill>
                <a:latin typeface="Carlito"/>
                <a:cs typeface="Carlito"/>
              </a:rPr>
              <a:t>60.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3223" y="2873501"/>
            <a:ext cx="5972175" cy="2148205"/>
            <a:chOff x="2173223" y="2873501"/>
            <a:chExt cx="5972175" cy="2148205"/>
          </a:xfrm>
        </p:grpSpPr>
        <p:sp>
          <p:nvSpPr>
            <p:cNvPr id="3" name="object 3"/>
            <p:cNvSpPr/>
            <p:nvPr/>
          </p:nvSpPr>
          <p:spPr>
            <a:xfrm>
              <a:off x="2179319" y="2878835"/>
              <a:ext cx="5960363" cy="21366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58739" y="2874263"/>
              <a:ext cx="0" cy="2147570"/>
            </a:xfrm>
            <a:custGeom>
              <a:avLst/>
              <a:gdLst/>
              <a:ahLst/>
              <a:cxnLst/>
              <a:rect l="l" t="t" r="r" b="b"/>
              <a:pathLst>
                <a:path h="2147570">
                  <a:moveTo>
                    <a:pt x="0" y="0"/>
                  </a:moveTo>
                  <a:lnTo>
                    <a:pt x="0" y="2147316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3223" y="3305555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32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3223" y="2874263"/>
              <a:ext cx="5971540" cy="2147570"/>
            </a:xfrm>
            <a:custGeom>
              <a:avLst/>
              <a:gdLst/>
              <a:ahLst/>
              <a:cxnLst/>
              <a:rect l="l" t="t" r="r" b="b"/>
              <a:pathLst>
                <a:path w="5971540" h="2147570">
                  <a:moveTo>
                    <a:pt x="0" y="859536"/>
                  </a:moveTo>
                  <a:lnTo>
                    <a:pt x="5971032" y="859536"/>
                  </a:lnTo>
                </a:path>
                <a:path w="5971540" h="2147570">
                  <a:moveTo>
                    <a:pt x="0" y="1286256"/>
                  </a:moveTo>
                  <a:lnTo>
                    <a:pt x="5971032" y="1286256"/>
                  </a:lnTo>
                </a:path>
                <a:path w="5971540" h="2147570">
                  <a:moveTo>
                    <a:pt x="0" y="1714500"/>
                  </a:moveTo>
                  <a:lnTo>
                    <a:pt x="5971032" y="1714500"/>
                  </a:lnTo>
                </a:path>
                <a:path w="5971540" h="2147570">
                  <a:moveTo>
                    <a:pt x="6096" y="0"/>
                  </a:moveTo>
                  <a:lnTo>
                    <a:pt x="6096" y="2147316"/>
                  </a:lnTo>
                </a:path>
                <a:path w="5971540" h="2147570">
                  <a:moveTo>
                    <a:pt x="5966459" y="0"/>
                  </a:moveTo>
                  <a:lnTo>
                    <a:pt x="5966459" y="2147316"/>
                  </a:lnTo>
                </a:path>
                <a:path w="5971540" h="2147570">
                  <a:moveTo>
                    <a:pt x="0" y="4572"/>
                  </a:moveTo>
                  <a:lnTo>
                    <a:pt x="5971032" y="4572"/>
                  </a:lnTo>
                </a:path>
                <a:path w="5971540" h="2147570">
                  <a:moveTo>
                    <a:pt x="0" y="2141219"/>
                  </a:moveTo>
                  <a:lnTo>
                    <a:pt x="5971032" y="2141219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33740" y="2809063"/>
            <a:ext cx="1271905" cy="21640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2300" b="1" spc="-5" dirty="0">
                <a:solidFill>
                  <a:srgbClr val="FFFFFF"/>
                </a:solidFill>
                <a:latin typeface="Carlito"/>
                <a:cs typeface="Carlito"/>
              </a:rPr>
              <a:t>Age</a:t>
            </a:r>
            <a:r>
              <a:rPr sz="23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group</a:t>
            </a:r>
            <a:endParaRPr sz="23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610"/>
              </a:spcBef>
            </a:pPr>
            <a:r>
              <a:rPr sz="2300" spc="10" dirty="0">
                <a:latin typeface="Carlito"/>
                <a:cs typeface="Carlito"/>
              </a:rPr>
              <a:t>20 </a:t>
            </a:r>
            <a:r>
              <a:rPr sz="2300" spc="5" dirty="0">
                <a:latin typeface="Carlito"/>
                <a:cs typeface="Carlito"/>
              </a:rPr>
              <a:t>–</a:t>
            </a:r>
            <a:r>
              <a:rPr sz="2300" spc="-95" dirty="0">
                <a:latin typeface="Carlito"/>
                <a:cs typeface="Carlito"/>
              </a:rPr>
              <a:t> </a:t>
            </a:r>
            <a:r>
              <a:rPr sz="2300" spc="10" dirty="0">
                <a:latin typeface="Carlito"/>
                <a:cs typeface="Carlito"/>
              </a:rPr>
              <a:t>35</a:t>
            </a:r>
            <a:endParaRPr sz="23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600"/>
              </a:spcBef>
            </a:pPr>
            <a:r>
              <a:rPr sz="2300" spc="10" dirty="0">
                <a:latin typeface="Carlito"/>
                <a:cs typeface="Carlito"/>
              </a:rPr>
              <a:t>36 </a:t>
            </a:r>
            <a:r>
              <a:rPr sz="2300" spc="5" dirty="0">
                <a:latin typeface="Carlito"/>
                <a:cs typeface="Carlito"/>
              </a:rPr>
              <a:t>–</a:t>
            </a:r>
            <a:r>
              <a:rPr sz="2300" spc="-95" dirty="0">
                <a:latin typeface="Carlito"/>
                <a:cs typeface="Carlito"/>
              </a:rPr>
              <a:t> </a:t>
            </a:r>
            <a:r>
              <a:rPr sz="2300" spc="10" dirty="0">
                <a:latin typeface="Carlito"/>
                <a:cs typeface="Carlito"/>
              </a:rPr>
              <a:t>49</a:t>
            </a:r>
            <a:endParaRPr sz="23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610"/>
              </a:spcBef>
            </a:pPr>
            <a:r>
              <a:rPr sz="2300" spc="10" dirty="0">
                <a:latin typeface="Carlito"/>
                <a:cs typeface="Carlito"/>
              </a:rPr>
              <a:t>50 </a:t>
            </a:r>
            <a:r>
              <a:rPr sz="2300" spc="5" dirty="0">
                <a:latin typeface="Carlito"/>
                <a:cs typeface="Carlito"/>
              </a:rPr>
              <a:t>–</a:t>
            </a:r>
            <a:r>
              <a:rPr sz="2300" spc="-95" dirty="0">
                <a:latin typeface="Carlito"/>
                <a:cs typeface="Carlito"/>
              </a:rPr>
              <a:t> </a:t>
            </a:r>
            <a:r>
              <a:rPr sz="2300" spc="10" dirty="0">
                <a:latin typeface="Carlito"/>
                <a:cs typeface="Carlito"/>
              </a:rPr>
              <a:t>65</a:t>
            </a:r>
            <a:endParaRPr sz="23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  <a:spcBef>
                <a:spcPts val="600"/>
              </a:spcBef>
            </a:pPr>
            <a:r>
              <a:rPr sz="2300" spc="10" dirty="0">
                <a:latin typeface="Carlito"/>
                <a:cs typeface="Carlito"/>
              </a:rPr>
              <a:t>66+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0319" y="2809063"/>
            <a:ext cx="2477135" cy="216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 marR="5080" indent="-434975">
              <a:lnSpc>
                <a:spcPct val="122000"/>
              </a:lnSpc>
              <a:spcBef>
                <a:spcPts val="100"/>
              </a:spcBef>
            </a:pPr>
            <a:r>
              <a:rPr sz="2300" b="1" spc="5" dirty="0">
                <a:solidFill>
                  <a:srgbClr val="FFFFFF"/>
                </a:solidFill>
                <a:latin typeface="Carlito"/>
                <a:cs typeface="Carlito"/>
              </a:rPr>
              <a:t>Additional</a:t>
            </a:r>
            <a:r>
              <a:rPr sz="23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Premium  </a:t>
            </a:r>
            <a:r>
              <a:rPr sz="2300" dirty="0">
                <a:latin typeface="Carlito"/>
                <a:cs typeface="Carlito"/>
              </a:rPr>
              <a:t>Base </a:t>
            </a:r>
            <a:r>
              <a:rPr sz="2300" spc="5" dirty="0">
                <a:latin typeface="Carlito"/>
                <a:cs typeface="Carlito"/>
              </a:rPr>
              <a:t>= </a:t>
            </a:r>
            <a:r>
              <a:rPr sz="2300" dirty="0">
                <a:latin typeface="Carlito"/>
                <a:cs typeface="Carlito"/>
              </a:rPr>
              <a:t>$5.00  Base </a:t>
            </a:r>
            <a:r>
              <a:rPr sz="2300" spc="5" dirty="0">
                <a:latin typeface="Carlito"/>
                <a:cs typeface="Carlito"/>
              </a:rPr>
              <a:t>+ $ 1.00  </a:t>
            </a:r>
            <a:r>
              <a:rPr sz="2300" dirty="0">
                <a:latin typeface="Carlito"/>
                <a:cs typeface="Carlito"/>
              </a:rPr>
              <a:t>Base </a:t>
            </a:r>
            <a:r>
              <a:rPr sz="2300" spc="5" dirty="0">
                <a:latin typeface="Carlito"/>
                <a:cs typeface="Carlito"/>
              </a:rPr>
              <a:t>+ $ 2.00  </a:t>
            </a:r>
            <a:r>
              <a:rPr sz="2300" dirty="0">
                <a:latin typeface="Carlito"/>
                <a:cs typeface="Carlito"/>
              </a:rPr>
              <a:t>Base </a:t>
            </a:r>
            <a:r>
              <a:rPr sz="2300" spc="5" dirty="0">
                <a:latin typeface="Carlito"/>
                <a:cs typeface="Carlito"/>
              </a:rPr>
              <a:t>+ $</a:t>
            </a:r>
            <a:r>
              <a:rPr sz="2300" spc="-25" dirty="0">
                <a:latin typeface="Carlito"/>
                <a:cs typeface="Carlito"/>
              </a:rPr>
              <a:t> </a:t>
            </a:r>
            <a:r>
              <a:rPr sz="2300" spc="5" dirty="0">
                <a:latin typeface="Carlito"/>
                <a:cs typeface="Carlito"/>
              </a:rPr>
              <a:t>5.00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751" y="1195800"/>
            <a:ext cx="6340475" cy="133477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Example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EVP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rlito"/>
              <a:cs typeface="Carlito"/>
            </a:endParaRPr>
          </a:p>
          <a:p>
            <a:pPr marL="3249295">
              <a:lnSpc>
                <a:spcPct val="100000"/>
              </a:lnSpc>
            </a:pPr>
            <a:r>
              <a:rPr sz="1950" b="1" dirty="0">
                <a:latin typeface="Carlito"/>
                <a:cs typeface="Carlito"/>
              </a:rPr>
              <a:t>Life </a:t>
            </a:r>
            <a:r>
              <a:rPr sz="1950" b="1" spc="5" dirty="0">
                <a:latin typeface="Carlito"/>
                <a:cs typeface="Carlito"/>
              </a:rPr>
              <a:t>Insurance </a:t>
            </a:r>
            <a:r>
              <a:rPr sz="1950" b="1" spc="10" dirty="0">
                <a:latin typeface="Carlito"/>
                <a:cs typeface="Carlito"/>
              </a:rPr>
              <a:t>Premium</a:t>
            </a:r>
            <a:r>
              <a:rPr sz="1950" b="1" spc="-70" dirty="0">
                <a:latin typeface="Carlito"/>
                <a:cs typeface="Carlito"/>
              </a:rPr>
              <a:t> </a:t>
            </a:r>
            <a:r>
              <a:rPr sz="1950" b="1" dirty="0">
                <a:latin typeface="Carlito"/>
                <a:cs typeface="Carlito"/>
              </a:rPr>
              <a:t>Rates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751" y="1656038"/>
            <a:ext cx="6431915" cy="3956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Positive </a:t>
            </a:r>
            <a:r>
              <a:rPr sz="1950" b="1" spc="20" dirty="0">
                <a:solidFill>
                  <a:srgbClr val="C45911"/>
                </a:solidFill>
                <a:latin typeface="Carlito"/>
                <a:cs typeface="Carlito"/>
              </a:rPr>
              <a:t>and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Negative</a:t>
            </a:r>
            <a:r>
              <a:rPr sz="1950" b="1" spc="-2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Carlito"/>
              <a:cs typeface="Carlito"/>
            </a:endParaRPr>
          </a:p>
          <a:p>
            <a:pPr marL="226060" marR="5080" indent="-189230">
              <a:lnSpc>
                <a:spcPts val="2500"/>
              </a:lnSpc>
              <a:buFont typeface="Arial"/>
              <a:buChar char="•"/>
              <a:tabLst>
                <a:tab pos="226695" algn="l"/>
              </a:tabLst>
            </a:pPr>
            <a:r>
              <a:rPr sz="2300" spc="-5" dirty="0">
                <a:latin typeface="Carlito"/>
                <a:cs typeface="Carlito"/>
              </a:rPr>
              <a:t>Positive testing to </a:t>
            </a:r>
            <a:r>
              <a:rPr sz="2300" spc="5" dirty="0">
                <a:latin typeface="Carlito"/>
                <a:cs typeface="Carlito"/>
              </a:rPr>
              <a:t>check </a:t>
            </a:r>
            <a:r>
              <a:rPr sz="2300" spc="-5" dirty="0">
                <a:latin typeface="Carlito"/>
                <a:cs typeface="Carlito"/>
              </a:rPr>
              <a:t>that </a:t>
            </a:r>
            <a:r>
              <a:rPr sz="2300" spc="5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product </a:t>
            </a:r>
            <a:r>
              <a:rPr sz="2300" spc="5" dirty="0">
                <a:latin typeface="Carlito"/>
                <a:cs typeface="Carlito"/>
              </a:rPr>
              <a:t>does </a:t>
            </a:r>
            <a:r>
              <a:rPr sz="2300" spc="-10" dirty="0">
                <a:latin typeface="Carlito"/>
                <a:cs typeface="Carlito"/>
              </a:rPr>
              <a:t>what  </a:t>
            </a:r>
            <a:r>
              <a:rPr sz="2300" dirty="0">
                <a:latin typeface="Carlito"/>
                <a:cs typeface="Carlito"/>
              </a:rPr>
              <a:t>it </a:t>
            </a:r>
            <a:r>
              <a:rPr sz="2300" spc="5" dirty="0">
                <a:latin typeface="Carlito"/>
                <a:cs typeface="Carlito"/>
              </a:rPr>
              <a:t>is </a:t>
            </a:r>
            <a:r>
              <a:rPr sz="2300" dirty="0">
                <a:latin typeface="Carlito"/>
                <a:cs typeface="Carlito"/>
              </a:rPr>
              <a:t>supposed</a:t>
            </a:r>
            <a:r>
              <a:rPr sz="2300" spc="20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to</a:t>
            </a:r>
            <a:endParaRPr sz="2300">
              <a:latin typeface="Carlito"/>
              <a:cs typeface="Carlito"/>
            </a:endParaRPr>
          </a:p>
          <a:p>
            <a:pPr marL="601980" lvl="1" indent="-18796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02615" algn="l"/>
              </a:tabLst>
            </a:pPr>
            <a:r>
              <a:rPr sz="1950" spc="5" dirty="0">
                <a:latin typeface="Carlito"/>
                <a:cs typeface="Carlito"/>
              </a:rPr>
              <a:t>Behaves correctly </a:t>
            </a:r>
            <a:r>
              <a:rPr sz="1950" spc="15" dirty="0">
                <a:latin typeface="Carlito"/>
                <a:cs typeface="Carlito"/>
              </a:rPr>
              <a:t>when </a:t>
            </a:r>
            <a:r>
              <a:rPr sz="1950" spc="5" dirty="0">
                <a:latin typeface="Carlito"/>
                <a:cs typeface="Carlito"/>
              </a:rPr>
              <a:t>given right</a:t>
            </a:r>
            <a:r>
              <a:rPr sz="1950" spc="-65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inputs</a:t>
            </a:r>
            <a:endParaRPr sz="1950">
              <a:latin typeface="Carlito"/>
              <a:cs typeface="Carlito"/>
            </a:endParaRPr>
          </a:p>
          <a:p>
            <a:pPr marL="601980" lvl="1" indent="-18796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02615" algn="l"/>
              </a:tabLst>
            </a:pPr>
            <a:r>
              <a:rPr sz="1950" spc="10" dirty="0">
                <a:latin typeface="Carlito"/>
                <a:cs typeface="Carlito"/>
              </a:rPr>
              <a:t>Maps </a:t>
            </a:r>
            <a:r>
              <a:rPr sz="1950" spc="-5" dirty="0">
                <a:latin typeface="Carlito"/>
                <a:cs typeface="Carlito"/>
              </a:rPr>
              <a:t>to </a:t>
            </a:r>
            <a:r>
              <a:rPr sz="1950" spc="10" dirty="0">
                <a:latin typeface="Carlito"/>
                <a:cs typeface="Carlito"/>
              </a:rPr>
              <a:t>a </a:t>
            </a:r>
            <a:r>
              <a:rPr sz="1950" spc="5" dirty="0">
                <a:latin typeface="Carlito"/>
                <a:cs typeface="Carlito"/>
              </a:rPr>
              <a:t>specific requirement</a:t>
            </a:r>
            <a:endParaRPr sz="1950">
              <a:latin typeface="Carlito"/>
              <a:cs typeface="Carlito"/>
            </a:endParaRPr>
          </a:p>
          <a:p>
            <a:pPr marL="601980" lvl="1" indent="-18796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02615" algn="l"/>
              </a:tabLst>
            </a:pPr>
            <a:r>
              <a:rPr sz="1950" dirty="0">
                <a:latin typeface="Carlito"/>
                <a:cs typeface="Carlito"/>
              </a:rPr>
              <a:t>“Coverage” </a:t>
            </a:r>
            <a:r>
              <a:rPr sz="1950" spc="5" dirty="0">
                <a:latin typeface="Carlito"/>
                <a:cs typeface="Carlito"/>
              </a:rPr>
              <a:t>is defined</a:t>
            </a:r>
            <a:r>
              <a:rPr sz="1950" spc="-25" dirty="0">
                <a:latin typeface="Carlito"/>
                <a:cs typeface="Carlito"/>
              </a:rPr>
              <a:t> </a:t>
            </a:r>
            <a:r>
              <a:rPr sz="1950" dirty="0">
                <a:latin typeface="Carlito"/>
                <a:cs typeface="Carlito"/>
              </a:rPr>
              <a:t>better</a:t>
            </a:r>
            <a:endParaRPr sz="1950">
              <a:latin typeface="Carlito"/>
              <a:cs typeface="Carlito"/>
            </a:endParaRPr>
          </a:p>
          <a:p>
            <a:pPr marL="226060" marR="122555" indent="-189230">
              <a:lnSpc>
                <a:spcPts val="2500"/>
              </a:lnSpc>
              <a:spcBef>
                <a:spcPts val="840"/>
              </a:spcBef>
              <a:buFont typeface="Arial"/>
              <a:buChar char="•"/>
              <a:tabLst>
                <a:tab pos="226695" algn="l"/>
              </a:tabLst>
            </a:pPr>
            <a:r>
              <a:rPr sz="2300" spc="-10" dirty="0">
                <a:latin typeface="Carlito"/>
                <a:cs typeface="Carlito"/>
              </a:rPr>
              <a:t>Negative </a:t>
            </a:r>
            <a:r>
              <a:rPr sz="2300" spc="-5" dirty="0">
                <a:latin typeface="Carlito"/>
                <a:cs typeface="Carlito"/>
              </a:rPr>
              <a:t>testing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show </a:t>
            </a:r>
            <a:r>
              <a:rPr sz="2300" spc="-5" dirty="0">
                <a:latin typeface="Carlito"/>
                <a:cs typeface="Carlito"/>
              </a:rPr>
              <a:t>that </a:t>
            </a:r>
            <a:r>
              <a:rPr sz="2300" spc="5" dirty="0">
                <a:latin typeface="Carlito"/>
                <a:cs typeface="Carlito"/>
              </a:rPr>
              <a:t>the </a:t>
            </a:r>
            <a:r>
              <a:rPr sz="2300" spc="-5" dirty="0">
                <a:latin typeface="Carlito"/>
                <a:cs typeface="Carlito"/>
              </a:rPr>
              <a:t>product </a:t>
            </a:r>
            <a:r>
              <a:rPr sz="2300" spc="5" dirty="0">
                <a:latin typeface="Carlito"/>
                <a:cs typeface="Carlito"/>
              </a:rPr>
              <a:t>does </a:t>
            </a:r>
            <a:r>
              <a:rPr sz="2300" spc="10" dirty="0">
                <a:latin typeface="Carlito"/>
                <a:cs typeface="Carlito"/>
              </a:rPr>
              <a:t>not  </a:t>
            </a:r>
            <a:r>
              <a:rPr sz="2300" spc="-10" dirty="0">
                <a:latin typeface="Carlito"/>
                <a:cs typeface="Carlito"/>
              </a:rPr>
              <a:t>fail </a:t>
            </a:r>
            <a:r>
              <a:rPr sz="2300" spc="5" dirty="0">
                <a:latin typeface="Carlito"/>
                <a:cs typeface="Carlito"/>
              </a:rPr>
              <a:t>when </a:t>
            </a:r>
            <a:r>
              <a:rPr sz="2300" spc="-5" dirty="0">
                <a:latin typeface="Carlito"/>
                <a:cs typeface="Carlito"/>
              </a:rPr>
              <a:t>given unexpected</a:t>
            </a:r>
            <a:r>
              <a:rPr sz="2300" spc="-3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inputs</a:t>
            </a:r>
            <a:endParaRPr sz="2300">
              <a:latin typeface="Carlito"/>
              <a:cs typeface="Carlito"/>
            </a:endParaRPr>
          </a:p>
          <a:p>
            <a:pPr marL="601980" lvl="1" indent="-18796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02615" algn="l"/>
              </a:tabLst>
            </a:pPr>
            <a:r>
              <a:rPr sz="1950" spc="-15" dirty="0">
                <a:latin typeface="Carlito"/>
                <a:cs typeface="Carlito"/>
              </a:rPr>
              <a:t>Tries </a:t>
            </a:r>
            <a:r>
              <a:rPr sz="1950" spc="-5" dirty="0">
                <a:latin typeface="Carlito"/>
                <a:cs typeface="Carlito"/>
              </a:rPr>
              <a:t>to </a:t>
            </a:r>
            <a:r>
              <a:rPr sz="1950" spc="10" dirty="0">
                <a:latin typeface="Carlito"/>
                <a:cs typeface="Carlito"/>
              </a:rPr>
              <a:t>break the</a:t>
            </a:r>
            <a:r>
              <a:rPr sz="1950" spc="15" dirty="0">
                <a:latin typeface="Carlito"/>
                <a:cs typeface="Carlito"/>
              </a:rPr>
              <a:t> </a:t>
            </a:r>
            <a:r>
              <a:rPr sz="1950" spc="-5" dirty="0">
                <a:latin typeface="Carlito"/>
                <a:cs typeface="Carlito"/>
              </a:rPr>
              <a:t>system</a:t>
            </a:r>
            <a:endParaRPr sz="1950">
              <a:latin typeface="Carlito"/>
              <a:cs typeface="Carlito"/>
            </a:endParaRPr>
          </a:p>
          <a:p>
            <a:pPr marL="601980" lvl="1" indent="-18796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02615" algn="l"/>
              </a:tabLst>
            </a:pPr>
            <a:r>
              <a:rPr sz="1950" spc="20" dirty="0">
                <a:latin typeface="Carlito"/>
                <a:cs typeface="Carlito"/>
              </a:rPr>
              <a:t>No </a:t>
            </a:r>
            <a:r>
              <a:rPr sz="1950" spc="5" dirty="0">
                <a:latin typeface="Carlito"/>
                <a:cs typeface="Carlito"/>
              </a:rPr>
              <a:t>direct </a:t>
            </a:r>
            <a:r>
              <a:rPr sz="1950" spc="10" dirty="0">
                <a:latin typeface="Carlito"/>
                <a:cs typeface="Carlito"/>
              </a:rPr>
              <a:t>mapping </a:t>
            </a:r>
            <a:r>
              <a:rPr sz="1950" spc="-5" dirty="0">
                <a:latin typeface="Carlito"/>
                <a:cs typeface="Carlito"/>
              </a:rPr>
              <a:t>to </a:t>
            </a:r>
            <a:r>
              <a:rPr sz="1950" spc="10" dirty="0">
                <a:latin typeface="Carlito"/>
                <a:cs typeface="Carlito"/>
              </a:rPr>
              <a:t>a specific</a:t>
            </a:r>
            <a:r>
              <a:rPr sz="1950" spc="-100" dirty="0">
                <a:latin typeface="Carlito"/>
                <a:cs typeface="Carlito"/>
              </a:rPr>
              <a:t> </a:t>
            </a:r>
            <a:r>
              <a:rPr sz="1950" spc="5" dirty="0">
                <a:latin typeface="Carlito"/>
                <a:cs typeface="Carlito"/>
              </a:rPr>
              <a:t>requirement</a:t>
            </a:r>
            <a:endParaRPr sz="1950">
              <a:latin typeface="Carlito"/>
              <a:cs typeface="Carlito"/>
            </a:endParaRPr>
          </a:p>
          <a:p>
            <a:pPr marL="601980" lvl="1" indent="-18796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02615" algn="l"/>
              </a:tabLst>
            </a:pPr>
            <a:r>
              <a:rPr sz="1950" dirty="0">
                <a:latin typeface="Carlito"/>
                <a:cs typeface="Carlito"/>
              </a:rPr>
              <a:t>“Coverage” </a:t>
            </a:r>
            <a:r>
              <a:rPr sz="1950" spc="10" dirty="0">
                <a:latin typeface="Carlito"/>
                <a:cs typeface="Carlito"/>
              </a:rPr>
              <a:t>more</a:t>
            </a:r>
            <a:r>
              <a:rPr sz="1950" spc="-35" dirty="0">
                <a:latin typeface="Carlito"/>
                <a:cs typeface="Carlito"/>
              </a:rPr>
              <a:t> </a:t>
            </a:r>
            <a:r>
              <a:rPr sz="1950" spc="10" dirty="0">
                <a:latin typeface="Carlito"/>
                <a:cs typeface="Carlito"/>
              </a:rPr>
              <a:t>challenging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47935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970" y="3032760"/>
            <a:ext cx="7174230" cy="4130040"/>
            <a:chOff x="140970" y="3032760"/>
            <a:chExt cx="6225540" cy="2750820"/>
          </a:xfrm>
        </p:grpSpPr>
        <p:sp>
          <p:nvSpPr>
            <p:cNvPr id="3" name="object 3"/>
            <p:cNvSpPr/>
            <p:nvPr/>
          </p:nvSpPr>
          <p:spPr>
            <a:xfrm>
              <a:off x="146304" y="3038856"/>
              <a:ext cx="6214872" cy="2738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3228" y="3032760"/>
              <a:ext cx="2918460" cy="2750820"/>
            </a:xfrm>
            <a:custGeom>
              <a:avLst/>
              <a:gdLst/>
              <a:ahLst/>
              <a:cxnLst/>
              <a:rect l="l" t="t" r="r" b="b"/>
              <a:pathLst>
                <a:path w="2918460" h="2750820">
                  <a:moveTo>
                    <a:pt x="0" y="0"/>
                  </a:moveTo>
                  <a:lnTo>
                    <a:pt x="0" y="2750820"/>
                  </a:lnTo>
                </a:path>
                <a:path w="2918460" h="2750820">
                  <a:moveTo>
                    <a:pt x="1296923" y="0"/>
                  </a:moveTo>
                  <a:lnTo>
                    <a:pt x="1296923" y="2750820"/>
                  </a:lnTo>
                </a:path>
                <a:path w="2918460" h="2750820">
                  <a:moveTo>
                    <a:pt x="2918460" y="0"/>
                  </a:moveTo>
                  <a:lnTo>
                    <a:pt x="2918460" y="275082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732" y="3453384"/>
              <a:ext cx="6224270" cy="0"/>
            </a:xfrm>
            <a:custGeom>
              <a:avLst/>
              <a:gdLst/>
              <a:ahLst/>
              <a:cxnLst/>
              <a:rect l="l" t="t" r="r" b="b"/>
              <a:pathLst>
                <a:path w="6224270">
                  <a:moveTo>
                    <a:pt x="0" y="0"/>
                  </a:moveTo>
                  <a:lnTo>
                    <a:pt x="6224016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732" y="3032760"/>
              <a:ext cx="6224270" cy="2750820"/>
            </a:xfrm>
            <a:custGeom>
              <a:avLst/>
              <a:gdLst/>
              <a:ahLst/>
              <a:cxnLst/>
              <a:rect l="l" t="t" r="r" b="b"/>
              <a:pathLst>
                <a:path w="6224270" h="2750820">
                  <a:moveTo>
                    <a:pt x="0" y="752856"/>
                  </a:moveTo>
                  <a:lnTo>
                    <a:pt x="6224016" y="752856"/>
                  </a:lnTo>
                </a:path>
                <a:path w="6224270" h="2750820">
                  <a:moveTo>
                    <a:pt x="0" y="1085088"/>
                  </a:moveTo>
                  <a:lnTo>
                    <a:pt x="6224016" y="1085088"/>
                  </a:lnTo>
                </a:path>
                <a:path w="6224270" h="2750820">
                  <a:moveTo>
                    <a:pt x="0" y="1417320"/>
                  </a:moveTo>
                  <a:lnTo>
                    <a:pt x="6224016" y="1417320"/>
                  </a:lnTo>
                </a:path>
                <a:path w="6224270" h="2750820">
                  <a:moveTo>
                    <a:pt x="0" y="1749552"/>
                  </a:moveTo>
                  <a:lnTo>
                    <a:pt x="6224016" y="1749552"/>
                  </a:lnTo>
                </a:path>
                <a:path w="6224270" h="2750820">
                  <a:moveTo>
                    <a:pt x="0" y="2081784"/>
                  </a:moveTo>
                  <a:lnTo>
                    <a:pt x="6224016" y="2081784"/>
                  </a:lnTo>
                </a:path>
                <a:path w="6224270" h="2750820">
                  <a:moveTo>
                    <a:pt x="0" y="2414016"/>
                  </a:moveTo>
                  <a:lnTo>
                    <a:pt x="6224016" y="2414016"/>
                  </a:lnTo>
                </a:path>
                <a:path w="6224270" h="2750820">
                  <a:moveTo>
                    <a:pt x="4571" y="0"/>
                  </a:moveTo>
                  <a:lnTo>
                    <a:pt x="4571" y="2750820"/>
                  </a:lnTo>
                </a:path>
                <a:path w="6224270" h="2750820">
                  <a:moveTo>
                    <a:pt x="6219444" y="0"/>
                  </a:moveTo>
                  <a:lnTo>
                    <a:pt x="6219444" y="2750820"/>
                  </a:lnTo>
                </a:path>
                <a:path w="6224270" h="2750820">
                  <a:moveTo>
                    <a:pt x="0" y="6096"/>
                  </a:moveTo>
                  <a:lnTo>
                    <a:pt x="6224016" y="6096"/>
                  </a:lnTo>
                </a:path>
                <a:path w="6224270" h="2750820">
                  <a:moveTo>
                    <a:pt x="0" y="2744724"/>
                  </a:moveTo>
                  <a:lnTo>
                    <a:pt x="6224016" y="2744724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9832" y="3388304"/>
            <a:ext cx="1146175" cy="23482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Carlito"/>
                <a:cs typeface="Carlito"/>
              </a:rPr>
              <a:t>Below</a:t>
            </a:r>
            <a:r>
              <a:rPr sz="1650" spc="-50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20</a:t>
            </a: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spc="5" dirty="0">
                <a:latin typeface="Carlito"/>
                <a:cs typeface="Carlito"/>
              </a:rPr>
              <a:t>20 </a:t>
            </a:r>
            <a:r>
              <a:rPr sz="1650" dirty="0">
                <a:latin typeface="Carlito"/>
                <a:cs typeface="Carlito"/>
              </a:rPr>
              <a:t>–</a:t>
            </a:r>
            <a:r>
              <a:rPr sz="1650" spc="-110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35</a:t>
            </a: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spc="5" dirty="0">
                <a:latin typeface="Carlito"/>
                <a:cs typeface="Carlito"/>
              </a:rPr>
              <a:t>36 </a:t>
            </a:r>
            <a:r>
              <a:rPr sz="1650" dirty="0">
                <a:latin typeface="Carlito"/>
                <a:cs typeface="Carlito"/>
              </a:rPr>
              <a:t>–</a:t>
            </a:r>
            <a:r>
              <a:rPr sz="1650" spc="-110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49</a:t>
            </a: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spc="5" dirty="0">
                <a:latin typeface="Carlito"/>
                <a:cs typeface="Carlito"/>
              </a:rPr>
              <a:t>50 </a:t>
            </a:r>
            <a:r>
              <a:rPr sz="1650" dirty="0">
                <a:latin typeface="Carlito"/>
                <a:cs typeface="Carlito"/>
              </a:rPr>
              <a:t>–</a:t>
            </a:r>
            <a:r>
              <a:rPr sz="1650" spc="-110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65</a:t>
            </a: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50" spc="-5" dirty="0">
                <a:latin typeface="Carlito"/>
                <a:cs typeface="Carlito"/>
              </a:rPr>
              <a:t>Above</a:t>
            </a:r>
            <a:r>
              <a:rPr sz="1650" spc="-40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66</a:t>
            </a:r>
            <a:endParaRPr sz="1650">
              <a:latin typeface="Carlito"/>
              <a:cs typeface="Carlito"/>
            </a:endParaRPr>
          </a:p>
          <a:p>
            <a:pPr marL="12700" marR="5080">
              <a:lnSpc>
                <a:spcPts val="2620"/>
              </a:lnSpc>
              <a:spcBef>
                <a:spcPts val="190"/>
              </a:spcBef>
            </a:pPr>
            <a:r>
              <a:rPr sz="1650" spc="-5" dirty="0">
                <a:latin typeface="Carlito"/>
                <a:cs typeface="Carlito"/>
              </a:rPr>
              <a:t>Age </a:t>
            </a:r>
            <a:r>
              <a:rPr sz="1650" dirty="0">
                <a:latin typeface="Carlito"/>
                <a:cs typeface="Carlito"/>
              </a:rPr>
              <a:t>0  </a:t>
            </a:r>
            <a:r>
              <a:rPr sz="1650" spc="-10" dirty="0">
                <a:latin typeface="Carlito"/>
                <a:cs typeface="Carlito"/>
              </a:rPr>
              <a:t>Negative</a:t>
            </a:r>
            <a:r>
              <a:rPr sz="1650" spc="-75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Age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7692" y="3388304"/>
            <a:ext cx="588645" cy="23482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32000"/>
              </a:lnSpc>
              <a:spcBef>
                <a:spcPts val="85"/>
              </a:spcBef>
            </a:pPr>
            <a:r>
              <a:rPr sz="1650" spc="-5" dirty="0">
                <a:latin typeface="Carlito"/>
                <a:cs typeface="Carlito"/>
              </a:rPr>
              <a:t>I</a:t>
            </a:r>
            <a:r>
              <a:rPr sz="1650" spc="-10" dirty="0">
                <a:latin typeface="Carlito"/>
                <a:cs typeface="Carlito"/>
              </a:rPr>
              <a:t>n</a:t>
            </a:r>
            <a:r>
              <a:rPr sz="1650" spc="-40" dirty="0">
                <a:latin typeface="Carlito"/>
                <a:cs typeface="Carlito"/>
              </a:rPr>
              <a:t>v</a:t>
            </a:r>
            <a:r>
              <a:rPr sz="1650" dirty="0">
                <a:latin typeface="Carlito"/>
                <a:cs typeface="Carlito"/>
              </a:rPr>
              <a:t>al</a:t>
            </a:r>
            <a:r>
              <a:rPr sz="1650" spc="15" dirty="0">
                <a:latin typeface="Carlito"/>
                <a:cs typeface="Carlito"/>
              </a:rPr>
              <a:t>i</a:t>
            </a:r>
            <a:r>
              <a:rPr sz="1650" dirty="0">
                <a:latin typeface="Carlito"/>
                <a:cs typeface="Carlito"/>
              </a:rPr>
              <a:t>d  </a:t>
            </a:r>
            <a:r>
              <a:rPr sz="1650" spc="-20" dirty="0">
                <a:latin typeface="Carlito"/>
                <a:cs typeface="Carlito"/>
              </a:rPr>
              <a:t>Valid  Valid  Valid  Valid  </a:t>
            </a:r>
            <a:r>
              <a:rPr sz="1650" spc="-5" dirty="0">
                <a:latin typeface="Carlito"/>
                <a:cs typeface="Carlito"/>
              </a:rPr>
              <a:t>I</a:t>
            </a:r>
            <a:r>
              <a:rPr sz="1650" spc="-10" dirty="0">
                <a:latin typeface="Carlito"/>
                <a:cs typeface="Carlito"/>
              </a:rPr>
              <a:t>n</a:t>
            </a:r>
            <a:r>
              <a:rPr sz="1650" spc="-40" dirty="0">
                <a:latin typeface="Carlito"/>
                <a:cs typeface="Carlito"/>
              </a:rPr>
              <a:t>v</a:t>
            </a:r>
            <a:r>
              <a:rPr sz="1650" dirty="0">
                <a:latin typeface="Carlito"/>
                <a:cs typeface="Carlito"/>
              </a:rPr>
              <a:t>al</a:t>
            </a:r>
            <a:r>
              <a:rPr sz="1650" spc="15" dirty="0">
                <a:latin typeface="Carlito"/>
                <a:cs typeface="Carlito"/>
              </a:rPr>
              <a:t>i</a:t>
            </a:r>
            <a:r>
              <a:rPr sz="1650" dirty="0">
                <a:latin typeface="Carlito"/>
                <a:cs typeface="Carlito"/>
              </a:rPr>
              <a:t>d  </a:t>
            </a:r>
            <a:r>
              <a:rPr sz="1650" spc="-5" dirty="0">
                <a:latin typeface="Carlito"/>
                <a:cs typeface="Carlito"/>
              </a:rPr>
              <a:t>I</a:t>
            </a:r>
            <a:r>
              <a:rPr sz="1650" spc="-10" dirty="0">
                <a:latin typeface="Carlito"/>
                <a:cs typeface="Carlito"/>
              </a:rPr>
              <a:t>n</a:t>
            </a:r>
            <a:r>
              <a:rPr sz="1650" spc="-40" dirty="0">
                <a:latin typeface="Carlito"/>
                <a:cs typeface="Carlito"/>
              </a:rPr>
              <a:t>v</a:t>
            </a:r>
            <a:r>
              <a:rPr sz="1650" dirty="0">
                <a:latin typeface="Carlito"/>
                <a:cs typeface="Carlito"/>
              </a:rPr>
              <a:t>al</a:t>
            </a:r>
            <a:r>
              <a:rPr sz="1650" spc="15" dirty="0">
                <a:latin typeface="Carlito"/>
                <a:cs typeface="Carlito"/>
              </a:rPr>
              <a:t>i</a:t>
            </a:r>
            <a:r>
              <a:rPr sz="1650" dirty="0">
                <a:latin typeface="Carlito"/>
                <a:cs typeface="Carlito"/>
              </a:rPr>
              <a:t>d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190" y="3388304"/>
            <a:ext cx="550545" cy="23482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650" spc="-5" dirty="0">
                <a:latin typeface="Carlito"/>
                <a:cs typeface="Carlito"/>
              </a:rPr>
              <a:t>12,</a:t>
            </a:r>
            <a:r>
              <a:rPr sz="1650" spc="-100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18</a:t>
            </a:r>
            <a:endParaRPr sz="16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650" spc="-5" dirty="0">
                <a:latin typeface="Carlito"/>
                <a:cs typeface="Carlito"/>
              </a:rPr>
              <a:t>22,</a:t>
            </a:r>
            <a:r>
              <a:rPr sz="1650" spc="-100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31</a:t>
            </a:r>
            <a:endParaRPr sz="16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650" spc="-5" dirty="0">
                <a:latin typeface="Carlito"/>
                <a:cs typeface="Carlito"/>
              </a:rPr>
              <a:t>37,</a:t>
            </a:r>
            <a:r>
              <a:rPr sz="1650" spc="-100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44</a:t>
            </a:r>
            <a:endParaRPr sz="16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650" spc="-5" dirty="0">
                <a:latin typeface="Carlito"/>
                <a:cs typeface="Carlito"/>
              </a:rPr>
              <a:t>52,</a:t>
            </a:r>
            <a:r>
              <a:rPr sz="1650" spc="-100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60</a:t>
            </a:r>
            <a:endParaRPr sz="16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650" spc="-5" dirty="0">
                <a:latin typeface="Carlito"/>
                <a:cs typeface="Carlito"/>
              </a:rPr>
              <a:t>68,</a:t>
            </a:r>
            <a:r>
              <a:rPr sz="1650" spc="-100" dirty="0">
                <a:latin typeface="Carlito"/>
                <a:cs typeface="Carlito"/>
              </a:rPr>
              <a:t> </a:t>
            </a:r>
            <a:r>
              <a:rPr sz="1650" spc="5" dirty="0">
                <a:latin typeface="Carlito"/>
                <a:cs typeface="Carlito"/>
              </a:rPr>
              <a:t>94</a:t>
            </a:r>
            <a:endParaRPr sz="165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Carlito"/>
                <a:cs typeface="Carlito"/>
              </a:rPr>
              <a:t>0</a:t>
            </a:r>
            <a:endParaRPr sz="165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  <a:spcBef>
                <a:spcPts val="635"/>
              </a:spcBef>
            </a:pPr>
            <a:r>
              <a:rPr sz="1650" spc="5" dirty="0">
                <a:latin typeface="Carlito"/>
                <a:cs typeface="Carlito"/>
              </a:rPr>
              <a:t>-23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4496" y="3388304"/>
            <a:ext cx="1482725" cy="23482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spc="-5" dirty="0">
                <a:latin typeface="Carlito"/>
                <a:cs typeface="Carlito"/>
              </a:rPr>
              <a:t>Error</a:t>
            </a: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Carlito"/>
                <a:cs typeface="Carlito"/>
              </a:rPr>
              <a:t>$ </a:t>
            </a:r>
            <a:r>
              <a:rPr sz="1650" spc="-5" dirty="0">
                <a:latin typeface="Carlito"/>
                <a:cs typeface="Carlito"/>
              </a:rPr>
              <a:t>5.00</a:t>
            </a:r>
            <a:r>
              <a:rPr sz="1650" spc="-65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Premium</a:t>
            </a: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Carlito"/>
                <a:cs typeface="Carlito"/>
              </a:rPr>
              <a:t>$ </a:t>
            </a:r>
            <a:r>
              <a:rPr sz="1650" spc="-5" dirty="0">
                <a:latin typeface="Carlito"/>
                <a:cs typeface="Carlito"/>
              </a:rPr>
              <a:t>6.00</a:t>
            </a:r>
            <a:r>
              <a:rPr sz="1650" spc="-65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Premium</a:t>
            </a: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Carlito"/>
                <a:cs typeface="Carlito"/>
              </a:rPr>
              <a:t>$ </a:t>
            </a:r>
            <a:r>
              <a:rPr sz="1650" spc="-5" dirty="0">
                <a:latin typeface="Carlito"/>
                <a:cs typeface="Carlito"/>
              </a:rPr>
              <a:t>7.00</a:t>
            </a:r>
            <a:r>
              <a:rPr sz="1650" spc="-65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Premium</a:t>
            </a:r>
            <a:endParaRPr sz="1650">
              <a:latin typeface="Carlito"/>
              <a:cs typeface="Carlito"/>
            </a:endParaRPr>
          </a:p>
          <a:p>
            <a:pPr marL="12700" marR="5080">
              <a:lnSpc>
                <a:spcPct val="132100"/>
              </a:lnSpc>
            </a:pPr>
            <a:r>
              <a:rPr sz="1650" dirty="0">
                <a:latin typeface="Carlito"/>
                <a:cs typeface="Carlito"/>
              </a:rPr>
              <a:t>$ 10.00</a:t>
            </a:r>
            <a:r>
              <a:rPr sz="1650" spc="-90" dirty="0">
                <a:latin typeface="Carlito"/>
                <a:cs typeface="Carlito"/>
              </a:rPr>
              <a:t> </a:t>
            </a:r>
            <a:r>
              <a:rPr sz="1650" spc="-5" dirty="0">
                <a:latin typeface="Carlito"/>
                <a:cs typeface="Carlito"/>
              </a:rPr>
              <a:t>Premium  Error</a:t>
            </a: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50" spc="-5" dirty="0">
                <a:latin typeface="Carlito"/>
                <a:cs typeface="Carlito"/>
              </a:rPr>
              <a:t>Error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9868" y="1656038"/>
            <a:ext cx="5785485" cy="16725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Example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EVP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Carlito"/>
              <a:cs typeface="Carlito"/>
            </a:endParaRPr>
          </a:p>
          <a:p>
            <a:pPr marR="325755" algn="ctr">
              <a:lnSpc>
                <a:spcPct val="100000"/>
              </a:lnSpc>
            </a:pPr>
            <a:r>
              <a:rPr sz="1950" b="1" spc="15" dirty="0">
                <a:solidFill>
                  <a:srgbClr val="445469"/>
                </a:solidFill>
                <a:latin typeface="Arial"/>
                <a:cs typeface="Arial"/>
              </a:rPr>
              <a:t>Sample </a:t>
            </a:r>
            <a:r>
              <a:rPr sz="1950" b="1" spc="20" dirty="0">
                <a:solidFill>
                  <a:srgbClr val="445469"/>
                </a:solidFill>
                <a:latin typeface="Arial"/>
                <a:cs typeface="Arial"/>
              </a:rPr>
              <a:t>Age </a:t>
            </a:r>
            <a:r>
              <a:rPr sz="1950" b="1" spc="15" dirty="0">
                <a:solidFill>
                  <a:srgbClr val="445469"/>
                </a:solidFill>
                <a:latin typeface="Arial"/>
                <a:cs typeface="Arial"/>
              </a:rPr>
              <a:t>Groups </a:t>
            </a:r>
            <a:r>
              <a:rPr sz="1950" b="1" spc="-20" dirty="0">
                <a:solidFill>
                  <a:srgbClr val="445469"/>
                </a:solidFill>
                <a:latin typeface="Arial"/>
                <a:cs typeface="Arial"/>
              </a:rPr>
              <a:t>Test</a:t>
            </a:r>
            <a:r>
              <a:rPr sz="1950" b="1" spc="-180" dirty="0">
                <a:solidFill>
                  <a:srgbClr val="445469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445469"/>
                </a:solidFill>
                <a:latin typeface="Arial"/>
                <a:cs typeface="Arial"/>
              </a:rPr>
              <a:t>Cases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604645" algn="l"/>
                <a:tab pos="2799080" algn="l"/>
                <a:tab pos="4389120" algn="l"/>
              </a:tabLst>
            </a:pPr>
            <a:r>
              <a:rPr sz="1650" b="1" spc="-5" dirty="0">
                <a:solidFill>
                  <a:srgbClr val="FFFFFF"/>
                </a:solidFill>
                <a:latin typeface="Carlito"/>
                <a:cs typeface="Carlito"/>
              </a:rPr>
              <a:t>Age</a:t>
            </a:r>
            <a:r>
              <a:rPr sz="165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Carlito"/>
                <a:cs typeface="Carlito"/>
              </a:rPr>
              <a:t>Groups	</a:t>
            </a:r>
            <a:r>
              <a:rPr sz="1650" b="1" spc="-15" dirty="0">
                <a:solidFill>
                  <a:srgbClr val="FFFFFF"/>
                </a:solidFill>
                <a:latin typeface="Carlito"/>
                <a:cs typeface="Carlito"/>
              </a:rPr>
              <a:t>Type	</a:t>
            </a:r>
            <a:r>
              <a:rPr sz="1650" b="1" spc="-45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65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b="1" dirty="0">
                <a:solidFill>
                  <a:srgbClr val="FFFFFF"/>
                </a:solidFill>
                <a:latin typeface="Carlito"/>
                <a:cs typeface="Carlito"/>
              </a:rPr>
              <a:t>Inputs	</a:t>
            </a:r>
            <a:r>
              <a:rPr sz="1650" b="1" spc="-10" dirty="0">
                <a:solidFill>
                  <a:srgbClr val="FFFFFF"/>
                </a:solidFill>
                <a:latin typeface="Carlito"/>
                <a:cs typeface="Carlito"/>
              </a:rPr>
              <a:t>Expected</a:t>
            </a:r>
            <a:r>
              <a:rPr sz="165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50" b="1" spc="-5" dirty="0">
                <a:solidFill>
                  <a:srgbClr val="FFFFFF"/>
                </a:solidFill>
                <a:latin typeface="Carlito"/>
                <a:cs typeface="Carlito"/>
              </a:rPr>
              <a:t>Result</a:t>
            </a:r>
            <a:endParaRPr sz="165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8062" y="1275042"/>
            <a:ext cx="42601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6588" y="2796539"/>
            <a:ext cx="5020310" cy="3919854"/>
            <a:chOff x="1656588" y="2796539"/>
            <a:chExt cx="5020310" cy="3919854"/>
          </a:xfrm>
        </p:grpSpPr>
        <p:sp>
          <p:nvSpPr>
            <p:cNvPr id="3" name="object 3"/>
            <p:cNvSpPr/>
            <p:nvPr/>
          </p:nvSpPr>
          <p:spPr>
            <a:xfrm>
              <a:off x="1656588" y="2796539"/>
              <a:ext cx="5020056" cy="1810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6588" y="4607051"/>
              <a:ext cx="5020056" cy="1432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6588" y="6039611"/>
              <a:ext cx="5020056" cy="6766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8922" y="2338577"/>
          <a:ext cx="6150608" cy="4866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205"/>
                <a:gridCol w="1743075"/>
                <a:gridCol w="1092199"/>
                <a:gridCol w="1007110"/>
                <a:gridCol w="1176019"/>
              </a:tblGrid>
              <a:tr h="452628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Variable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4984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Classes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Inputs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Exp.</a:t>
                      </a:r>
                      <a:r>
                        <a:rPr sz="195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Fee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</a:tr>
              <a:tr h="67817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950" spc="5" dirty="0">
                          <a:latin typeface="Carlito"/>
                          <a:cs typeface="Carlito"/>
                        </a:rPr>
                        <a:t>Age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443230">
                        <a:lnSpc>
                          <a:spcPct val="101600"/>
                        </a:lnSpc>
                        <a:spcBef>
                          <a:spcPts val="160"/>
                        </a:spcBef>
                      </a:pPr>
                      <a:r>
                        <a:rPr sz="1950" spc="-10" dirty="0">
                          <a:latin typeface="Carlito"/>
                          <a:cs typeface="Carlito"/>
                        </a:rPr>
                        <a:t>Zero </a:t>
                      </a:r>
                      <a:r>
                        <a:rPr sz="1950" spc="5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95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20" dirty="0">
                          <a:latin typeface="Carlito"/>
                          <a:cs typeface="Carlito"/>
                        </a:rPr>
                        <a:t>Non  </a:t>
                      </a:r>
                      <a:r>
                        <a:rPr sz="1950" spc="10" dirty="0">
                          <a:latin typeface="Carlito"/>
                          <a:cs typeface="Carlito"/>
                        </a:rPr>
                        <a:t>numeric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5" dirty="0">
                          <a:latin typeface="Carlito"/>
                          <a:cs typeface="Carlito"/>
                        </a:rPr>
                        <a:t>Invalid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0,</a:t>
                      </a:r>
                      <a:r>
                        <a:rPr sz="195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15" dirty="0">
                          <a:latin typeface="Carlito"/>
                          <a:cs typeface="Carlito"/>
                        </a:rPr>
                        <a:t>Old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5" dirty="0">
                          <a:latin typeface="Carlito"/>
                          <a:cs typeface="Carlito"/>
                        </a:rPr>
                        <a:t>Error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79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&lt;</a:t>
                      </a:r>
                      <a:r>
                        <a:rPr sz="19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15" dirty="0">
                          <a:latin typeface="Carlito"/>
                          <a:cs typeface="Carlito"/>
                        </a:rPr>
                        <a:t>18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950" spc="5" dirty="0">
                          <a:latin typeface="Carlito"/>
                          <a:cs typeface="Carlito"/>
                        </a:rPr>
                        <a:t>Invalid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16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950" spc="5" dirty="0">
                          <a:latin typeface="Carlito"/>
                          <a:cs typeface="Carlito"/>
                        </a:rPr>
                        <a:t>Error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64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&lt;</a:t>
                      </a:r>
                      <a:r>
                        <a:rPr sz="1950" spc="4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5" dirty="0">
                          <a:latin typeface="Carlito"/>
                          <a:cs typeface="Carlito"/>
                        </a:rPr>
                        <a:t>65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-15" dirty="0">
                          <a:latin typeface="Carlito"/>
                          <a:cs typeface="Carlito"/>
                        </a:rPr>
                        <a:t>Valid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35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95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15" dirty="0">
                          <a:latin typeface="Carlito"/>
                          <a:cs typeface="Carlito"/>
                        </a:rPr>
                        <a:t>200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79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&gt;</a:t>
                      </a:r>
                      <a:r>
                        <a:rPr sz="19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15" dirty="0">
                          <a:latin typeface="Carlito"/>
                          <a:cs typeface="Carlito"/>
                        </a:rPr>
                        <a:t>65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spc="-15" dirty="0">
                          <a:latin typeface="Carlito"/>
                          <a:cs typeface="Carlito"/>
                        </a:rPr>
                        <a:t>Valid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70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95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15" dirty="0">
                          <a:latin typeface="Carlito"/>
                          <a:cs typeface="Carlito"/>
                        </a:rPr>
                        <a:t>150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781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Income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443230">
                        <a:lnSpc>
                          <a:spcPct val="101499"/>
                        </a:lnSpc>
                        <a:spcBef>
                          <a:spcPts val="160"/>
                        </a:spcBef>
                      </a:pPr>
                      <a:r>
                        <a:rPr sz="1950" spc="-10" dirty="0">
                          <a:latin typeface="Carlito"/>
                          <a:cs typeface="Carlito"/>
                        </a:rPr>
                        <a:t>Zero </a:t>
                      </a:r>
                      <a:r>
                        <a:rPr sz="1950" spc="5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195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20" dirty="0">
                          <a:latin typeface="Carlito"/>
                          <a:cs typeface="Carlito"/>
                        </a:rPr>
                        <a:t>Non  </a:t>
                      </a:r>
                      <a:r>
                        <a:rPr sz="1950" spc="10" dirty="0">
                          <a:latin typeface="Carlito"/>
                          <a:cs typeface="Carlito"/>
                        </a:rPr>
                        <a:t>numeric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5" dirty="0">
                          <a:latin typeface="Carlito"/>
                          <a:cs typeface="Carlito"/>
                        </a:rPr>
                        <a:t>Invalid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dirty="0">
                          <a:latin typeface="Carlito"/>
                          <a:cs typeface="Carlito"/>
                        </a:rPr>
                        <a:t>0,</a:t>
                      </a:r>
                      <a:r>
                        <a:rPr sz="195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15" dirty="0">
                          <a:latin typeface="Carlito"/>
                          <a:cs typeface="Carlito"/>
                        </a:rPr>
                        <a:t>None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5" dirty="0">
                          <a:latin typeface="Carlito"/>
                          <a:cs typeface="Carlito"/>
                        </a:rPr>
                        <a:t>Error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79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&gt;</a:t>
                      </a:r>
                      <a:r>
                        <a:rPr sz="19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15" dirty="0">
                          <a:latin typeface="Carlito"/>
                          <a:cs typeface="Carlito"/>
                        </a:rPr>
                        <a:t>10000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spc="-15" dirty="0">
                          <a:latin typeface="Carlito"/>
                          <a:cs typeface="Carlito"/>
                        </a:rPr>
                        <a:t>Valid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12000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$250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64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&lt;</a:t>
                      </a:r>
                      <a:r>
                        <a:rPr sz="19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50" spc="15" dirty="0">
                          <a:latin typeface="Carlito"/>
                          <a:cs typeface="Carlito"/>
                        </a:rPr>
                        <a:t>10000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-15" dirty="0">
                          <a:latin typeface="Carlito"/>
                          <a:cs typeface="Carlito"/>
                        </a:rPr>
                        <a:t>Valid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8000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$200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7951">
                <a:tc rowSpan="2">
                  <a:txBody>
                    <a:bodyPr/>
                    <a:lstStyle/>
                    <a:p>
                      <a:pPr marL="75565" marR="306705">
                        <a:lnSpc>
                          <a:spcPct val="101600"/>
                        </a:lnSpc>
                        <a:spcBef>
                          <a:spcPts val="459"/>
                        </a:spcBef>
                      </a:pPr>
                      <a:r>
                        <a:rPr sz="1950" spc="-1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95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950" spc="2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95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950" spc="-3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950" dirty="0">
                          <a:latin typeface="Carlito"/>
                          <a:cs typeface="Carlito"/>
                        </a:rPr>
                        <a:t>al  Status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Married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-15" dirty="0">
                          <a:latin typeface="Carlito"/>
                          <a:cs typeface="Carlito"/>
                        </a:rPr>
                        <a:t>Valid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dirty="0">
                          <a:latin typeface="Carlito"/>
                          <a:cs typeface="Carlito"/>
                        </a:rPr>
                        <a:t>-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$220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98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55"/>
                        </a:lnSpc>
                        <a:spcBef>
                          <a:spcPts val="195"/>
                        </a:spcBef>
                      </a:pPr>
                      <a:r>
                        <a:rPr sz="1950" spc="10" dirty="0">
                          <a:latin typeface="Carlito"/>
                          <a:cs typeface="Carlito"/>
                        </a:rPr>
                        <a:t>Single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5"/>
                        </a:lnSpc>
                        <a:spcBef>
                          <a:spcPts val="195"/>
                        </a:spcBef>
                      </a:pPr>
                      <a:r>
                        <a:rPr sz="1950" spc="-15" dirty="0">
                          <a:latin typeface="Carlito"/>
                          <a:cs typeface="Carlito"/>
                        </a:rPr>
                        <a:t>Valid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  <a:spcBef>
                          <a:spcPts val="195"/>
                        </a:spcBef>
                      </a:pPr>
                      <a:r>
                        <a:rPr sz="1950" dirty="0">
                          <a:latin typeface="Carlito"/>
                          <a:cs typeface="Carlito"/>
                        </a:rPr>
                        <a:t>-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  <a:spcBef>
                          <a:spcPts val="195"/>
                        </a:spcBef>
                      </a:pPr>
                      <a:r>
                        <a:rPr sz="1950" spc="15" dirty="0">
                          <a:latin typeface="Carlito"/>
                          <a:cs typeface="Carlito"/>
                        </a:rPr>
                        <a:t>$200</a:t>
                      </a:r>
                      <a:endParaRPr sz="195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750" y="1195800"/>
            <a:ext cx="37510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9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Solution:</a:t>
            </a:r>
            <a:r>
              <a:rPr sz="1950" b="1" spc="-2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EVP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589" y="1656038"/>
            <a:ext cx="8151495" cy="7168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Summary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Process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for</a:t>
            </a:r>
            <a:r>
              <a:rPr sz="1950" b="1" spc="-5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EVP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41077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6" name="Rectangle 5"/>
          <p:cNvSpPr/>
          <p:nvPr/>
        </p:nvSpPr>
        <p:spPr>
          <a:xfrm>
            <a:off x="381000" y="2438400"/>
            <a:ext cx="7315200" cy="466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Choose criteria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doing the equivalence partitioning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(range,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list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values,</a:t>
            </a:r>
            <a:r>
              <a:rPr lang="en-IN" sz="2000" spc="-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etc.).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201295" marR="36830" indent="-189230">
              <a:lnSpc>
                <a:spcPct val="110300"/>
              </a:lnSpc>
              <a:spcBef>
                <a:spcPts val="820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valid equivalence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classes based on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above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criteria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(number of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ranges,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allowed 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values,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etc.)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01295" indent="-189230">
              <a:lnSpc>
                <a:spcPct val="100000"/>
              </a:lnSpc>
              <a:spcBef>
                <a:spcPts val="1020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Select a sample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that</a:t>
            </a:r>
            <a:r>
              <a:rPr lang="en-IN" sz="2000" spc="-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partition.</a:t>
            </a:r>
          </a:p>
          <a:p>
            <a:pPr marL="201295" indent="-189230">
              <a:lnSpc>
                <a:spcPct val="100000"/>
              </a:lnSpc>
              <a:spcBef>
                <a:spcPts val="1020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Write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expected result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based on the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requirements</a:t>
            </a:r>
            <a:r>
              <a:rPr lang="en-IN" sz="2000" spc="-10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given.</a:t>
            </a:r>
          </a:p>
          <a:p>
            <a:pPr marL="201295" indent="-18923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Identify special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values,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sz="2000" spc="-40" dirty="0" smtClean="0">
                <a:latin typeface="Arial" pitchFamily="34" charset="0"/>
                <a:cs typeface="Arial" pitchFamily="34" charset="0"/>
              </a:rPr>
              <a:t>any,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and include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them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in the</a:t>
            </a:r>
            <a:r>
              <a:rPr lang="en-IN" sz="2000" spc="-10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table.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Check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to have expected results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all the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cases</a:t>
            </a:r>
            <a:r>
              <a:rPr lang="en-IN" sz="2000" spc="-8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prepared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201295" marR="5080" indent="-189230">
              <a:lnSpc>
                <a:spcPct val="110000"/>
              </a:lnSpc>
              <a:spcBef>
                <a:spcPts val="819"/>
              </a:spcBef>
              <a:buFont typeface="Arial"/>
              <a:buChar char="•"/>
              <a:tabLst>
                <a:tab pos="201930" algn="l"/>
              </a:tabLst>
            </a:pP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expected result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is not clear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for any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particular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case,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mark appropriately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escalate 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corrective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actions.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sz="2000" spc="-15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cannot answer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 question, or find an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inappropriate </a:t>
            </a:r>
            <a:r>
              <a:rPr lang="en-IN" sz="2000" spc="-25" dirty="0" smtClean="0">
                <a:latin typeface="Arial" pitchFamily="34" charset="0"/>
                <a:cs typeface="Arial" pitchFamily="34" charset="0"/>
              </a:rPr>
              <a:t>answer,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consider whether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IN" sz="2000" spc="-5" dirty="0" smtClean="0">
                <a:latin typeface="Arial" pitchFamily="34" charset="0"/>
                <a:cs typeface="Arial" pitchFamily="34" charset="0"/>
              </a:rPr>
              <a:t>want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to record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this issue on </a:t>
            </a:r>
            <a:r>
              <a:rPr lang="en-IN" sz="2000" spc="-10" dirty="0" smtClean="0">
                <a:latin typeface="Arial" pitchFamily="34" charset="0"/>
                <a:cs typeface="Arial" pitchFamily="34" charset="0"/>
              </a:rPr>
              <a:t>your</a:t>
            </a:r>
            <a:r>
              <a:rPr lang="en-IN" sz="2000" spc="-16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spc="5" dirty="0" smtClean="0">
                <a:latin typeface="Arial" pitchFamily="34" charset="0"/>
                <a:cs typeface="Arial" pitchFamily="34" charset="0"/>
              </a:rPr>
              <a:t>log.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011" y="2826375"/>
            <a:ext cx="4323080" cy="14719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01930" algn="l"/>
              </a:tabLst>
            </a:pPr>
            <a:r>
              <a:rPr sz="2450" dirty="0">
                <a:latin typeface="Carlito"/>
                <a:cs typeface="Carlito"/>
              </a:rPr>
              <a:t>Useful</a:t>
            </a:r>
            <a:r>
              <a:rPr sz="2450" spc="-55" dirty="0">
                <a:latin typeface="Carlito"/>
                <a:cs typeface="Carlito"/>
              </a:rPr>
              <a:t> </a:t>
            </a:r>
            <a:r>
              <a:rPr sz="2450" spc="-15" dirty="0">
                <a:latin typeface="Carlito"/>
                <a:cs typeface="Carlito"/>
              </a:rPr>
              <a:t>for</a:t>
            </a:r>
            <a:endParaRPr sz="24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78485" algn="l"/>
              </a:tabLst>
            </a:pPr>
            <a:r>
              <a:rPr sz="2150" spc="-10" dirty="0">
                <a:latin typeface="Carlito"/>
                <a:cs typeface="Carlito"/>
              </a:rPr>
              <a:t>Language </a:t>
            </a:r>
            <a:r>
              <a:rPr sz="2150" spc="-15" dirty="0">
                <a:latin typeface="Carlito"/>
                <a:cs typeface="Carlito"/>
              </a:rPr>
              <a:t>processors </a:t>
            </a:r>
            <a:r>
              <a:rPr sz="2150" dirty="0">
                <a:latin typeface="Carlito"/>
                <a:cs typeface="Carlito"/>
              </a:rPr>
              <a:t>or</a:t>
            </a:r>
            <a:r>
              <a:rPr sz="2150" spc="15" dirty="0">
                <a:latin typeface="Carlito"/>
                <a:cs typeface="Carlito"/>
              </a:rPr>
              <a:t> </a:t>
            </a:r>
            <a:r>
              <a:rPr sz="2150" spc="-15" dirty="0">
                <a:latin typeface="Carlito"/>
                <a:cs typeface="Carlito"/>
              </a:rPr>
              <a:t>compilers</a:t>
            </a:r>
            <a:endParaRPr sz="21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78485" algn="l"/>
              </a:tabLst>
            </a:pPr>
            <a:r>
              <a:rPr sz="2150" spc="-20" dirty="0">
                <a:latin typeface="Carlito"/>
                <a:cs typeface="Carlito"/>
              </a:rPr>
              <a:t>Workflow</a:t>
            </a:r>
            <a:r>
              <a:rPr sz="2150" spc="10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modelling</a:t>
            </a:r>
            <a:endParaRPr sz="2150">
              <a:latin typeface="Carlito"/>
              <a:cs typeface="Carlito"/>
            </a:endParaRPr>
          </a:p>
          <a:p>
            <a:pPr marL="577850" lvl="1" indent="-18796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78485" algn="l"/>
              </a:tabLst>
            </a:pPr>
            <a:r>
              <a:rPr sz="2150" spc="-15" dirty="0">
                <a:latin typeface="Carlito"/>
                <a:cs typeface="Carlito"/>
              </a:rPr>
              <a:t>Dataflow</a:t>
            </a:r>
            <a:r>
              <a:rPr sz="2150" spc="-10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modelling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1" y="1195800"/>
            <a:ext cx="4894049" cy="78611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State-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or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Graph-Based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3338" y="3172205"/>
            <a:ext cx="1116330" cy="287020"/>
            <a:chOff x="2323338" y="3172205"/>
            <a:chExt cx="1116330" cy="287020"/>
          </a:xfrm>
        </p:grpSpPr>
        <p:sp>
          <p:nvSpPr>
            <p:cNvPr id="3" name="object 3"/>
            <p:cNvSpPr/>
            <p:nvPr/>
          </p:nvSpPr>
          <p:spPr>
            <a:xfrm>
              <a:off x="2327148" y="3176015"/>
              <a:ext cx="501650" cy="279400"/>
            </a:xfrm>
            <a:custGeom>
              <a:avLst/>
              <a:gdLst/>
              <a:ahLst/>
              <a:cxnLst/>
              <a:rect l="l" t="t" r="r" b="b"/>
              <a:pathLst>
                <a:path w="501650" h="279400">
                  <a:moveTo>
                    <a:pt x="501395" y="278892"/>
                  </a:moveTo>
                  <a:lnTo>
                    <a:pt x="0" y="278892"/>
                  </a:lnTo>
                  <a:lnTo>
                    <a:pt x="0" y="0"/>
                  </a:lnTo>
                  <a:lnTo>
                    <a:pt x="501395" y="0"/>
                  </a:lnTo>
                  <a:lnTo>
                    <a:pt x="501395" y="278892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27148" y="3176015"/>
              <a:ext cx="501650" cy="279400"/>
            </a:xfrm>
            <a:custGeom>
              <a:avLst/>
              <a:gdLst/>
              <a:ahLst/>
              <a:cxnLst/>
              <a:rect l="l" t="t" r="r" b="b"/>
              <a:pathLst>
                <a:path w="501650" h="279400">
                  <a:moveTo>
                    <a:pt x="0" y="0"/>
                  </a:moveTo>
                  <a:lnTo>
                    <a:pt x="501395" y="0"/>
                  </a:lnTo>
                  <a:lnTo>
                    <a:pt x="501395" y="278892"/>
                  </a:lnTo>
                  <a:lnTo>
                    <a:pt x="0" y="27889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8544" y="3300983"/>
              <a:ext cx="611505" cy="62865"/>
            </a:xfrm>
            <a:custGeom>
              <a:avLst/>
              <a:gdLst/>
              <a:ahLst/>
              <a:cxnLst/>
              <a:rect l="l" t="t" r="r" b="b"/>
              <a:pathLst>
                <a:path w="611504" h="62864">
                  <a:moveTo>
                    <a:pt x="548640" y="62484"/>
                  </a:moveTo>
                  <a:lnTo>
                    <a:pt x="548640" y="0"/>
                  </a:lnTo>
                  <a:lnTo>
                    <a:pt x="604875" y="27432"/>
                  </a:lnTo>
                  <a:lnTo>
                    <a:pt x="559308" y="27432"/>
                  </a:lnTo>
                  <a:lnTo>
                    <a:pt x="559308" y="35052"/>
                  </a:lnTo>
                  <a:lnTo>
                    <a:pt x="602197" y="35052"/>
                  </a:lnTo>
                  <a:lnTo>
                    <a:pt x="548640" y="62484"/>
                  </a:lnTo>
                  <a:close/>
                </a:path>
                <a:path w="611504" h="62864">
                  <a:moveTo>
                    <a:pt x="548640" y="35052"/>
                  </a:moveTo>
                  <a:lnTo>
                    <a:pt x="0" y="35052"/>
                  </a:lnTo>
                  <a:lnTo>
                    <a:pt x="0" y="27432"/>
                  </a:lnTo>
                  <a:lnTo>
                    <a:pt x="548640" y="27432"/>
                  </a:lnTo>
                  <a:lnTo>
                    <a:pt x="548640" y="35052"/>
                  </a:lnTo>
                  <a:close/>
                </a:path>
                <a:path w="611504" h="62864">
                  <a:moveTo>
                    <a:pt x="602197" y="35052"/>
                  </a:moveTo>
                  <a:lnTo>
                    <a:pt x="559308" y="35052"/>
                  </a:lnTo>
                  <a:lnTo>
                    <a:pt x="559308" y="27432"/>
                  </a:lnTo>
                  <a:lnTo>
                    <a:pt x="604875" y="27432"/>
                  </a:lnTo>
                  <a:lnTo>
                    <a:pt x="611124" y="30480"/>
                  </a:lnTo>
                  <a:lnTo>
                    <a:pt x="602197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39667" y="3176016"/>
            <a:ext cx="501650" cy="279400"/>
          </a:xfrm>
          <a:prstGeom prst="rect">
            <a:avLst/>
          </a:prstGeom>
          <a:solidFill>
            <a:srgbClr val="4472C3"/>
          </a:solidFill>
          <a:ln w="762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04"/>
              </a:spcBef>
            </a:pPr>
            <a:r>
              <a:rPr sz="1450" spc="2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9853" y="3114491"/>
            <a:ext cx="522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5" dirty="0">
                <a:latin typeface="Times New Roman"/>
                <a:cs typeface="Times New Roman"/>
              </a:rPr>
              <a:t>S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r>
              <a:rPr sz="1000" b="1" spc="-15" dirty="0">
                <a:latin typeface="Times New Roman"/>
                <a:cs typeface="Times New Roman"/>
              </a:rPr>
              <a:t>LE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1000" b="1" spc="-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0208" y="3300984"/>
            <a:ext cx="612775" cy="62865"/>
          </a:xfrm>
          <a:custGeom>
            <a:avLst/>
            <a:gdLst/>
            <a:ahLst/>
            <a:cxnLst/>
            <a:rect l="l" t="t" r="r" b="b"/>
            <a:pathLst>
              <a:path w="612775" h="62864">
                <a:moveTo>
                  <a:pt x="548640" y="62484"/>
                </a:moveTo>
                <a:lnTo>
                  <a:pt x="548640" y="0"/>
                </a:lnTo>
                <a:lnTo>
                  <a:pt x="606247" y="27432"/>
                </a:lnTo>
                <a:lnTo>
                  <a:pt x="559308" y="27432"/>
                </a:lnTo>
                <a:lnTo>
                  <a:pt x="559308" y="35052"/>
                </a:lnTo>
                <a:lnTo>
                  <a:pt x="603504" y="35052"/>
                </a:lnTo>
                <a:lnTo>
                  <a:pt x="548640" y="62484"/>
                </a:lnTo>
                <a:close/>
              </a:path>
              <a:path w="612775" h="62864">
                <a:moveTo>
                  <a:pt x="548640" y="35052"/>
                </a:moveTo>
                <a:lnTo>
                  <a:pt x="0" y="35052"/>
                </a:lnTo>
                <a:lnTo>
                  <a:pt x="0" y="27432"/>
                </a:lnTo>
                <a:lnTo>
                  <a:pt x="548640" y="27432"/>
                </a:lnTo>
                <a:lnTo>
                  <a:pt x="548640" y="35052"/>
                </a:lnTo>
                <a:close/>
              </a:path>
              <a:path w="612775" h="62864">
                <a:moveTo>
                  <a:pt x="603504" y="35052"/>
                </a:moveTo>
                <a:lnTo>
                  <a:pt x="559308" y="35052"/>
                </a:lnTo>
                <a:lnTo>
                  <a:pt x="559308" y="27432"/>
                </a:lnTo>
                <a:lnTo>
                  <a:pt x="606247" y="27432"/>
                </a:lnTo>
                <a:lnTo>
                  <a:pt x="612648" y="30480"/>
                </a:lnTo>
                <a:lnTo>
                  <a:pt x="60350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62855" y="3176016"/>
            <a:ext cx="501650" cy="279400"/>
          </a:xfrm>
          <a:prstGeom prst="rect">
            <a:avLst/>
          </a:prstGeom>
          <a:solidFill>
            <a:srgbClr val="4472C3"/>
          </a:solidFill>
          <a:ln w="762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450" spc="20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5040" y="3085615"/>
            <a:ext cx="990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Times New Roman"/>
                <a:cs typeface="Times New Roman"/>
              </a:rPr>
              <a:t>*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48711" y="3451859"/>
            <a:ext cx="850900" cy="958850"/>
            <a:chOff x="2648711" y="3451859"/>
            <a:chExt cx="850900" cy="958850"/>
          </a:xfrm>
        </p:grpSpPr>
        <p:sp>
          <p:nvSpPr>
            <p:cNvPr id="12" name="object 12"/>
            <p:cNvSpPr/>
            <p:nvPr/>
          </p:nvSpPr>
          <p:spPr>
            <a:xfrm>
              <a:off x="2883407" y="3451859"/>
              <a:ext cx="615950" cy="670560"/>
            </a:xfrm>
            <a:custGeom>
              <a:avLst/>
              <a:gdLst/>
              <a:ahLst/>
              <a:cxnLst/>
              <a:rect l="l" t="t" r="r" b="b"/>
              <a:pathLst>
                <a:path w="615950" h="670560">
                  <a:moveTo>
                    <a:pt x="45482" y="627463"/>
                  </a:moveTo>
                  <a:lnTo>
                    <a:pt x="39185" y="621586"/>
                  </a:lnTo>
                  <a:lnTo>
                    <a:pt x="609600" y="0"/>
                  </a:lnTo>
                  <a:lnTo>
                    <a:pt x="615696" y="6096"/>
                  </a:lnTo>
                  <a:lnTo>
                    <a:pt x="45482" y="627463"/>
                  </a:lnTo>
                  <a:close/>
                </a:path>
                <a:path w="615950" h="670560">
                  <a:moveTo>
                    <a:pt x="0" y="670560"/>
                  </a:moveTo>
                  <a:lnTo>
                    <a:pt x="19812" y="603504"/>
                  </a:lnTo>
                  <a:lnTo>
                    <a:pt x="39185" y="621586"/>
                  </a:lnTo>
                  <a:lnTo>
                    <a:pt x="32004" y="629412"/>
                  </a:lnTo>
                  <a:lnTo>
                    <a:pt x="38100" y="635508"/>
                  </a:lnTo>
                  <a:lnTo>
                    <a:pt x="54102" y="635508"/>
                  </a:lnTo>
                  <a:lnTo>
                    <a:pt x="65532" y="646176"/>
                  </a:lnTo>
                  <a:lnTo>
                    <a:pt x="0" y="670560"/>
                  </a:lnTo>
                  <a:close/>
                </a:path>
                <a:path w="615950" h="670560">
                  <a:moveTo>
                    <a:pt x="38100" y="635508"/>
                  </a:moveTo>
                  <a:lnTo>
                    <a:pt x="32004" y="629412"/>
                  </a:lnTo>
                  <a:lnTo>
                    <a:pt x="39185" y="621586"/>
                  </a:lnTo>
                  <a:lnTo>
                    <a:pt x="45482" y="627463"/>
                  </a:lnTo>
                  <a:lnTo>
                    <a:pt x="38100" y="635508"/>
                  </a:lnTo>
                  <a:close/>
                </a:path>
                <a:path w="615950" h="670560">
                  <a:moveTo>
                    <a:pt x="54102" y="635508"/>
                  </a:moveTo>
                  <a:lnTo>
                    <a:pt x="38100" y="635508"/>
                  </a:lnTo>
                  <a:lnTo>
                    <a:pt x="45482" y="627463"/>
                  </a:lnTo>
                  <a:lnTo>
                    <a:pt x="54102" y="635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48711" y="4131563"/>
              <a:ext cx="501650" cy="279400"/>
            </a:xfrm>
            <a:custGeom>
              <a:avLst/>
              <a:gdLst/>
              <a:ahLst/>
              <a:cxnLst/>
              <a:rect l="l" t="t" r="r" b="b"/>
              <a:pathLst>
                <a:path w="501650" h="279400">
                  <a:moveTo>
                    <a:pt x="501396" y="278892"/>
                  </a:moveTo>
                  <a:lnTo>
                    <a:pt x="0" y="278892"/>
                  </a:lnTo>
                  <a:lnTo>
                    <a:pt x="0" y="0"/>
                  </a:lnTo>
                  <a:lnTo>
                    <a:pt x="501396" y="0"/>
                  </a:lnTo>
                  <a:lnTo>
                    <a:pt x="501396" y="278892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48711" y="4131564"/>
            <a:ext cx="501650" cy="279400"/>
          </a:xfrm>
          <a:prstGeom prst="rect">
            <a:avLst/>
          </a:prstGeom>
          <a:ln w="762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450" spc="20" dirty="0">
                <a:latin typeface="Arial"/>
                <a:cs typeface="Arial"/>
              </a:rPr>
              <a:t>3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84932" y="3508260"/>
            <a:ext cx="1000125" cy="757555"/>
          </a:xfrm>
          <a:custGeom>
            <a:avLst/>
            <a:gdLst/>
            <a:ahLst/>
            <a:cxnLst/>
            <a:rect l="l" t="t" r="r" b="b"/>
            <a:pathLst>
              <a:path w="1000125" h="757554">
                <a:moveTo>
                  <a:pt x="70104" y="426720"/>
                </a:moveTo>
                <a:lnTo>
                  <a:pt x="64008" y="420370"/>
                </a:lnTo>
                <a:lnTo>
                  <a:pt x="12192" y="444500"/>
                </a:lnTo>
                <a:lnTo>
                  <a:pt x="32004" y="391160"/>
                </a:lnTo>
                <a:lnTo>
                  <a:pt x="25908" y="386080"/>
                </a:lnTo>
                <a:lnTo>
                  <a:pt x="0" y="453390"/>
                </a:lnTo>
                <a:lnTo>
                  <a:pt x="4572" y="458470"/>
                </a:lnTo>
                <a:lnTo>
                  <a:pt x="33401" y="444500"/>
                </a:lnTo>
                <a:lnTo>
                  <a:pt x="70104" y="426720"/>
                </a:lnTo>
                <a:close/>
              </a:path>
              <a:path w="1000125" h="757554">
                <a:moveTo>
                  <a:pt x="108204" y="389890"/>
                </a:moveTo>
                <a:lnTo>
                  <a:pt x="105156" y="384810"/>
                </a:lnTo>
                <a:lnTo>
                  <a:pt x="103632" y="384810"/>
                </a:lnTo>
                <a:lnTo>
                  <a:pt x="103632" y="391160"/>
                </a:lnTo>
                <a:lnTo>
                  <a:pt x="102108" y="393700"/>
                </a:lnTo>
                <a:lnTo>
                  <a:pt x="102108" y="394970"/>
                </a:lnTo>
                <a:lnTo>
                  <a:pt x="100584" y="397510"/>
                </a:lnTo>
                <a:lnTo>
                  <a:pt x="100584" y="398780"/>
                </a:lnTo>
                <a:lnTo>
                  <a:pt x="97536" y="401320"/>
                </a:lnTo>
                <a:lnTo>
                  <a:pt x="96012" y="401320"/>
                </a:lnTo>
                <a:lnTo>
                  <a:pt x="92964" y="403860"/>
                </a:lnTo>
                <a:lnTo>
                  <a:pt x="83820" y="403860"/>
                </a:lnTo>
                <a:lnTo>
                  <a:pt x="79248" y="400050"/>
                </a:lnTo>
                <a:lnTo>
                  <a:pt x="74676" y="398780"/>
                </a:lnTo>
                <a:lnTo>
                  <a:pt x="67056" y="392430"/>
                </a:lnTo>
                <a:lnTo>
                  <a:pt x="60960" y="388620"/>
                </a:lnTo>
                <a:lnTo>
                  <a:pt x="57912" y="383540"/>
                </a:lnTo>
                <a:lnTo>
                  <a:pt x="57912" y="375920"/>
                </a:lnTo>
                <a:lnTo>
                  <a:pt x="59436" y="374650"/>
                </a:lnTo>
                <a:lnTo>
                  <a:pt x="59436" y="372110"/>
                </a:lnTo>
                <a:lnTo>
                  <a:pt x="65532" y="372110"/>
                </a:lnTo>
                <a:lnTo>
                  <a:pt x="70104" y="377190"/>
                </a:lnTo>
                <a:lnTo>
                  <a:pt x="73152" y="378460"/>
                </a:lnTo>
                <a:lnTo>
                  <a:pt x="77724" y="378460"/>
                </a:lnTo>
                <a:lnTo>
                  <a:pt x="79248" y="377190"/>
                </a:lnTo>
                <a:lnTo>
                  <a:pt x="82296" y="375920"/>
                </a:lnTo>
                <a:lnTo>
                  <a:pt x="83820" y="374650"/>
                </a:lnTo>
                <a:lnTo>
                  <a:pt x="83820" y="372110"/>
                </a:lnTo>
                <a:lnTo>
                  <a:pt x="83820" y="368300"/>
                </a:lnTo>
                <a:lnTo>
                  <a:pt x="77724" y="361950"/>
                </a:lnTo>
                <a:lnTo>
                  <a:pt x="74676" y="360680"/>
                </a:lnTo>
                <a:lnTo>
                  <a:pt x="70104" y="361950"/>
                </a:lnTo>
                <a:lnTo>
                  <a:pt x="65532" y="361950"/>
                </a:lnTo>
                <a:lnTo>
                  <a:pt x="60960" y="365760"/>
                </a:lnTo>
                <a:lnTo>
                  <a:pt x="57912" y="369570"/>
                </a:lnTo>
                <a:lnTo>
                  <a:pt x="51816" y="375920"/>
                </a:lnTo>
                <a:lnTo>
                  <a:pt x="48768" y="383540"/>
                </a:lnTo>
                <a:lnTo>
                  <a:pt x="50292" y="392430"/>
                </a:lnTo>
                <a:lnTo>
                  <a:pt x="56388" y="405130"/>
                </a:lnTo>
                <a:lnTo>
                  <a:pt x="68580" y="416560"/>
                </a:lnTo>
                <a:lnTo>
                  <a:pt x="74676" y="419100"/>
                </a:lnTo>
                <a:lnTo>
                  <a:pt x="82296" y="420370"/>
                </a:lnTo>
                <a:lnTo>
                  <a:pt x="89916" y="420370"/>
                </a:lnTo>
                <a:lnTo>
                  <a:pt x="96012" y="416560"/>
                </a:lnTo>
                <a:lnTo>
                  <a:pt x="103632" y="408940"/>
                </a:lnTo>
                <a:lnTo>
                  <a:pt x="106680" y="405130"/>
                </a:lnTo>
                <a:lnTo>
                  <a:pt x="106680" y="403860"/>
                </a:lnTo>
                <a:lnTo>
                  <a:pt x="106680" y="400050"/>
                </a:lnTo>
                <a:lnTo>
                  <a:pt x="108204" y="394970"/>
                </a:lnTo>
                <a:lnTo>
                  <a:pt x="108204" y="389890"/>
                </a:lnTo>
                <a:close/>
              </a:path>
              <a:path w="1000125" h="757554">
                <a:moveTo>
                  <a:pt x="147828" y="355600"/>
                </a:moveTo>
                <a:lnTo>
                  <a:pt x="146304" y="346710"/>
                </a:lnTo>
                <a:lnTo>
                  <a:pt x="146304" y="340360"/>
                </a:lnTo>
                <a:lnTo>
                  <a:pt x="141732" y="334010"/>
                </a:lnTo>
                <a:lnTo>
                  <a:pt x="138684" y="331470"/>
                </a:lnTo>
                <a:lnTo>
                  <a:pt x="138684" y="356870"/>
                </a:lnTo>
                <a:lnTo>
                  <a:pt x="138684" y="365760"/>
                </a:lnTo>
                <a:lnTo>
                  <a:pt x="135636" y="368300"/>
                </a:lnTo>
                <a:lnTo>
                  <a:pt x="128016" y="368300"/>
                </a:lnTo>
                <a:lnTo>
                  <a:pt x="124968" y="367030"/>
                </a:lnTo>
                <a:lnTo>
                  <a:pt x="121920" y="363220"/>
                </a:lnTo>
                <a:lnTo>
                  <a:pt x="118872" y="361950"/>
                </a:lnTo>
                <a:lnTo>
                  <a:pt x="102108" y="345440"/>
                </a:lnTo>
                <a:lnTo>
                  <a:pt x="97536" y="342900"/>
                </a:lnTo>
                <a:lnTo>
                  <a:pt x="96012" y="339090"/>
                </a:lnTo>
                <a:lnTo>
                  <a:pt x="96012" y="334010"/>
                </a:lnTo>
                <a:lnTo>
                  <a:pt x="99060" y="331470"/>
                </a:lnTo>
                <a:lnTo>
                  <a:pt x="99060" y="330200"/>
                </a:lnTo>
                <a:lnTo>
                  <a:pt x="100584" y="328930"/>
                </a:lnTo>
                <a:lnTo>
                  <a:pt x="106680" y="328930"/>
                </a:lnTo>
                <a:lnTo>
                  <a:pt x="108204" y="330200"/>
                </a:lnTo>
                <a:lnTo>
                  <a:pt x="111252" y="331470"/>
                </a:lnTo>
                <a:lnTo>
                  <a:pt x="129540" y="346710"/>
                </a:lnTo>
                <a:lnTo>
                  <a:pt x="134112" y="353060"/>
                </a:lnTo>
                <a:lnTo>
                  <a:pt x="138684" y="356870"/>
                </a:lnTo>
                <a:lnTo>
                  <a:pt x="138684" y="331470"/>
                </a:lnTo>
                <a:lnTo>
                  <a:pt x="135636" y="328930"/>
                </a:lnTo>
                <a:lnTo>
                  <a:pt x="126492" y="322580"/>
                </a:lnTo>
                <a:lnTo>
                  <a:pt x="117348" y="318770"/>
                </a:lnTo>
                <a:lnTo>
                  <a:pt x="112776" y="318770"/>
                </a:lnTo>
                <a:lnTo>
                  <a:pt x="106680" y="321310"/>
                </a:lnTo>
                <a:lnTo>
                  <a:pt x="102108" y="322580"/>
                </a:lnTo>
                <a:lnTo>
                  <a:pt x="99060" y="323850"/>
                </a:lnTo>
                <a:lnTo>
                  <a:pt x="89916" y="334010"/>
                </a:lnTo>
                <a:lnTo>
                  <a:pt x="86868" y="340360"/>
                </a:lnTo>
                <a:lnTo>
                  <a:pt x="89916" y="355600"/>
                </a:lnTo>
                <a:lnTo>
                  <a:pt x="92964" y="363220"/>
                </a:lnTo>
                <a:lnTo>
                  <a:pt x="99060" y="368300"/>
                </a:lnTo>
                <a:lnTo>
                  <a:pt x="105156" y="374650"/>
                </a:lnTo>
                <a:lnTo>
                  <a:pt x="112776" y="377190"/>
                </a:lnTo>
                <a:lnTo>
                  <a:pt x="120396" y="377190"/>
                </a:lnTo>
                <a:lnTo>
                  <a:pt x="128016" y="378460"/>
                </a:lnTo>
                <a:lnTo>
                  <a:pt x="134112" y="375920"/>
                </a:lnTo>
                <a:lnTo>
                  <a:pt x="141427" y="368300"/>
                </a:lnTo>
                <a:lnTo>
                  <a:pt x="146304" y="363220"/>
                </a:lnTo>
                <a:lnTo>
                  <a:pt x="147828" y="355600"/>
                </a:lnTo>
                <a:close/>
              </a:path>
              <a:path w="1000125" h="757554">
                <a:moveTo>
                  <a:pt x="184404" y="318770"/>
                </a:moveTo>
                <a:lnTo>
                  <a:pt x="181356" y="317500"/>
                </a:lnTo>
                <a:lnTo>
                  <a:pt x="178308" y="321310"/>
                </a:lnTo>
                <a:lnTo>
                  <a:pt x="175260" y="321310"/>
                </a:lnTo>
                <a:lnTo>
                  <a:pt x="170688" y="316230"/>
                </a:lnTo>
                <a:lnTo>
                  <a:pt x="135585" y="284480"/>
                </a:lnTo>
                <a:lnTo>
                  <a:pt x="117348" y="267970"/>
                </a:lnTo>
                <a:lnTo>
                  <a:pt x="100584" y="285750"/>
                </a:lnTo>
                <a:lnTo>
                  <a:pt x="102108" y="287020"/>
                </a:lnTo>
                <a:lnTo>
                  <a:pt x="105156" y="285750"/>
                </a:lnTo>
                <a:lnTo>
                  <a:pt x="106680" y="284480"/>
                </a:lnTo>
                <a:lnTo>
                  <a:pt x="109728" y="284480"/>
                </a:lnTo>
                <a:lnTo>
                  <a:pt x="114300" y="289560"/>
                </a:lnTo>
                <a:lnTo>
                  <a:pt x="158496" y="328930"/>
                </a:lnTo>
                <a:lnTo>
                  <a:pt x="161544" y="331470"/>
                </a:lnTo>
                <a:lnTo>
                  <a:pt x="163068" y="334010"/>
                </a:lnTo>
                <a:lnTo>
                  <a:pt x="163068" y="339090"/>
                </a:lnTo>
                <a:lnTo>
                  <a:pt x="161544" y="340360"/>
                </a:lnTo>
                <a:lnTo>
                  <a:pt x="163068" y="342900"/>
                </a:lnTo>
                <a:lnTo>
                  <a:pt x="182156" y="321310"/>
                </a:lnTo>
                <a:lnTo>
                  <a:pt x="184404" y="318770"/>
                </a:lnTo>
                <a:close/>
              </a:path>
              <a:path w="1000125" h="757554">
                <a:moveTo>
                  <a:pt x="249936" y="247650"/>
                </a:moveTo>
                <a:lnTo>
                  <a:pt x="248412" y="246380"/>
                </a:lnTo>
                <a:lnTo>
                  <a:pt x="246888" y="247650"/>
                </a:lnTo>
                <a:lnTo>
                  <a:pt x="242316" y="247650"/>
                </a:lnTo>
                <a:lnTo>
                  <a:pt x="239268" y="246380"/>
                </a:lnTo>
                <a:lnTo>
                  <a:pt x="236220" y="242570"/>
                </a:lnTo>
                <a:lnTo>
                  <a:pt x="224028" y="232410"/>
                </a:lnTo>
                <a:lnTo>
                  <a:pt x="219456" y="228600"/>
                </a:lnTo>
                <a:lnTo>
                  <a:pt x="211836" y="219710"/>
                </a:lnTo>
                <a:lnTo>
                  <a:pt x="208788" y="218440"/>
                </a:lnTo>
                <a:lnTo>
                  <a:pt x="207264" y="217170"/>
                </a:lnTo>
                <a:lnTo>
                  <a:pt x="201168" y="217170"/>
                </a:lnTo>
                <a:lnTo>
                  <a:pt x="196596" y="218440"/>
                </a:lnTo>
                <a:lnTo>
                  <a:pt x="192024" y="223520"/>
                </a:lnTo>
                <a:lnTo>
                  <a:pt x="188976" y="224790"/>
                </a:lnTo>
                <a:lnTo>
                  <a:pt x="188976" y="228600"/>
                </a:lnTo>
                <a:lnTo>
                  <a:pt x="187452" y="231140"/>
                </a:lnTo>
                <a:lnTo>
                  <a:pt x="187452" y="233680"/>
                </a:lnTo>
                <a:lnTo>
                  <a:pt x="185928" y="237490"/>
                </a:lnTo>
                <a:lnTo>
                  <a:pt x="187452" y="241300"/>
                </a:lnTo>
                <a:lnTo>
                  <a:pt x="181356" y="237490"/>
                </a:lnTo>
                <a:lnTo>
                  <a:pt x="166116" y="254000"/>
                </a:lnTo>
                <a:lnTo>
                  <a:pt x="167640" y="255270"/>
                </a:lnTo>
                <a:lnTo>
                  <a:pt x="170688" y="252730"/>
                </a:lnTo>
                <a:lnTo>
                  <a:pt x="172212" y="254000"/>
                </a:lnTo>
                <a:lnTo>
                  <a:pt x="173736" y="254000"/>
                </a:lnTo>
                <a:lnTo>
                  <a:pt x="178308" y="257810"/>
                </a:lnTo>
                <a:lnTo>
                  <a:pt x="202692" y="279400"/>
                </a:lnTo>
                <a:lnTo>
                  <a:pt x="208788" y="285750"/>
                </a:lnTo>
                <a:lnTo>
                  <a:pt x="208788" y="287020"/>
                </a:lnTo>
                <a:lnTo>
                  <a:pt x="205740" y="292100"/>
                </a:lnTo>
                <a:lnTo>
                  <a:pt x="208788" y="293370"/>
                </a:lnTo>
                <a:lnTo>
                  <a:pt x="227076" y="271780"/>
                </a:lnTo>
                <a:lnTo>
                  <a:pt x="225552" y="270510"/>
                </a:lnTo>
                <a:lnTo>
                  <a:pt x="224028" y="270510"/>
                </a:lnTo>
                <a:lnTo>
                  <a:pt x="222504" y="271780"/>
                </a:lnTo>
                <a:lnTo>
                  <a:pt x="219456" y="271780"/>
                </a:lnTo>
                <a:lnTo>
                  <a:pt x="214884" y="267970"/>
                </a:lnTo>
                <a:lnTo>
                  <a:pt x="198742" y="252730"/>
                </a:lnTo>
                <a:lnTo>
                  <a:pt x="192024" y="246380"/>
                </a:lnTo>
                <a:lnTo>
                  <a:pt x="190804" y="241300"/>
                </a:lnTo>
                <a:lnTo>
                  <a:pt x="190500" y="240030"/>
                </a:lnTo>
                <a:lnTo>
                  <a:pt x="190500" y="237490"/>
                </a:lnTo>
                <a:lnTo>
                  <a:pt x="193548" y="233680"/>
                </a:lnTo>
                <a:lnTo>
                  <a:pt x="193548" y="232410"/>
                </a:lnTo>
                <a:lnTo>
                  <a:pt x="199644" y="232410"/>
                </a:lnTo>
                <a:lnTo>
                  <a:pt x="199644" y="233680"/>
                </a:lnTo>
                <a:lnTo>
                  <a:pt x="225552" y="255270"/>
                </a:lnTo>
                <a:lnTo>
                  <a:pt x="230124" y="260350"/>
                </a:lnTo>
                <a:lnTo>
                  <a:pt x="230124" y="264160"/>
                </a:lnTo>
                <a:lnTo>
                  <a:pt x="228600" y="267970"/>
                </a:lnTo>
                <a:lnTo>
                  <a:pt x="230124" y="269240"/>
                </a:lnTo>
                <a:lnTo>
                  <a:pt x="249936" y="247650"/>
                </a:lnTo>
                <a:close/>
              </a:path>
              <a:path w="1000125" h="757554">
                <a:moveTo>
                  <a:pt x="289560" y="198120"/>
                </a:moveTo>
                <a:lnTo>
                  <a:pt x="288036" y="194310"/>
                </a:lnTo>
                <a:lnTo>
                  <a:pt x="284988" y="194310"/>
                </a:lnTo>
                <a:lnTo>
                  <a:pt x="286512" y="195580"/>
                </a:lnTo>
                <a:lnTo>
                  <a:pt x="286512" y="198120"/>
                </a:lnTo>
                <a:lnTo>
                  <a:pt x="284988" y="199390"/>
                </a:lnTo>
                <a:lnTo>
                  <a:pt x="281940" y="199390"/>
                </a:lnTo>
                <a:lnTo>
                  <a:pt x="278892" y="195580"/>
                </a:lnTo>
                <a:lnTo>
                  <a:pt x="266700" y="184505"/>
                </a:lnTo>
                <a:lnTo>
                  <a:pt x="266700" y="209550"/>
                </a:lnTo>
                <a:lnTo>
                  <a:pt x="266700" y="215900"/>
                </a:lnTo>
                <a:lnTo>
                  <a:pt x="265176" y="217170"/>
                </a:lnTo>
                <a:lnTo>
                  <a:pt x="263652" y="217170"/>
                </a:lnTo>
                <a:lnTo>
                  <a:pt x="262128" y="218440"/>
                </a:lnTo>
                <a:lnTo>
                  <a:pt x="257556" y="218440"/>
                </a:lnTo>
                <a:lnTo>
                  <a:pt x="254508" y="215900"/>
                </a:lnTo>
                <a:lnTo>
                  <a:pt x="252984" y="213360"/>
                </a:lnTo>
                <a:lnTo>
                  <a:pt x="252984" y="210820"/>
                </a:lnTo>
                <a:lnTo>
                  <a:pt x="251460" y="207010"/>
                </a:lnTo>
                <a:lnTo>
                  <a:pt x="251460" y="201930"/>
                </a:lnTo>
                <a:lnTo>
                  <a:pt x="252984" y="195580"/>
                </a:lnTo>
                <a:lnTo>
                  <a:pt x="266700" y="209550"/>
                </a:lnTo>
                <a:lnTo>
                  <a:pt x="266700" y="184505"/>
                </a:lnTo>
                <a:lnTo>
                  <a:pt x="266319" y="184150"/>
                </a:lnTo>
                <a:lnTo>
                  <a:pt x="262128" y="180340"/>
                </a:lnTo>
                <a:lnTo>
                  <a:pt x="254508" y="172720"/>
                </a:lnTo>
                <a:lnTo>
                  <a:pt x="252984" y="172720"/>
                </a:lnTo>
                <a:lnTo>
                  <a:pt x="249936" y="171450"/>
                </a:lnTo>
                <a:lnTo>
                  <a:pt x="246888" y="171450"/>
                </a:lnTo>
                <a:lnTo>
                  <a:pt x="242316" y="172720"/>
                </a:lnTo>
                <a:lnTo>
                  <a:pt x="239268" y="172720"/>
                </a:lnTo>
                <a:lnTo>
                  <a:pt x="231648" y="179070"/>
                </a:lnTo>
                <a:lnTo>
                  <a:pt x="228600" y="184150"/>
                </a:lnTo>
                <a:lnTo>
                  <a:pt x="225552" y="186690"/>
                </a:lnTo>
                <a:lnTo>
                  <a:pt x="224028" y="191770"/>
                </a:lnTo>
                <a:lnTo>
                  <a:pt x="222504" y="194310"/>
                </a:lnTo>
                <a:lnTo>
                  <a:pt x="220980" y="199390"/>
                </a:lnTo>
                <a:lnTo>
                  <a:pt x="222504" y="201930"/>
                </a:lnTo>
                <a:lnTo>
                  <a:pt x="222504" y="204470"/>
                </a:lnTo>
                <a:lnTo>
                  <a:pt x="225552" y="210820"/>
                </a:lnTo>
                <a:lnTo>
                  <a:pt x="227076" y="213360"/>
                </a:lnTo>
                <a:lnTo>
                  <a:pt x="234696" y="213360"/>
                </a:lnTo>
                <a:lnTo>
                  <a:pt x="239268" y="208280"/>
                </a:lnTo>
                <a:lnTo>
                  <a:pt x="240792" y="204470"/>
                </a:lnTo>
                <a:lnTo>
                  <a:pt x="240792" y="201930"/>
                </a:lnTo>
                <a:lnTo>
                  <a:pt x="239268" y="199390"/>
                </a:lnTo>
                <a:lnTo>
                  <a:pt x="237744" y="199390"/>
                </a:lnTo>
                <a:lnTo>
                  <a:pt x="234696" y="195580"/>
                </a:lnTo>
                <a:lnTo>
                  <a:pt x="228600" y="195580"/>
                </a:lnTo>
                <a:lnTo>
                  <a:pt x="228600" y="190500"/>
                </a:lnTo>
                <a:lnTo>
                  <a:pt x="234696" y="184150"/>
                </a:lnTo>
                <a:lnTo>
                  <a:pt x="239268" y="184150"/>
                </a:lnTo>
                <a:lnTo>
                  <a:pt x="245364" y="190500"/>
                </a:lnTo>
                <a:lnTo>
                  <a:pt x="249936" y="193040"/>
                </a:lnTo>
                <a:lnTo>
                  <a:pt x="243840" y="226060"/>
                </a:lnTo>
                <a:lnTo>
                  <a:pt x="245364" y="229870"/>
                </a:lnTo>
                <a:lnTo>
                  <a:pt x="252984" y="237490"/>
                </a:lnTo>
                <a:lnTo>
                  <a:pt x="256032" y="236220"/>
                </a:lnTo>
                <a:lnTo>
                  <a:pt x="262128" y="236220"/>
                </a:lnTo>
                <a:lnTo>
                  <a:pt x="268224" y="228600"/>
                </a:lnTo>
                <a:lnTo>
                  <a:pt x="269748" y="222250"/>
                </a:lnTo>
                <a:lnTo>
                  <a:pt x="270395" y="218440"/>
                </a:lnTo>
                <a:lnTo>
                  <a:pt x="271272" y="213360"/>
                </a:lnTo>
                <a:lnTo>
                  <a:pt x="272796" y="214630"/>
                </a:lnTo>
                <a:lnTo>
                  <a:pt x="280416" y="214630"/>
                </a:lnTo>
                <a:lnTo>
                  <a:pt x="283464" y="213360"/>
                </a:lnTo>
                <a:lnTo>
                  <a:pt x="284988" y="209550"/>
                </a:lnTo>
                <a:lnTo>
                  <a:pt x="288036" y="207010"/>
                </a:lnTo>
                <a:lnTo>
                  <a:pt x="288036" y="203200"/>
                </a:lnTo>
                <a:lnTo>
                  <a:pt x="289560" y="200660"/>
                </a:lnTo>
                <a:lnTo>
                  <a:pt x="289560" y="199390"/>
                </a:lnTo>
                <a:lnTo>
                  <a:pt x="289560" y="198120"/>
                </a:lnTo>
                <a:close/>
              </a:path>
              <a:path w="1000125" h="757554">
                <a:moveTo>
                  <a:pt x="364236" y="123190"/>
                </a:moveTo>
                <a:lnTo>
                  <a:pt x="362712" y="121920"/>
                </a:lnTo>
                <a:lnTo>
                  <a:pt x="361188" y="123190"/>
                </a:lnTo>
                <a:lnTo>
                  <a:pt x="356616" y="123190"/>
                </a:lnTo>
                <a:lnTo>
                  <a:pt x="352044" y="118110"/>
                </a:lnTo>
                <a:lnTo>
                  <a:pt x="340779" y="107950"/>
                </a:lnTo>
                <a:lnTo>
                  <a:pt x="333756" y="101600"/>
                </a:lnTo>
                <a:lnTo>
                  <a:pt x="329184" y="99060"/>
                </a:lnTo>
                <a:lnTo>
                  <a:pt x="326136" y="95250"/>
                </a:lnTo>
                <a:lnTo>
                  <a:pt x="320040" y="92710"/>
                </a:lnTo>
                <a:lnTo>
                  <a:pt x="313944" y="92710"/>
                </a:lnTo>
                <a:lnTo>
                  <a:pt x="310896" y="93980"/>
                </a:lnTo>
                <a:lnTo>
                  <a:pt x="306324" y="99060"/>
                </a:lnTo>
                <a:lnTo>
                  <a:pt x="303276" y="100330"/>
                </a:lnTo>
                <a:lnTo>
                  <a:pt x="301752" y="102870"/>
                </a:lnTo>
                <a:lnTo>
                  <a:pt x="301752" y="107950"/>
                </a:lnTo>
                <a:lnTo>
                  <a:pt x="300228" y="110490"/>
                </a:lnTo>
                <a:lnTo>
                  <a:pt x="300228" y="114300"/>
                </a:lnTo>
                <a:lnTo>
                  <a:pt x="301752" y="119380"/>
                </a:lnTo>
                <a:lnTo>
                  <a:pt x="297180" y="118110"/>
                </a:lnTo>
                <a:lnTo>
                  <a:pt x="288036" y="118110"/>
                </a:lnTo>
                <a:lnTo>
                  <a:pt x="280416" y="125730"/>
                </a:lnTo>
                <a:lnTo>
                  <a:pt x="278892" y="128270"/>
                </a:lnTo>
                <a:lnTo>
                  <a:pt x="278892" y="132080"/>
                </a:lnTo>
                <a:lnTo>
                  <a:pt x="277368" y="133350"/>
                </a:lnTo>
                <a:lnTo>
                  <a:pt x="277368" y="142240"/>
                </a:lnTo>
                <a:lnTo>
                  <a:pt x="272796" y="138430"/>
                </a:lnTo>
                <a:lnTo>
                  <a:pt x="256032" y="154940"/>
                </a:lnTo>
                <a:lnTo>
                  <a:pt x="257556" y="156210"/>
                </a:lnTo>
                <a:lnTo>
                  <a:pt x="260604" y="154940"/>
                </a:lnTo>
                <a:lnTo>
                  <a:pt x="262128" y="153670"/>
                </a:lnTo>
                <a:lnTo>
                  <a:pt x="263652" y="154940"/>
                </a:lnTo>
                <a:lnTo>
                  <a:pt x="265176" y="154940"/>
                </a:lnTo>
                <a:lnTo>
                  <a:pt x="269748" y="160020"/>
                </a:lnTo>
                <a:lnTo>
                  <a:pt x="294132" y="180340"/>
                </a:lnTo>
                <a:lnTo>
                  <a:pt x="298704" y="185420"/>
                </a:lnTo>
                <a:lnTo>
                  <a:pt x="298704" y="190500"/>
                </a:lnTo>
                <a:lnTo>
                  <a:pt x="297180" y="193040"/>
                </a:lnTo>
                <a:lnTo>
                  <a:pt x="298704" y="194310"/>
                </a:lnTo>
                <a:lnTo>
                  <a:pt x="317411" y="172720"/>
                </a:lnTo>
                <a:lnTo>
                  <a:pt x="318516" y="171450"/>
                </a:lnTo>
                <a:lnTo>
                  <a:pt x="316992" y="170180"/>
                </a:lnTo>
                <a:lnTo>
                  <a:pt x="313944" y="172720"/>
                </a:lnTo>
                <a:lnTo>
                  <a:pt x="312420" y="172720"/>
                </a:lnTo>
                <a:lnTo>
                  <a:pt x="309372" y="170180"/>
                </a:lnTo>
                <a:lnTo>
                  <a:pt x="306324" y="168910"/>
                </a:lnTo>
                <a:lnTo>
                  <a:pt x="290182" y="153670"/>
                </a:lnTo>
                <a:lnTo>
                  <a:pt x="283464" y="147320"/>
                </a:lnTo>
                <a:lnTo>
                  <a:pt x="281940" y="142240"/>
                </a:lnTo>
                <a:lnTo>
                  <a:pt x="281940" y="137160"/>
                </a:lnTo>
                <a:lnTo>
                  <a:pt x="286512" y="132080"/>
                </a:lnTo>
                <a:lnTo>
                  <a:pt x="289560" y="132080"/>
                </a:lnTo>
                <a:lnTo>
                  <a:pt x="291084" y="133350"/>
                </a:lnTo>
                <a:lnTo>
                  <a:pt x="292608" y="133350"/>
                </a:lnTo>
                <a:lnTo>
                  <a:pt x="298704" y="139700"/>
                </a:lnTo>
                <a:lnTo>
                  <a:pt x="316992" y="156210"/>
                </a:lnTo>
                <a:lnTo>
                  <a:pt x="321564" y="161290"/>
                </a:lnTo>
                <a:lnTo>
                  <a:pt x="321564" y="165100"/>
                </a:lnTo>
                <a:lnTo>
                  <a:pt x="320040" y="166370"/>
                </a:lnTo>
                <a:lnTo>
                  <a:pt x="321564" y="168910"/>
                </a:lnTo>
                <a:lnTo>
                  <a:pt x="341642" y="148590"/>
                </a:lnTo>
                <a:lnTo>
                  <a:pt x="342900" y="147320"/>
                </a:lnTo>
                <a:lnTo>
                  <a:pt x="339852" y="146050"/>
                </a:lnTo>
                <a:lnTo>
                  <a:pt x="336804" y="148590"/>
                </a:lnTo>
                <a:lnTo>
                  <a:pt x="335280" y="147320"/>
                </a:lnTo>
                <a:lnTo>
                  <a:pt x="333756" y="147320"/>
                </a:lnTo>
                <a:lnTo>
                  <a:pt x="329184" y="142240"/>
                </a:lnTo>
                <a:lnTo>
                  <a:pt x="316992" y="132080"/>
                </a:lnTo>
                <a:lnTo>
                  <a:pt x="306324" y="123190"/>
                </a:lnTo>
                <a:lnTo>
                  <a:pt x="304800" y="119380"/>
                </a:lnTo>
                <a:lnTo>
                  <a:pt x="304800" y="111760"/>
                </a:lnTo>
                <a:lnTo>
                  <a:pt x="307848" y="109220"/>
                </a:lnTo>
                <a:lnTo>
                  <a:pt x="307848" y="107950"/>
                </a:lnTo>
                <a:lnTo>
                  <a:pt x="313944" y="107950"/>
                </a:lnTo>
                <a:lnTo>
                  <a:pt x="321564" y="114300"/>
                </a:lnTo>
                <a:lnTo>
                  <a:pt x="339852" y="130810"/>
                </a:lnTo>
                <a:lnTo>
                  <a:pt x="344424" y="134620"/>
                </a:lnTo>
                <a:lnTo>
                  <a:pt x="344424" y="140970"/>
                </a:lnTo>
                <a:lnTo>
                  <a:pt x="342900" y="142240"/>
                </a:lnTo>
                <a:lnTo>
                  <a:pt x="344424" y="143510"/>
                </a:lnTo>
                <a:lnTo>
                  <a:pt x="364236" y="123190"/>
                </a:lnTo>
                <a:close/>
              </a:path>
              <a:path w="1000125" h="757554">
                <a:moveTo>
                  <a:pt x="393192" y="85090"/>
                </a:moveTo>
                <a:lnTo>
                  <a:pt x="391668" y="78740"/>
                </a:lnTo>
                <a:lnTo>
                  <a:pt x="388620" y="72390"/>
                </a:lnTo>
                <a:lnTo>
                  <a:pt x="387096" y="72390"/>
                </a:lnTo>
                <a:lnTo>
                  <a:pt x="387096" y="77470"/>
                </a:lnTo>
                <a:lnTo>
                  <a:pt x="388620" y="80010"/>
                </a:lnTo>
                <a:lnTo>
                  <a:pt x="388620" y="83820"/>
                </a:lnTo>
                <a:lnTo>
                  <a:pt x="387096" y="85090"/>
                </a:lnTo>
                <a:lnTo>
                  <a:pt x="387096" y="87630"/>
                </a:lnTo>
                <a:lnTo>
                  <a:pt x="382524" y="92710"/>
                </a:lnTo>
                <a:lnTo>
                  <a:pt x="377952" y="93980"/>
                </a:lnTo>
                <a:lnTo>
                  <a:pt x="373380" y="93980"/>
                </a:lnTo>
                <a:lnTo>
                  <a:pt x="368808" y="92710"/>
                </a:lnTo>
                <a:lnTo>
                  <a:pt x="362712" y="90170"/>
                </a:lnTo>
                <a:lnTo>
                  <a:pt x="356616" y="85090"/>
                </a:lnTo>
                <a:lnTo>
                  <a:pt x="357797" y="83820"/>
                </a:lnTo>
                <a:lnTo>
                  <a:pt x="377952" y="62230"/>
                </a:lnTo>
                <a:lnTo>
                  <a:pt x="376428" y="60960"/>
                </a:lnTo>
                <a:lnTo>
                  <a:pt x="370332" y="55880"/>
                </a:lnTo>
                <a:lnTo>
                  <a:pt x="364236" y="52070"/>
                </a:lnTo>
                <a:lnTo>
                  <a:pt x="364236" y="71120"/>
                </a:lnTo>
                <a:lnTo>
                  <a:pt x="353568" y="83820"/>
                </a:lnTo>
                <a:lnTo>
                  <a:pt x="347472" y="77470"/>
                </a:lnTo>
                <a:lnTo>
                  <a:pt x="344424" y="72390"/>
                </a:lnTo>
                <a:lnTo>
                  <a:pt x="342900" y="67310"/>
                </a:lnTo>
                <a:lnTo>
                  <a:pt x="342900" y="63500"/>
                </a:lnTo>
                <a:lnTo>
                  <a:pt x="344424" y="62230"/>
                </a:lnTo>
                <a:lnTo>
                  <a:pt x="345948" y="62230"/>
                </a:lnTo>
                <a:lnTo>
                  <a:pt x="345948" y="60960"/>
                </a:lnTo>
                <a:lnTo>
                  <a:pt x="352044" y="60960"/>
                </a:lnTo>
                <a:lnTo>
                  <a:pt x="353568" y="62230"/>
                </a:lnTo>
                <a:lnTo>
                  <a:pt x="356616" y="63500"/>
                </a:lnTo>
                <a:lnTo>
                  <a:pt x="364236" y="71120"/>
                </a:lnTo>
                <a:lnTo>
                  <a:pt x="364236" y="52070"/>
                </a:lnTo>
                <a:lnTo>
                  <a:pt x="350520" y="52070"/>
                </a:lnTo>
                <a:lnTo>
                  <a:pt x="345948" y="54610"/>
                </a:lnTo>
                <a:lnTo>
                  <a:pt x="341376" y="58420"/>
                </a:lnTo>
                <a:lnTo>
                  <a:pt x="336804" y="64770"/>
                </a:lnTo>
                <a:lnTo>
                  <a:pt x="335280" y="71120"/>
                </a:lnTo>
                <a:lnTo>
                  <a:pt x="335280" y="78740"/>
                </a:lnTo>
                <a:lnTo>
                  <a:pt x="365760" y="109220"/>
                </a:lnTo>
                <a:lnTo>
                  <a:pt x="373380" y="110490"/>
                </a:lnTo>
                <a:lnTo>
                  <a:pt x="381000" y="107950"/>
                </a:lnTo>
                <a:lnTo>
                  <a:pt x="385572" y="101600"/>
                </a:lnTo>
                <a:lnTo>
                  <a:pt x="390144" y="99060"/>
                </a:lnTo>
                <a:lnTo>
                  <a:pt x="391668" y="93980"/>
                </a:lnTo>
                <a:lnTo>
                  <a:pt x="391668" y="88900"/>
                </a:lnTo>
                <a:lnTo>
                  <a:pt x="393192" y="85090"/>
                </a:lnTo>
                <a:close/>
              </a:path>
              <a:path w="1000125" h="757554">
                <a:moveTo>
                  <a:pt x="422148" y="2540"/>
                </a:moveTo>
                <a:lnTo>
                  <a:pt x="417576" y="0"/>
                </a:lnTo>
                <a:lnTo>
                  <a:pt x="352044" y="29210"/>
                </a:lnTo>
                <a:lnTo>
                  <a:pt x="358140" y="35560"/>
                </a:lnTo>
                <a:lnTo>
                  <a:pt x="409956" y="11430"/>
                </a:lnTo>
                <a:lnTo>
                  <a:pt x="390144" y="64770"/>
                </a:lnTo>
                <a:lnTo>
                  <a:pt x="396240" y="71120"/>
                </a:lnTo>
                <a:lnTo>
                  <a:pt x="418782" y="11430"/>
                </a:lnTo>
                <a:lnTo>
                  <a:pt x="422148" y="2540"/>
                </a:lnTo>
                <a:close/>
              </a:path>
              <a:path w="1000125" h="757554">
                <a:moveTo>
                  <a:pt x="999744" y="725424"/>
                </a:moveTo>
                <a:lnTo>
                  <a:pt x="993495" y="722363"/>
                </a:lnTo>
                <a:lnTo>
                  <a:pt x="937260" y="694931"/>
                </a:lnTo>
                <a:lnTo>
                  <a:pt x="937260" y="722363"/>
                </a:lnTo>
                <a:lnTo>
                  <a:pt x="277368" y="722363"/>
                </a:lnTo>
                <a:lnTo>
                  <a:pt x="277368" y="729996"/>
                </a:lnTo>
                <a:lnTo>
                  <a:pt x="937260" y="729996"/>
                </a:lnTo>
                <a:lnTo>
                  <a:pt x="937260" y="757428"/>
                </a:lnTo>
                <a:lnTo>
                  <a:pt x="990815" y="729996"/>
                </a:lnTo>
                <a:lnTo>
                  <a:pt x="999744" y="725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84676" y="4134611"/>
            <a:ext cx="502920" cy="277495"/>
          </a:xfrm>
          <a:prstGeom prst="rect">
            <a:avLst/>
          </a:prstGeom>
          <a:solidFill>
            <a:srgbClr val="4472C3"/>
          </a:solidFill>
          <a:ln w="762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5"/>
              </a:spcBef>
            </a:pPr>
            <a:r>
              <a:rPr sz="1450" spc="20" dirty="0">
                <a:latin typeface="Arial"/>
                <a:cs typeface="Arial"/>
              </a:rPr>
              <a:t>4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1021" y="3975642"/>
            <a:ext cx="781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latin typeface="Arial"/>
                <a:cs typeface="Arial"/>
              </a:rPr>
              <a:t>,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5911" y="4314444"/>
            <a:ext cx="779145" cy="62865"/>
          </a:xfrm>
          <a:custGeom>
            <a:avLst/>
            <a:gdLst/>
            <a:ahLst/>
            <a:cxnLst/>
            <a:rect l="l" t="t" r="r" b="b"/>
            <a:pathLst>
              <a:path w="779145" h="62864">
                <a:moveTo>
                  <a:pt x="62484" y="62484"/>
                </a:moveTo>
                <a:lnTo>
                  <a:pt x="0" y="30480"/>
                </a:lnTo>
                <a:lnTo>
                  <a:pt x="62484" y="0"/>
                </a:lnTo>
                <a:lnTo>
                  <a:pt x="62484" y="27432"/>
                </a:lnTo>
                <a:lnTo>
                  <a:pt x="51816" y="27432"/>
                </a:lnTo>
                <a:lnTo>
                  <a:pt x="51816" y="35052"/>
                </a:lnTo>
                <a:lnTo>
                  <a:pt x="62484" y="35052"/>
                </a:lnTo>
                <a:lnTo>
                  <a:pt x="62484" y="62484"/>
                </a:lnTo>
                <a:close/>
              </a:path>
              <a:path w="779145" h="62864">
                <a:moveTo>
                  <a:pt x="62484" y="35052"/>
                </a:moveTo>
                <a:lnTo>
                  <a:pt x="51816" y="35052"/>
                </a:lnTo>
                <a:lnTo>
                  <a:pt x="51816" y="27432"/>
                </a:lnTo>
                <a:lnTo>
                  <a:pt x="62484" y="27432"/>
                </a:lnTo>
                <a:lnTo>
                  <a:pt x="62484" y="35052"/>
                </a:lnTo>
                <a:close/>
              </a:path>
              <a:path w="779145" h="62864">
                <a:moveTo>
                  <a:pt x="778764" y="35052"/>
                </a:moveTo>
                <a:lnTo>
                  <a:pt x="62484" y="35052"/>
                </a:lnTo>
                <a:lnTo>
                  <a:pt x="62484" y="27432"/>
                </a:lnTo>
                <a:lnTo>
                  <a:pt x="778764" y="27432"/>
                </a:lnTo>
                <a:lnTo>
                  <a:pt x="77876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05962" y="4391637"/>
            <a:ext cx="648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&lt;col</a:t>
            </a:r>
            <a:r>
              <a:rPr sz="1000" b="1" spc="-6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name&gt;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96527" y="3311651"/>
            <a:ext cx="3292475" cy="1925320"/>
          </a:xfrm>
          <a:custGeom>
            <a:avLst/>
            <a:gdLst/>
            <a:ahLst/>
            <a:cxnLst/>
            <a:rect l="l" t="t" r="r" b="b"/>
            <a:pathLst>
              <a:path w="3292475" h="1925320">
                <a:moveTo>
                  <a:pt x="3291852" y="1208532"/>
                </a:moveTo>
                <a:lnTo>
                  <a:pt x="3286379" y="1197864"/>
                </a:lnTo>
                <a:lnTo>
                  <a:pt x="3259836" y="1146048"/>
                </a:lnTo>
                <a:lnTo>
                  <a:pt x="3229356" y="1208532"/>
                </a:lnTo>
                <a:lnTo>
                  <a:pt x="3256788" y="1208532"/>
                </a:lnTo>
                <a:lnTo>
                  <a:pt x="3256788" y="1866874"/>
                </a:lnTo>
                <a:lnTo>
                  <a:pt x="3250920" y="1863852"/>
                </a:lnTo>
                <a:lnTo>
                  <a:pt x="3197364" y="1836420"/>
                </a:lnTo>
                <a:lnTo>
                  <a:pt x="3197364" y="1863852"/>
                </a:lnTo>
                <a:lnTo>
                  <a:pt x="61747" y="1863852"/>
                </a:lnTo>
                <a:lnTo>
                  <a:pt x="62496" y="1862340"/>
                </a:lnTo>
                <a:lnTo>
                  <a:pt x="35052" y="1862340"/>
                </a:lnTo>
                <a:lnTo>
                  <a:pt x="35052" y="1089660"/>
                </a:lnTo>
                <a:lnTo>
                  <a:pt x="27432" y="1089660"/>
                </a:lnTo>
                <a:lnTo>
                  <a:pt x="27432" y="1862340"/>
                </a:lnTo>
                <a:lnTo>
                  <a:pt x="0" y="1862340"/>
                </a:lnTo>
                <a:lnTo>
                  <a:pt x="32004" y="1924824"/>
                </a:lnTo>
                <a:lnTo>
                  <a:pt x="58026" y="1871484"/>
                </a:lnTo>
                <a:lnTo>
                  <a:pt x="3197364" y="1871484"/>
                </a:lnTo>
                <a:lnTo>
                  <a:pt x="3197364" y="1900440"/>
                </a:lnTo>
                <a:lnTo>
                  <a:pt x="3253892" y="1871484"/>
                </a:lnTo>
                <a:lnTo>
                  <a:pt x="3259848" y="1868436"/>
                </a:lnTo>
                <a:lnTo>
                  <a:pt x="3264420" y="1868424"/>
                </a:lnTo>
                <a:lnTo>
                  <a:pt x="3264420" y="1208532"/>
                </a:lnTo>
                <a:lnTo>
                  <a:pt x="3291852" y="1208532"/>
                </a:lnTo>
                <a:close/>
              </a:path>
              <a:path w="3292475" h="1925320">
                <a:moveTo>
                  <a:pt x="3291852" y="803160"/>
                </a:moveTo>
                <a:lnTo>
                  <a:pt x="3264420" y="803160"/>
                </a:lnTo>
                <a:lnTo>
                  <a:pt x="3264420" y="32016"/>
                </a:lnTo>
                <a:lnTo>
                  <a:pt x="3259848" y="32016"/>
                </a:lnTo>
                <a:lnTo>
                  <a:pt x="3197364" y="0"/>
                </a:lnTo>
                <a:lnTo>
                  <a:pt x="3197364" y="28943"/>
                </a:lnTo>
                <a:lnTo>
                  <a:pt x="2258580" y="27432"/>
                </a:lnTo>
                <a:lnTo>
                  <a:pt x="2258580" y="36588"/>
                </a:lnTo>
                <a:lnTo>
                  <a:pt x="3197364" y="36588"/>
                </a:lnTo>
                <a:lnTo>
                  <a:pt x="3197364" y="64020"/>
                </a:lnTo>
                <a:lnTo>
                  <a:pt x="3250920" y="36588"/>
                </a:lnTo>
                <a:lnTo>
                  <a:pt x="3256788" y="33591"/>
                </a:lnTo>
                <a:lnTo>
                  <a:pt x="3256788" y="803160"/>
                </a:lnTo>
                <a:lnTo>
                  <a:pt x="3229356" y="803160"/>
                </a:lnTo>
                <a:lnTo>
                  <a:pt x="3259836" y="865644"/>
                </a:lnTo>
                <a:lnTo>
                  <a:pt x="3286379" y="813828"/>
                </a:lnTo>
                <a:lnTo>
                  <a:pt x="3291852" y="803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1867" y="4157471"/>
            <a:ext cx="501650" cy="279400"/>
          </a:xfrm>
          <a:prstGeom prst="rect">
            <a:avLst/>
          </a:prstGeom>
          <a:solidFill>
            <a:srgbClr val="4472C3"/>
          </a:solidFill>
          <a:ln w="762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450" spc="20" dirty="0">
                <a:latin typeface="Arial"/>
                <a:cs typeface="Arial"/>
              </a:rPr>
              <a:t>5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4376" y="4923551"/>
            <a:ext cx="4724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FR</a:t>
            </a:r>
            <a:r>
              <a:rPr sz="1150" b="1" dirty="0">
                <a:latin typeface="Times New Roman"/>
                <a:cs typeface="Times New Roman"/>
              </a:rPr>
              <a:t>OM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89449" y="3551898"/>
            <a:ext cx="4133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F</a:t>
            </a:r>
            <a:r>
              <a:rPr sz="1000" b="1" dirty="0">
                <a:latin typeface="Times New Roman"/>
                <a:cs typeface="Times New Roman"/>
              </a:rPr>
              <a:t>R</a:t>
            </a:r>
            <a:r>
              <a:rPr sz="1000" b="1" spc="-5" dirty="0">
                <a:latin typeface="Times New Roman"/>
                <a:cs typeface="Times New Roman"/>
              </a:rPr>
              <a:t>OM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15455" y="4258055"/>
            <a:ext cx="1001394" cy="62865"/>
          </a:xfrm>
          <a:custGeom>
            <a:avLst/>
            <a:gdLst/>
            <a:ahLst/>
            <a:cxnLst/>
            <a:rect l="l" t="t" r="r" b="b"/>
            <a:pathLst>
              <a:path w="1001395" h="62864">
                <a:moveTo>
                  <a:pt x="938784" y="62484"/>
                </a:moveTo>
                <a:lnTo>
                  <a:pt x="938784" y="0"/>
                </a:lnTo>
                <a:lnTo>
                  <a:pt x="992341" y="27432"/>
                </a:lnTo>
                <a:lnTo>
                  <a:pt x="949452" y="27432"/>
                </a:lnTo>
                <a:lnTo>
                  <a:pt x="949452" y="35052"/>
                </a:lnTo>
                <a:lnTo>
                  <a:pt x="995019" y="35052"/>
                </a:lnTo>
                <a:lnTo>
                  <a:pt x="938784" y="62484"/>
                </a:lnTo>
                <a:close/>
              </a:path>
              <a:path w="1001395" h="62864">
                <a:moveTo>
                  <a:pt x="938784" y="35052"/>
                </a:moveTo>
                <a:lnTo>
                  <a:pt x="0" y="35052"/>
                </a:lnTo>
                <a:lnTo>
                  <a:pt x="0" y="27432"/>
                </a:lnTo>
                <a:lnTo>
                  <a:pt x="938784" y="27432"/>
                </a:lnTo>
                <a:lnTo>
                  <a:pt x="938784" y="35052"/>
                </a:lnTo>
                <a:close/>
              </a:path>
              <a:path w="1001395" h="62864">
                <a:moveTo>
                  <a:pt x="995019" y="35052"/>
                </a:moveTo>
                <a:lnTo>
                  <a:pt x="949452" y="35052"/>
                </a:lnTo>
                <a:lnTo>
                  <a:pt x="949452" y="27432"/>
                </a:lnTo>
                <a:lnTo>
                  <a:pt x="992341" y="27432"/>
                </a:lnTo>
                <a:lnTo>
                  <a:pt x="1001268" y="32004"/>
                </a:lnTo>
                <a:lnTo>
                  <a:pt x="995019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04531" y="4134611"/>
            <a:ext cx="500380" cy="277495"/>
          </a:xfrm>
          <a:prstGeom prst="rect">
            <a:avLst/>
          </a:prstGeom>
          <a:solidFill>
            <a:srgbClr val="4472C3"/>
          </a:solidFill>
          <a:ln w="7619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95"/>
              </a:spcBef>
            </a:pPr>
            <a:r>
              <a:rPr sz="1450" spc="20" dirty="0"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81947" y="4120381"/>
            <a:ext cx="759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&lt;table</a:t>
            </a:r>
            <a:r>
              <a:rPr sz="1000" b="1" spc="-7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name&gt;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17307" y="4401311"/>
            <a:ext cx="62865" cy="779145"/>
          </a:xfrm>
          <a:custGeom>
            <a:avLst/>
            <a:gdLst/>
            <a:ahLst/>
            <a:cxnLst/>
            <a:rect l="l" t="t" r="r" b="b"/>
            <a:pathLst>
              <a:path w="62865" h="779145">
                <a:moveTo>
                  <a:pt x="35052" y="726948"/>
                </a:moveTo>
                <a:lnTo>
                  <a:pt x="27432" y="726948"/>
                </a:lnTo>
                <a:lnTo>
                  <a:pt x="27432" y="0"/>
                </a:lnTo>
                <a:lnTo>
                  <a:pt x="35052" y="0"/>
                </a:lnTo>
                <a:lnTo>
                  <a:pt x="35052" y="726948"/>
                </a:lnTo>
                <a:close/>
              </a:path>
              <a:path w="62865" h="779145">
                <a:moveTo>
                  <a:pt x="32004" y="778764"/>
                </a:moveTo>
                <a:lnTo>
                  <a:pt x="0" y="716280"/>
                </a:lnTo>
                <a:lnTo>
                  <a:pt x="27432" y="716280"/>
                </a:lnTo>
                <a:lnTo>
                  <a:pt x="27432" y="726948"/>
                </a:lnTo>
                <a:lnTo>
                  <a:pt x="57280" y="726948"/>
                </a:lnTo>
                <a:lnTo>
                  <a:pt x="32004" y="778764"/>
                </a:lnTo>
                <a:close/>
              </a:path>
              <a:path w="62865" h="779145">
                <a:moveTo>
                  <a:pt x="57280" y="726948"/>
                </a:moveTo>
                <a:lnTo>
                  <a:pt x="35052" y="726948"/>
                </a:lnTo>
                <a:lnTo>
                  <a:pt x="35052" y="716280"/>
                </a:lnTo>
                <a:lnTo>
                  <a:pt x="62484" y="716280"/>
                </a:lnTo>
                <a:lnTo>
                  <a:pt x="57280" y="726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25868" y="5180076"/>
            <a:ext cx="500380" cy="279400"/>
          </a:xfrm>
          <a:prstGeom prst="rect">
            <a:avLst/>
          </a:prstGeom>
          <a:solidFill>
            <a:srgbClr val="4472C3"/>
          </a:solidFill>
          <a:ln w="7619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4"/>
              </a:spcBef>
            </a:pPr>
            <a:r>
              <a:rPr sz="1450" spc="20" dirty="0">
                <a:latin typeface="Arial"/>
                <a:cs typeface="Arial"/>
              </a:rPr>
              <a:t>7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39811" y="4401311"/>
            <a:ext cx="62865" cy="779145"/>
          </a:xfrm>
          <a:custGeom>
            <a:avLst/>
            <a:gdLst/>
            <a:ahLst/>
            <a:cxnLst/>
            <a:rect l="l" t="t" r="r" b="b"/>
            <a:pathLst>
              <a:path w="62865" h="779145">
                <a:moveTo>
                  <a:pt x="27432" y="62484"/>
                </a:moveTo>
                <a:lnTo>
                  <a:pt x="0" y="62484"/>
                </a:lnTo>
                <a:lnTo>
                  <a:pt x="32004" y="0"/>
                </a:lnTo>
                <a:lnTo>
                  <a:pt x="57280" y="51816"/>
                </a:lnTo>
                <a:lnTo>
                  <a:pt x="27432" y="51816"/>
                </a:lnTo>
                <a:lnTo>
                  <a:pt x="27432" y="62484"/>
                </a:lnTo>
                <a:close/>
              </a:path>
              <a:path w="62865" h="779145">
                <a:moveTo>
                  <a:pt x="35052" y="778764"/>
                </a:moveTo>
                <a:lnTo>
                  <a:pt x="27432" y="778764"/>
                </a:lnTo>
                <a:lnTo>
                  <a:pt x="27432" y="51816"/>
                </a:lnTo>
                <a:lnTo>
                  <a:pt x="35052" y="51816"/>
                </a:lnTo>
                <a:lnTo>
                  <a:pt x="35052" y="778764"/>
                </a:lnTo>
                <a:close/>
              </a:path>
              <a:path w="62865" h="779145">
                <a:moveTo>
                  <a:pt x="62484" y="62484"/>
                </a:moveTo>
                <a:lnTo>
                  <a:pt x="35052" y="62484"/>
                </a:lnTo>
                <a:lnTo>
                  <a:pt x="35052" y="51816"/>
                </a:lnTo>
                <a:lnTo>
                  <a:pt x="57280" y="51816"/>
                </a:lnTo>
                <a:lnTo>
                  <a:pt x="62484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33030" y="4726935"/>
            <a:ext cx="781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latin typeface="Arial"/>
                <a:cs typeface="Arial"/>
              </a:rPr>
              <a:t>,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25236" y="4432205"/>
            <a:ext cx="165735" cy="7594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&lt;table</a:t>
            </a:r>
            <a:r>
              <a:rPr sz="1000" b="1" spc="-7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name&gt;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83068" y="4258055"/>
            <a:ext cx="611505" cy="62865"/>
          </a:xfrm>
          <a:custGeom>
            <a:avLst/>
            <a:gdLst/>
            <a:ahLst/>
            <a:cxnLst/>
            <a:rect l="l" t="t" r="r" b="b"/>
            <a:pathLst>
              <a:path w="611504" h="62864">
                <a:moveTo>
                  <a:pt x="548640" y="62484"/>
                </a:moveTo>
                <a:lnTo>
                  <a:pt x="548640" y="0"/>
                </a:lnTo>
                <a:lnTo>
                  <a:pt x="602197" y="27432"/>
                </a:lnTo>
                <a:lnTo>
                  <a:pt x="559308" y="27432"/>
                </a:lnTo>
                <a:lnTo>
                  <a:pt x="559308" y="35052"/>
                </a:lnTo>
                <a:lnTo>
                  <a:pt x="604875" y="35052"/>
                </a:lnTo>
                <a:lnTo>
                  <a:pt x="548640" y="62484"/>
                </a:lnTo>
                <a:close/>
              </a:path>
              <a:path w="611504" h="62864">
                <a:moveTo>
                  <a:pt x="548640" y="35052"/>
                </a:moveTo>
                <a:lnTo>
                  <a:pt x="0" y="35052"/>
                </a:lnTo>
                <a:lnTo>
                  <a:pt x="0" y="27432"/>
                </a:lnTo>
                <a:lnTo>
                  <a:pt x="548640" y="27432"/>
                </a:lnTo>
                <a:lnTo>
                  <a:pt x="548640" y="35052"/>
                </a:lnTo>
                <a:close/>
              </a:path>
              <a:path w="611504" h="62864">
                <a:moveTo>
                  <a:pt x="604875" y="35052"/>
                </a:moveTo>
                <a:lnTo>
                  <a:pt x="559308" y="35052"/>
                </a:lnTo>
                <a:lnTo>
                  <a:pt x="559308" y="27432"/>
                </a:lnTo>
                <a:lnTo>
                  <a:pt x="602197" y="27432"/>
                </a:lnTo>
                <a:lnTo>
                  <a:pt x="611124" y="32004"/>
                </a:lnTo>
                <a:lnTo>
                  <a:pt x="604875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35851" y="4085292"/>
            <a:ext cx="511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WHE</a:t>
            </a:r>
            <a:r>
              <a:rPr sz="1000" b="1" spc="-10" dirty="0">
                <a:latin typeface="Times New Roman"/>
                <a:cs typeface="Times New Roman"/>
              </a:rPr>
              <a:t>R</a:t>
            </a:r>
            <a:r>
              <a:rPr sz="1000" b="1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18052" y="4095967"/>
            <a:ext cx="214629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35" dirty="0">
                <a:latin typeface="Arial"/>
                <a:cs typeface="Arial"/>
              </a:rPr>
              <a:t>…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37267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38" name="object 38"/>
          <p:cNvSpPr txBox="1"/>
          <p:nvPr/>
        </p:nvSpPr>
        <p:spPr>
          <a:xfrm>
            <a:off x="363750" y="1656038"/>
            <a:ext cx="6570449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Example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Graph-Based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for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an SQL</a:t>
            </a:r>
            <a:r>
              <a:rPr sz="1950" b="1" spc="5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Command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596" y="1195800"/>
            <a:ext cx="8260080" cy="118622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143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Process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for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Language processors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Using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Graph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Method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Carlito"/>
              <a:cs typeface="Carl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667000"/>
            <a:ext cx="8153400" cy="291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755" marR="5080" indent="-440690">
              <a:lnSpc>
                <a:spcPts val="2140"/>
              </a:lnSpc>
              <a:spcBef>
                <a:spcPts val="5"/>
              </a:spcBef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lang="en-IN" sz="2400" spc="5" dirty="0" smtClean="0">
                <a:latin typeface="Carlito"/>
                <a:cs typeface="Carlito"/>
              </a:rPr>
              <a:t>Identify </a:t>
            </a:r>
            <a:r>
              <a:rPr lang="en-IN" sz="2400" spc="10" dirty="0" smtClean="0">
                <a:latin typeface="Carlito"/>
                <a:cs typeface="Carlito"/>
              </a:rPr>
              <a:t>the </a:t>
            </a:r>
            <a:r>
              <a:rPr lang="en-IN" sz="2400" spc="5" dirty="0" smtClean="0">
                <a:latin typeface="Carlito"/>
                <a:cs typeface="Carlito"/>
              </a:rPr>
              <a:t>grammar </a:t>
            </a:r>
            <a:r>
              <a:rPr lang="en-IN" sz="2400" spc="-5" dirty="0" smtClean="0">
                <a:latin typeface="Carlito"/>
                <a:cs typeface="Carlito"/>
              </a:rPr>
              <a:t>for </a:t>
            </a:r>
            <a:r>
              <a:rPr lang="en-IN" sz="2400" spc="10" dirty="0" smtClean="0">
                <a:latin typeface="Carlito"/>
                <a:cs typeface="Carlito"/>
              </a:rPr>
              <a:t>the scenario. </a:t>
            </a:r>
            <a:r>
              <a:rPr lang="en-IN" sz="2400" spc="5" dirty="0" smtClean="0">
                <a:latin typeface="Carlito"/>
                <a:cs typeface="Carlito"/>
              </a:rPr>
              <a:t>In </a:t>
            </a:r>
            <a:r>
              <a:rPr lang="en-IN" sz="2400" spc="10" dirty="0" smtClean="0">
                <a:latin typeface="Carlito"/>
                <a:cs typeface="Carlito"/>
              </a:rPr>
              <a:t>the </a:t>
            </a:r>
            <a:r>
              <a:rPr lang="en-IN" sz="2400" spc="5" dirty="0" smtClean="0">
                <a:latin typeface="Carlito"/>
                <a:cs typeface="Carlito"/>
              </a:rPr>
              <a:t>above </a:t>
            </a:r>
            <a:r>
              <a:rPr lang="en-IN" sz="2400" dirty="0" smtClean="0">
                <a:latin typeface="Carlito"/>
                <a:cs typeface="Carlito"/>
              </a:rPr>
              <a:t>example, </a:t>
            </a:r>
            <a:r>
              <a:rPr lang="en-IN" sz="2400" spc="10" dirty="0" smtClean="0">
                <a:latin typeface="Carlito"/>
                <a:cs typeface="Carlito"/>
              </a:rPr>
              <a:t>we </a:t>
            </a:r>
            <a:r>
              <a:rPr lang="en-IN" sz="2400" spc="-5" dirty="0" smtClean="0">
                <a:latin typeface="Carlito"/>
                <a:cs typeface="Carlito"/>
              </a:rPr>
              <a:t>have  </a:t>
            </a:r>
            <a:r>
              <a:rPr lang="en-IN" sz="2400" dirty="0" smtClean="0">
                <a:latin typeface="Carlito"/>
                <a:cs typeface="Carlito"/>
              </a:rPr>
              <a:t>represented </a:t>
            </a:r>
            <a:r>
              <a:rPr lang="en-IN" sz="2400" spc="10" dirty="0" smtClean="0">
                <a:latin typeface="Carlito"/>
                <a:cs typeface="Carlito"/>
              </a:rPr>
              <a:t>the diagram as a </a:t>
            </a:r>
            <a:r>
              <a:rPr lang="en-IN" sz="2400" spc="-10" dirty="0" smtClean="0">
                <a:latin typeface="Carlito"/>
                <a:cs typeface="Carlito"/>
              </a:rPr>
              <a:t>state </a:t>
            </a:r>
            <a:r>
              <a:rPr lang="en-IN" sz="2400" spc="10" dirty="0" smtClean="0">
                <a:latin typeface="Carlito"/>
                <a:cs typeface="Carlito"/>
              </a:rPr>
              <a:t>machine. </a:t>
            </a:r>
            <a:r>
              <a:rPr lang="en-IN" sz="2400" spc="15" dirty="0" smtClean="0">
                <a:latin typeface="Carlito"/>
                <a:cs typeface="Carlito"/>
              </a:rPr>
              <a:t>In some </a:t>
            </a:r>
            <a:r>
              <a:rPr lang="en-IN" sz="2400" spc="5" dirty="0" smtClean="0">
                <a:latin typeface="Carlito"/>
                <a:cs typeface="Carlito"/>
              </a:rPr>
              <a:t>cases, </a:t>
            </a:r>
            <a:r>
              <a:rPr lang="en-IN" sz="2400" spc="10" dirty="0" smtClean="0">
                <a:latin typeface="Carlito"/>
                <a:cs typeface="Carlito"/>
              </a:rPr>
              <a:t>the scenario </a:t>
            </a:r>
            <a:r>
              <a:rPr lang="en-IN" sz="2400" dirty="0" smtClean="0">
                <a:latin typeface="Carlito"/>
                <a:cs typeface="Carlito"/>
              </a:rPr>
              <a:t>can  </a:t>
            </a:r>
            <a:r>
              <a:rPr lang="en-IN" sz="2400" spc="15" dirty="0" smtClean="0">
                <a:latin typeface="Carlito"/>
                <a:cs typeface="Carlito"/>
              </a:rPr>
              <a:t>be </a:t>
            </a:r>
            <a:r>
              <a:rPr lang="en-IN" sz="2400" spc="10" dirty="0" smtClean="0">
                <a:latin typeface="Carlito"/>
                <a:cs typeface="Carlito"/>
              </a:rPr>
              <a:t>a </a:t>
            </a:r>
            <a:r>
              <a:rPr lang="en-IN" sz="2400" dirty="0" smtClean="0">
                <a:latin typeface="Carlito"/>
                <a:cs typeface="Carlito"/>
              </a:rPr>
              <a:t>context-free </a:t>
            </a:r>
            <a:r>
              <a:rPr lang="en-IN" sz="2400" spc="-15" dirty="0" smtClean="0">
                <a:latin typeface="Carlito"/>
                <a:cs typeface="Carlito"/>
              </a:rPr>
              <a:t>grammar, </a:t>
            </a:r>
            <a:r>
              <a:rPr lang="en-IN" sz="2400" spc="15" dirty="0" smtClean="0">
                <a:latin typeface="Carlito"/>
                <a:cs typeface="Carlito"/>
              </a:rPr>
              <a:t>which </a:t>
            </a:r>
            <a:r>
              <a:rPr lang="en-IN" sz="2400" spc="10" dirty="0" smtClean="0">
                <a:latin typeface="Carlito"/>
                <a:cs typeface="Carlito"/>
              </a:rPr>
              <a:t>may </a:t>
            </a:r>
            <a:r>
              <a:rPr lang="en-IN" sz="2400" spc="5" dirty="0" smtClean="0">
                <a:latin typeface="Carlito"/>
                <a:cs typeface="Carlito"/>
              </a:rPr>
              <a:t>require </a:t>
            </a:r>
            <a:r>
              <a:rPr lang="en-IN" sz="2400" spc="10" dirty="0" smtClean="0">
                <a:latin typeface="Carlito"/>
                <a:cs typeface="Carlito"/>
              </a:rPr>
              <a:t>a more </a:t>
            </a:r>
            <a:r>
              <a:rPr lang="en-IN" sz="2400" spc="5" dirty="0" smtClean="0">
                <a:latin typeface="Carlito"/>
                <a:cs typeface="Carlito"/>
              </a:rPr>
              <a:t>sophisticated  </a:t>
            </a:r>
            <a:r>
              <a:rPr lang="en-IN" sz="2400" dirty="0" smtClean="0">
                <a:latin typeface="Carlito"/>
                <a:cs typeface="Carlito"/>
              </a:rPr>
              <a:t>representation </a:t>
            </a:r>
            <a:r>
              <a:rPr lang="en-IN" sz="2400" spc="5" dirty="0" smtClean="0">
                <a:latin typeface="Carlito"/>
                <a:cs typeface="Carlito"/>
              </a:rPr>
              <a:t>of </a:t>
            </a:r>
            <a:r>
              <a:rPr lang="en-IN" sz="2400" spc="10" dirty="0" smtClean="0">
                <a:latin typeface="Carlito"/>
                <a:cs typeface="Carlito"/>
              </a:rPr>
              <a:t>a </a:t>
            </a:r>
            <a:r>
              <a:rPr lang="en-IN" sz="2400" spc="-15" dirty="0" smtClean="0">
                <a:latin typeface="Carlito"/>
                <a:cs typeface="Carlito"/>
              </a:rPr>
              <a:t>“state</a:t>
            </a:r>
            <a:r>
              <a:rPr lang="en-IN" sz="2400" spc="10" dirty="0" smtClean="0">
                <a:latin typeface="Carlito"/>
                <a:cs typeface="Carlito"/>
              </a:rPr>
              <a:t> </a:t>
            </a:r>
            <a:r>
              <a:rPr lang="en-IN" sz="2400" spc="-15" dirty="0" smtClean="0">
                <a:latin typeface="Carlito"/>
                <a:cs typeface="Carlito"/>
              </a:rPr>
              <a:t>diagram”.</a:t>
            </a:r>
            <a:endParaRPr lang="en-IN" sz="2400" dirty="0" smtClean="0">
              <a:latin typeface="Carlito"/>
              <a:cs typeface="Carlito"/>
            </a:endParaRPr>
          </a:p>
          <a:p>
            <a:pPr marL="452755" indent="-44069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lang="en-IN" sz="2400" spc="10" dirty="0" smtClean="0">
                <a:latin typeface="Carlito"/>
                <a:cs typeface="Carlito"/>
              </a:rPr>
              <a:t>Design </a:t>
            </a:r>
            <a:r>
              <a:rPr lang="en-IN" sz="2400" spc="-5" dirty="0" smtClean="0">
                <a:latin typeface="Carlito"/>
                <a:cs typeface="Carlito"/>
              </a:rPr>
              <a:t>test </a:t>
            </a:r>
            <a:r>
              <a:rPr lang="en-IN" sz="2400" spc="5" dirty="0" smtClean="0">
                <a:latin typeface="Carlito"/>
                <a:cs typeface="Carlito"/>
              </a:rPr>
              <a:t>cases </a:t>
            </a:r>
            <a:r>
              <a:rPr lang="en-IN" sz="2400" spc="10" dirty="0" smtClean="0">
                <a:latin typeface="Carlito"/>
                <a:cs typeface="Carlito"/>
              </a:rPr>
              <a:t>corresponding </a:t>
            </a:r>
            <a:r>
              <a:rPr lang="en-IN" sz="2400" spc="-5" dirty="0" smtClean="0">
                <a:latin typeface="Carlito"/>
                <a:cs typeface="Carlito"/>
              </a:rPr>
              <a:t>to </a:t>
            </a:r>
            <a:r>
              <a:rPr lang="en-IN" sz="2400" spc="10" dirty="0" smtClean="0">
                <a:latin typeface="Carlito"/>
                <a:cs typeface="Carlito"/>
              </a:rPr>
              <a:t>each </a:t>
            </a:r>
            <a:r>
              <a:rPr lang="en-IN" sz="2400" spc="5" dirty="0" smtClean="0">
                <a:latin typeface="Carlito"/>
                <a:cs typeface="Carlito"/>
              </a:rPr>
              <a:t>valid </a:t>
            </a:r>
            <a:r>
              <a:rPr lang="en-IN" sz="2400" dirty="0" smtClean="0">
                <a:latin typeface="Carlito"/>
                <a:cs typeface="Carlito"/>
              </a:rPr>
              <a:t>state-input</a:t>
            </a:r>
            <a:r>
              <a:rPr lang="en-IN" sz="2400" spc="-90" dirty="0" smtClean="0">
                <a:latin typeface="Carlito"/>
                <a:cs typeface="Carlito"/>
              </a:rPr>
              <a:t> </a:t>
            </a:r>
            <a:r>
              <a:rPr lang="en-IN" sz="2400" spc="10" dirty="0" smtClean="0">
                <a:latin typeface="Carlito"/>
                <a:cs typeface="Carlito"/>
              </a:rPr>
              <a:t>combination.</a:t>
            </a:r>
            <a:endParaRPr lang="en-IN" sz="2400" dirty="0" smtClean="0">
              <a:latin typeface="Carlito"/>
              <a:cs typeface="Carlito"/>
            </a:endParaRPr>
          </a:p>
          <a:p>
            <a:pPr marL="452755" marR="153670" indent="-440690">
              <a:lnSpc>
                <a:spcPts val="2140"/>
              </a:lnSpc>
              <a:spcBef>
                <a:spcPts val="865"/>
              </a:spcBef>
              <a:buFont typeface="Arial"/>
              <a:buChar char="•"/>
              <a:tabLst>
                <a:tab pos="452755" algn="l"/>
                <a:tab pos="453390" algn="l"/>
              </a:tabLst>
            </a:pPr>
            <a:r>
              <a:rPr lang="en-IN" sz="2400" spc="10" dirty="0" smtClean="0">
                <a:latin typeface="Carlito"/>
                <a:cs typeface="Carlito"/>
              </a:rPr>
              <a:t>Design </a:t>
            </a:r>
            <a:r>
              <a:rPr lang="en-IN" sz="2400" spc="-5" dirty="0" smtClean="0">
                <a:latin typeface="Carlito"/>
                <a:cs typeface="Carlito"/>
              </a:rPr>
              <a:t>test </a:t>
            </a:r>
            <a:r>
              <a:rPr lang="en-IN" sz="2400" spc="5" dirty="0" smtClean="0">
                <a:latin typeface="Carlito"/>
                <a:cs typeface="Carlito"/>
              </a:rPr>
              <a:t>cases </a:t>
            </a:r>
            <a:r>
              <a:rPr lang="en-IN" sz="2400" spc="10" dirty="0" smtClean="0">
                <a:latin typeface="Carlito"/>
                <a:cs typeface="Carlito"/>
              </a:rPr>
              <a:t>corresponding </a:t>
            </a:r>
            <a:r>
              <a:rPr lang="en-IN" sz="2400" spc="-5" dirty="0" smtClean="0">
                <a:latin typeface="Carlito"/>
                <a:cs typeface="Carlito"/>
              </a:rPr>
              <a:t>to </a:t>
            </a:r>
            <a:r>
              <a:rPr lang="en-IN" sz="2400" spc="10" dirty="0" smtClean="0">
                <a:latin typeface="Carlito"/>
                <a:cs typeface="Carlito"/>
              </a:rPr>
              <a:t>the most common </a:t>
            </a:r>
            <a:r>
              <a:rPr lang="en-IN" sz="2400" b="1" i="1" spc="5" dirty="0" smtClean="0">
                <a:latin typeface="Carlito"/>
                <a:cs typeface="Carlito"/>
              </a:rPr>
              <a:t>invalid </a:t>
            </a:r>
            <a:r>
              <a:rPr lang="en-IN" sz="2400" spc="10" dirty="0" smtClean="0">
                <a:latin typeface="Carlito"/>
                <a:cs typeface="Carlito"/>
              </a:rPr>
              <a:t>combinations  </a:t>
            </a:r>
            <a:r>
              <a:rPr lang="en-IN" sz="2400" spc="15" dirty="0" smtClean="0">
                <a:latin typeface="Carlito"/>
                <a:cs typeface="Carlito"/>
              </a:rPr>
              <a:t>of</a:t>
            </a:r>
            <a:r>
              <a:rPr lang="en-IN" sz="2400" spc="-25" dirty="0" smtClean="0">
                <a:latin typeface="Carlito"/>
                <a:cs typeface="Carlito"/>
              </a:rPr>
              <a:t> </a:t>
            </a:r>
            <a:r>
              <a:rPr lang="en-IN" sz="2400" dirty="0" smtClean="0">
                <a:latin typeface="Carlito"/>
                <a:cs typeface="Carlito"/>
              </a:rPr>
              <a:t>state-input.</a:t>
            </a:r>
            <a:endParaRPr lang="en-IN"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43377" y="2340101"/>
            <a:ext cx="1077595" cy="806450"/>
            <a:chOff x="2643377" y="2340101"/>
            <a:chExt cx="1077595" cy="806450"/>
          </a:xfrm>
        </p:grpSpPr>
        <p:sp>
          <p:nvSpPr>
            <p:cNvPr id="3" name="object 3"/>
            <p:cNvSpPr/>
            <p:nvPr/>
          </p:nvSpPr>
          <p:spPr>
            <a:xfrm>
              <a:off x="2647187" y="2343911"/>
              <a:ext cx="1069975" cy="798830"/>
            </a:xfrm>
            <a:custGeom>
              <a:avLst/>
              <a:gdLst/>
              <a:ahLst/>
              <a:cxnLst/>
              <a:rect l="l" t="t" r="r" b="b"/>
              <a:pathLst>
                <a:path w="1069975" h="798830">
                  <a:moveTo>
                    <a:pt x="534924" y="798576"/>
                  </a:moveTo>
                  <a:lnTo>
                    <a:pt x="480445" y="796519"/>
                  </a:lnTo>
                  <a:lnTo>
                    <a:pt x="427490" y="790482"/>
                  </a:lnTo>
                  <a:lnTo>
                    <a:pt x="376336" y="780664"/>
                  </a:lnTo>
                  <a:lnTo>
                    <a:pt x="327255" y="767262"/>
                  </a:lnTo>
                  <a:lnTo>
                    <a:pt x="280522" y="750476"/>
                  </a:lnTo>
                  <a:lnTo>
                    <a:pt x="236413" y="730504"/>
                  </a:lnTo>
                  <a:lnTo>
                    <a:pt x="195201" y="707546"/>
                  </a:lnTo>
                  <a:lnTo>
                    <a:pt x="157162" y="681799"/>
                  </a:lnTo>
                  <a:lnTo>
                    <a:pt x="122570" y="653462"/>
                  </a:lnTo>
                  <a:lnTo>
                    <a:pt x="91698" y="622735"/>
                  </a:lnTo>
                  <a:lnTo>
                    <a:pt x="64823" y="589815"/>
                  </a:lnTo>
                  <a:lnTo>
                    <a:pt x="42219" y="554902"/>
                  </a:lnTo>
                  <a:lnTo>
                    <a:pt x="24160" y="518194"/>
                  </a:lnTo>
                  <a:lnTo>
                    <a:pt x="10921" y="479890"/>
                  </a:lnTo>
                  <a:lnTo>
                    <a:pt x="2776" y="440188"/>
                  </a:lnTo>
                  <a:lnTo>
                    <a:pt x="0" y="399288"/>
                  </a:lnTo>
                  <a:lnTo>
                    <a:pt x="2776" y="358387"/>
                  </a:lnTo>
                  <a:lnTo>
                    <a:pt x="10921" y="318685"/>
                  </a:lnTo>
                  <a:lnTo>
                    <a:pt x="24160" y="280381"/>
                  </a:lnTo>
                  <a:lnTo>
                    <a:pt x="42219" y="243673"/>
                  </a:lnTo>
                  <a:lnTo>
                    <a:pt x="64823" y="208760"/>
                  </a:lnTo>
                  <a:lnTo>
                    <a:pt x="91698" y="175840"/>
                  </a:lnTo>
                  <a:lnTo>
                    <a:pt x="122570" y="145113"/>
                  </a:lnTo>
                  <a:lnTo>
                    <a:pt x="157162" y="116776"/>
                  </a:lnTo>
                  <a:lnTo>
                    <a:pt x="195201" y="91029"/>
                  </a:lnTo>
                  <a:lnTo>
                    <a:pt x="236413" y="68071"/>
                  </a:lnTo>
                  <a:lnTo>
                    <a:pt x="280522" y="48099"/>
                  </a:lnTo>
                  <a:lnTo>
                    <a:pt x="327255" y="31313"/>
                  </a:lnTo>
                  <a:lnTo>
                    <a:pt x="376336" y="17911"/>
                  </a:lnTo>
                  <a:lnTo>
                    <a:pt x="427490" y="8093"/>
                  </a:lnTo>
                  <a:lnTo>
                    <a:pt x="480445" y="2056"/>
                  </a:lnTo>
                  <a:lnTo>
                    <a:pt x="534924" y="0"/>
                  </a:lnTo>
                  <a:lnTo>
                    <a:pt x="589654" y="2056"/>
                  </a:lnTo>
                  <a:lnTo>
                    <a:pt x="642794" y="8093"/>
                  </a:lnTo>
                  <a:lnTo>
                    <a:pt x="694077" y="17911"/>
                  </a:lnTo>
                  <a:lnTo>
                    <a:pt x="743235" y="31313"/>
                  </a:lnTo>
                  <a:lnTo>
                    <a:pt x="790000" y="48099"/>
                  </a:lnTo>
                  <a:lnTo>
                    <a:pt x="834104" y="68071"/>
                  </a:lnTo>
                  <a:lnTo>
                    <a:pt x="875279" y="91029"/>
                  </a:lnTo>
                  <a:lnTo>
                    <a:pt x="913257" y="116776"/>
                  </a:lnTo>
                  <a:lnTo>
                    <a:pt x="947770" y="145113"/>
                  </a:lnTo>
                  <a:lnTo>
                    <a:pt x="978550" y="175840"/>
                  </a:lnTo>
                  <a:lnTo>
                    <a:pt x="1005331" y="208760"/>
                  </a:lnTo>
                  <a:lnTo>
                    <a:pt x="1027842" y="243673"/>
                  </a:lnTo>
                  <a:lnTo>
                    <a:pt x="1045818" y="280381"/>
                  </a:lnTo>
                  <a:lnTo>
                    <a:pt x="1058989" y="318685"/>
                  </a:lnTo>
                  <a:lnTo>
                    <a:pt x="1067088" y="358387"/>
                  </a:lnTo>
                  <a:lnTo>
                    <a:pt x="1069848" y="399288"/>
                  </a:lnTo>
                  <a:lnTo>
                    <a:pt x="1067088" y="440188"/>
                  </a:lnTo>
                  <a:lnTo>
                    <a:pt x="1058989" y="479890"/>
                  </a:lnTo>
                  <a:lnTo>
                    <a:pt x="1045818" y="518194"/>
                  </a:lnTo>
                  <a:lnTo>
                    <a:pt x="1027842" y="554902"/>
                  </a:lnTo>
                  <a:lnTo>
                    <a:pt x="1005331" y="589815"/>
                  </a:lnTo>
                  <a:lnTo>
                    <a:pt x="978550" y="622735"/>
                  </a:lnTo>
                  <a:lnTo>
                    <a:pt x="947770" y="653462"/>
                  </a:lnTo>
                  <a:lnTo>
                    <a:pt x="913257" y="681799"/>
                  </a:lnTo>
                  <a:lnTo>
                    <a:pt x="875279" y="707546"/>
                  </a:lnTo>
                  <a:lnTo>
                    <a:pt x="834104" y="730504"/>
                  </a:lnTo>
                  <a:lnTo>
                    <a:pt x="790000" y="750476"/>
                  </a:lnTo>
                  <a:lnTo>
                    <a:pt x="743235" y="767262"/>
                  </a:lnTo>
                  <a:lnTo>
                    <a:pt x="694077" y="780664"/>
                  </a:lnTo>
                  <a:lnTo>
                    <a:pt x="642794" y="790482"/>
                  </a:lnTo>
                  <a:lnTo>
                    <a:pt x="589654" y="796519"/>
                  </a:lnTo>
                  <a:lnTo>
                    <a:pt x="534924" y="798576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47187" y="2343911"/>
              <a:ext cx="1069975" cy="798830"/>
            </a:xfrm>
            <a:custGeom>
              <a:avLst/>
              <a:gdLst/>
              <a:ahLst/>
              <a:cxnLst/>
              <a:rect l="l" t="t" r="r" b="b"/>
              <a:pathLst>
                <a:path w="1069975" h="798830">
                  <a:moveTo>
                    <a:pt x="0" y="399288"/>
                  </a:moveTo>
                  <a:lnTo>
                    <a:pt x="2776" y="358387"/>
                  </a:lnTo>
                  <a:lnTo>
                    <a:pt x="10921" y="318685"/>
                  </a:lnTo>
                  <a:lnTo>
                    <a:pt x="24160" y="280381"/>
                  </a:lnTo>
                  <a:lnTo>
                    <a:pt x="42219" y="243673"/>
                  </a:lnTo>
                  <a:lnTo>
                    <a:pt x="64823" y="208760"/>
                  </a:lnTo>
                  <a:lnTo>
                    <a:pt x="91698" y="175840"/>
                  </a:lnTo>
                  <a:lnTo>
                    <a:pt x="122570" y="145113"/>
                  </a:lnTo>
                  <a:lnTo>
                    <a:pt x="157162" y="116776"/>
                  </a:lnTo>
                  <a:lnTo>
                    <a:pt x="195201" y="91029"/>
                  </a:lnTo>
                  <a:lnTo>
                    <a:pt x="236413" y="68071"/>
                  </a:lnTo>
                  <a:lnTo>
                    <a:pt x="280522" y="48099"/>
                  </a:lnTo>
                  <a:lnTo>
                    <a:pt x="327255" y="31313"/>
                  </a:lnTo>
                  <a:lnTo>
                    <a:pt x="376336" y="17911"/>
                  </a:lnTo>
                  <a:lnTo>
                    <a:pt x="427490" y="8093"/>
                  </a:lnTo>
                  <a:lnTo>
                    <a:pt x="480445" y="2056"/>
                  </a:lnTo>
                  <a:lnTo>
                    <a:pt x="534924" y="0"/>
                  </a:lnTo>
                  <a:lnTo>
                    <a:pt x="589654" y="2056"/>
                  </a:lnTo>
                  <a:lnTo>
                    <a:pt x="642794" y="8093"/>
                  </a:lnTo>
                  <a:lnTo>
                    <a:pt x="694077" y="17911"/>
                  </a:lnTo>
                  <a:lnTo>
                    <a:pt x="743235" y="31313"/>
                  </a:lnTo>
                  <a:lnTo>
                    <a:pt x="790000" y="48099"/>
                  </a:lnTo>
                  <a:lnTo>
                    <a:pt x="834104" y="68071"/>
                  </a:lnTo>
                  <a:lnTo>
                    <a:pt x="875279" y="91029"/>
                  </a:lnTo>
                  <a:lnTo>
                    <a:pt x="913257" y="116776"/>
                  </a:lnTo>
                  <a:lnTo>
                    <a:pt x="947770" y="145113"/>
                  </a:lnTo>
                  <a:lnTo>
                    <a:pt x="978550" y="175840"/>
                  </a:lnTo>
                  <a:lnTo>
                    <a:pt x="1005331" y="208760"/>
                  </a:lnTo>
                  <a:lnTo>
                    <a:pt x="1027842" y="243673"/>
                  </a:lnTo>
                  <a:lnTo>
                    <a:pt x="1045818" y="280381"/>
                  </a:lnTo>
                  <a:lnTo>
                    <a:pt x="1058989" y="318685"/>
                  </a:lnTo>
                  <a:lnTo>
                    <a:pt x="1067088" y="358387"/>
                  </a:lnTo>
                  <a:lnTo>
                    <a:pt x="1069848" y="399288"/>
                  </a:lnTo>
                  <a:lnTo>
                    <a:pt x="1067088" y="440188"/>
                  </a:lnTo>
                  <a:lnTo>
                    <a:pt x="1058989" y="479890"/>
                  </a:lnTo>
                  <a:lnTo>
                    <a:pt x="1045818" y="518194"/>
                  </a:lnTo>
                  <a:lnTo>
                    <a:pt x="1027842" y="554902"/>
                  </a:lnTo>
                  <a:lnTo>
                    <a:pt x="1005331" y="589815"/>
                  </a:lnTo>
                  <a:lnTo>
                    <a:pt x="978550" y="622735"/>
                  </a:lnTo>
                  <a:lnTo>
                    <a:pt x="947770" y="653462"/>
                  </a:lnTo>
                  <a:lnTo>
                    <a:pt x="913257" y="681799"/>
                  </a:lnTo>
                  <a:lnTo>
                    <a:pt x="875279" y="707546"/>
                  </a:lnTo>
                  <a:lnTo>
                    <a:pt x="834104" y="730504"/>
                  </a:lnTo>
                  <a:lnTo>
                    <a:pt x="790000" y="750476"/>
                  </a:lnTo>
                  <a:lnTo>
                    <a:pt x="743235" y="767262"/>
                  </a:lnTo>
                  <a:lnTo>
                    <a:pt x="694077" y="780664"/>
                  </a:lnTo>
                  <a:lnTo>
                    <a:pt x="642794" y="790482"/>
                  </a:lnTo>
                  <a:lnTo>
                    <a:pt x="589654" y="796519"/>
                  </a:lnTo>
                  <a:lnTo>
                    <a:pt x="534924" y="798576"/>
                  </a:lnTo>
                  <a:lnTo>
                    <a:pt x="480445" y="796519"/>
                  </a:lnTo>
                  <a:lnTo>
                    <a:pt x="427490" y="790482"/>
                  </a:lnTo>
                  <a:lnTo>
                    <a:pt x="376336" y="780664"/>
                  </a:lnTo>
                  <a:lnTo>
                    <a:pt x="327255" y="767262"/>
                  </a:lnTo>
                  <a:lnTo>
                    <a:pt x="280522" y="750476"/>
                  </a:lnTo>
                  <a:lnTo>
                    <a:pt x="236413" y="730504"/>
                  </a:lnTo>
                  <a:lnTo>
                    <a:pt x="195201" y="707546"/>
                  </a:lnTo>
                  <a:lnTo>
                    <a:pt x="157162" y="681799"/>
                  </a:lnTo>
                  <a:lnTo>
                    <a:pt x="122570" y="653462"/>
                  </a:lnTo>
                  <a:lnTo>
                    <a:pt x="91698" y="622735"/>
                  </a:lnTo>
                  <a:lnTo>
                    <a:pt x="64823" y="589815"/>
                  </a:lnTo>
                  <a:lnTo>
                    <a:pt x="42219" y="554902"/>
                  </a:lnTo>
                  <a:lnTo>
                    <a:pt x="24160" y="518194"/>
                  </a:lnTo>
                  <a:lnTo>
                    <a:pt x="10921" y="479890"/>
                  </a:lnTo>
                  <a:lnTo>
                    <a:pt x="2776" y="440188"/>
                  </a:lnTo>
                  <a:lnTo>
                    <a:pt x="0" y="39928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03097" y="2611654"/>
            <a:ext cx="9607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i="1" spc="15" dirty="0">
                <a:latin typeface="Arial"/>
                <a:cs typeface="Arial"/>
              </a:rPr>
              <a:t>Requestor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50129" y="2094738"/>
            <a:ext cx="1144905" cy="1051560"/>
            <a:chOff x="4850129" y="2094738"/>
            <a:chExt cx="1144905" cy="1051560"/>
          </a:xfrm>
        </p:grpSpPr>
        <p:sp>
          <p:nvSpPr>
            <p:cNvPr id="7" name="object 7"/>
            <p:cNvSpPr/>
            <p:nvPr/>
          </p:nvSpPr>
          <p:spPr>
            <a:xfrm>
              <a:off x="4853939" y="2098548"/>
              <a:ext cx="1137285" cy="1043940"/>
            </a:xfrm>
            <a:custGeom>
              <a:avLst/>
              <a:gdLst/>
              <a:ahLst/>
              <a:cxnLst/>
              <a:rect l="l" t="t" r="r" b="b"/>
              <a:pathLst>
                <a:path w="1137285" h="1043939">
                  <a:moveTo>
                    <a:pt x="568452" y="1043940"/>
                  </a:moveTo>
                  <a:lnTo>
                    <a:pt x="519404" y="1042016"/>
                  </a:lnTo>
                  <a:lnTo>
                    <a:pt x="471515" y="1036349"/>
                  </a:lnTo>
                  <a:lnTo>
                    <a:pt x="424954" y="1027100"/>
                  </a:lnTo>
                  <a:lnTo>
                    <a:pt x="379894" y="1014426"/>
                  </a:lnTo>
                  <a:lnTo>
                    <a:pt x="336504" y="998485"/>
                  </a:lnTo>
                  <a:lnTo>
                    <a:pt x="294955" y="979437"/>
                  </a:lnTo>
                  <a:lnTo>
                    <a:pt x="255418" y="957440"/>
                  </a:lnTo>
                  <a:lnTo>
                    <a:pt x="218063" y="932653"/>
                  </a:lnTo>
                  <a:lnTo>
                    <a:pt x="183062" y="905234"/>
                  </a:lnTo>
                  <a:lnTo>
                    <a:pt x="150584" y="875342"/>
                  </a:lnTo>
                  <a:lnTo>
                    <a:pt x="120800" y="843136"/>
                  </a:lnTo>
                  <a:lnTo>
                    <a:pt x="93881" y="808774"/>
                  </a:lnTo>
                  <a:lnTo>
                    <a:pt x="69997" y="772415"/>
                  </a:lnTo>
                  <a:lnTo>
                    <a:pt x="49320" y="734218"/>
                  </a:lnTo>
                  <a:lnTo>
                    <a:pt x="32020" y="694340"/>
                  </a:lnTo>
                  <a:lnTo>
                    <a:pt x="18267" y="652942"/>
                  </a:lnTo>
                  <a:lnTo>
                    <a:pt x="8232" y="610182"/>
                  </a:lnTo>
                  <a:lnTo>
                    <a:pt x="2086" y="566217"/>
                  </a:lnTo>
                  <a:lnTo>
                    <a:pt x="0" y="521208"/>
                  </a:lnTo>
                  <a:lnTo>
                    <a:pt x="2086" y="476210"/>
                  </a:lnTo>
                  <a:lnTo>
                    <a:pt x="8232" y="432280"/>
                  </a:lnTo>
                  <a:lnTo>
                    <a:pt x="18267" y="389575"/>
                  </a:lnTo>
                  <a:lnTo>
                    <a:pt x="32020" y="348249"/>
                  </a:lnTo>
                  <a:lnTo>
                    <a:pt x="49320" y="308459"/>
                  </a:lnTo>
                  <a:lnTo>
                    <a:pt x="69997" y="270360"/>
                  </a:lnTo>
                  <a:lnTo>
                    <a:pt x="93881" y="234109"/>
                  </a:lnTo>
                  <a:lnTo>
                    <a:pt x="120800" y="199862"/>
                  </a:lnTo>
                  <a:lnTo>
                    <a:pt x="150584" y="167775"/>
                  </a:lnTo>
                  <a:lnTo>
                    <a:pt x="183062" y="138003"/>
                  </a:lnTo>
                  <a:lnTo>
                    <a:pt x="218063" y="110703"/>
                  </a:lnTo>
                  <a:lnTo>
                    <a:pt x="255418" y="86031"/>
                  </a:lnTo>
                  <a:lnTo>
                    <a:pt x="294955" y="64142"/>
                  </a:lnTo>
                  <a:lnTo>
                    <a:pt x="336504" y="45193"/>
                  </a:lnTo>
                  <a:lnTo>
                    <a:pt x="379894" y="29339"/>
                  </a:lnTo>
                  <a:lnTo>
                    <a:pt x="424954" y="16737"/>
                  </a:lnTo>
                  <a:lnTo>
                    <a:pt x="471515" y="7542"/>
                  </a:lnTo>
                  <a:lnTo>
                    <a:pt x="519404" y="1911"/>
                  </a:lnTo>
                  <a:lnTo>
                    <a:pt x="568452" y="0"/>
                  </a:lnTo>
                  <a:lnTo>
                    <a:pt x="617499" y="1911"/>
                  </a:lnTo>
                  <a:lnTo>
                    <a:pt x="665388" y="7542"/>
                  </a:lnTo>
                  <a:lnTo>
                    <a:pt x="711949" y="16737"/>
                  </a:lnTo>
                  <a:lnTo>
                    <a:pt x="757009" y="29339"/>
                  </a:lnTo>
                  <a:lnTo>
                    <a:pt x="800399" y="45193"/>
                  </a:lnTo>
                  <a:lnTo>
                    <a:pt x="841948" y="64142"/>
                  </a:lnTo>
                  <a:lnTo>
                    <a:pt x="881485" y="86031"/>
                  </a:lnTo>
                  <a:lnTo>
                    <a:pt x="918840" y="110703"/>
                  </a:lnTo>
                  <a:lnTo>
                    <a:pt x="953841" y="138003"/>
                  </a:lnTo>
                  <a:lnTo>
                    <a:pt x="986319" y="167775"/>
                  </a:lnTo>
                  <a:lnTo>
                    <a:pt x="1016103" y="199862"/>
                  </a:lnTo>
                  <a:lnTo>
                    <a:pt x="1043022" y="234109"/>
                  </a:lnTo>
                  <a:lnTo>
                    <a:pt x="1066906" y="270360"/>
                  </a:lnTo>
                  <a:lnTo>
                    <a:pt x="1087583" y="308459"/>
                  </a:lnTo>
                  <a:lnTo>
                    <a:pt x="1104883" y="348249"/>
                  </a:lnTo>
                  <a:lnTo>
                    <a:pt x="1118636" y="389575"/>
                  </a:lnTo>
                  <a:lnTo>
                    <a:pt x="1128671" y="432280"/>
                  </a:lnTo>
                  <a:lnTo>
                    <a:pt x="1134817" y="476210"/>
                  </a:lnTo>
                  <a:lnTo>
                    <a:pt x="1136904" y="521208"/>
                  </a:lnTo>
                  <a:lnTo>
                    <a:pt x="1134817" y="566217"/>
                  </a:lnTo>
                  <a:lnTo>
                    <a:pt x="1128671" y="610182"/>
                  </a:lnTo>
                  <a:lnTo>
                    <a:pt x="1118636" y="652942"/>
                  </a:lnTo>
                  <a:lnTo>
                    <a:pt x="1104883" y="694340"/>
                  </a:lnTo>
                  <a:lnTo>
                    <a:pt x="1087583" y="734218"/>
                  </a:lnTo>
                  <a:lnTo>
                    <a:pt x="1066906" y="772415"/>
                  </a:lnTo>
                  <a:lnTo>
                    <a:pt x="1043022" y="808774"/>
                  </a:lnTo>
                  <a:lnTo>
                    <a:pt x="1016103" y="843136"/>
                  </a:lnTo>
                  <a:lnTo>
                    <a:pt x="986319" y="875342"/>
                  </a:lnTo>
                  <a:lnTo>
                    <a:pt x="953841" y="905234"/>
                  </a:lnTo>
                  <a:lnTo>
                    <a:pt x="918840" y="932653"/>
                  </a:lnTo>
                  <a:lnTo>
                    <a:pt x="881485" y="957440"/>
                  </a:lnTo>
                  <a:lnTo>
                    <a:pt x="841948" y="979437"/>
                  </a:lnTo>
                  <a:lnTo>
                    <a:pt x="800399" y="998485"/>
                  </a:lnTo>
                  <a:lnTo>
                    <a:pt x="757009" y="1014426"/>
                  </a:lnTo>
                  <a:lnTo>
                    <a:pt x="711949" y="1027100"/>
                  </a:lnTo>
                  <a:lnTo>
                    <a:pt x="665388" y="1036349"/>
                  </a:lnTo>
                  <a:lnTo>
                    <a:pt x="617499" y="1042016"/>
                  </a:lnTo>
                  <a:lnTo>
                    <a:pt x="568452" y="104394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3939" y="2098548"/>
              <a:ext cx="1137285" cy="1043940"/>
            </a:xfrm>
            <a:custGeom>
              <a:avLst/>
              <a:gdLst/>
              <a:ahLst/>
              <a:cxnLst/>
              <a:rect l="l" t="t" r="r" b="b"/>
              <a:pathLst>
                <a:path w="1137285" h="1043939">
                  <a:moveTo>
                    <a:pt x="0" y="521208"/>
                  </a:moveTo>
                  <a:lnTo>
                    <a:pt x="2086" y="476210"/>
                  </a:lnTo>
                  <a:lnTo>
                    <a:pt x="8232" y="432280"/>
                  </a:lnTo>
                  <a:lnTo>
                    <a:pt x="18267" y="389575"/>
                  </a:lnTo>
                  <a:lnTo>
                    <a:pt x="32020" y="348249"/>
                  </a:lnTo>
                  <a:lnTo>
                    <a:pt x="49320" y="308459"/>
                  </a:lnTo>
                  <a:lnTo>
                    <a:pt x="69997" y="270360"/>
                  </a:lnTo>
                  <a:lnTo>
                    <a:pt x="93881" y="234109"/>
                  </a:lnTo>
                  <a:lnTo>
                    <a:pt x="120800" y="199862"/>
                  </a:lnTo>
                  <a:lnTo>
                    <a:pt x="150584" y="167775"/>
                  </a:lnTo>
                  <a:lnTo>
                    <a:pt x="183062" y="138003"/>
                  </a:lnTo>
                  <a:lnTo>
                    <a:pt x="218063" y="110703"/>
                  </a:lnTo>
                  <a:lnTo>
                    <a:pt x="255418" y="86031"/>
                  </a:lnTo>
                  <a:lnTo>
                    <a:pt x="294955" y="64142"/>
                  </a:lnTo>
                  <a:lnTo>
                    <a:pt x="336504" y="45193"/>
                  </a:lnTo>
                  <a:lnTo>
                    <a:pt x="379894" y="29339"/>
                  </a:lnTo>
                  <a:lnTo>
                    <a:pt x="424954" y="16737"/>
                  </a:lnTo>
                  <a:lnTo>
                    <a:pt x="471515" y="7542"/>
                  </a:lnTo>
                  <a:lnTo>
                    <a:pt x="519404" y="1911"/>
                  </a:lnTo>
                  <a:lnTo>
                    <a:pt x="568452" y="0"/>
                  </a:lnTo>
                  <a:lnTo>
                    <a:pt x="617499" y="1911"/>
                  </a:lnTo>
                  <a:lnTo>
                    <a:pt x="665388" y="7542"/>
                  </a:lnTo>
                  <a:lnTo>
                    <a:pt x="711949" y="16737"/>
                  </a:lnTo>
                  <a:lnTo>
                    <a:pt x="757009" y="29339"/>
                  </a:lnTo>
                  <a:lnTo>
                    <a:pt x="800399" y="45193"/>
                  </a:lnTo>
                  <a:lnTo>
                    <a:pt x="841948" y="64142"/>
                  </a:lnTo>
                  <a:lnTo>
                    <a:pt x="881485" y="86031"/>
                  </a:lnTo>
                  <a:lnTo>
                    <a:pt x="918840" y="110703"/>
                  </a:lnTo>
                  <a:lnTo>
                    <a:pt x="953841" y="138003"/>
                  </a:lnTo>
                  <a:lnTo>
                    <a:pt x="986319" y="167775"/>
                  </a:lnTo>
                  <a:lnTo>
                    <a:pt x="1016103" y="199862"/>
                  </a:lnTo>
                  <a:lnTo>
                    <a:pt x="1043022" y="234109"/>
                  </a:lnTo>
                  <a:lnTo>
                    <a:pt x="1066906" y="270360"/>
                  </a:lnTo>
                  <a:lnTo>
                    <a:pt x="1087583" y="308459"/>
                  </a:lnTo>
                  <a:lnTo>
                    <a:pt x="1104883" y="348249"/>
                  </a:lnTo>
                  <a:lnTo>
                    <a:pt x="1118636" y="389575"/>
                  </a:lnTo>
                  <a:lnTo>
                    <a:pt x="1128671" y="432280"/>
                  </a:lnTo>
                  <a:lnTo>
                    <a:pt x="1134817" y="476210"/>
                  </a:lnTo>
                  <a:lnTo>
                    <a:pt x="1136904" y="521208"/>
                  </a:lnTo>
                  <a:lnTo>
                    <a:pt x="1134817" y="566217"/>
                  </a:lnTo>
                  <a:lnTo>
                    <a:pt x="1128671" y="610182"/>
                  </a:lnTo>
                  <a:lnTo>
                    <a:pt x="1118636" y="652942"/>
                  </a:lnTo>
                  <a:lnTo>
                    <a:pt x="1104883" y="694340"/>
                  </a:lnTo>
                  <a:lnTo>
                    <a:pt x="1087583" y="734218"/>
                  </a:lnTo>
                  <a:lnTo>
                    <a:pt x="1066906" y="772415"/>
                  </a:lnTo>
                  <a:lnTo>
                    <a:pt x="1043022" y="808774"/>
                  </a:lnTo>
                  <a:lnTo>
                    <a:pt x="1016103" y="843136"/>
                  </a:lnTo>
                  <a:lnTo>
                    <a:pt x="986319" y="875342"/>
                  </a:lnTo>
                  <a:lnTo>
                    <a:pt x="953841" y="905234"/>
                  </a:lnTo>
                  <a:lnTo>
                    <a:pt x="918840" y="932653"/>
                  </a:lnTo>
                  <a:lnTo>
                    <a:pt x="881485" y="957440"/>
                  </a:lnTo>
                  <a:lnTo>
                    <a:pt x="841948" y="979437"/>
                  </a:lnTo>
                  <a:lnTo>
                    <a:pt x="800399" y="998485"/>
                  </a:lnTo>
                  <a:lnTo>
                    <a:pt x="757009" y="1014426"/>
                  </a:lnTo>
                  <a:lnTo>
                    <a:pt x="711949" y="1027100"/>
                  </a:lnTo>
                  <a:lnTo>
                    <a:pt x="665388" y="1036349"/>
                  </a:lnTo>
                  <a:lnTo>
                    <a:pt x="617499" y="1042016"/>
                  </a:lnTo>
                  <a:lnTo>
                    <a:pt x="568452" y="1043940"/>
                  </a:lnTo>
                  <a:lnTo>
                    <a:pt x="519404" y="1042016"/>
                  </a:lnTo>
                  <a:lnTo>
                    <a:pt x="471515" y="1036349"/>
                  </a:lnTo>
                  <a:lnTo>
                    <a:pt x="424954" y="1027100"/>
                  </a:lnTo>
                  <a:lnTo>
                    <a:pt x="379894" y="1014426"/>
                  </a:lnTo>
                  <a:lnTo>
                    <a:pt x="336504" y="998485"/>
                  </a:lnTo>
                  <a:lnTo>
                    <a:pt x="294955" y="979437"/>
                  </a:lnTo>
                  <a:lnTo>
                    <a:pt x="255418" y="957440"/>
                  </a:lnTo>
                  <a:lnTo>
                    <a:pt x="218063" y="932653"/>
                  </a:lnTo>
                  <a:lnTo>
                    <a:pt x="183062" y="905234"/>
                  </a:lnTo>
                  <a:lnTo>
                    <a:pt x="150584" y="875342"/>
                  </a:lnTo>
                  <a:lnTo>
                    <a:pt x="120800" y="843136"/>
                  </a:lnTo>
                  <a:lnTo>
                    <a:pt x="93881" y="808774"/>
                  </a:lnTo>
                  <a:lnTo>
                    <a:pt x="69997" y="772415"/>
                  </a:lnTo>
                  <a:lnTo>
                    <a:pt x="49320" y="734218"/>
                  </a:lnTo>
                  <a:lnTo>
                    <a:pt x="32020" y="694340"/>
                  </a:lnTo>
                  <a:lnTo>
                    <a:pt x="18267" y="652942"/>
                  </a:lnTo>
                  <a:lnTo>
                    <a:pt x="8232" y="610182"/>
                  </a:lnTo>
                  <a:lnTo>
                    <a:pt x="2086" y="566217"/>
                  </a:lnTo>
                  <a:lnTo>
                    <a:pt x="0" y="52120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37226" y="2375433"/>
            <a:ext cx="972819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405" marR="5080" indent="-53340">
              <a:lnSpc>
                <a:spcPct val="102800"/>
              </a:lnSpc>
              <a:spcBef>
                <a:spcPts val="90"/>
              </a:spcBef>
            </a:pPr>
            <a:r>
              <a:rPr sz="1450" b="1" i="1" spc="35" dirty="0">
                <a:latin typeface="Arial"/>
                <a:cs typeface="Arial"/>
              </a:rPr>
              <a:t>A</a:t>
            </a:r>
            <a:r>
              <a:rPr sz="1450" b="1" i="1" spc="15" dirty="0">
                <a:latin typeface="Arial"/>
                <a:cs typeface="Arial"/>
              </a:rPr>
              <a:t>pp</a:t>
            </a:r>
            <a:r>
              <a:rPr sz="1450" b="1" i="1" spc="10" dirty="0">
                <a:latin typeface="Arial"/>
                <a:cs typeface="Arial"/>
              </a:rPr>
              <a:t>r</a:t>
            </a:r>
            <a:r>
              <a:rPr sz="1450" b="1" i="1" spc="15" dirty="0">
                <a:latin typeface="Arial"/>
                <a:cs typeface="Arial"/>
              </a:rPr>
              <a:t>o</a:t>
            </a:r>
            <a:r>
              <a:rPr sz="1450" b="1" i="1" spc="25" dirty="0">
                <a:latin typeface="Arial"/>
                <a:cs typeface="Arial"/>
              </a:rPr>
              <a:t>v</a:t>
            </a:r>
            <a:r>
              <a:rPr sz="1450" b="1" i="1" spc="-5" dirty="0">
                <a:latin typeface="Arial"/>
                <a:cs typeface="Arial"/>
              </a:rPr>
              <a:t>i</a:t>
            </a:r>
            <a:r>
              <a:rPr sz="1450" b="1" i="1" spc="30" dirty="0">
                <a:latin typeface="Arial"/>
                <a:cs typeface="Arial"/>
              </a:rPr>
              <a:t>n</a:t>
            </a:r>
            <a:r>
              <a:rPr sz="1450" b="1" i="1" spc="15" dirty="0">
                <a:latin typeface="Arial"/>
                <a:cs typeface="Arial"/>
              </a:rPr>
              <a:t>g </a:t>
            </a:r>
            <a:r>
              <a:rPr sz="1450" b="1" i="1" spc="10" dirty="0">
                <a:latin typeface="Arial"/>
                <a:cs typeface="Arial"/>
              </a:rPr>
              <a:t> </a:t>
            </a:r>
            <a:r>
              <a:rPr sz="1450" b="1" i="1" spc="15" dirty="0">
                <a:latin typeface="Arial"/>
                <a:cs typeface="Arial"/>
              </a:rPr>
              <a:t>Authority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22769" y="2155698"/>
            <a:ext cx="1210310" cy="990600"/>
            <a:chOff x="6922769" y="2155698"/>
            <a:chExt cx="1210310" cy="990600"/>
          </a:xfrm>
        </p:grpSpPr>
        <p:sp>
          <p:nvSpPr>
            <p:cNvPr id="11" name="object 11"/>
            <p:cNvSpPr/>
            <p:nvPr/>
          </p:nvSpPr>
          <p:spPr>
            <a:xfrm>
              <a:off x="6926579" y="2159508"/>
              <a:ext cx="1202690" cy="982980"/>
            </a:xfrm>
            <a:custGeom>
              <a:avLst/>
              <a:gdLst/>
              <a:ahLst/>
              <a:cxnLst/>
              <a:rect l="l" t="t" r="r" b="b"/>
              <a:pathLst>
                <a:path w="1202690" h="982980">
                  <a:moveTo>
                    <a:pt x="600456" y="982979"/>
                  </a:moveTo>
                  <a:lnTo>
                    <a:pt x="548560" y="981168"/>
                  </a:lnTo>
                  <a:lnTo>
                    <a:pt x="497906" y="975833"/>
                  </a:lnTo>
                  <a:lnTo>
                    <a:pt x="448674" y="967124"/>
                  </a:lnTo>
                  <a:lnTo>
                    <a:pt x="401041" y="955190"/>
                  </a:lnTo>
                  <a:lnTo>
                    <a:pt x="355187" y="940180"/>
                  </a:lnTo>
                  <a:lnTo>
                    <a:pt x="311290" y="922244"/>
                  </a:lnTo>
                  <a:lnTo>
                    <a:pt x="269528" y="901532"/>
                  </a:lnTo>
                  <a:lnTo>
                    <a:pt x="230081" y="878191"/>
                  </a:lnTo>
                  <a:lnTo>
                    <a:pt x="193127" y="852373"/>
                  </a:lnTo>
                  <a:lnTo>
                    <a:pt x="158844" y="824225"/>
                  </a:lnTo>
                  <a:lnTo>
                    <a:pt x="127412" y="793898"/>
                  </a:lnTo>
                  <a:lnTo>
                    <a:pt x="99009" y="761540"/>
                  </a:lnTo>
                  <a:lnTo>
                    <a:pt x="73813" y="727301"/>
                  </a:lnTo>
                  <a:lnTo>
                    <a:pt x="52003" y="691330"/>
                  </a:lnTo>
                  <a:lnTo>
                    <a:pt x="33758" y="653778"/>
                  </a:lnTo>
                  <a:lnTo>
                    <a:pt x="19257" y="614791"/>
                  </a:lnTo>
                  <a:lnTo>
                    <a:pt x="8677" y="574522"/>
                  </a:lnTo>
                  <a:lnTo>
                    <a:pt x="2199" y="533117"/>
                  </a:lnTo>
                  <a:lnTo>
                    <a:pt x="0" y="490727"/>
                  </a:lnTo>
                  <a:lnTo>
                    <a:pt x="2199" y="448350"/>
                  </a:lnTo>
                  <a:lnTo>
                    <a:pt x="8677" y="406981"/>
                  </a:lnTo>
                  <a:lnTo>
                    <a:pt x="19257" y="366766"/>
                  </a:lnTo>
                  <a:lnTo>
                    <a:pt x="33758" y="327852"/>
                  </a:lnTo>
                  <a:lnTo>
                    <a:pt x="52003" y="290386"/>
                  </a:lnTo>
                  <a:lnTo>
                    <a:pt x="73813" y="254514"/>
                  </a:lnTo>
                  <a:lnTo>
                    <a:pt x="99009" y="220383"/>
                  </a:lnTo>
                  <a:lnTo>
                    <a:pt x="127412" y="188141"/>
                  </a:lnTo>
                  <a:lnTo>
                    <a:pt x="158844" y="157932"/>
                  </a:lnTo>
                  <a:lnTo>
                    <a:pt x="193127" y="129905"/>
                  </a:lnTo>
                  <a:lnTo>
                    <a:pt x="230081" y="104205"/>
                  </a:lnTo>
                  <a:lnTo>
                    <a:pt x="269528" y="80979"/>
                  </a:lnTo>
                  <a:lnTo>
                    <a:pt x="311290" y="60375"/>
                  </a:lnTo>
                  <a:lnTo>
                    <a:pt x="355187" y="42538"/>
                  </a:lnTo>
                  <a:lnTo>
                    <a:pt x="401041" y="27615"/>
                  </a:lnTo>
                  <a:lnTo>
                    <a:pt x="448674" y="15753"/>
                  </a:lnTo>
                  <a:lnTo>
                    <a:pt x="497906" y="7099"/>
                  </a:lnTo>
                  <a:lnTo>
                    <a:pt x="548560" y="1799"/>
                  </a:lnTo>
                  <a:lnTo>
                    <a:pt x="600456" y="0"/>
                  </a:lnTo>
                  <a:lnTo>
                    <a:pt x="652364" y="1799"/>
                  </a:lnTo>
                  <a:lnTo>
                    <a:pt x="703052" y="7099"/>
                  </a:lnTo>
                  <a:lnTo>
                    <a:pt x="752339" y="15753"/>
                  </a:lnTo>
                  <a:lnTo>
                    <a:pt x="800044" y="27615"/>
                  </a:lnTo>
                  <a:lnTo>
                    <a:pt x="845985" y="42538"/>
                  </a:lnTo>
                  <a:lnTo>
                    <a:pt x="889981" y="60375"/>
                  </a:lnTo>
                  <a:lnTo>
                    <a:pt x="931851" y="80979"/>
                  </a:lnTo>
                  <a:lnTo>
                    <a:pt x="971413" y="104205"/>
                  </a:lnTo>
                  <a:lnTo>
                    <a:pt x="1008486" y="129905"/>
                  </a:lnTo>
                  <a:lnTo>
                    <a:pt x="1042889" y="157932"/>
                  </a:lnTo>
                  <a:lnTo>
                    <a:pt x="1074440" y="188141"/>
                  </a:lnTo>
                  <a:lnTo>
                    <a:pt x="1102958" y="220383"/>
                  </a:lnTo>
                  <a:lnTo>
                    <a:pt x="1128262" y="254514"/>
                  </a:lnTo>
                  <a:lnTo>
                    <a:pt x="1150171" y="290386"/>
                  </a:lnTo>
                  <a:lnTo>
                    <a:pt x="1168503" y="327852"/>
                  </a:lnTo>
                  <a:lnTo>
                    <a:pt x="1183076" y="366766"/>
                  </a:lnTo>
                  <a:lnTo>
                    <a:pt x="1193711" y="406981"/>
                  </a:lnTo>
                  <a:lnTo>
                    <a:pt x="1200224" y="448350"/>
                  </a:lnTo>
                  <a:lnTo>
                    <a:pt x="1202436" y="490727"/>
                  </a:lnTo>
                  <a:lnTo>
                    <a:pt x="1200224" y="533117"/>
                  </a:lnTo>
                  <a:lnTo>
                    <a:pt x="1193711" y="574522"/>
                  </a:lnTo>
                  <a:lnTo>
                    <a:pt x="1183076" y="614791"/>
                  </a:lnTo>
                  <a:lnTo>
                    <a:pt x="1168503" y="653778"/>
                  </a:lnTo>
                  <a:lnTo>
                    <a:pt x="1150171" y="691330"/>
                  </a:lnTo>
                  <a:lnTo>
                    <a:pt x="1128262" y="727301"/>
                  </a:lnTo>
                  <a:lnTo>
                    <a:pt x="1102958" y="761540"/>
                  </a:lnTo>
                  <a:lnTo>
                    <a:pt x="1074440" y="793898"/>
                  </a:lnTo>
                  <a:lnTo>
                    <a:pt x="1042889" y="824225"/>
                  </a:lnTo>
                  <a:lnTo>
                    <a:pt x="1008486" y="852373"/>
                  </a:lnTo>
                  <a:lnTo>
                    <a:pt x="971413" y="878191"/>
                  </a:lnTo>
                  <a:lnTo>
                    <a:pt x="931851" y="901532"/>
                  </a:lnTo>
                  <a:lnTo>
                    <a:pt x="889981" y="922244"/>
                  </a:lnTo>
                  <a:lnTo>
                    <a:pt x="845985" y="940180"/>
                  </a:lnTo>
                  <a:lnTo>
                    <a:pt x="800044" y="955190"/>
                  </a:lnTo>
                  <a:lnTo>
                    <a:pt x="752339" y="967124"/>
                  </a:lnTo>
                  <a:lnTo>
                    <a:pt x="703052" y="975833"/>
                  </a:lnTo>
                  <a:lnTo>
                    <a:pt x="652364" y="981168"/>
                  </a:lnTo>
                  <a:lnTo>
                    <a:pt x="600456" y="98297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26579" y="2159508"/>
              <a:ext cx="1202690" cy="982980"/>
            </a:xfrm>
            <a:custGeom>
              <a:avLst/>
              <a:gdLst/>
              <a:ahLst/>
              <a:cxnLst/>
              <a:rect l="l" t="t" r="r" b="b"/>
              <a:pathLst>
                <a:path w="1202690" h="982980">
                  <a:moveTo>
                    <a:pt x="0" y="490727"/>
                  </a:moveTo>
                  <a:lnTo>
                    <a:pt x="2199" y="448350"/>
                  </a:lnTo>
                  <a:lnTo>
                    <a:pt x="8677" y="406981"/>
                  </a:lnTo>
                  <a:lnTo>
                    <a:pt x="19257" y="366766"/>
                  </a:lnTo>
                  <a:lnTo>
                    <a:pt x="33758" y="327852"/>
                  </a:lnTo>
                  <a:lnTo>
                    <a:pt x="52003" y="290386"/>
                  </a:lnTo>
                  <a:lnTo>
                    <a:pt x="73813" y="254514"/>
                  </a:lnTo>
                  <a:lnTo>
                    <a:pt x="99009" y="220383"/>
                  </a:lnTo>
                  <a:lnTo>
                    <a:pt x="127412" y="188141"/>
                  </a:lnTo>
                  <a:lnTo>
                    <a:pt x="158844" y="157932"/>
                  </a:lnTo>
                  <a:lnTo>
                    <a:pt x="193127" y="129905"/>
                  </a:lnTo>
                  <a:lnTo>
                    <a:pt x="230081" y="104205"/>
                  </a:lnTo>
                  <a:lnTo>
                    <a:pt x="269528" y="80979"/>
                  </a:lnTo>
                  <a:lnTo>
                    <a:pt x="311290" y="60375"/>
                  </a:lnTo>
                  <a:lnTo>
                    <a:pt x="355187" y="42538"/>
                  </a:lnTo>
                  <a:lnTo>
                    <a:pt x="401041" y="27615"/>
                  </a:lnTo>
                  <a:lnTo>
                    <a:pt x="448674" y="15753"/>
                  </a:lnTo>
                  <a:lnTo>
                    <a:pt x="497906" y="7099"/>
                  </a:lnTo>
                  <a:lnTo>
                    <a:pt x="548560" y="1799"/>
                  </a:lnTo>
                  <a:lnTo>
                    <a:pt x="600456" y="0"/>
                  </a:lnTo>
                  <a:lnTo>
                    <a:pt x="652364" y="1799"/>
                  </a:lnTo>
                  <a:lnTo>
                    <a:pt x="703052" y="7099"/>
                  </a:lnTo>
                  <a:lnTo>
                    <a:pt x="752339" y="15753"/>
                  </a:lnTo>
                  <a:lnTo>
                    <a:pt x="800044" y="27615"/>
                  </a:lnTo>
                  <a:lnTo>
                    <a:pt x="845985" y="42538"/>
                  </a:lnTo>
                  <a:lnTo>
                    <a:pt x="889981" y="60375"/>
                  </a:lnTo>
                  <a:lnTo>
                    <a:pt x="931851" y="80979"/>
                  </a:lnTo>
                  <a:lnTo>
                    <a:pt x="971413" y="104205"/>
                  </a:lnTo>
                  <a:lnTo>
                    <a:pt x="1008486" y="129905"/>
                  </a:lnTo>
                  <a:lnTo>
                    <a:pt x="1042889" y="157932"/>
                  </a:lnTo>
                  <a:lnTo>
                    <a:pt x="1074440" y="188141"/>
                  </a:lnTo>
                  <a:lnTo>
                    <a:pt x="1102958" y="220383"/>
                  </a:lnTo>
                  <a:lnTo>
                    <a:pt x="1128262" y="254514"/>
                  </a:lnTo>
                  <a:lnTo>
                    <a:pt x="1150171" y="290386"/>
                  </a:lnTo>
                  <a:lnTo>
                    <a:pt x="1168503" y="327852"/>
                  </a:lnTo>
                  <a:lnTo>
                    <a:pt x="1183076" y="366766"/>
                  </a:lnTo>
                  <a:lnTo>
                    <a:pt x="1193711" y="406981"/>
                  </a:lnTo>
                  <a:lnTo>
                    <a:pt x="1200224" y="448350"/>
                  </a:lnTo>
                  <a:lnTo>
                    <a:pt x="1202436" y="490727"/>
                  </a:lnTo>
                  <a:lnTo>
                    <a:pt x="1200224" y="533117"/>
                  </a:lnTo>
                  <a:lnTo>
                    <a:pt x="1193711" y="574522"/>
                  </a:lnTo>
                  <a:lnTo>
                    <a:pt x="1183076" y="614791"/>
                  </a:lnTo>
                  <a:lnTo>
                    <a:pt x="1168503" y="653778"/>
                  </a:lnTo>
                  <a:lnTo>
                    <a:pt x="1150171" y="691330"/>
                  </a:lnTo>
                  <a:lnTo>
                    <a:pt x="1128262" y="727301"/>
                  </a:lnTo>
                  <a:lnTo>
                    <a:pt x="1102958" y="761540"/>
                  </a:lnTo>
                  <a:lnTo>
                    <a:pt x="1074440" y="793898"/>
                  </a:lnTo>
                  <a:lnTo>
                    <a:pt x="1042889" y="824225"/>
                  </a:lnTo>
                  <a:lnTo>
                    <a:pt x="1008486" y="852373"/>
                  </a:lnTo>
                  <a:lnTo>
                    <a:pt x="971413" y="878191"/>
                  </a:lnTo>
                  <a:lnTo>
                    <a:pt x="931851" y="901532"/>
                  </a:lnTo>
                  <a:lnTo>
                    <a:pt x="889981" y="922244"/>
                  </a:lnTo>
                  <a:lnTo>
                    <a:pt x="845985" y="940180"/>
                  </a:lnTo>
                  <a:lnTo>
                    <a:pt x="800044" y="955190"/>
                  </a:lnTo>
                  <a:lnTo>
                    <a:pt x="752339" y="967124"/>
                  </a:lnTo>
                  <a:lnTo>
                    <a:pt x="703052" y="975833"/>
                  </a:lnTo>
                  <a:lnTo>
                    <a:pt x="652364" y="981168"/>
                  </a:lnTo>
                  <a:lnTo>
                    <a:pt x="600456" y="982979"/>
                  </a:lnTo>
                  <a:lnTo>
                    <a:pt x="548560" y="981168"/>
                  </a:lnTo>
                  <a:lnTo>
                    <a:pt x="497906" y="975833"/>
                  </a:lnTo>
                  <a:lnTo>
                    <a:pt x="448674" y="967124"/>
                  </a:lnTo>
                  <a:lnTo>
                    <a:pt x="401041" y="955190"/>
                  </a:lnTo>
                  <a:lnTo>
                    <a:pt x="355187" y="940180"/>
                  </a:lnTo>
                  <a:lnTo>
                    <a:pt x="311290" y="922244"/>
                  </a:lnTo>
                  <a:lnTo>
                    <a:pt x="269528" y="901532"/>
                  </a:lnTo>
                  <a:lnTo>
                    <a:pt x="230081" y="878191"/>
                  </a:lnTo>
                  <a:lnTo>
                    <a:pt x="193127" y="852373"/>
                  </a:lnTo>
                  <a:lnTo>
                    <a:pt x="158844" y="824225"/>
                  </a:lnTo>
                  <a:lnTo>
                    <a:pt x="127412" y="793898"/>
                  </a:lnTo>
                  <a:lnTo>
                    <a:pt x="99009" y="761540"/>
                  </a:lnTo>
                  <a:lnTo>
                    <a:pt x="73813" y="727301"/>
                  </a:lnTo>
                  <a:lnTo>
                    <a:pt x="52003" y="691330"/>
                  </a:lnTo>
                  <a:lnTo>
                    <a:pt x="33758" y="653778"/>
                  </a:lnTo>
                  <a:lnTo>
                    <a:pt x="19257" y="614791"/>
                  </a:lnTo>
                  <a:lnTo>
                    <a:pt x="8677" y="574522"/>
                  </a:lnTo>
                  <a:lnTo>
                    <a:pt x="2199" y="533117"/>
                  </a:lnTo>
                  <a:lnTo>
                    <a:pt x="0" y="490727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57710" y="2520210"/>
            <a:ext cx="74104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i="1" spc="15" dirty="0">
                <a:latin typeface="Arial"/>
                <a:cs typeface="Arial"/>
              </a:rPr>
              <a:t>Finance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55357" y="5348478"/>
            <a:ext cx="1211580" cy="990600"/>
            <a:chOff x="7055357" y="5348478"/>
            <a:chExt cx="1211580" cy="990600"/>
          </a:xfrm>
        </p:grpSpPr>
        <p:sp>
          <p:nvSpPr>
            <p:cNvPr id="15" name="object 15"/>
            <p:cNvSpPr/>
            <p:nvPr/>
          </p:nvSpPr>
          <p:spPr>
            <a:xfrm>
              <a:off x="7059167" y="5352288"/>
              <a:ext cx="1203960" cy="982980"/>
            </a:xfrm>
            <a:custGeom>
              <a:avLst/>
              <a:gdLst/>
              <a:ahLst/>
              <a:cxnLst/>
              <a:rect l="l" t="t" r="r" b="b"/>
              <a:pathLst>
                <a:path w="1203959" h="982979">
                  <a:moveTo>
                    <a:pt x="601980" y="982979"/>
                  </a:moveTo>
                  <a:lnTo>
                    <a:pt x="550071" y="981180"/>
                  </a:lnTo>
                  <a:lnTo>
                    <a:pt x="499383" y="975880"/>
                  </a:lnTo>
                  <a:lnTo>
                    <a:pt x="450096" y="967226"/>
                  </a:lnTo>
                  <a:lnTo>
                    <a:pt x="402391" y="955364"/>
                  </a:lnTo>
                  <a:lnTo>
                    <a:pt x="356450" y="940441"/>
                  </a:lnTo>
                  <a:lnTo>
                    <a:pt x="312454" y="922604"/>
                  </a:lnTo>
                  <a:lnTo>
                    <a:pt x="270584" y="902000"/>
                  </a:lnTo>
                  <a:lnTo>
                    <a:pt x="231022" y="878774"/>
                  </a:lnTo>
                  <a:lnTo>
                    <a:pt x="193949" y="853074"/>
                  </a:lnTo>
                  <a:lnTo>
                    <a:pt x="159546" y="825047"/>
                  </a:lnTo>
                  <a:lnTo>
                    <a:pt x="127995" y="794838"/>
                  </a:lnTo>
                  <a:lnTo>
                    <a:pt x="99477" y="762596"/>
                  </a:lnTo>
                  <a:lnTo>
                    <a:pt x="74173" y="728465"/>
                  </a:lnTo>
                  <a:lnTo>
                    <a:pt x="52264" y="692593"/>
                  </a:lnTo>
                  <a:lnTo>
                    <a:pt x="33932" y="655127"/>
                  </a:lnTo>
                  <a:lnTo>
                    <a:pt x="19359" y="616213"/>
                  </a:lnTo>
                  <a:lnTo>
                    <a:pt x="8724" y="575998"/>
                  </a:lnTo>
                  <a:lnTo>
                    <a:pt x="2211" y="534629"/>
                  </a:lnTo>
                  <a:lnTo>
                    <a:pt x="0" y="492251"/>
                  </a:lnTo>
                  <a:lnTo>
                    <a:pt x="2211" y="449862"/>
                  </a:lnTo>
                  <a:lnTo>
                    <a:pt x="8724" y="408457"/>
                  </a:lnTo>
                  <a:lnTo>
                    <a:pt x="19359" y="368188"/>
                  </a:lnTo>
                  <a:lnTo>
                    <a:pt x="33932" y="329201"/>
                  </a:lnTo>
                  <a:lnTo>
                    <a:pt x="52264" y="291649"/>
                  </a:lnTo>
                  <a:lnTo>
                    <a:pt x="74173" y="255678"/>
                  </a:lnTo>
                  <a:lnTo>
                    <a:pt x="99477" y="221439"/>
                  </a:lnTo>
                  <a:lnTo>
                    <a:pt x="127995" y="189081"/>
                  </a:lnTo>
                  <a:lnTo>
                    <a:pt x="159546" y="158754"/>
                  </a:lnTo>
                  <a:lnTo>
                    <a:pt x="193949" y="130606"/>
                  </a:lnTo>
                  <a:lnTo>
                    <a:pt x="231022" y="104788"/>
                  </a:lnTo>
                  <a:lnTo>
                    <a:pt x="270584" y="81447"/>
                  </a:lnTo>
                  <a:lnTo>
                    <a:pt x="312454" y="60735"/>
                  </a:lnTo>
                  <a:lnTo>
                    <a:pt x="356450" y="42799"/>
                  </a:lnTo>
                  <a:lnTo>
                    <a:pt x="402391" y="27789"/>
                  </a:lnTo>
                  <a:lnTo>
                    <a:pt x="450096" y="15855"/>
                  </a:lnTo>
                  <a:lnTo>
                    <a:pt x="499383" y="7146"/>
                  </a:lnTo>
                  <a:lnTo>
                    <a:pt x="550071" y="1811"/>
                  </a:lnTo>
                  <a:lnTo>
                    <a:pt x="601980" y="0"/>
                  </a:lnTo>
                  <a:lnTo>
                    <a:pt x="653888" y="1811"/>
                  </a:lnTo>
                  <a:lnTo>
                    <a:pt x="704576" y="7146"/>
                  </a:lnTo>
                  <a:lnTo>
                    <a:pt x="753863" y="15855"/>
                  </a:lnTo>
                  <a:lnTo>
                    <a:pt x="801568" y="27789"/>
                  </a:lnTo>
                  <a:lnTo>
                    <a:pt x="847509" y="42799"/>
                  </a:lnTo>
                  <a:lnTo>
                    <a:pt x="891505" y="60735"/>
                  </a:lnTo>
                  <a:lnTo>
                    <a:pt x="933375" y="81447"/>
                  </a:lnTo>
                  <a:lnTo>
                    <a:pt x="972937" y="104788"/>
                  </a:lnTo>
                  <a:lnTo>
                    <a:pt x="1010010" y="130606"/>
                  </a:lnTo>
                  <a:lnTo>
                    <a:pt x="1044413" y="158754"/>
                  </a:lnTo>
                  <a:lnTo>
                    <a:pt x="1075964" y="189081"/>
                  </a:lnTo>
                  <a:lnTo>
                    <a:pt x="1104482" y="221439"/>
                  </a:lnTo>
                  <a:lnTo>
                    <a:pt x="1129786" y="255678"/>
                  </a:lnTo>
                  <a:lnTo>
                    <a:pt x="1151695" y="291649"/>
                  </a:lnTo>
                  <a:lnTo>
                    <a:pt x="1170027" y="329201"/>
                  </a:lnTo>
                  <a:lnTo>
                    <a:pt x="1184600" y="368188"/>
                  </a:lnTo>
                  <a:lnTo>
                    <a:pt x="1195235" y="408457"/>
                  </a:lnTo>
                  <a:lnTo>
                    <a:pt x="1201748" y="449862"/>
                  </a:lnTo>
                  <a:lnTo>
                    <a:pt x="1203960" y="492251"/>
                  </a:lnTo>
                  <a:lnTo>
                    <a:pt x="1201748" y="534629"/>
                  </a:lnTo>
                  <a:lnTo>
                    <a:pt x="1195235" y="575998"/>
                  </a:lnTo>
                  <a:lnTo>
                    <a:pt x="1184600" y="616213"/>
                  </a:lnTo>
                  <a:lnTo>
                    <a:pt x="1170027" y="655127"/>
                  </a:lnTo>
                  <a:lnTo>
                    <a:pt x="1151695" y="692593"/>
                  </a:lnTo>
                  <a:lnTo>
                    <a:pt x="1129786" y="728465"/>
                  </a:lnTo>
                  <a:lnTo>
                    <a:pt x="1104482" y="762596"/>
                  </a:lnTo>
                  <a:lnTo>
                    <a:pt x="1075964" y="794838"/>
                  </a:lnTo>
                  <a:lnTo>
                    <a:pt x="1044413" y="825047"/>
                  </a:lnTo>
                  <a:lnTo>
                    <a:pt x="1010010" y="853074"/>
                  </a:lnTo>
                  <a:lnTo>
                    <a:pt x="972937" y="878774"/>
                  </a:lnTo>
                  <a:lnTo>
                    <a:pt x="933375" y="902000"/>
                  </a:lnTo>
                  <a:lnTo>
                    <a:pt x="891505" y="922604"/>
                  </a:lnTo>
                  <a:lnTo>
                    <a:pt x="847509" y="940441"/>
                  </a:lnTo>
                  <a:lnTo>
                    <a:pt x="801568" y="955364"/>
                  </a:lnTo>
                  <a:lnTo>
                    <a:pt x="753863" y="967226"/>
                  </a:lnTo>
                  <a:lnTo>
                    <a:pt x="704576" y="975880"/>
                  </a:lnTo>
                  <a:lnTo>
                    <a:pt x="653888" y="981180"/>
                  </a:lnTo>
                  <a:lnTo>
                    <a:pt x="601980" y="98297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59167" y="5352288"/>
              <a:ext cx="1203960" cy="982980"/>
            </a:xfrm>
            <a:custGeom>
              <a:avLst/>
              <a:gdLst/>
              <a:ahLst/>
              <a:cxnLst/>
              <a:rect l="l" t="t" r="r" b="b"/>
              <a:pathLst>
                <a:path w="1203959" h="982979">
                  <a:moveTo>
                    <a:pt x="0" y="492251"/>
                  </a:moveTo>
                  <a:lnTo>
                    <a:pt x="2211" y="449862"/>
                  </a:lnTo>
                  <a:lnTo>
                    <a:pt x="8724" y="408457"/>
                  </a:lnTo>
                  <a:lnTo>
                    <a:pt x="19359" y="368188"/>
                  </a:lnTo>
                  <a:lnTo>
                    <a:pt x="33932" y="329201"/>
                  </a:lnTo>
                  <a:lnTo>
                    <a:pt x="52264" y="291649"/>
                  </a:lnTo>
                  <a:lnTo>
                    <a:pt x="74173" y="255678"/>
                  </a:lnTo>
                  <a:lnTo>
                    <a:pt x="99477" y="221439"/>
                  </a:lnTo>
                  <a:lnTo>
                    <a:pt x="127995" y="189081"/>
                  </a:lnTo>
                  <a:lnTo>
                    <a:pt x="159546" y="158754"/>
                  </a:lnTo>
                  <a:lnTo>
                    <a:pt x="193949" y="130606"/>
                  </a:lnTo>
                  <a:lnTo>
                    <a:pt x="231022" y="104788"/>
                  </a:lnTo>
                  <a:lnTo>
                    <a:pt x="270584" y="81447"/>
                  </a:lnTo>
                  <a:lnTo>
                    <a:pt x="312454" y="60735"/>
                  </a:lnTo>
                  <a:lnTo>
                    <a:pt x="356450" y="42799"/>
                  </a:lnTo>
                  <a:lnTo>
                    <a:pt x="402391" y="27789"/>
                  </a:lnTo>
                  <a:lnTo>
                    <a:pt x="450096" y="15855"/>
                  </a:lnTo>
                  <a:lnTo>
                    <a:pt x="499383" y="7146"/>
                  </a:lnTo>
                  <a:lnTo>
                    <a:pt x="550071" y="1811"/>
                  </a:lnTo>
                  <a:lnTo>
                    <a:pt x="601980" y="0"/>
                  </a:lnTo>
                  <a:lnTo>
                    <a:pt x="653888" y="1811"/>
                  </a:lnTo>
                  <a:lnTo>
                    <a:pt x="704576" y="7146"/>
                  </a:lnTo>
                  <a:lnTo>
                    <a:pt x="753863" y="15855"/>
                  </a:lnTo>
                  <a:lnTo>
                    <a:pt x="801568" y="27789"/>
                  </a:lnTo>
                  <a:lnTo>
                    <a:pt x="847509" y="42799"/>
                  </a:lnTo>
                  <a:lnTo>
                    <a:pt x="891505" y="60735"/>
                  </a:lnTo>
                  <a:lnTo>
                    <a:pt x="933375" y="81447"/>
                  </a:lnTo>
                  <a:lnTo>
                    <a:pt x="972937" y="104788"/>
                  </a:lnTo>
                  <a:lnTo>
                    <a:pt x="1010010" y="130606"/>
                  </a:lnTo>
                  <a:lnTo>
                    <a:pt x="1044413" y="158754"/>
                  </a:lnTo>
                  <a:lnTo>
                    <a:pt x="1075964" y="189081"/>
                  </a:lnTo>
                  <a:lnTo>
                    <a:pt x="1104482" y="221439"/>
                  </a:lnTo>
                  <a:lnTo>
                    <a:pt x="1129786" y="255678"/>
                  </a:lnTo>
                  <a:lnTo>
                    <a:pt x="1151695" y="291649"/>
                  </a:lnTo>
                  <a:lnTo>
                    <a:pt x="1170027" y="329201"/>
                  </a:lnTo>
                  <a:lnTo>
                    <a:pt x="1184600" y="368188"/>
                  </a:lnTo>
                  <a:lnTo>
                    <a:pt x="1195235" y="408457"/>
                  </a:lnTo>
                  <a:lnTo>
                    <a:pt x="1201748" y="449862"/>
                  </a:lnTo>
                  <a:lnTo>
                    <a:pt x="1203960" y="492251"/>
                  </a:lnTo>
                  <a:lnTo>
                    <a:pt x="1201748" y="534629"/>
                  </a:lnTo>
                  <a:lnTo>
                    <a:pt x="1195235" y="575998"/>
                  </a:lnTo>
                  <a:lnTo>
                    <a:pt x="1184600" y="616213"/>
                  </a:lnTo>
                  <a:lnTo>
                    <a:pt x="1170027" y="655127"/>
                  </a:lnTo>
                  <a:lnTo>
                    <a:pt x="1151695" y="692593"/>
                  </a:lnTo>
                  <a:lnTo>
                    <a:pt x="1129786" y="728465"/>
                  </a:lnTo>
                  <a:lnTo>
                    <a:pt x="1104482" y="762596"/>
                  </a:lnTo>
                  <a:lnTo>
                    <a:pt x="1075964" y="794838"/>
                  </a:lnTo>
                  <a:lnTo>
                    <a:pt x="1044413" y="825047"/>
                  </a:lnTo>
                  <a:lnTo>
                    <a:pt x="1010010" y="853074"/>
                  </a:lnTo>
                  <a:lnTo>
                    <a:pt x="972937" y="878774"/>
                  </a:lnTo>
                  <a:lnTo>
                    <a:pt x="933375" y="902000"/>
                  </a:lnTo>
                  <a:lnTo>
                    <a:pt x="891505" y="922604"/>
                  </a:lnTo>
                  <a:lnTo>
                    <a:pt x="847509" y="940441"/>
                  </a:lnTo>
                  <a:lnTo>
                    <a:pt x="801568" y="955364"/>
                  </a:lnTo>
                  <a:lnTo>
                    <a:pt x="753863" y="967226"/>
                  </a:lnTo>
                  <a:lnTo>
                    <a:pt x="704576" y="975880"/>
                  </a:lnTo>
                  <a:lnTo>
                    <a:pt x="653888" y="981180"/>
                  </a:lnTo>
                  <a:lnTo>
                    <a:pt x="601980" y="982979"/>
                  </a:lnTo>
                  <a:lnTo>
                    <a:pt x="550071" y="981180"/>
                  </a:lnTo>
                  <a:lnTo>
                    <a:pt x="499383" y="975880"/>
                  </a:lnTo>
                  <a:lnTo>
                    <a:pt x="450096" y="967226"/>
                  </a:lnTo>
                  <a:lnTo>
                    <a:pt x="402391" y="955364"/>
                  </a:lnTo>
                  <a:lnTo>
                    <a:pt x="356450" y="940441"/>
                  </a:lnTo>
                  <a:lnTo>
                    <a:pt x="312454" y="922604"/>
                  </a:lnTo>
                  <a:lnTo>
                    <a:pt x="270584" y="902000"/>
                  </a:lnTo>
                  <a:lnTo>
                    <a:pt x="231022" y="878774"/>
                  </a:lnTo>
                  <a:lnTo>
                    <a:pt x="193949" y="853074"/>
                  </a:lnTo>
                  <a:lnTo>
                    <a:pt x="159546" y="825047"/>
                  </a:lnTo>
                  <a:lnTo>
                    <a:pt x="127995" y="794838"/>
                  </a:lnTo>
                  <a:lnTo>
                    <a:pt x="99477" y="762596"/>
                  </a:lnTo>
                  <a:lnTo>
                    <a:pt x="74173" y="728465"/>
                  </a:lnTo>
                  <a:lnTo>
                    <a:pt x="52264" y="692593"/>
                  </a:lnTo>
                  <a:lnTo>
                    <a:pt x="33932" y="655127"/>
                  </a:lnTo>
                  <a:lnTo>
                    <a:pt x="19359" y="616213"/>
                  </a:lnTo>
                  <a:lnTo>
                    <a:pt x="8724" y="575998"/>
                  </a:lnTo>
                  <a:lnTo>
                    <a:pt x="2211" y="534629"/>
                  </a:lnTo>
                  <a:lnTo>
                    <a:pt x="0" y="492251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26917" y="5712947"/>
            <a:ext cx="66992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i="1" spc="-30" dirty="0">
                <a:latin typeface="Arial"/>
                <a:cs typeface="Arial"/>
              </a:rPr>
              <a:t>V</a:t>
            </a:r>
            <a:r>
              <a:rPr sz="1450" b="1" i="1" spc="25" dirty="0">
                <a:latin typeface="Arial"/>
                <a:cs typeface="Arial"/>
              </a:rPr>
              <a:t>e</a:t>
            </a:r>
            <a:r>
              <a:rPr sz="1450" b="1" i="1" spc="15" dirty="0">
                <a:latin typeface="Arial"/>
                <a:cs typeface="Arial"/>
              </a:rPr>
              <a:t>ndo</a:t>
            </a:r>
            <a:r>
              <a:rPr sz="1450" b="1" i="1" spc="10" dirty="0">
                <a:latin typeface="Arial"/>
                <a:cs typeface="Arial"/>
              </a:rPr>
              <a:t>r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56376" y="2680716"/>
            <a:ext cx="803275" cy="62865"/>
          </a:xfrm>
          <a:custGeom>
            <a:avLst/>
            <a:gdLst/>
            <a:ahLst/>
            <a:cxnLst/>
            <a:rect l="l" t="t" r="r" b="b"/>
            <a:pathLst>
              <a:path w="803275" h="62864">
                <a:moveTo>
                  <a:pt x="739140" y="62484"/>
                </a:moveTo>
                <a:lnTo>
                  <a:pt x="739140" y="0"/>
                </a:lnTo>
                <a:lnTo>
                  <a:pt x="794004" y="27432"/>
                </a:lnTo>
                <a:lnTo>
                  <a:pt x="749808" y="27432"/>
                </a:lnTo>
                <a:lnTo>
                  <a:pt x="749808" y="35052"/>
                </a:lnTo>
                <a:lnTo>
                  <a:pt x="796747" y="35052"/>
                </a:lnTo>
                <a:lnTo>
                  <a:pt x="739140" y="62484"/>
                </a:lnTo>
                <a:close/>
              </a:path>
              <a:path w="803275" h="62864">
                <a:moveTo>
                  <a:pt x="739140" y="35052"/>
                </a:moveTo>
                <a:lnTo>
                  <a:pt x="0" y="35052"/>
                </a:lnTo>
                <a:lnTo>
                  <a:pt x="0" y="27432"/>
                </a:lnTo>
                <a:lnTo>
                  <a:pt x="739140" y="27432"/>
                </a:lnTo>
                <a:lnTo>
                  <a:pt x="739140" y="35052"/>
                </a:lnTo>
                <a:close/>
              </a:path>
              <a:path w="803275" h="62864">
                <a:moveTo>
                  <a:pt x="796747" y="35052"/>
                </a:moveTo>
                <a:lnTo>
                  <a:pt x="749808" y="35052"/>
                </a:lnTo>
                <a:lnTo>
                  <a:pt x="749808" y="27432"/>
                </a:lnTo>
                <a:lnTo>
                  <a:pt x="794004" y="27432"/>
                </a:lnTo>
                <a:lnTo>
                  <a:pt x="803148" y="32004"/>
                </a:lnTo>
                <a:lnTo>
                  <a:pt x="796747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3395" y="2680715"/>
            <a:ext cx="5009515" cy="2734310"/>
          </a:xfrm>
          <a:custGeom>
            <a:avLst/>
            <a:gdLst/>
            <a:ahLst/>
            <a:cxnLst/>
            <a:rect l="l" t="t" r="r" b="b"/>
            <a:pathLst>
              <a:path w="5009515" h="2734310">
                <a:moveTo>
                  <a:pt x="64020" y="2670060"/>
                </a:moveTo>
                <a:lnTo>
                  <a:pt x="36588" y="2670060"/>
                </a:lnTo>
                <a:lnTo>
                  <a:pt x="36588" y="399288"/>
                </a:lnTo>
                <a:lnTo>
                  <a:pt x="27432" y="399288"/>
                </a:lnTo>
                <a:lnTo>
                  <a:pt x="27432" y="2670060"/>
                </a:lnTo>
                <a:lnTo>
                  <a:pt x="0" y="2670060"/>
                </a:lnTo>
                <a:lnTo>
                  <a:pt x="32004" y="2734068"/>
                </a:lnTo>
                <a:lnTo>
                  <a:pt x="58686" y="2680728"/>
                </a:lnTo>
                <a:lnTo>
                  <a:pt x="64020" y="2670060"/>
                </a:lnTo>
                <a:close/>
              </a:path>
              <a:path w="5009515" h="2734310">
                <a:moveTo>
                  <a:pt x="597420" y="2670060"/>
                </a:moveTo>
                <a:lnTo>
                  <a:pt x="569988" y="2670060"/>
                </a:lnTo>
                <a:lnTo>
                  <a:pt x="569988" y="399288"/>
                </a:lnTo>
                <a:lnTo>
                  <a:pt x="562356" y="399288"/>
                </a:lnTo>
                <a:lnTo>
                  <a:pt x="562356" y="2670060"/>
                </a:lnTo>
                <a:lnTo>
                  <a:pt x="534924" y="2670060"/>
                </a:lnTo>
                <a:lnTo>
                  <a:pt x="566928" y="2734068"/>
                </a:lnTo>
                <a:lnTo>
                  <a:pt x="592340" y="2680728"/>
                </a:lnTo>
                <a:lnTo>
                  <a:pt x="597420" y="2670060"/>
                </a:lnTo>
                <a:close/>
              </a:path>
              <a:path w="5009515" h="2734310">
                <a:moveTo>
                  <a:pt x="1970544" y="32016"/>
                </a:moveTo>
                <a:lnTo>
                  <a:pt x="1961616" y="27432"/>
                </a:lnTo>
                <a:lnTo>
                  <a:pt x="1908060" y="0"/>
                </a:lnTo>
                <a:lnTo>
                  <a:pt x="1908060" y="27432"/>
                </a:lnTo>
                <a:lnTo>
                  <a:pt x="833640" y="27432"/>
                </a:lnTo>
                <a:lnTo>
                  <a:pt x="833640" y="35064"/>
                </a:lnTo>
                <a:lnTo>
                  <a:pt x="1908060" y="35064"/>
                </a:lnTo>
                <a:lnTo>
                  <a:pt x="1908060" y="62496"/>
                </a:lnTo>
                <a:lnTo>
                  <a:pt x="1964296" y="35064"/>
                </a:lnTo>
                <a:lnTo>
                  <a:pt x="1970544" y="32016"/>
                </a:lnTo>
                <a:close/>
              </a:path>
              <a:path w="5009515" h="2734310">
                <a:moveTo>
                  <a:pt x="4541532" y="463296"/>
                </a:moveTo>
                <a:lnTo>
                  <a:pt x="4536452" y="452628"/>
                </a:lnTo>
                <a:lnTo>
                  <a:pt x="4511040" y="399288"/>
                </a:lnTo>
                <a:lnTo>
                  <a:pt x="4479036" y="463296"/>
                </a:lnTo>
                <a:lnTo>
                  <a:pt x="4506468" y="463296"/>
                </a:lnTo>
                <a:lnTo>
                  <a:pt x="4506468" y="2734056"/>
                </a:lnTo>
                <a:lnTo>
                  <a:pt x="4514100" y="2734056"/>
                </a:lnTo>
                <a:lnTo>
                  <a:pt x="4514100" y="463296"/>
                </a:lnTo>
                <a:lnTo>
                  <a:pt x="4541532" y="463296"/>
                </a:lnTo>
                <a:close/>
              </a:path>
              <a:path w="5009515" h="2734310">
                <a:moveTo>
                  <a:pt x="5009400" y="2609100"/>
                </a:moveTo>
                <a:lnTo>
                  <a:pt x="4981956" y="2609100"/>
                </a:lnTo>
                <a:lnTo>
                  <a:pt x="4981956" y="399288"/>
                </a:lnTo>
                <a:lnTo>
                  <a:pt x="4974336" y="399288"/>
                </a:lnTo>
                <a:lnTo>
                  <a:pt x="4974336" y="2609100"/>
                </a:lnTo>
                <a:lnTo>
                  <a:pt x="4946904" y="2609100"/>
                </a:lnTo>
                <a:lnTo>
                  <a:pt x="4978908" y="2671584"/>
                </a:lnTo>
                <a:lnTo>
                  <a:pt x="5004193" y="2619768"/>
                </a:lnTo>
                <a:lnTo>
                  <a:pt x="5009400" y="260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1655" y="5414771"/>
            <a:ext cx="1135380" cy="429895"/>
          </a:xfrm>
          <a:prstGeom prst="rect">
            <a:avLst/>
          </a:prstGeom>
          <a:solidFill>
            <a:srgbClr val="4472C3"/>
          </a:solidFill>
          <a:ln w="762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1275" algn="ctr">
              <a:lnSpc>
                <a:spcPts val="1635"/>
              </a:lnSpc>
            </a:pPr>
            <a:r>
              <a:rPr sz="1450" b="1" i="1" spc="15" dirty="0">
                <a:latin typeface="Arial"/>
                <a:cs typeface="Arial"/>
              </a:rPr>
              <a:t>Received</a:t>
            </a:r>
            <a:endParaRPr sz="1450">
              <a:latin typeface="Arial"/>
              <a:cs typeface="Arial"/>
            </a:endParaRPr>
          </a:p>
          <a:p>
            <a:pPr marL="1270" algn="ctr">
              <a:lnSpc>
                <a:spcPts val="1700"/>
              </a:lnSpc>
              <a:spcBef>
                <a:spcPts val="45"/>
              </a:spcBef>
            </a:pPr>
            <a:r>
              <a:rPr sz="1450" b="1" i="1" spc="15" dirty="0">
                <a:latin typeface="Arial"/>
                <a:cs typeface="Arial"/>
              </a:rPr>
              <a:t>Item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2796" y="4033520"/>
            <a:ext cx="87503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50" b="1" i="1" spc="-5" dirty="0">
                <a:latin typeface="Arial"/>
                <a:cs typeface="Arial"/>
              </a:rPr>
              <a:t>Available  </a:t>
            </a:r>
            <a:r>
              <a:rPr sz="1150" b="1" i="1" spc="-10" dirty="0">
                <a:latin typeface="Arial"/>
                <a:cs typeface="Arial"/>
              </a:rPr>
              <a:t>Off </a:t>
            </a:r>
            <a:r>
              <a:rPr sz="1150" b="1" i="1" dirty="0">
                <a:latin typeface="Arial"/>
                <a:cs typeface="Arial"/>
              </a:rPr>
              <a:t>the</a:t>
            </a:r>
            <a:r>
              <a:rPr sz="1150" b="1" i="1" spc="-85" dirty="0">
                <a:latin typeface="Arial"/>
                <a:cs typeface="Arial"/>
              </a:rPr>
              <a:t> </a:t>
            </a:r>
            <a:r>
              <a:rPr sz="1150" b="1" i="1" spc="-5" dirty="0">
                <a:latin typeface="Arial"/>
                <a:cs typeface="Arial"/>
              </a:rPr>
              <a:t>shelf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9804" y="4036591"/>
            <a:ext cx="1346835" cy="71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5170">
              <a:lnSpc>
                <a:spcPct val="100000"/>
              </a:lnSpc>
              <a:spcBef>
                <a:spcPts val="100"/>
              </a:spcBef>
            </a:pPr>
            <a:r>
              <a:rPr sz="1150" b="1" i="1" spc="-5" dirty="0">
                <a:latin typeface="Arial"/>
                <a:cs typeface="Arial"/>
              </a:rPr>
              <a:t>Buy </a:t>
            </a:r>
            <a:r>
              <a:rPr sz="1150" b="1" i="1" dirty="0">
                <a:latin typeface="Arial"/>
                <a:cs typeface="Arial"/>
              </a:rPr>
              <a:t>&amp;  E</a:t>
            </a:r>
            <a:r>
              <a:rPr sz="1150" b="1" i="1" spc="-10" dirty="0">
                <a:latin typeface="Arial"/>
                <a:cs typeface="Arial"/>
              </a:rPr>
              <a:t>x</a:t>
            </a:r>
            <a:r>
              <a:rPr sz="1150" b="1" i="1" spc="-5" dirty="0">
                <a:latin typeface="Arial"/>
                <a:cs typeface="Arial"/>
              </a:rPr>
              <a:t>p</a:t>
            </a:r>
            <a:r>
              <a:rPr sz="1150" b="1" i="1" dirty="0">
                <a:latin typeface="Arial"/>
                <a:cs typeface="Arial"/>
              </a:rPr>
              <a:t>e</a:t>
            </a:r>
            <a:r>
              <a:rPr sz="1150" b="1" i="1" spc="-5" dirty="0">
                <a:latin typeface="Arial"/>
                <a:cs typeface="Arial"/>
              </a:rPr>
              <a:t>n</a:t>
            </a:r>
            <a:r>
              <a:rPr sz="1150" b="1" i="1" spc="-10" dirty="0">
                <a:latin typeface="Arial"/>
                <a:cs typeface="Arial"/>
              </a:rPr>
              <a:t>s</a:t>
            </a:r>
            <a:r>
              <a:rPr sz="1150" b="1" i="1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sz="1150" b="1" i="1" dirty="0">
                <a:latin typeface="Courier New"/>
                <a:cs typeface="Courier New"/>
              </a:rPr>
              <a:t>(Transaction: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50" b="1" i="1" dirty="0">
                <a:latin typeface="Courier New"/>
                <a:cs typeface="Courier New"/>
              </a:rPr>
              <a:t>Expense</a:t>
            </a:r>
            <a:r>
              <a:rPr sz="1150" b="1" i="1" spc="-80" dirty="0">
                <a:latin typeface="Courier New"/>
                <a:cs typeface="Courier New"/>
              </a:rPr>
              <a:t> </a:t>
            </a:r>
            <a:r>
              <a:rPr sz="1150" b="1" i="1" dirty="0">
                <a:latin typeface="Courier New"/>
                <a:cs typeface="Courier New"/>
              </a:rPr>
              <a:t>Report)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66843" y="2352524"/>
            <a:ext cx="9956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i="1" dirty="0">
                <a:latin typeface="Courier New"/>
                <a:cs typeface="Courier New"/>
              </a:rPr>
              <a:t>Requisition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81372" y="2352524"/>
            <a:ext cx="7321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i="1" dirty="0">
                <a:latin typeface="Courier New"/>
                <a:cs typeface="Courier New"/>
              </a:rPr>
              <a:t>Approval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84804" y="3484856"/>
            <a:ext cx="366395" cy="13423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sz="1150" b="1" i="1" dirty="0">
                <a:latin typeface="Courier New"/>
                <a:cs typeface="Courier New"/>
              </a:rPr>
              <a:t>Budget Update</a:t>
            </a:r>
            <a:r>
              <a:rPr sz="1150" b="1" i="1" spc="-120" dirty="0">
                <a:latin typeface="Courier New"/>
                <a:cs typeface="Courier New"/>
              </a:rPr>
              <a:t> </a:t>
            </a:r>
            <a:r>
              <a:rPr sz="1150" b="1" i="1" dirty="0">
                <a:latin typeface="Courier New"/>
                <a:cs typeface="Courier New"/>
              </a:rPr>
              <a:t>&amp;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50" b="1" i="1" dirty="0">
                <a:latin typeface="Courier New"/>
                <a:cs typeface="Courier New"/>
              </a:rPr>
              <a:t>Purchase</a:t>
            </a:r>
            <a:r>
              <a:rPr sz="1150" b="1" i="1" spc="-75" dirty="0">
                <a:latin typeface="Courier New"/>
                <a:cs typeface="Courier New"/>
              </a:rPr>
              <a:t> </a:t>
            </a:r>
            <a:r>
              <a:rPr sz="1150" b="1" i="1" dirty="0">
                <a:latin typeface="Courier New"/>
                <a:cs typeface="Courier New"/>
              </a:rPr>
              <a:t>Order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2339" y="3812989"/>
            <a:ext cx="366395" cy="732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sz="1150" b="1" i="1" dirty="0">
                <a:latin typeface="Courier New"/>
                <a:cs typeface="Courier New"/>
              </a:rPr>
              <a:t>Delivery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50" b="1" i="1" dirty="0">
                <a:latin typeface="Courier New"/>
                <a:cs typeface="Courier New"/>
              </a:rPr>
              <a:t>Note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56476" y="2997707"/>
            <a:ext cx="251460" cy="2845435"/>
          </a:xfrm>
          <a:custGeom>
            <a:avLst/>
            <a:gdLst/>
            <a:ahLst/>
            <a:cxnLst/>
            <a:rect l="l" t="t" r="r" b="b"/>
            <a:pathLst>
              <a:path w="251459" h="2845435">
                <a:moveTo>
                  <a:pt x="150302" y="2812230"/>
                </a:moveTo>
                <a:lnTo>
                  <a:pt x="146304" y="2808732"/>
                </a:lnTo>
                <a:lnTo>
                  <a:pt x="144780" y="2808732"/>
                </a:lnTo>
                <a:lnTo>
                  <a:pt x="135636" y="2795016"/>
                </a:lnTo>
                <a:lnTo>
                  <a:pt x="117348" y="2761488"/>
                </a:lnTo>
                <a:lnTo>
                  <a:pt x="109728" y="2741676"/>
                </a:lnTo>
                <a:lnTo>
                  <a:pt x="100584" y="2721864"/>
                </a:lnTo>
                <a:lnTo>
                  <a:pt x="85344" y="2676144"/>
                </a:lnTo>
                <a:lnTo>
                  <a:pt x="70104" y="2624328"/>
                </a:lnTo>
                <a:lnTo>
                  <a:pt x="54864" y="2567940"/>
                </a:lnTo>
                <a:lnTo>
                  <a:pt x="42672" y="2508504"/>
                </a:lnTo>
                <a:lnTo>
                  <a:pt x="30480" y="2442972"/>
                </a:lnTo>
                <a:lnTo>
                  <a:pt x="21336" y="2375916"/>
                </a:lnTo>
                <a:lnTo>
                  <a:pt x="12192" y="2305812"/>
                </a:lnTo>
                <a:lnTo>
                  <a:pt x="0" y="2122932"/>
                </a:lnTo>
                <a:lnTo>
                  <a:pt x="0" y="1972056"/>
                </a:lnTo>
                <a:lnTo>
                  <a:pt x="1524" y="1898904"/>
                </a:lnTo>
                <a:lnTo>
                  <a:pt x="6096" y="1825752"/>
                </a:lnTo>
                <a:lnTo>
                  <a:pt x="7620" y="1789176"/>
                </a:lnTo>
                <a:lnTo>
                  <a:pt x="10668" y="1754124"/>
                </a:lnTo>
                <a:lnTo>
                  <a:pt x="12192" y="1719072"/>
                </a:lnTo>
                <a:lnTo>
                  <a:pt x="21336" y="1618488"/>
                </a:lnTo>
                <a:lnTo>
                  <a:pt x="25908" y="1586484"/>
                </a:lnTo>
                <a:lnTo>
                  <a:pt x="28956" y="1556004"/>
                </a:lnTo>
                <a:lnTo>
                  <a:pt x="38100" y="1498092"/>
                </a:lnTo>
                <a:lnTo>
                  <a:pt x="42672" y="1470660"/>
                </a:lnTo>
                <a:lnTo>
                  <a:pt x="51816" y="1418844"/>
                </a:lnTo>
                <a:lnTo>
                  <a:pt x="60960" y="1373124"/>
                </a:lnTo>
                <a:lnTo>
                  <a:pt x="67056" y="1353312"/>
                </a:lnTo>
                <a:lnTo>
                  <a:pt x="71628" y="1333500"/>
                </a:lnTo>
                <a:lnTo>
                  <a:pt x="88392" y="1286256"/>
                </a:lnTo>
                <a:lnTo>
                  <a:pt x="105156" y="1257300"/>
                </a:lnTo>
                <a:lnTo>
                  <a:pt x="105156" y="1255776"/>
                </a:lnTo>
                <a:lnTo>
                  <a:pt x="111252" y="1251204"/>
                </a:lnTo>
                <a:lnTo>
                  <a:pt x="111252" y="1249680"/>
                </a:lnTo>
                <a:lnTo>
                  <a:pt x="117348" y="1246632"/>
                </a:lnTo>
                <a:lnTo>
                  <a:pt x="118872" y="1246632"/>
                </a:lnTo>
                <a:lnTo>
                  <a:pt x="121920" y="1245108"/>
                </a:lnTo>
                <a:lnTo>
                  <a:pt x="126492" y="1245108"/>
                </a:lnTo>
                <a:lnTo>
                  <a:pt x="129540" y="1243584"/>
                </a:lnTo>
                <a:lnTo>
                  <a:pt x="128016" y="1243584"/>
                </a:lnTo>
                <a:lnTo>
                  <a:pt x="131064" y="1242060"/>
                </a:lnTo>
                <a:lnTo>
                  <a:pt x="134112" y="1239012"/>
                </a:lnTo>
                <a:lnTo>
                  <a:pt x="135636" y="1235964"/>
                </a:lnTo>
                <a:lnTo>
                  <a:pt x="138684" y="1231392"/>
                </a:lnTo>
                <a:lnTo>
                  <a:pt x="147828" y="1213104"/>
                </a:lnTo>
                <a:lnTo>
                  <a:pt x="149352" y="1203960"/>
                </a:lnTo>
                <a:lnTo>
                  <a:pt x="152400" y="1196340"/>
                </a:lnTo>
                <a:lnTo>
                  <a:pt x="155448" y="1185672"/>
                </a:lnTo>
                <a:lnTo>
                  <a:pt x="158496" y="1176528"/>
                </a:lnTo>
                <a:lnTo>
                  <a:pt x="161544" y="1165860"/>
                </a:lnTo>
                <a:lnTo>
                  <a:pt x="163068" y="1153668"/>
                </a:lnTo>
                <a:lnTo>
                  <a:pt x="166116" y="1141476"/>
                </a:lnTo>
                <a:lnTo>
                  <a:pt x="172212" y="1114044"/>
                </a:lnTo>
                <a:lnTo>
                  <a:pt x="173736" y="1100328"/>
                </a:lnTo>
                <a:lnTo>
                  <a:pt x="176784" y="1085088"/>
                </a:lnTo>
                <a:lnTo>
                  <a:pt x="179832" y="1068324"/>
                </a:lnTo>
                <a:lnTo>
                  <a:pt x="181356" y="1053084"/>
                </a:lnTo>
                <a:lnTo>
                  <a:pt x="184404" y="1036320"/>
                </a:lnTo>
                <a:lnTo>
                  <a:pt x="187452" y="1018032"/>
                </a:lnTo>
                <a:lnTo>
                  <a:pt x="188976" y="999744"/>
                </a:lnTo>
                <a:lnTo>
                  <a:pt x="192024" y="981456"/>
                </a:lnTo>
                <a:lnTo>
                  <a:pt x="201168" y="902208"/>
                </a:lnTo>
                <a:lnTo>
                  <a:pt x="205740" y="858012"/>
                </a:lnTo>
                <a:lnTo>
                  <a:pt x="208788" y="813816"/>
                </a:lnTo>
                <a:lnTo>
                  <a:pt x="213360" y="766572"/>
                </a:lnTo>
                <a:lnTo>
                  <a:pt x="216408" y="719328"/>
                </a:lnTo>
                <a:lnTo>
                  <a:pt x="220980" y="669036"/>
                </a:lnTo>
                <a:lnTo>
                  <a:pt x="224028" y="618744"/>
                </a:lnTo>
                <a:lnTo>
                  <a:pt x="227076" y="566928"/>
                </a:lnTo>
                <a:lnTo>
                  <a:pt x="230124" y="513588"/>
                </a:lnTo>
                <a:lnTo>
                  <a:pt x="233172" y="458724"/>
                </a:lnTo>
                <a:lnTo>
                  <a:pt x="234696" y="403860"/>
                </a:lnTo>
                <a:lnTo>
                  <a:pt x="237744" y="347472"/>
                </a:lnTo>
                <a:lnTo>
                  <a:pt x="239268" y="291084"/>
                </a:lnTo>
                <a:lnTo>
                  <a:pt x="240792" y="233172"/>
                </a:lnTo>
                <a:lnTo>
                  <a:pt x="243840" y="0"/>
                </a:lnTo>
                <a:lnTo>
                  <a:pt x="251460" y="0"/>
                </a:lnTo>
                <a:lnTo>
                  <a:pt x="248412" y="233172"/>
                </a:lnTo>
                <a:lnTo>
                  <a:pt x="246888" y="291084"/>
                </a:lnTo>
                <a:lnTo>
                  <a:pt x="245364" y="347472"/>
                </a:lnTo>
                <a:lnTo>
                  <a:pt x="242316" y="403860"/>
                </a:lnTo>
                <a:lnTo>
                  <a:pt x="240792" y="458724"/>
                </a:lnTo>
                <a:lnTo>
                  <a:pt x="237744" y="513588"/>
                </a:lnTo>
                <a:lnTo>
                  <a:pt x="234696" y="566928"/>
                </a:lnTo>
                <a:lnTo>
                  <a:pt x="228600" y="670560"/>
                </a:lnTo>
                <a:lnTo>
                  <a:pt x="225552" y="719328"/>
                </a:lnTo>
                <a:lnTo>
                  <a:pt x="220980" y="768096"/>
                </a:lnTo>
                <a:lnTo>
                  <a:pt x="216408" y="813816"/>
                </a:lnTo>
                <a:lnTo>
                  <a:pt x="213360" y="859536"/>
                </a:lnTo>
                <a:lnTo>
                  <a:pt x="208788" y="902208"/>
                </a:lnTo>
                <a:lnTo>
                  <a:pt x="204216" y="943356"/>
                </a:lnTo>
                <a:lnTo>
                  <a:pt x="199644" y="982980"/>
                </a:lnTo>
                <a:lnTo>
                  <a:pt x="196596" y="1001268"/>
                </a:lnTo>
                <a:lnTo>
                  <a:pt x="195072" y="1019556"/>
                </a:lnTo>
                <a:lnTo>
                  <a:pt x="188976" y="1053084"/>
                </a:lnTo>
                <a:lnTo>
                  <a:pt x="187452" y="1069848"/>
                </a:lnTo>
                <a:lnTo>
                  <a:pt x="184404" y="1086612"/>
                </a:lnTo>
                <a:lnTo>
                  <a:pt x="181356" y="1100328"/>
                </a:lnTo>
                <a:lnTo>
                  <a:pt x="179832" y="1115568"/>
                </a:lnTo>
                <a:lnTo>
                  <a:pt x="173736" y="1143000"/>
                </a:lnTo>
                <a:lnTo>
                  <a:pt x="170688" y="1155192"/>
                </a:lnTo>
                <a:lnTo>
                  <a:pt x="169164" y="1167384"/>
                </a:lnTo>
                <a:lnTo>
                  <a:pt x="163068" y="1188720"/>
                </a:lnTo>
                <a:lnTo>
                  <a:pt x="156972" y="1207008"/>
                </a:lnTo>
                <a:lnTo>
                  <a:pt x="153924" y="1214628"/>
                </a:lnTo>
                <a:lnTo>
                  <a:pt x="152400" y="1222248"/>
                </a:lnTo>
                <a:lnTo>
                  <a:pt x="143256" y="1240536"/>
                </a:lnTo>
                <a:lnTo>
                  <a:pt x="140208" y="1243584"/>
                </a:lnTo>
                <a:lnTo>
                  <a:pt x="137160" y="1248156"/>
                </a:lnTo>
                <a:lnTo>
                  <a:pt x="135636" y="1248156"/>
                </a:lnTo>
                <a:lnTo>
                  <a:pt x="132588" y="1251204"/>
                </a:lnTo>
                <a:lnTo>
                  <a:pt x="129540" y="1252728"/>
                </a:lnTo>
                <a:lnTo>
                  <a:pt x="123444" y="1252728"/>
                </a:lnTo>
                <a:lnTo>
                  <a:pt x="120396" y="1254252"/>
                </a:lnTo>
                <a:lnTo>
                  <a:pt x="121920" y="1254252"/>
                </a:lnTo>
                <a:lnTo>
                  <a:pt x="118872" y="1255776"/>
                </a:lnTo>
                <a:lnTo>
                  <a:pt x="117348" y="1255776"/>
                </a:lnTo>
                <a:lnTo>
                  <a:pt x="111252" y="1261872"/>
                </a:lnTo>
                <a:lnTo>
                  <a:pt x="105156" y="1269492"/>
                </a:lnTo>
                <a:lnTo>
                  <a:pt x="94488" y="1290828"/>
                </a:lnTo>
                <a:lnTo>
                  <a:pt x="89916" y="1303020"/>
                </a:lnTo>
                <a:lnTo>
                  <a:pt x="83820" y="1318260"/>
                </a:lnTo>
                <a:lnTo>
                  <a:pt x="79248" y="1336548"/>
                </a:lnTo>
                <a:lnTo>
                  <a:pt x="73152" y="1354836"/>
                </a:lnTo>
                <a:lnTo>
                  <a:pt x="68580" y="1374648"/>
                </a:lnTo>
                <a:lnTo>
                  <a:pt x="59436" y="1420368"/>
                </a:lnTo>
                <a:lnTo>
                  <a:pt x="50292" y="1472184"/>
                </a:lnTo>
                <a:lnTo>
                  <a:pt x="41148" y="1527048"/>
                </a:lnTo>
                <a:lnTo>
                  <a:pt x="33528" y="1588008"/>
                </a:lnTo>
                <a:lnTo>
                  <a:pt x="30480" y="1620012"/>
                </a:lnTo>
                <a:lnTo>
                  <a:pt x="25908" y="1652016"/>
                </a:lnTo>
                <a:lnTo>
                  <a:pt x="19812" y="1719072"/>
                </a:lnTo>
                <a:lnTo>
                  <a:pt x="18288" y="1754124"/>
                </a:lnTo>
                <a:lnTo>
                  <a:pt x="15240" y="1789176"/>
                </a:lnTo>
                <a:lnTo>
                  <a:pt x="7620" y="1972056"/>
                </a:lnTo>
                <a:lnTo>
                  <a:pt x="7620" y="2084832"/>
                </a:lnTo>
                <a:lnTo>
                  <a:pt x="9206" y="2122932"/>
                </a:lnTo>
                <a:lnTo>
                  <a:pt x="12192" y="2196084"/>
                </a:lnTo>
                <a:lnTo>
                  <a:pt x="16764" y="2269236"/>
                </a:lnTo>
                <a:lnTo>
                  <a:pt x="21336" y="2304288"/>
                </a:lnTo>
                <a:lnTo>
                  <a:pt x="24384" y="2339340"/>
                </a:lnTo>
                <a:lnTo>
                  <a:pt x="33528" y="2409444"/>
                </a:lnTo>
                <a:lnTo>
                  <a:pt x="44196" y="2474976"/>
                </a:lnTo>
                <a:lnTo>
                  <a:pt x="56388" y="2537460"/>
                </a:lnTo>
                <a:lnTo>
                  <a:pt x="70104" y="2595372"/>
                </a:lnTo>
                <a:lnTo>
                  <a:pt x="77724" y="2622804"/>
                </a:lnTo>
                <a:lnTo>
                  <a:pt x="83820" y="2648712"/>
                </a:lnTo>
                <a:lnTo>
                  <a:pt x="92964" y="2673096"/>
                </a:lnTo>
                <a:lnTo>
                  <a:pt x="100584" y="2697480"/>
                </a:lnTo>
                <a:lnTo>
                  <a:pt x="108204" y="2718816"/>
                </a:lnTo>
                <a:lnTo>
                  <a:pt x="117348" y="2738628"/>
                </a:lnTo>
                <a:lnTo>
                  <a:pt x="124968" y="2758440"/>
                </a:lnTo>
                <a:lnTo>
                  <a:pt x="134112" y="2775204"/>
                </a:lnTo>
                <a:lnTo>
                  <a:pt x="143256" y="2790444"/>
                </a:lnTo>
                <a:lnTo>
                  <a:pt x="150876" y="2804160"/>
                </a:lnTo>
                <a:lnTo>
                  <a:pt x="152617" y="2804160"/>
                </a:lnTo>
                <a:lnTo>
                  <a:pt x="154592" y="2805888"/>
                </a:lnTo>
                <a:lnTo>
                  <a:pt x="150302" y="2812230"/>
                </a:lnTo>
                <a:close/>
              </a:path>
              <a:path w="251459" h="2845435">
                <a:moveTo>
                  <a:pt x="115824" y="1257300"/>
                </a:moveTo>
                <a:lnTo>
                  <a:pt x="117348" y="1255776"/>
                </a:lnTo>
                <a:lnTo>
                  <a:pt x="118872" y="1255776"/>
                </a:lnTo>
                <a:lnTo>
                  <a:pt x="115824" y="1257300"/>
                </a:lnTo>
                <a:close/>
              </a:path>
              <a:path w="251459" h="2845435">
                <a:moveTo>
                  <a:pt x="189318" y="2819400"/>
                </a:moveTo>
                <a:lnTo>
                  <a:pt x="158496" y="2819400"/>
                </a:lnTo>
                <a:lnTo>
                  <a:pt x="163068" y="2813304"/>
                </a:lnTo>
                <a:lnTo>
                  <a:pt x="154592" y="2805888"/>
                </a:lnTo>
                <a:lnTo>
                  <a:pt x="169164" y="2784348"/>
                </a:lnTo>
                <a:lnTo>
                  <a:pt x="189318" y="2819400"/>
                </a:lnTo>
                <a:close/>
              </a:path>
              <a:path w="251459" h="2845435">
                <a:moveTo>
                  <a:pt x="152617" y="2804160"/>
                </a:moveTo>
                <a:lnTo>
                  <a:pt x="150876" y="2804160"/>
                </a:lnTo>
                <a:lnTo>
                  <a:pt x="150876" y="2802636"/>
                </a:lnTo>
                <a:lnTo>
                  <a:pt x="152617" y="2804160"/>
                </a:lnTo>
                <a:close/>
              </a:path>
              <a:path w="251459" h="2845435">
                <a:moveTo>
                  <a:pt x="158496" y="2819400"/>
                </a:moveTo>
                <a:lnTo>
                  <a:pt x="150302" y="2812230"/>
                </a:lnTo>
                <a:lnTo>
                  <a:pt x="154592" y="2805888"/>
                </a:lnTo>
                <a:lnTo>
                  <a:pt x="163068" y="2813304"/>
                </a:lnTo>
                <a:lnTo>
                  <a:pt x="158496" y="2819400"/>
                </a:lnTo>
                <a:close/>
              </a:path>
              <a:path w="251459" h="2845435">
                <a:moveTo>
                  <a:pt x="204216" y="2845308"/>
                </a:moveTo>
                <a:lnTo>
                  <a:pt x="134112" y="2836164"/>
                </a:lnTo>
                <a:lnTo>
                  <a:pt x="150302" y="2812230"/>
                </a:lnTo>
                <a:lnTo>
                  <a:pt x="158496" y="2819400"/>
                </a:lnTo>
                <a:lnTo>
                  <a:pt x="189318" y="2819400"/>
                </a:lnTo>
                <a:lnTo>
                  <a:pt x="204216" y="2845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19825" y="4016634"/>
            <a:ext cx="191135" cy="6445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sz="1150" b="1" i="1" dirty="0">
                <a:latin typeface="Courier New"/>
                <a:cs typeface="Courier New"/>
              </a:rPr>
              <a:t>Payment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2128266"/>
            <a:ext cx="7062470" cy="3469640"/>
            <a:chOff x="0" y="2128266"/>
            <a:chExt cx="7062470" cy="3469640"/>
          </a:xfrm>
        </p:grpSpPr>
        <p:sp>
          <p:nvSpPr>
            <p:cNvPr id="30" name="object 30"/>
            <p:cNvSpPr/>
            <p:nvPr/>
          </p:nvSpPr>
          <p:spPr>
            <a:xfrm>
              <a:off x="3784079" y="2955035"/>
              <a:ext cx="3278504" cy="2642870"/>
            </a:xfrm>
            <a:custGeom>
              <a:avLst/>
              <a:gdLst/>
              <a:ahLst/>
              <a:cxnLst/>
              <a:rect l="l" t="t" r="r" b="b"/>
              <a:pathLst>
                <a:path w="3278504" h="2642870">
                  <a:moveTo>
                    <a:pt x="68580" y="2628912"/>
                  </a:moveTo>
                  <a:lnTo>
                    <a:pt x="56578" y="2613672"/>
                  </a:lnTo>
                  <a:lnTo>
                    <a:pt x="51765" y="2607576"/>
                  </a:lnTo>
                  <a:lnTo>
                    <a:pt x="46469" y="2600833"/>
                  </a:lnTo>
                  <a:lnTo>
                    <a:pt x="28956" y="2578620"/>
                  </a:lnTo>
                  <a:lnTo>
                    <a:pt x="0" y="2642628"/>
                  </a:lnTo>
                  <a:lnTo>
                    <a:pt x="68580" y="2628912"/>
                  </a:lnTo>
                  <a:close/>
                </a:path>
                <a:path w="3278504" h="2642870">
                  <a:moveTo>
                    <a:pt x="1472196" y="1248168"/>
                  </a:moveTo>
                  <a:lnTo>
                    <a:pt x="1426476" y="1150632"/>
                  </a:lnTo>
                  <a:lnTo>
                    <a:pt x="1409712" y="1164348"/>
                  </a:lnTo>
                  <a:lnTo>
                    <a:pt x="1455432" y="1260360"/>
                  </a:lnTo>
                  <a:lnTo>
                    <a:pt x="1472196" y="1248168"/>
                  </a:lnTo>
                  <a:close/>
                </a:path>
                <a:path w="3278504" h="2642870">
                  <a:moveTo>
                    <a:pt x="1519440" y="1213116"/>
                  </a:moveTo>
                  <a:lnTo>
                    <a:pt x="1516049" y="1205496"/>
                  </a:lnTo>
                  <a:lnTo>
                    <a:pt x="1513344" y="1199400"/>
                  </a:lnTo>
                  <a:lnTo>
                    <a:pt x="1510296" y="1200924"/>
                  </a:lnTo>
                  <a:lnTo>
                    <a:pt x="1505724" y="1205496"/>
                  </a:lnTo>
                  <a:lnTo>
                    <a:pt x="1499628" y="1205496"/>
                  </a:lnTo>
                  <a:lnTo>
                    <a:pt x="1499628" y="1203972"/>
                  </a:lnTo>
                  <a:lnTo>
                    <a:pt x="1498104" y="1203972"/>
                  </a:lnTo>
                  <a:lnTo>
                    <a:pt x="1496580" y="1200924"/>
                  </a:lnTo>
                  <a:lnTo>
                    <a:pt x="1495056" y="1194828"/>
                  </a:lnTo>
                  <a:lnTo>
                    <a:pt x="1487106" y="1178064"/>
                  </a:lnTo>
                  <a:lnTo>
                    <a:pt x="1481340" y="1165872"/>
                  </a:lnTo>
                  <a:lnTo>
                    <a:pt x="1490484" y="1158252"/>
                  </a:lnTo>
                  <a:lnTo>
                    <a:pt x="1487766" y="1152156"/>
                  </a:lnTo>
                  <a:lnTo>
                    <a:pt x="1484388" y="1144536"/>
                  </a:lnTo>
                  <a:lnTo>
                    <a:pt x="1473720" y="1152156"/>
                  </a:lnTo>
                  <a:lnTo>
                    <a:pt x="1463052" y="1127772"/>
                  </a:lnTo>
                  <a:lnTo>
                    <a:pt x="1452384" y="1152156"/>
                  </a:lnTo>
                  <a:lnTo>
                    <a:pt x="1456956" y="1164348"/>
                  </a:lnTo>
                  <a:lnTo>
                    <a:pt x="1449336" y="1170444"/>
                  </a:lnTo>
                  <a:lnTo>
                    <a:pt x="1456956" y="1184160"/>
                  </a:lnTo>
                  <a:lnTo>
                    <a:pt x="1464576" y="1178064"/>
                  </a:lnTo>
                  <a:lnTo>
                    <a:pt x="1478292" y="1205496"/>
                  </a:lnTo>
                  <a:lnTo>
                    <a:pt x="1481340" y="1214640"/>
                  </a:lnTo>
                  <a:lnTo>
                    <a:pt x="1484388" y="1219212"/>
                  </a:lnTo>
                  <a:lnTo>
                    <a:pt x="1485912" y="1220736"/>
                  </a:lnTo>
                  <a:lnTo>
                    <a:pt x="1488960" y="1225308"/>
                  </a:lnTo>
                  <a:lnTo>
                    <a:pt x="1492008" y="1226832"/>
                  </a:lnTo>
                  <a:lnTo>
                    <a:pt x="1501152" y="1226832"/>
                  </a:lnTo>
                  <a:lnTo>
                    <a:pt x="1505724" y="1225308"/>
                  </a:lnTo>
                  <a:lnTo>
                    <a:pt x="1511820" y="1220736"/>
                  </a:lnTo>
                  <a:lnTo>
                    <a:pt x="1519440" y="1213116"/>
                  </a:lnTo>
                  <a:close/>
                </a:path>
                <a:path w="3278504" h="2642870">
                  <a:moveTo>
                    <a:pt x="1574304" y="1155204"/>
                  </a:moveTo>
                  <a:lnTo>
                    <a:pt x="1572780" y="1146060"/>
                  </a:lnTo>
                  <a:lnTo>
                    <a:pt x="1556016" y="1155204"/>
                  </a:lnTo>
                  <a:lnTo>
                    <a:pt x="1557540" y="1162824"/>
                  </a:lnTo>
                  <a:lnTo>
                    <a:pt x="1554492" y="1168920"/>
                  </a:lnTo>
                  <a:lnTo>
                    <a:pt x="1549920" y="1173492"/>
                  </a:lnTo>
                  <a:lnTo>
                    <a:pt x="1546872" y="1175016"/>
                  </a:lnTo>
                  <a:lnTo>
                    <a:pt x="1542300" y="1176540"/>
                  </a:lnTo>
                  <a:lnTo>
                    <a:pt x="1539252" y="1176540"/>
                  </a:lnTo>
                  <a:lnTo>
                    <a:pt x="1530108" y="1173492"/>
                  </a:lnTo>
                  <a:lnTo>
                    <a:pt x="1527060" y="1168920"/>
                  </a:lnTo>
                  <a:lnTo>
                    <a:pt x="1527060" y="1167396"/>
                  </a:lnTo>
                  <a:lnTo>
                    <a:pt x="1540776" y="1156728"/>
                  </a:lnTo>
                  <a:lnTo>
                    <a:pt x="1568208" y="1135392"/>
                  </a:lnTo>
                  <a:lnTo>
                    <a:pt x="1566684" y="1132344"/>
                  </a:lnTo>
                  <a:lnTo>
                    <a:pt x="1563636" y="1129296"/>
                  </a:lnTo>
                  <a:lnTo>
                    <a:pt x="1561604" y="1126248"/>
                  </a:lnTo>
                  <a:lnTo>
                    <a:pt x="1560588" y="1124724"/>
                  </a:lnTo>
                  <a:lnTo>
                    <a:pt x="1554492" y="1117104"/>
                  </a:lnTo>
                  <a:lnTo>
                    <a:pt x="1546872" y="1111008"/>
                  </a:lnTo>
                  <a:lnTo>
                    <a:pt x="1546872" y="1136916"/>
                  </a:lnTo>
                  <a:lnTo>
                    <a:pt x="1520964" y="1156728"/>
                  </a:lnTo>
                  <a:lnTo>
                    <a:pt x="1517916" y="1150632"/>
                  </a:lnTo>
                  <a:lnTo>
                    <a:pt x="1516392" y="1144536"/>
                  </a:lnTo>
                  <a:lnTo>
                    <a:pt x="1517916" y="1139964"/>
                  </a:lnTo>
                  <a:lnTo>
                    <a:pt x="1517916" y="1135392"/>
                  </a:lnTo>
                  <a:lnTo>
                    <a:pt x="1524012" y="1129296"/>
                  </a:lnTo>
                  <a:lnTo>
                    <a:pt x="1530108" y="1126248"/>
                  </a:lnTo>
                  <a:lnTo>
                    <a:pt x="1534680" y="1127772"/>
                  </a:lnTo>
                  <a:lnTo>
                    <a:pt x="1537728" y="1127772"/>
                  </a:lnTo>
                  <a:lnTo>
                    <a:pt x="1542300" y="1130820"/>
                  </a:lnTo>
                  <a:lnTo>
                    <a:pt x="1545348" y="1135392"/>
                  </a:lnTo>
                  <a:lnTo>
                    <a:pt x="1546872" y="1136916"/>
                  </a:lnTo>
                  <a:lnTo>
                    <a:pt x="1546872" y="1111008"/>
                  </a:lnTo>
                  <a:lnTo>
                    <a:pt x="1539252" y="1111008"/>
                  </a:lnTo>
                  <a:lnTo>
                    <a:pt x="1531632" y="1109484"/>
                  </a:lnTo>
                  <a:lnTo>
                    <a:pt x="1500746" y="1140891"/>
                  </a:lnTo>
                  <a:lnTo>
                    <a:pt x="1499628" y="1150632"/>
                  </a:lnTo>
                  <a:lnTo>
                    <a:pt x="1500212" y="1157490"/>
                  </a:lnTo>
                  <a:lnTo>
                    <a:pt x="1526578" y="1190066"/>
                  </a:lnTo>
                  <a:lnTo>
                    <a:pt x="1539773" y="1192326"/>
                  </a:lnTo>
                  <a:lnTo>
                    <a:pt x="1546110" y="1191590"/>
                  </a:lnTo>
                  <a:lnTo>
                    <a:pt x="1552435" y="1189418"/>
                  </a:lnTo>
                  <a:lnTo>
                    <a:pt x="1559064" y="1185684"/>
                  </a:lnTo>
                  <a:lnTo>
                    <a:pt x="1563636" y="1181112"/>
                  </a:lnTo>
                  <a:lnTo>
                    <a:pt x="1567065" y="1176540"/>
                  </a:lnTo>
                  <a:lnTo>
                    <a:pt x="1568208" y="1175016"/>
                  </a:lnTo>
                  <a:lnTo>
                    <a:pt x="1571256" y="1168920"/>
                  </a:lnTo>
                  <a:lnTo>
                    <a:pt x="1574304" y="1161300"/>
                  </a:lnTo>
                  <a:lnTo>
                    <a:pt x="1574304" y="1155204"/>
                  </a:lnTo>
                  <a:close/>
                </a:path>
                <a:path w="3278504" h="2642870">
                  <a:moveTo>
                    <a:pt x="1679460" y="1091196"/>
                  </a:moveTo>
                  <a:lnTo>
                    <a:pt x="1659648" y="1048524"/>
                  </a:lnTo>
                  <a:lnTo>
                    <a:pt x="1656600" y="1042428"/>
                  </a:lnTo>
                  <a:lnTo>
                    <a:pt x="1653552" y="1037856"/>
                  </a:lnTo>
                  <a:lnTo>
                    <a:pt x="1652028" y="1036332"/>
                  </a:lnTo>
                  <a:lnTo>
                    <a:pt x="1648980" y="1031760"/>
                  </a:lnTo>
                  <a:lnTo>
                    <a:pt x="1645932" y="1028712"/>
                  </a:lnTo>
                  <a:lnTo>
                    <a:pt x="1635264" y="1028712"/>
                  </a:lnTo>
                  <a:lnTo>
                    <a:pt x="1630692" y="1030236"/>
                  </a:lnTo>
                  <a:lnTo>
                    <a:pt x="1621548" y="1036332"/>
                  </a:lnTo>
                  <a:lnTo>
                    <a:pt x="1618500" y="1040904"/>
                  </a:lnTo>
                  <a:lnTo>
                    <a:pt x="1616976" y="1045476"/>
                  </a:lnTo>
                  <a:lnTo>
                    <a:pt x="1613928" y="1051572"/>
                  </a:lnTo>
                  <a:lnTo>
                    <a:pt x="1612404" y="1056144"/>
                  </a:lnTo>
                  <a:lnTo>
                    <a:pt x="1613928" y="1060716"/>
                  </a:lnTo>
                  <a:lnTo>
                    <a:pt x="1610880" y="1057668"/>
                  </a:lnTo>
                  <a:lnTo>
                    <a:pt x="1606308" y="1056144"/>
                  </a:lnTo>
                  <a:lnTo>
                    <a:pt x="1598688" y="1056144"/>
                  </a:lnTo>
                  <a:lnTo>
                    <a:pt x="1577352" y="1083576"/>
                  </a:lnTo>
                  <a:lnTo>
                    <a:pt x="1574304" y="1075956"/>
                  </a:lnTo>
                  <a:lnTo>
                    <a:pt x="1559064" y="1088148"/>
                  </a:lnTo>
                  <a:lnTo>
                    <a:pt x="1591068" y="1156728"/>
                  </a:lnTo>
                  <a:lnTo>
                    <a:pt x="1607832" y="1144536"/>
                  </a:lnTo>
                  <a:lnTo>
                    <a:pt x="1592592" y="1112532"/>
                  </a:lnTo>
                  <a:lnTo>
                    <a:pt x="1589544" y="1107960"/>
                  </a:lnTo>
                  <a:lnTo>
                    <a:pt x="1588020" y="1103388"/>
                  </a:lnTo>
                  <a:lnTo>
                    <a:pt x="1588020" y="1101864"/>
                  </a:lnTo>
                  <a:lnTo>
                    <a:pt x="1586496" y="1098816"/>
                  </a:lnTo>
                  <a:lnTo>
                    <a:pt x="1586496" y="1086624"/>
                  </a:lnTo>
                  <a:lnTo>
                    <a:pt x="1588020" y="1083576"/>
                  </a:lnTo>
                  <a:lnTo>
                    <a:pt x="1589544" y="1082052"/>
                  </a:lnTo>
                  <a:lnTo>
                    <a:pt x="1589544" y="1079004"/>
                  </a:lnTo>
                  <a:lnTo>
                    <a:pt x="1592592" y="1077480"/>
                  </a:lnTo>
                  <a:lnTo>
                    <a:pt x="1594116" y="1075956"/>
                  </a:lnTo>
                  <a:lnTo>
                    <a:pt x="1600212" y="1075956"/>
                  </a:lnTo>
                  <a:lnTo>
                    <a:pt x="1601736" y="1077480"/>
                  </a:lnTo>
                  <a:lnTo>
                    <a:pt x="1601736" y="1079004"/>
                  </a:lnTo>
                  <a:lnTo>
                    <a:pt x="1603260" y="1080528"/>
                  </a:lnTo>
                  <a:lnTo>
                    <a:pt x="1604784" y="1083576"/>
                  </a:lnTo>
                  <a:lnTo>
                    <a:pt x="1607832" y="1088148"/>
                  </a:lnTo>
                  <a:lnTo>
                    <a:pt x="1627644" y="1130820"/>
                  </a:lnTo>
                  <a:lnTo>
                    <a:pt x="1644408" y="1118628"/>
                  </a:lnTo>
                  <a:lnTo>
                    <a:pt x="1629168" y="1086624"/>
                  </a:lnTo>
                  <a:lnTo>
                    <a:pt x="1624596" y="1077480"/>
                  </a:lnTo>
                  <a:lnTo>
                    <a:pt x="1623987" y="1075956"/>
                  </a:lnTo>
                  <a:lnTo>
                    <a:pt x="1621548" y="1069860"/>
                  </a:lnTo>
                  <a:lnTo>
                    <a:pt x="1621548" y="1060716"/>
                  </a:lnTo>
                  <a:lnTo>
                    <a:pt x="1621548" y="1059192"/>
                  </a:lnTo>
                  <a:lnTo>
                    <a:pt x="1624596" y="1053096"/>
                  </a:lnTo>
                  <a:lnTo>
                    <a:pt x="1627644" y="1050048"/>
                  </a:lnTo>
                  <a:lnTo>
                    <a:pt x="1630692" y="1048524"/>
                  </a:lnTo>
                  <a:lnTo>
                    <a:pt x="1635264" y="1048524"/>
                  </a:lnTo>
                  <a:lnTo>
                    <a:pt x="1638312" y="1051572"/>
                  </a:lnTo>
                  <a:lnTo>
                    <a:pt x="1642884" y="1060716"/>
                  </a:lnTo>
                  <a:lnTo>
                    <a:pt x="1662696" y="1103388"/>
                  </a:lnTo>
                  <a:lnTo>
                    <a:pt x="1679460" y="1091196"/>
                  </a:lnTo>
                  <a:close/>
                </a:path>
                <a:path w="3278504" h="2642870">
                  <a:moveTo>
                    <a:pt x="1785378" y="985850"/>
                  </a:moveTo>
                  <a:lnTo>
                    <a:pt x="1770900" y="944892"/>
                  </a:lnTo>
                  <a:lnTo>
                    <a:pt x="1769884" y="943368"/>
                  </a:lnTo>
                  <a:lnTo>
                    <a:pt x="1767852" y="940320"/>
                  </a:lnTo>
                  <a:lnTo>
                    <a:pt x="1764804" y="937272"/>
                  </a:lnTo>
                  <a:lnTo>
                    <a:pt x="1764804" y="984516"/>
                  </a:lnTo>
                  <a:lnTo>
                    <a:pt x="1764804" y="996708"/>
                  </a:lnTo>
                  <a:lnTo>
                    <a:pt x="1763280" y="999756"/>
                  </a:lnTo>
                  <a:lnTo>
                    <a:pt x="1761756" y="1004328"/>
                  </a:lnTo>
                  <a:lnTo>
                    <a:pt x="1760232" y="1007376"/>
                  </a:lnTo>
                  <a:lnTo>
                    <a:pt x="1757184" y="1008900"/>
                  </a:lnTo>
                  <a:lnTo>
                    <a:pt x="1752612" y="1013472"/>
                  </a:lnTo>
                  <a:lnTo>
                    <a:pt x="1746516" y="1018044"/>
                  </a:lnTo>
                  <a:lnTo>
                    <a:pt x="1738896" y="1024140"/>
                  </a:lnTo>
                  <a:lnTo>
                    <a:pt x="1706892" y="960132"/>
                  </a:lnTo>
                  <a:lnTo>
                    <a:pt x="1717560" y="952512"/>
                  </a:lnTo>
                  <a:lnTo>
                    <a:pt x="1722132" y="947940"/>
                  </a:lnTo>
                  <a:lnTo>
                    <a:pt x="1726704" y="946416"/>
                  </a:lnTo>
                  <a:lnTo>
                    <a:pt x="1728228" y="944892"/>
                  </a:lnTo>
                  <a:lnTo>
                    <a:pt x="1731276" y="943368"/>
                  </a:lnTo>
                  <a:lnTo>
                    <a:pt x="1744992" y="947940"/>
                  </a:lnTo>
                  <a:lnTo>
                    <a:pt x="1748040" y="950988"/>
                  </a:lnTo>
                  <a:lnTo>
                    <a:pt x="1752612" y="957084"/>
                  </a:lnTo>
                  <a:lnTo>
                    <a:pt x="1758708" y="963180"/>
                  </a:lnTo>
                  <a:lnTo>
                    <a:pt x="1761756" y="970800"/>
                  </a:lnTo>
                  <a:lnTo>
                    <a:pt x="1763280" y="978420"/>
                  </a:lnTo>
                  <a:lnTo>
                    <a:pt x="1764804" y="984516"/>
                  </a:lnTo>
                  <a:lnTo>
                    <a:pt x="1764804" y="937272"/>
                  </a:lnTo>
                  <a:lnTo>
                    <a:pt x="1760232" y="934224"/>
                  </a:lnTo>
                  <a:lnTo>
                    <a:pt x="1754136" y="928128"/>
                  </a:lnTo>
                  <a:lnTo>
                    <a:pt x="1749564" y="928128"/>
                  </a:lnTo>
                  <a:lnTo>
                    <a:pt x="1746516" y="926604"/>
                  </a:lnTo>
                  <a:lnTo>
                    <a:pt x="1741944" y="925080"/>
                  </a:lnTo>
                  <a:lnTo>
                    <a:pt x="1731276" y="925080"/>
                  </a:lnTo>
                  <a:lnTo>
                    <a:pt x="1728228" y="926604"/>
                  </a:lnTo>
                  <a:lnTo>
                    <a:pt x="1725180" y="926604"/>
                  </a:lnTo>
                  <a:lnTo>
                    <a:pt x="1720608" y="928128"/>
                  </a:lnTo>
                  <a:lnTo>
                    <a:pt x="1716036" y="932700"/>
                  </a:lnTo>
                  <a:lnTo>
                    <a:pt x="1711464" y="935748"/>
                  </a:lnTo>
                  <a:lnTo>
                    <a:pt x="1705368" y="940320"/>
                  </a:lnTo>
                  <a:lnTo>
                    <a:pt x="1682508" y="957084"/>
                  </a:lnTo>
                  <a:lnTo>
                    <a:pt x="1728228" y="1053096"/>
                  </a:lnTo>
                  <a:lnTo>
                    <a:pt x="1757184" y="1031760"/>
                  </a:lnTo>
                  <a:lnTo>
                    <a:pt x="1764804" y="1025664"/>
                  </a:lnTo>
                  <a:lnTo>
                    <a:pt x="1766836" y="1024140"/>
                  </a:lnTo>
                  <a:lnTo>
                    <a:pt x="1783092" y="998232"/>
                  </a:lnTo>
                  <a:lnTo>
                    <a:pt x="1784807" y="992251"/>
                  </a:lnTo>
                  <a:lnTo>
                    <a:pt x="1785378" y="985850"/>
                  </a:lnTo>
                  <a:close/>
                </a:path>
                <a:path w="3278504" h="2642870">
                  <a:moveTo>
                    <a:pt x="1857768" y="938796"/>
                  </a:moveTo>
                  <a:lnTo>
                    <a:pt x="1856244" y="931176"/>
                  </a:lnTo>
                  <a:lnTo>
                    <a:pt x="1839480" y="938796"/>
                  </a:lnTo>
                  <a:lnTo>
                    <a:pt x="1841004" y="947940"/>
                  </a:lnTo>
                  <a:lnTo>
                    <a:pt x="1839480" y="952512"/>
                  </a:lnTo>
                  <a:lnTo>
                    <a:pt x="1833384" y="957084"/>
                  </a:lnTo>
                  <a:lnTo>
                    <a:pt x="1830336" y="960132"/>
                  </a:lnTo>
                  <a:lnTo>
                    <a:pt x="1822716" y="960132"/>
                  </a:lnTo>
                  <a:lnTo>
                    <a:pt x="1818144" y="958608"/>
                  </a:lnTo>
                  <a:lnTo>
                    <a:pt x="1815096" y="957084"/>
                  </a:lnTo>
                  <a:lnTo>
                    <a:pt x="1812048" y="952512"/>
                  </a:lnTo>
                  <a:lnTo>
                    <a:pt x="1810524" y="952512"/>
                  </a:lnTo>
                  <a:lnTo>
                    <a:pt x="1810524" y="950988"/>
                  </a:lnTo>
                  <a:lnTo>
                    <a:pt x="1824926" y="940320"/>
                  </a:lnTo>
                  <a:lnTo>
                    <a:pt x="1851672" y="920508"/>
                  </a:lnTo>
                  <a:lnTo>
                    <a:pt x="1850148" y="915936"/>
                  </a:lnTo>
                  <a:lnTo>
                    <a:pt x="1847100" y="912888"/>
                  </a:lnTo>
                  <a:lnTo>
                    <a:pt x="1846084" y="911364"/>
                  </a:lnTo>
                  <a:lnTo>
                    <a:pt x="1844052" y="908316"/>
                  </a:lnTo>
                  <a:lnTo>
                    <a:pt x="1837956" y="900696"/>
                  </a:lnTo>
                  <a:lnTo>
                    <a:pt x="1831860" y="896124"/>
                  </a:lnTo>
                  <a:lnTo>
                    <a:pt x="1830336" y="895870"/>
                  </a:lnTo>
                  <a:lnTo>
                    <a:pt x="1830336" y="920508"/>
                  </a:lnTo>
                  <a:lnTo>
                    <a:pt x="1804428" y="940320"/>
                  </a:lnTo>
                  <a:lnTo>
                    <a:pt x="1801380" y="934224"/>
                  </a:lnTo>
                  <a:lnTo>
                    <a:pt x="1801380" y="925080"/>
                  </a:lnTo>
                  <a:lnTo>
                    <a:pt x="1804428" y="915936"/>
                  </a:lnTo>
                  <a:lnTo>
                    <a:pt x="1807476" y="914412"/>
                  </a:lnTo>
                  <a:lnTo>
                    <a:pt x="1810524" y="911364"/>
                  </a:lnTo>
                  <a:lnTo>
                    <a:pt x="1822716" y="911364"/>
                  </a:lnTo>
                  <a:lnTo>
                    <a:pt x="1825764" y="914412"/>
                  </a:lnTo>
                  <a:lnTo>
                    <a:pt x="1828812" y="918984"/>
                  </a:lnTo>
                  <a:lnTo>
                    <a:pt x="1830336" y="920508"/>
                  </a:lnTo>
                  <a:lnTo>
                    <a:pt x="1830336" y="895870"/>
                  </a:lnTo>
                  <a:lnTo>
                    <a:pt x="1822716" y="894600"/>
                  </a:lnTo>
                  <a:lnTo>
                    <a:pt x="1815096" y="893076"/>
                  </a:lnTo>
                  <a:lnTo>
                    <a:pt x="1784210" y="924483"/>
                  </a:lnTo>
                  <a:lnTo>
                    <a:pt x="1783092" y="934224"/>
                  </a:lnTo>
                  <a:lnTo>
                    <a:pt x="1784515" y="941844"/>
                  </a:lnTo>
                  <a:lnTo>
                    <a:pt x="1810042" y="975156"/>
                  </a:lnTo>
                  <a:lnTo>
                    <a:pt x="1823453" y="977201"/>
                  </a:lnTo>
                  <a:lnTo>
                    <a:pt x="1830146" y="975944"/>
                  </a:lnTo>
                  <a:lnTo>
                    <a:pt x="1836547" y="973251"/>
                  </a:lnTo>
                  <a:lnTo>
                    <a:pt x="1842528" y="969276"/>
                  </a:lnTo>
                  <a:lnTo>
                    <a:pt x="1848624" y="964704"/>
                  </a:lnTo>
                  <a:lnTo>
                    <a:pt x="1852053" y="960132"/>
                  </a:lnTo>
                  <a:lnTo>
                    <a:pt x="1853196" y="958608"/>
                  </a:lnTo>
                  <a:lnTo>
                    <a:pt x="1854720" y="952512"/>
                  </a:lnTo>
                  <a:lnTo>
                    <a:pt x="1857768" y="946416"/>
                  </a:lnTo>
                  <a:lnTo>
                    <a:pt x="1857768" y="938796"/>
                  </a:lnTo>
                  <a:close/>
                </a:path>
                <a:path w="3278504" h="2642870">
                  <a:moveTo>
                    <a:pt x="1886724" y="824496"/>
                  </a:moveTo>
                  <a:lnTo>
                    <a:pt x="1879104" y="807732"/>
                  </a:lnTo>
                  <a:lnTo>
                    <a:pt x="1862340" y="819924"/>
                  </a:lnTo>
                  <a:lnTo>
                    <a:pt x="1871484" y="836688"/>
                  </a:lnTo>
                  <a:lnTo>
                    <a:pt x="1886724" y="824496"/>
                  </a:lnTo>
                  <a:close/>
                </a:path>
                <a:path w="3278504" h="2642870">
                  <a:moveTo>
                    <a:pt x="1892820" y="929652"/>
                  </a:moveTo>
                  <a:lnTo>
                    <a:pt x="1845576" y="832116"/>
                  </a:lnTo>
                  <a:lnTo>
                    <a:pt x="1830336" y="844308"/>
                  </a:lnTo>
                  <a:lnTo>
                    <a:pt x="1876056" y="941844"/>
                  </a:lnTo>
                  <a:lnTo>
                    <a:pt x="1892820" y="929652"/>
                  </a:lnTo>
                  <a:close/>
                </a:path>
                <a:path w="3278504" h="2642870">
                  <a:moveTo>
                    <a:pt x="1924824" y="903744"/>
                  </a:moveTo>
                  <a:lnTo>
                    <a:pt x="1891296" y="833640"/>
                  </a:lnTo>
                  <a:lnTo>
                    <a:pt x="1876056" y="845832"/>
                  </a:lnTo>
                  <a:lnTo>
                    <a:pt x="1909584" y="915936"/>
                  </a:lnTo>
                  <a:lnTo>
                    <a:pt x="1924824" y="903744"/>
                  </a:lnTo>
                  <a:close/>
                </a:path>
                <a:path w="3278504" h="2642870">
                  <a:moveTo>
                    <a:pt x="1972068" y="868692"/>
                  </a:moveTo>
                  <a:lnTo>
                    <a:pt x="1970328" y="851928"/>
                  </a:lnTo>
                  <a:lnTo>
                    <a:pt x="1962924" y="780300"/>
                  </a:lnTo>
                  <a:lnTo>
                    <a:pt x="1944636" y="794016"/>
                  </a:lnTo>
                  <a:lnTo>
                    <a:pt x="1949208" y="830592"/>
                  </a:lnTo>
                  <a:lnTo>
                    <a:pt x="1949208" y="832116"/>
                  </a:lnTo>
                  <a:lnTo>
                    <a:pt x="1950732" y="835164"/>
                  </a:lnTo>
                  <a:lnTo>
                    <a:pt x="1950732" y="841260"/>
                  </a:lnTo>
                  <a:lnTo>
                    <a:pt x="1952256" y="847356"/>
                  </a:lnTo>
                  <a:lnTo>
                    <a:pt x="1952256" y="851928"/>
                  </a:lnTo>
                  <a:lnTo>
                    <a:pt x="1950732" y="848880"/>
                  </a:lnTo>
                  <a:lnTo>
                    <a:pt x="1946160" y="845832"/>
                  </a:lnTo>
                  <a:lnTo>
                    <a:pt x="1940064" y="838212"/>
                  </a:lnTo>
                  <a:lnTo>
                    <a:pt x="1915680" y="815352"/>
                  </a:lnTo>
                  <a:lnTo>
                    <a:pt x="1900440" y="827544"/>
                  </a:lnTo>
                  <a:lnTo>
                    <a:pt x="1958352" y="879360"/>
                  </a:lnTo>
                  <a:lnTo>
                    <a:pt x="1972068" y="868692"/>
                  </a:lnTo>
                  <a:close/>
                </a:path>
                <a:path w="3278504" h="2642870">
                  <a:moveTo>
                    <a:pt x="2052840" y="790968"/>
                  </a:moveTo>
                  <a:lnTo>
                    <a:pt x="2049792" y="783348"/>
                  </a:lnTo>
                  <a:lnTo>
                    <a:pt x="2034552" y="792492"/>
                  </a:lnTo>
                  <a:lnTo>
                    <a:pt x="2034552" y="800112"/>
                  </a:lnTo>
                  <a:lnTo>
                    <a:pt x="2033028" y="806208"/>
                  </a:lnTo>
                  <a:lnTo>
                    <a:pt x="2023884" y="812304"/>
                  </a:lnTo>
                  <a:lnTo>
                    <a:pt x="2020836" y="813828"/>
                  </a:lnTo>
                  <a:lnTo>
                    <a:pt x="2016264" y="812304"/>
                  </a:lnTo>
                  <a:lnTo>
                    <a:pt x="2011692" y="812304"/>
                  </a:lnTo>
                  <a:lnTo>
                    <a:pt x="2008644" y="809256"/>
                  </a:lnTo>
                  <a:lnTo>
                    <a:pt x="2005596" y="804684"/>
                  </a:lnTo>
                  <a:lnTo>
                    <a:pt x="2004072" y="803160"/>
                  </a:lnTo>
                  <a:lnTo>
                    <a:pt x="2018474" y="792492"/>
                  </a:lnTo>
                  <a:lnTo>
                    <a:pt x="2045220" y="772680"/>
                  </a:lnTo>
                  <a:lnTo>
                    <a:pt x="2043696" y="769632"/>
                  </a:lnTo>
                  <a:lnTo>
                    <a:pt x="2042172" y="765060"/>
                  </a:lnTo>
                  <a:lnTo>
                    <a:pt x="2041156" y="763536"/>
                  </a:lnTo>
                  <a:lnTo>
                    <a:pt x="2039124" y="760488"/>
                  </a:lnTo>
                  <a:lnTo>
                    <a:pt x="2033028" y="752868"/>
                  </a:lnTo>
                  <a:lnTo>
                    <a:pt x="2025408" y="748296"/>
                  </a:lnTo>
                  <a:lnTo>
                    <a:pt x="2023884" y="747991"/>
                  </a:lnTo>
                  <a:lnTo>
                    <a:pt x="2023884" y="772680"/>
                  </a:lnTo>
                  <a:lnTo>
                    <a:pt x="1997976" y="792492"/>
                  </a:lnTo>
                  <a:lnTo>
                    <a:pt x="1996452" y="786396"/>
                  </a:lnTo>
                  <a:lnTo>
                    <a:pt x="1994928" y="781824"/>
                  </a:lnTo>
                  <a:lnTo>
                    <a:pt x="1994928" y="777252"/>
                  </a:lnTo>
                  <a:lnTo>
                    <a:pt x="1996452" y="772680"/>
                  </a:lnTo>
                  <a:lnTo>
                    <a:pt x="1997976" y="769632"/>
                  </a:lnTo>
                  <a:lnTo>
                    <a:pt x="2001024" y="766584"/>
                  </a:lnTo>
                  <a:lnTo>
                    <a:pt x="2005596" y="763536"/>
                  </a:lnTo>
                  <a:lnTo>
                    <a:pt x="2011692" y="763536"/>
                  </a:lnTo>
                  <a:lnTo>
                    <a:pt x="2016264" y="765060"/>
                  </a:lnTo>
                  <a:lnTo>
                    <a:pt x="2019312" y="766584"/>
                  </a:lnTo>
                  <a:lnTo>
                    <a:pt x="2022360" y="771156"/>
                  </a:lnTo>
                  <a:lnTo>
                    <a:pt x="2023884" y="772680"/>
                  </a:lnTo>
                  <a:lnTo>
                    <a:pt x="2023884" y="747991"/>
                  </a:lnTo>
                  <a:lnTo>
                    <a:pt x="2010168" y="745248"/>
                  </a:lnTo>
                  <a:lnTo>
                    <a:pt x="2002548" y="748296"/>
                  </a:lnTo>
                  <a:lnTo>
                    <a:pt x="1978164" y="786396"/>
                  </a:lnTo>
                  <a:lnTo>
                    <a:pt x="1978736" y="794105"/>
                  </a:lnTo>
                  <a:lnTo>
                    <a:pt x="2004237" y="827328"/>
                  </a:lnTo>
                  <a:lnTo>
                    <a:pt x="2017001" y="829373"/>
                  </a:lnTo>
                  <a:lnTo>
                    <a:pt x="2023694" y="828116"/>
                  </a:lnTo>
                  <a:lnTo>
                    <a:pt x="2030095" y="825423"/>
                  </a:lnTo>
                  <a:lnTo>
                    <a:pt x="2036076" y="821448"/>
                  </a:lnTo>
                  <a:lnTo>
                    <a:pt x="2042172" y="816876"/>
                  </a:lnTo>
                  <a:lnTo>
                    <a:pt x="2044458" y="813828"/>
                  </a:lnTo>
                  <a:lnTo>
                    <a:pt x="2046744" y="810780"/>
                  </a:lnTo>
                  <a:lnTo>
                    <a:pt x="2049792" y="804684"/>
                  </a:lnTo>
                  <a:lnTo>
                    <a:pt x="2051316" y="798588"/>
                  </a:lnTo>
                  <a:lnTo>
                    <a:pt x="2052840" y="790968"/>
                  </a:lnTo>
                  <a:close/>
                </a:path>
                <a:path w="3278504" h="2642870">
                  <a:moveTo>
                    <a:pt x="2102446" y="694956"/>
                  </a:moveTo>
                  <a:lnTo>
                    <a:pt x="2090940" y="682764"/>
                  </a:lnTo>
                  <a:lnTo>
                    <a:pt x="2074176" y="694956"/>
                  </a:lnTo>
                  <a:lnTo>
                    <a:pt x="2075700" y="694956"/>
                  </a:lnTo>
                  <a:lnTo>
                    <a:pt x="2102446" y="694956"/>
                  </a:lnTo>
                  <a:close/>
                </a:path>
                <a:path w="3278504" h="2642870">
                  <a:moveTo>
                    <a:pt x="2151900" y="755916"/>
                  </a:moveTo>
                  <a:lnTo>
                    <a:pt x="2150376" y="749820"/>
                  </a:lnTo>
                  <a:lnTo>
                    <a:pt x="2150376" y="742200"/>
                  </a:lnTo>
                  <a:lnTo>
                    <a:pt x="2147938" y="725436"/>
                  </a:lnTo>
                  <a:lnTo>
                    <a:pt x="2136660" y="647712"/>
                  </a:lnTo>
                  <a:lnTo>
                    <a:pt x="2119896" y="661428"/>
                  </a:lnTo>
                  <a:lnTo>
                    <a:pt x="2125992" y="698004"/>
                  </a:lnTo>
                  <a:lnTo>
                    <a:pt x="2127148" y="705713"/>
                  </a:lnTo>
                  <a:lnTo>
                    <a:pt x="2128469" y="712863"/>
                  </a:lnTo>
                  <a:lnTo>
                    <a:pt x="2130056" y="719429"/>
                  </a:lnTo>
                  <a:lnTo>
                    <a:pt x="2132088" y="725436"/>
                  </a:lnTo>
                  <a:lnTo>
                    <a:pt x="2129040" y="722388"/>
                  </a:lnTo>
                  <a:lnTo>
                    <a:pt x="2124468" y="716292"/>
                  </a:lnTo>
                  <a:lnTo>
                    <a:pt x="2116848" y="710196"/>
                  </a:lnTo>
                  <a:lnTo>
                    <a:pt x="2102802" y="695325"/>
                  </a:lnTo>
                  <a:lnTo>
                    <a:pt x="2075751" y="695325"/>
                  </a:lnTo>
                  <a:lnTo>
                    <a:pt x="2074570" y="695325"/>
                  </a:lnTo>
                  <a:lnTo>
                    <a:pt x="2071128" y="696480"/>
                  </a:lnTo>
                  <a:lnTo>
                    <a:pt x="2068080" y="698004"/>
                  </a:lnTo>
                  <a:lnTo>
                    <a:pt x="2066556" y="699528"/>
                  </a:lnTo>
                  <a:lnTo>
                    <a:pt x="2061908" y="703808"/>
                  </a:lnTo>
                  <a:lnTo>
                    <a:pt x="2059127" y="709815"/>
                  </a:lnTo>
                  <a:lnTo>
                    <a:pt x="2057768" y="717524"/>
                  </a:lnTo>
                  <a:lnTo>
                    <a:pt x="2057412" y="726960"/>
                  </a:lnTo>
                  <a:lnTo>
                    <a:pt x="2051316" y="713244"/>
                  </a:lnTo>
                  <a:lnTo>
                    <a:pt x="2036076" y="723912"/>
                  </a:lnTo>
                  <a:lnTo>
                    <a:pt x="2069604" y="794016"/>
                  </a:lnTo>
                  <a:lnTo>
                    <a:pt x="2084844" y="781824"/>
                  </a:lnTo>
                  <a:lnTo>
                    <a:pt x="2075700" y="760488"/>
                  </a:lnTo>
                  <a:lnTo>
                    <a:pt x="2071128" y="751344"/>
                  </a:lnTo>
                  <a:lnTo>
                    <a:pt x="2068080" y="743724"/>
                  </a:lnTo>
                  <a:lnTo>
                    <a:pt x="2066556" y="739152"/>
                  </a:lnTo>
                  <a:lnTo>
                    <a:pt x="2066556" y="730008"/>
                  </a:lnTo>
                  <a:lnTo>
                    <a:pt x="2067572" y="726960"/>
                  </a:lnTo>
                  <a:lnTo>
                    <a:pt x="2068080" y="725436"/>
                  </a:lnTo>
                  <a:lnTo>
                    <a:pt x="2068080" y="720864"/>
                  </a:lnTo>
                  <a:lnTo>
                    <a:pt x="2071128" y="717816"/>
                  </a:lnTo>
                  <a:lnTo>
                    <a:pt x="2074176" y="716292"/>
                  </a:lnTo>
                  <a:lnTo>
                    <a:pt x="2077224" y="713244"/>
                  </a:lnTo>
                  <a:lnTo>
                    <a:pt x="2078748" y="713244"/>
                  </a:lnTo>
                  <a:lnTo>
                    <a:pt x="2075980" y="696658"/>
                  </a:lnTo>
                  <a:lnTo>
                    <a:pt x="2130564" y="748296"/>
                  </a:lnTo>
                  <a:lnTo>
                    <a:pt x="2133612" y="757440"/>
                  </a:lnTo>
                  <a:lnTo>
                    <a:pt x="2132088" y="765060"/>
                  </a:lnTo>
                  <a:lnTo>
                    <a:pt x="2127516" y="768108"/>
                  </a:lnTo>
                  <a:lnTo>
                    <a:pt x="2124468" y="769632"/>
                  </a:lnTo>
                  <a:lnTo>
                    <a:pt x="2122944" y="771156"/>
                  </a:lnTo>
                  <a:lnTo>
                    <a:pt x="2119896" y="772680"/>
                  </a:lnTo>
                  <a:lnTo>
                    <a:pt x="2129040" y="784872"/>
                  </a:lnTo>
                  <a:lnTo>
                    <a:pt x="2133612" y="783348"/>
                  </a:lnTo>
                  <a:lnTo>
                    <a:pt x="2138184" y="780300"/>
                  </a:lnTo>
                  <a:lnTo>
                    <a:pt x="2141232" y="778776"/>
                  </a:lnTo>
                  <a:lnTo>
                    <a:pt x="2147328" y="772680"/>
                  </a:lnTo>
                  <a:lnTo>
                    <a:pt x="2151900" y="763536"/>
                  </a:lnTo>
                  <a:lnTo>
                    <a:pt x="2151900" y="755916"/>
                  </a:lnTo>
                  <a:close/>
                </a:path>
                <a:path w="3278504" h="2642870">
                  <a:moveTo>
                    <a:pt x="3278136" y="6108"/>
                  </a:moveTo>
                  <a:lnTo>
                    <a:pt x="3273564" y="0"/>
                  </a:lnTo>
                  <a:lnTo>
                    <a:pt x="46469" y="2600833"/>
                  </a:lnTo>
                  <a:lnTo>
                    <a:pt x="51765" y="2607564"/>
                  </a:lnTo>
                  <a:lnTo>
                    <a:pt x="3278136" y="6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2128266"/>
              <a:ext cx="6830695" cy="32384"/>
            </a:xfrm>
            <a:custGeom>
              <a:avLst/>
              <a:gdLst/>
              <a:ahLst/>
              <a:cxnLst/>
              <a:rect l="l" t="t" r="r" b="b"/>
              <a:pathLst>
                <a:path w="6830695" h="32385">
                  <a:moveTo>
                    <a:pt x="6830568" y="32004"/>
                  </a:moveTo>
                  <a:lnTo>
                    <a:pt x="0" y="32004"/>
                  </a:lnTo>
                  <a:lnTo>
                    <a:pt x="0" y="0"/>
                  </a:lnTo>
                  <a:lnTo>
                    <a:pt x="6830568" y="0"/>
                  </a:lnTo>
                  <a:lnTo>
                    <a:pt x="6830568" y="32004"/>
                  </a:lnTo>
                  <a:close/>
                </a:path>
              </a:pathLst>
            </a:custGeom>
            <a:solidFill>
              <a:srgbClr val="C459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43363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34" name="object 34"/>
          <p:cNvSpPr txBox="1"/>
          <p:nvPr/>
        </p:nvSpPr>
        <p:spPr>
          <a:xfrm>
            <a:off x="363751" y="1656038"/>
            <a:ext cx="6341849" cy="3251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Example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Graph-Based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for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Workflow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0964" y="2731135"/>
            <a:ext cx="863600" cy="867410"/>
            <a:chOff x="2130964" y="2731135"/>
            <a:chExt cx="863600" cy="867410"/>
          </a:xfrm>
        </p:grpSpPr>
        <p:sp>
          <p:nvSpPr>
            <p:cNvPr id="3" name="object 3"/>
            <p:cNvSpPr/>
            <p:nvPr/>
          </p:nvSpPr>
          <p:spPr>
            <a:xfrm>
              <a:off x="2135409" y="2735580"/>
              <a:ext cx="854710" cy="858519"/>
            </a:xfrm>
            <a:custGeom>
              <a:avLst/>
              <a:gdLst/>
              <a:ahLst/>
              <a:cxnLst/>
              <a:rect l="l" t="t" r="r" b="b"/>
              <a:pathLst>
                <a:path w="854710" h="858520">
                  <a:moveTo>
                    <a:pt x="427196" y="858488"/>
                  </a:moveTo>
                  <a:lnTo>
                    <a:pt x="380648" y="855969"/>
                  </a:lnTo>
                  <a:lnTo>
                    <a:pt x="335552" y="848586"/>
                  </a:lnTo>
                  <a:lnTo>
                    <a:pt x="292169" y="836601"/>
                  </a:lnTo>
                  <a:lnTo>
                    <a:pt x="250758" y="820276"/>
                  </a:lnTo>
                  <a:lnTo>
                    <a:pt x="211582" y="799874"/>
                  </a:lnTo>
                  <a:lnTo>
                    <a:pt x="174899" y="775655"/>
                  </a:lnTo>
                  <a:lnTo>
                    <a:pt x="140972" y="747883"/>
                  </a:lnTo>
                  <a:lnTo>
                    <a:pt x="110059" y="716819"/>
                  </a:lnTo>
                  <a:lnTo>
                    <a:pt x="82424" y="682724"/>
                  </a:lnTo>
                  <a:lnTo>
                    <a:pt x="58324" y="645862"/>
                  </a:lnTo>
                  <a:lnTo>
                    <a:pt x="38022" y="606493"/>
                  </a:lnTo>
                  <a:lnTo>
                    <a:pt x="21778" y="564880"/>
                  </a:lnTo>
                  <a:lnTo>
                    <a:pt x="9853" y="521285"/>
                  </a:lnTo>
                  <a:lnTo>
                    <a:pt x="2506" y="475970"/>
                  </a:lnTo>
                  <a:lnTo>
                    <a:pt x="0" y="429196"/>
                  </a:lnTo>
                  <a:lnTo>
                    <a:pt x="2506" y="382440"/>
                  </a:lnTo>
                  <a:lnTo>
                    <a:pt x="9852" y="337140"/>
                  </a:lnTo>
                  <a:lnTo>
                    <a:pt x="21777" y="293558"/>
                  </a:lnTo>
                  <a:lnTo>
                    <a:pt x="38020" y="251957"/>
                  </a:lnTo>
                  <a:lnTo>
                    <a:pt x="58321" y="212598"/>
                  </a:lnTo>
                  <a:lnTo>
                    <a:pt x="82417" y="175743"/>
                  </a:lnTo>
                  <a:lnTo>
                    <a:pt x="110050" y="141654"/>
                  </a:lnTo>
                  <a:lnTo>
                    <a:pt x="140957" y="110595"/>
                  </a:lnTo>
                  <a:lnTo>
                    <a:pt x="174879" y="82826"/>
                  </a:lnTo>
                  <a:lnTo>
                    <a:pt x="211553" y="58610"/>
                  </a:lnTo>
                  <a:lnTo>
                    <a:pt x="250721" y="38209"/>
                  </a:lnTo>
                  <a:lnTo>
                    <a:pt x="292120" y="21886"/>
                  </a:lnTo>
                  <a:lnTo>
                    <a:pt x="335490" y="9901"/>
                  </a:lnTo>
                  <a:lnTo>
                    <a:pt x="380571" y="2519"/>
                  </a:lnTo>
                  <a:lnTo>
                    <a:pt x="427101" y="0"/>
                  </a:lnTo>
                  <a:lnTo>
                    <a:pt x="473648" y="2519"/>
                  </a:lnTo>
                  <a:lnTo>
                    <a:pt x="518744" y="9902"/>
                  </a:lnTo>
                  <a:lnTo>
                    <a:pt x="562128" y="21886"/>
                  </a:lnTo>
                  <a:lnTo>
                    <a:pt x="603538" y="38211"/>
                  </a:lnTo>
                  <a:lnTo>
                    <a:pt x="642715" y="58614"/>
                  </a:lnTo>
                  <a:lnTo>
                    <a:pt x="679397" y="82832"/>
                  </a:lnTo>
                  <a:lnTo>
                    <a:pt x="713325" y="110604"/>
                  </a:lnTo>
                  <a:lnTo>
                    <a:pt x="744237" y="141669"/>
                  </a:lnTo>
                  <a:lnTo>
                    <a:pt x="771873" y="175763"/>
                  </a:lnTo>
                  <a:lnTo>
                    <a:pt x="795972" y="212626"/>
                  </a:lnTo>
                  <a:lnTo>
                    <a:pt x="816274" y="251994"/>
                  </a:lnTo>
                  <a:lnTo>
                    <a:pt x="832518" y="293607"/>
                  </a:lnTo>
                  <a:lnTo>
                    <a:pt x="844444" y="337202"/>
                  </a:lnTo>
                  <a:lnTo>
                    <a:pt x="851790" y="382518"/>
                  </a:lnTo>
                  <a:lnTo>
                    <a:pt x="854297" y="429291"/>
                  </a:lnTo>
                  <a:lnTo>
                    <a:pt x="851790" y="476047"/>
                  </a:lnTo>
                  <a:lnTo>
                    <a:pt x="844444" y="521347"/>
                  </a:lnTo>
                  <a:lnTo>
                    <a:pt x="832519" y="564929"/>
                  </a:lnTo>
                  <a:lnTo>
                    <a:pt x="816276" y="606530"/>
                  </a:lnTo>
                  <a:lnTo>
                    <a:pt x="795976" y="645890"/>
                  </a:lnTo>
                  <a:lnTo>
                    <a:pt x="771879" y="682745"/>
                  </a:lnTo>
                  <a:lnTo>
                    <a:pt x="744246" y="716833"/>
                  </a:lnTo>
                  <a:lnTo>
                    <a:pt x="713339" y="747893"/>
                  </a:lnTo>
                  <a:lnTo>
                    <a:pt x="679418" y="775661"/>
                  </a:lnTo>
                  <a:lnTo>
                    <a:pt x="642743" y="799877"/>
                  </a:lnTo>
                  <a:lnTo>
                    <a:pt x="603576" y="820278"/>
                  </a:lnTo>
                  <a:lnTo>
                    <a:pt x="562176" y="836602"/>
                  </a:lnTo>
                  <a:lnTo>
                    <a:pt x="518806" y="848586"/>
                  </a:lnTo>
                  <a:lnTo>
                    <a:pt x="473726" y="855969"/>
                  </a:lnTo>
                  <a:lnTo>
                    <a:pt x="427196" y="858488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5409" y="2735580"/>
              <a:ext cx="854710" cy="858519"/>
            </a:xfrm>
            <a:custGeom>
              <a:avLst/>
              <a:gdLst/>
              <a:ahLst/>
              <a:cxnLst/>
              <a:rect l="l" t="t" r="r" b="b"/>
              <a:pathLst>
                <a:path w="854710" h="858520">
                  <a:moveTo>
                    <a:pt x="854297" y="429291"/>
                  </a:moveTo>
                  <a:lnTo>
                    <a:pt x="851790" y="382518"/>
                  </a:lnTo>
                  <a:lnTo>
                    <a:pt x="844444" y="337202"/>
                  </a:lnTo>
                  <a:lnTo>
                    <a:pt x="832518" y="293607"/>
                  </a:lnTo>
                  <a:lnTo>
                    <a:pt x="816274" y="251994"/>
                  </a:lnTo>
                  <a:lnTo>
                    <a:pt x="795972" y="212626"/>
                  </a:lnTo>
                  <a:lnTo>
                    <a:pt x="771873" y="175763"/>
                  </a:lnTo>
                  <a:lnTo>
                    <a:pt x="744237" y="141669"/>
                  </a:lnTo>
                  <a:lnTo>
                    <a:pt x="713325" y="110604"/>
                  </a:lnTo>
                  <a:lnTo>
                    <a:pt x="679397" y="82832"/>
                  </a:lnTo>
                  <a:lnTo>
                    <a:pt x="642715" y="58614"/>
                  </a:lnTo>
                  <a:lnTo>
                    <a:pt x="603538" y="38211"/>
                  </a:lnTo>
                  <a:lnTo>
                    <a:pt x="562128" y="21886"/>
                  </a:lnTo>
                  <a:lnTo>
                    <a:pt x="518744" y="9902"/>
                  </a:lnTo>
                  <a:lnTo>
                    <a:pt x="473648" y="2519"/>
                  </a:lnTo>
                  <a:lnTo>
                    <a:pt x="427101" y="0"/>
                  </a:lnTo>
                  <a:lnTo>
                    <a:pt x="380571" y="2519"/>
                  </a:lnTo>
                  <a:lnTo>
                    <a:pt x="335490" y="9901"/>
                  </a:lnTo>
                  <a:lnTo>
                    <a:pt x="292120" y="21886"/>
                  </a:lnTo>
                  <a:lnTo>
                    <a:pt x="250721" y="38209"/>
                  </a:lnTo>
                  <a:lnTo>
                    <a:pt x="211553" y="58610"/>
                  </a:lnTo>
                  <a:lnTo>
                    <a:pt x="174879" y="82826"/>
                  </a:lnTo>
                  <a:lnTo>
                    <a:pt x="140957" y="110595"/>
                  </a:lnTo>
                  <a:lnTo>
                    <a:pt x="110050" y="141654"/>
                  </a:lnTo>
                  <a:lnTo>
                    <a:pt x="82417" y="175743"/>
                  </a:lnTo>
                  <a:lnTo>
                    <a:pt x="58321" y="212598"/>
                  </a:lnTo>
                  <a:lnTo>
                    <a:pt x="38020" y="251957"/>
                  </a:lnTo>
                  <a:lnTo>
                    <a:pt x="21777" y="293558"/>
                  </a:lnTo>
                  <a:lnTo>
                    <a:pt x="9852" y="337140"/>
                  </a:lnTo>
                  <a:lnTo>
                    <a:pt x="2506" y="382440"/>
                  </a:lnTo>
                  <a:lnTo>
                    <a:pt x="0" y="429196"/>
                  </a:lnTo>
                  <a:lnTo>
                    <a:pt x="2506" y="475970"/>
                  </a:lnTo>
                  <a:lnTo>
                    <a:pt x="9853" y="521285"/>
                  </a:lnTo>
                  <a:lnTo>
                    <a:pt x="21778" y="564880"/>
                  </a:lnTo>
                  <a:lnTo>
                    <a:pt x="38022" y="606493"/>
                  </a:lnTo>
                  <a:lnTo>
                    <a:pt x="58324" y="645862"/>
                  </a:lnTo>
                  <a:lnTo>
                    <a:pt x="82424" y="682724"/>
                  </a:lnTo>
                  <a:lnTo>
                    <a:pt x="110059" y="716819"/>
                  </a:lnTo>
                  <a:lnTo>
                    <a:pt x="140972" y="747883"/>
                  </a:lnTo>
                  <a:lnTo>
                    <a:pt x="174899" y="775655"/>
                  </a:lnTo>
                  <a:lnTo>
                    <a:pt x="211582" y="799874"/>
                  </a:lnTo>
                  <a:lnTo>
                    <a:pt x="250758" y="820276"/>
                  </a:lnTo>
                  <a:lnTo>
                    <a:pt x="292169" y="836601"/>
                  </a:lnTo>
                  <a:lnTo>
                    <a:pt x="335552" y="848586"/>
                  </a:lnTo>
                  <a:lnTo>
                    <a:pt x="380648" y="855969"/>
                  </a:lnTo>
                  <a:lnTo>
                    <a:pt x="427196" y="858488"/>
                  </a:lnTo>
                  <a:lnTo>
                    <a:pt x="473726" y="855969"/>
                  </a:lnTo>
                  <a:lnTo>
                    <a:pt x="518806" y="848586"/>
                  </a:lnTo>
                  <a:lnTo>
                    <a:pt x="562176" y="836602"/>
                  </a:lnTo>
                  <a:lnTo>
                    <a:pt x="603576" y="820278"/>
                  </a:lnTo>
                  <a:lnTo>
                    <a:pt x="642743" y="799877"/>
                  </a:lnTo>
                  <a:lnTo>
                    <a:pt x="679418" y="775661"/>
                  </a:lnTo>
                  <a:lnTo>
                    <a:pt x="713339" y="747893"/>
                  </a:lnTo>
                  <a:lnTo>
                    <a:pt x="744246" y="716833"/>
                  </a:lnTo>
                  <a:lnTo>
                    <a:pt x="771879" y="682745"/>
                  </a:lnTo>
                  <a:lnTo>
                    <a:pt x="795976" y="645890"/>
                  </a:lnTo>
                  <a:lnTo>
                    <a:pt x="816276" y="606530"/>
                  </a:lnTo>
                  <a:lnTo>
                    <a:pt x="832519" y="564929"/>
                  </a:lnTo>
                  <a:lnTo>
                    <a:pt x="844444" y="521347"/>
                  </a:lnTo>
                  <a:lnTo>
                    <a:pt x="851790" y="476047"/>
                  </a:lnTo>
                  <a:lnTo>
                    <a:pt x="854297" y="429291"/>
                  </a:lnTo>
                  <a:close/>
                </a:path>
              </a:pathLst>
            </a:custGeom>
            <a:ln w="8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78237" y="2972969"/>
            <a:ext cx="9861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985">
              <a:lnSpc>
                <a:spcPct val="101800"/>
              </a:lnSpc>
              <a:spcBef>
                <a:spcPts val="100"/>
              </a:spcBef>
            </a:pPr>
            <a:r>
              <a:rPr sz="1100" b="1" i="1" dirty="0">
                <a:latin typeface="Arial"/>
                <a:cs typeface="Arial"/>
              </a:rPr>
              <a:t>Employee  </a:t>
            </a:r>
            <a:r>
              <a:rPr sz="1100" b="1" i="1" spc="5" dirty="0">
                <a:latin typeface="Arial"/>
                <a:cs typeface="Arial"/>
              </a:rPr>
              <a:t>Desires</a:t>
            </a:r>
            <a:r>
              <a:rPr sz="1100" b="1" i="1" spc="-70" dirty="0">
                <a:latin typeface="Arial"/>
                <a:cs typeface="Arial"/>
              </a:rPr>
              <a:t> </a:t>
            </a:r>
            <a:r>
              <a:rPr sz="1100" b="1" i="1" spc="15" dirty="0">
                <a:latin typeface="Arial"/>
                <a:cs typeface="Arial"/>
              </a:rPr>
              <a:t>Leave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95603" y="2731135"/>
            <a:ext cx="863600" cy="867410"/>
            <a:chOff x="4195603" y="2731135"/>
            <a:chExt cx="863600" cy="867410"/>
          </a:xfrm>
        </p:grpSpPr>
        <p:sp>
          <p:nvSpPr>
            <p:cNvPr id="7" name="object 7"/>
            <p:cNvSpPr/>
            <p:nvPr/>
          </p:nvSpPr>
          <p:spPr>
            <a:xfrm>
              <a:off x="4200048" y="2735580"/>
              <a:ext cx="854710" cy="858519"/>
            </a:xfrm>
            <a:custGeom>
              <a:avLst/>
              <a:gdLst/>
              <a:ahLst/>
              <a:cxnLst/>
              <a:rect l="l" t="t" r="r" b="b"/>
              <a:pathLst>
                <a:path w="854710" h="858520">
                  <a:moveTo>
                    <a:pt x="427196" y="858488"/>
                  </a:moveTo>
                  <a:lnTo>
                    <a:pt x="380648" y="855969"/>
                  </a:lnTo>
                  <a:lnTo>
                    <a:pt x="335552" y="848586"/>
                  </a:lnTo>
                  <a:lnTo>
                    <a:pt x="292169" y="836601"/>
                  </a:lnTo>
                  <a:lnTo>
                    <a:pt x="250758" y="820276"/>
                  </a:lnTo>
                  <a:lnTo>
                    <a:pt x="211581" y="799874"/>
                  </a:lnTo>
                  <a:lnTo>
                    <a:pt x="174899" y="775655"/>
                  </a:lnTo>
                  <a:lnTo>
                    <a:pt x="140972" y="747883"/>
                  </a:lnTo>
                  <a:lnTo>
                    <a:pt x="110059" y="716819"/>
                  </a:lnTo>
                  <a:lnTo>
                    <a:pt x="82424" y="682724"/>
                  </a:lnTo>
                  <a:lnTo>
                    <a:pt x="58324" y="645862"/>
                  </a:lnTo>
                  <a:lnTo>
                    <a:pt x="38022" y="606493"/>
                  </a:lnTo>
                  <a:lnTo>
                    <a:pt x="21778" y="564880"/>
                  </a:lnTo>
                  <a:lnTo>
                    <a:pt x="9853" y="521285"/>
                  </a:lnTo>
                  <a:lnTo>
                    <a:pt x="2506" y="475970"/>
                  </a:lnTo>
                  <a:lnTo>
                    <a:pt x="0" y="429196"/>
                  </a:lnTo>
                  <a:lnTo>
                    <a:pt x="2506" y="382440"/>
                  </a:lnTo>
                  <a:lnTo>
                    <a:pt x="9852" y="337140"/>
                  </a:lnTo>
                  <a:lnTo>
                    <a:pt x="21777" y="293558"/>
                  </a:lnTo>
                  <a:lnTo>
                    <a:pt x="38020" y="251957"/>
                  </a:lnTo>
                  <a:lnTo>
                    <a:pt x="58321" y="212598"/>
                  </a:lnTo>
                  <a:lnTo>
                    <a:pt x="82417" y="175743"/>
                  </a:lnTo>
                  <a:lnTo>
                    <a:pt x="110050" y="141654"/>
                  </a:lnTo>
                  <a:lnTo>
                    <a:pt x="140957" y="110595"/>
                  </a:lnTo>
                  <a:lnTo>
                    <a:pt x="174878" y="82826"/>
                  </a:lnTo>
                  <a:lnTo>
                    <a:pt x="211553" y="58610"/>
                  </a:lnTo>
                  <a:lnTo>
                    <a:pt x="250721" y="38209"/>
                  </a:lnTo>
                  <a:lnTo>
                    <a:pt x="292120" y="21886"/>
                  </a:lnTo>
                  <a:lnTo>
                    <a:pt x="335490" y="9901"/>
                  </a:lnTo>
                  <a:lnTo>
                    <a:pt x="380571" y="2519"/>
                  </a:lnTo>
                  <a:lnTo>
                    <a:pt x="427100" y="0"/>
                  </a:lnTo>
                  <a:lnTo>
                    <a:pt x="473648" y="2519"/>
                  </a:lnTo>
                  <a:lnTo>
                    <a:pt x="518744" y="9902"/>
                  </a:lnTo>
                  <a:lnTo>
                    <a:pt x="562128" y="21886"/>
                  </a:lnTo>
                  <a:lnTo>
                    <a:pt x="603538" y="38211"/>
                  </a:lnTo>
                  <a:lnTo>
                    <a:pt x="642715" y="58614"/>
                  </a:lnTo>
                  <a:lnTo>
                    <a:pt x="679397" y="82832"/>
                  </a:lnTo>
                  <a:lnTo>
                    <a:pt x="713325" y="110604"/>
                  </a:lnTo>
                  <a:lnTo>
                    <a:pt x="744237" y="141669"/>
                  </a:lnTo>
                  <a:lnTo>
                    <a:pt x="771873" y="175763"/>
                  </a:lnTo>
                  <a:lnTo>
                    <a:pt x="795972" y="212626"/>
                  </a:lnTo>
                  <a:lnTo>
                    <a:pt x="816274" y="251994"/>
                  </a:lnTo>
                  <a:lnTo>
                    <a:pt x="832518" y="293607"/>
                  </a:lnTo>
                  <a:lnTo>
                    <a:pt x="844444" y="337202"/>
                  </a:lnTo>
                  <a:lnTo>
                    <a:pt x="851790" y="382518"/>
                  </a:lnTo>
                  <a:lnTo>
                    <a:pt x="854297" y="429291"/>
                  </a:lnTo>
                  <a:lnTo>
                    <a:pt x="851790" y="476047"/>
                  </a:lnTo>
                  <a:lnTo>
                    <a:pt x="844444" y="521347"/>
                  </a:lnTo>
                  <a:lnTo>
                    <a:pt x="832519" y="564929"/>
                  </a:lnTo>
                  <a:lnTo>
                    <a:pt x="816276" y="606530"/>
                  </a:lnTo>
                  <a:lnTo>
                    <a:pt x="795976" y="645890"/>
                  </a:lnTo>
                  <a:lnTo>
                    <a:pt x="771879" y="682745"/>
                  </a:lnTo>
                  <a:lnTo>
                    <a:pt x="744246" y="716833"/>
                  </a:lnTo>
                  <a:lnTo>
                    <a:pt x="713339" y="747893"/>
                  </a:lnTo>
                  <a:lnTo>
                    <a:pt x="679418" y="775661"/>
                  </a:lnTo>
                  <a:lnTo>
                    <a:pt x="642743" y="799877"/>
                  </a:lnTo>
                  <a:lnTo>
                    <a:pt x="603576" y="820278"/>
                  </a:lnTo>
                  <a:lnTo>
                    <a:pt x="562176" y="836602"/>
                  </a:lnTo>
                  <a:lnTo>
                    <a:pt x="518806" y="848586"/>
                  </a:lnTo>
                  <a:lnTo>
                    <a:pt x="473726" y="855969"/>
                  </a:lnTo>
                  <a:lnTo>
                    <a:pt x="427196" y="858488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0048" y="2735580"/>
              <a:ext cx="854710" cy="858519"/>
            </a:xfrm>
            <a:custGeom>
              <a:avLst/>
              <a:gdLst/>
              <a:ahLst/>
              <a:cxnLst/>
              <a:rect l="l" t="t" r="r" b="b"/>
              <a:pathLst>
                <a:path w="854710" h="858520">
                  <a:moveTo>
                    <a:pt x="854297" y="429291"/>
                  </a:moveTo>
                  <a:lnTo>
                    <a:pt x="851790" y="382518"/>
                  </a:lnTo>
                  <a:lnTo>
                    <a:pt x="844444" y="337202"/>
                  </a:lnTo>
                  <a:lnTo>
                    <a:pt x="832518" y="293607"/>
                  </a:lnTo>
                  <a:lnTo>
                    <a:pt x="816274" y="251994"/>
                  </a:lnTo>
                  <a:lnTo>
                    <a:pt x="795972" y="212626"/>
                  </a:lnTo>
                  <a:lnTo>
                    <a:pt x="771873" y="175763"/>
                  </a:lnTo>
                  <a:lnTo>
                    <a:pt x="744237" y="141669"/>
                  </a:lnTo>
                  <a:lnTo>
                    <a:pt x="713325" y="110604"/>
                  </a:lnTo>
                  <a:lnTo>
                    <a:pt x="679397" y="82832"/>
                  </a:lnTo>
                  <a:lnTo>
                    <a:pt x="642715" y="58614"/>
                  </a:lnTo>
                  <a:lnTo>
                    <a:pt x="603538" y="38211"/>
                  </a:lnTo>
                  <a:lnTo>
                    <a:pt x="562128" y="21886"/>
                  </a:lnTo>
                  <a:lnTo>
                    <a:pt x="518744" y="9902"/>
                  </a:lnTo>
                  <a:lnTo>
                    <a:pt x="473648" y="2519"/>
                  </a:lnTo>
                  <a:lnTo>
                    <a:pt x="427100" y="0"/>
                  </a:lnTo>
                  <a:lnTo>
                    <a:pt x="380571" y="2519"/>
                  </a:lnTo>
                  <a:lnTo>
                    <a:pt x="335490" y="9901"/>
                  </a:lnTo>
                  <a:lnTo>
                    <a:pt x="292120" y="21886"/>
                  </a:lnTo>
                  <a:lnTo>
                    <a:pt x="250721" y="38209"/>
                  </a:lnTo>
                  <a:lnTo>
                    <a:pt x="211553" y="58610"/>
                  </a:lnTo>
                  <a:lnTo>
                    <a:pt x="174878" y="82826"/>
                  </a:lnTo>
                  <a:lnTo>
                    <a:pt x="140957" y="110595"/>
                  </a:lnTo>
                  <a:lnTo>
                    <a:pt x="110050" y="141654"/>
                  </a:lnTo>
                  <a:lnTo>
                    <a:pt x="82417" y="175743"/>
                  </a:lnTo>
                  <a:lnTo>
                    <a:pt x="58321" y="212598"/>
                  </a:lnTo>
                  <a:lnTo>
                    <a:pt x="38020" y="251957"/>
                  </a:lnTo>
                  <a:lnTo>
                    <a:pt x="21777" y="293558"/>
                  </a:lnTo>
                  <a:lnTo>
                    <a:pt x="9852" y="337140"/>
                  </a:lnTo>
                  <a:lnTo>
                    <a:pt x="2506" y="382440"/>
                  </a:lnTo>
                  <a:lnTo>
                    <a:pt x="0" y="429196"/>
                  </a:lnTo>
                  <a:lnTo>
                    <a:pt x="2506" y="475970"/>
                  </a:lnTo>
                  <a:lnTo>
                    <a:pt x="9853" y="521285"/>
                  </a:lnTo>
                  <a:lnTo>
                    <a:pt x="21778" y="564880"/>
                  </a:lnTo>
                  <a:lnTo>
                    <a:pt x="38022" y="606493"/>
                  </a:lnTo>
                  <a:lnTo>
                    <a:pt x="58324" y="645862"/>
                  </a:lnTo>
                  <a:lnTo>
                    <a:pt x="82424" y="682724"/>
                  </a:lnTo>
                  <a:lnTo>
                    <a:pt x="110059" y="716819"/>
                  </a:lnTo>
                  <a:lnTo>
                    <a:pt x="140972" y="747883"/>
                  </a:lnTo>
                  <a:lnTo>
                    <a:pt x="174899" y="775655"/>
                  </a:lnTo>
                  <a:lnTo>
                    <a:pt x="211581" y="799874"/>
                  </a:lnTo>
                  <a:lnTo>
                    <a:pt x="250758" y="820276"/>
                  </a:lnTo>
                  <a:lnTo>
                    <a:pt x="292169" y="836601"/>
                  </a:lnTo>
                  <a:lnTo>
                    <a:pt x="335552" y="848586"/>
                  </a:lnTo>
                  <a:lnTo>
                    <a:pt x="380648" y="855969"/>
                  </a:lnTo>
                  <a:lnTo>
                    <a:pt x="427196" y="858488"/>
                  </a:lnTo>
                  <a:lnTo>
                    <a:pt x="473726" y="855969"/>
                  </a:lnTo>
                  <a:lnTo>
                    <a:pt x="518806" y="848586"/>
                  </a:lnTo>
                  <a:lnTo>
                    <a:pt x="562176" y="836602"/>
                  </a:lnTo>
                  <a:lnTo>
                    <a:pt x="603576" y="820278"/>
                  </a:lnTo>
                  <a:lnTo>
                    <a:pt x="642743" y="799877"/>
                  </a:lnTo>
                  <a:lnTo>
                    <a:pt x="679418" y="775661"/>
                  </a:lnTo>
                  <a:lnTo>
                    <a:pt x="713339" y="747893"/>
                  </a:lnTo>
                  <a:lnTo>
                    <a:pt x="744246" y="716833"/>
                  </a:lnTo>
                  <a:lnTo>
                    <a:pt x="771879" y="682745"/>
                  </a:lnTo>
                  <a:lnTo>
                    <a:pt x="795976" y="645890"/>
                  </a:lnTo>
                  <a:lnTo>
                    <a:pt x="816276" y="606530"/>
                  </a:lnTo>
                  <a:lnTo>
                    <a:pt x="832519" y="564929"/>
                  </a:lnTo>
                  <a:lnTo>
                    <a:pt x="844444" y="521347"/>
                  </a:lnTo>
                  <a:lnTo>
                    <a:pt x="851790" y="476047"/>
                  </a:lnTo>
                  <a:lnTo>
                    <a:pt x="854297" y="429291"/>
                  </a:lnTo>
                  <a:close/>
                </a:path>
              </a:pathLst>
            </a:custGeom>
            <a:ln w="8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94182" y="2972969"/>
            <a:ext cx="1520825" cy="368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25"/>
              </a:spcBef>
              <a:tabLst>
                <a:tab pos="760095" algn="l"/>
                <a:tab pos="1507490" algn="l"/>
              </a:tabLst>
            </a:pPr>
            <a:r>
              <a:rPr sz="1100" b="1" i="1" spc="-5" dirty="0">
                <a:latin typeface="Arial"/>
                <a:cs typeface="Arial"/>
              </a:rPr>
              <a:t>Verify	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i="1" dirty="0">
                <a:latin typeface="Arial"/>
                <a:cs typeface="Arial"/>
              </a:rPr>
              <a:t>Eligibility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57843" y="2731135"/>
            <a:ext cx="4138929" cy="1082675"/>
            <a:chOff x="2557843" y="2731135"/>
            <a:chExt cx="4138929" cy="1082675"/>
          </a:xfrm>
        </p:grpSpPr>
        <p:sp>
          <p:nvSpPr>
            <p:cNvPr id="11" name="object 11"/>
            <p:cNvSpPr/>
            <p:nvPr/>
          </p:nvSpPr>
          <p:spPr>
            <a:xfrm>
              <a:off x="2562605" y="3540347"/>
              <a:ext cx="1762125" cy="268605"/>
            </a:xfrm>
            <a:custGeom>
              <a:avLst/>
              <a:gdLst/>
              <a:ahLst/>
              <a:cxnLst/>
              <a:rect l="l" t="t" r="r" b="b"/>
              <a:pathLst>
                <a:path w="1762125" h="268604">
                  <a:moveTo>
                    <a:pt x="0" y="53721"/>
                  </a:moveTo>
                  <a:lnTo>
                    <a:pt x="0" y="268319"/>
                  </a:lnTo>
                  <a:lnTo>
                    <a:pt x="1762029" y="268319"/>
                  </a:lnTo>
                  <a:lnTo>
                    <a:pt x="1762029" y="0"/>
                  </a:lnTo>
                </a:path>
              </a:pathLst>
            </a:custGeom>
            <a:ln w="8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0154" y="346881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97917" y="98393"/>
                  </a:moveTo>
                  <a:lnTo>
                    <a:pt x="0" y="98393"/>
                  </a:lnTo>
                  <a:lnTo>
                    <a:pt x="44481" y="0"/>
                  </a:lnTo>
                  <a:lnTo>
                    <a:pt x="97917" y="9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7586" y="2735580"/>
              <a:ext cx="854710" cy="858519"/>
            </a:xfrm>
            <a:custGeom>
              <a:avLst/>
              <a:gdLst/>
              <a:ahLst/>
              <a:cxnLst/>
              <a:rect l="l" t="t" r="r" b="b"/>
              <a:pathLst>
                <a:path w="854709" h="858520">
                  <a:moveTo>
                    <a:pt x="427196" y="858488"/>
                  </a:moveTo>
                  <a:lnTo>
                    <a:pt x="380648" y="855969"/>
                  </a:lnTo>
                  <a:lnTo>
                    <a:pt x="335552" y="848586"/>
                  </a:lnTo>
                  <a:lnTo>
                    <a:pt x="292169" y="836601"/>
                  </a:lnTo>
                  <a:lnTo>
                    <a:pt x="250758" y="820276"/>
                  </a:lnTo>
                  <a:lnTo>
                    <a:pt x="211581" y="799874"/>
                  </a:lnTo>
                  <a:lnTo>
                    <a:pt x="174899" y="775655"/>
                  </a:lnTo>
                  <a:lnTo>
                    <a:pt x="140972" y="747883"/>
                  </a:lnTo>
                  <a:lnTo>
                    <a:pt x="110059" y="716819"/>
                  </a:lnTo>
                  <a:lnTo>
                    <a:pt x="82424" y="682724"/>
                  </a:lnTo>
                  <a:lnTo>
                    <a:pt x="58324" y="645862"/>
                  </a:lnTo>
                  <a:lnTo>
                    <a:pt x="38022" y="606493"/>
                  </a:lnTo>
                  <a:lnTo>
                    <a:pt x="21778" y="564880"/>
                  </a:lnTo>
                  <a:lnTo>
                    <a:pt x="9853" y="521285"/>
                  </a:lnTo>
                  <a:lnTo>
                    <a:pt x="2506" y="475970"/>
                  </a:lnTo>
                  <a:lnTo>
                    <a:pt x="0" y="429196"/>
                  </a:lnTo>
                  <a:lnTo>
                    <a:pt x="2506" y="382440"/>
                  </a:lnTo>
                  <a:lnTo>
                    <a:pt x="9852" y="337140"/>
                  </a:lnTo>
                  <a:lnTo>
                    <a:pt x="21777" y="293558"/>
                  </a:lnTo>
                  <a:lnTo>
                    <a:pt x="38020" y="251957"/>
                  </a:lnTo>
                  <a:lnTo>
                    <a:pt x="58321" y="212598"/>
                  </a:lnTo>
                  <a:lnTo>
                    <a:pt x="82417" y="175743"/>
                  </a:lnTo>
                  <a:lnTo>
                    <a:pt x="110050" y="141654"/>
                  </a:lnTo>
                  <a:lnTo>
                    <a:pt x="140957" y="110595"/>
                  </a:lnTo>
                  <a:lnTo>
                    <a:pt x="174878" y="82826"/>
                  </a:lnTo>
                  <a:lnTo>
                    <a:pt x="211553" y="58610"/>
                  </a:lnTo>
                  <a:lnTo>
                    <a:pt x="250721" y="38209"/>
                  </a:lnTo>
                  <a:lnTo>
                    <a:pt x="292120" y="21886"/>
                  </a:lnTo>
                  <a:lnTo>
                    <a:pt x="335490" y="9901"/>
                  </a:lnTo>
                  <a:lnTo>
                    <a:pt x="380571" y="2519"/>
                  </a:lnTo>
                  <a:lnTo>
                    <a:pt x="427100" y="0"/>
                  </a:lnTo>
                  <a:lnTo>
                    <a:pt x="473648" y="2519"/>
                  </a:lnTo>
                  <a:lnTo>
                    <a:pt x="518744" y="9902"/>
                  </a:lnTo>
                  <a:lnTo>
                    <a:pt x="562128" y="21886"/>
                  </a:lnTo>
                  <a:lnTo>
                    <a:pt x="603538" y="38211"/>
                  </a:lnTo>
                  <a:lnTo>
                    <a:pt x="642715" y="58614"/>
                  </a:lnTo>
                  <a:lnTo>
                    <a:pt x="679397" y="82832"/>
                  </a:lnTo>
                  <a:lnTo>
                    <a:pt x="713325" y="110604"/>
                  </a:lnTo>
                  <a:lnTo>
                    <a:pt x="744237" y="141669"/>
                  </a:lnTo>
                  <a:lnTo>
                    <a:pt x="771873" y="175763"/>
                  </a:lnTo>
                  <a:lnTo>
                    <a:pt x="795972" y="212626"/>
                  </a:lnTo>
                  <a:lnTo>
                    <a:pt x="816274" y="251994"/>
                  </a:lnTo>
                  <a:lnTo>
                    <a:pt x="832518" y="293607"/>
                  </a:lnTo>
                  <a:lnTo>
                    <a:pt x="844444" y="337202"/>
                  </a:lnTo>
                  <a:lnTo>
                    <a:pt x="851790" y="382518"/>
                  </a:lnTo>
                  <a:lnTo>
                    <a:pt x="854297" y="429291"/>
                  </a:lnTo>
                  <a:lnTo>
                    <a:pt x="851790" y="476047"/>
                  </a:lnTo>
                  <a:lnTo>
                    <a:pt x="844444" y="521347"/>
                  </a:lnTo>
                  <a:lnTo>
                    <a:pt x="832519" y="564929"/>
                  </a:lnTo>
                  <a:lnTo>
                    <a:pt x="816276" y="606530"/>
                  </a:lnTo>
                  <a:lnTo>
                    <a:pt x="795976" y="645890"/>
                  </a:lnTo>
                  <a:lnTo>
                    <a:pt x="771879" y="682745"/>
                  </a:lnTo>
                  <a:lnTo>
                    <a:pt x="744246" y="716833"/>
                  </a:lnTo>
                  <a:lnTo>
                    <a:pt x="713339" y="747893"/>
                  </a:lnTo>
                  <a:lnTo>
                    <a:pt x="679418" y="775661"/>
                  </a:lnTo>
                  <a:lnTo>
                    <a:pt x="642743" y="799877"/>
                  </a:lnTo>
                  <a:lnTo>
                    <a:pt x="603576" y="820278"/>
                  </a:lnTo>
                  <a:lnTo>
                    <a:pt x="562176" y="836602"/>
                  </a:lnTo>
                  <a:lnTo>
                    <a:pt x="518806" y="848586"/>
                  </a:lnTo>
                  <a:lnTo>
                    <a:pt x="473726" y="855969"/>
                  </a:lnTo>
                  <a:lnTo>
                    <a:pt x="427196" y="858488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37586" y="2735580"/>
              <a:ext cx="854710" cy="858519"/>
            </a:xfrm>
            <a:custGeom>
              <a:avLst/>
              <a:gdLst/>
              <a:ahLst/>
              <a:cxnLst/>
              <a:rect l="l" t="t" r="r" b="b"/>
              <a:pathLst>
                <a:path w="854709" h="858520">
                  <a:moveTo>
                    <a:pt x="854297" y="429291"/>
                  </a:moveTo>
                  <a:lnTo>
                    <a:pt x="851790" y="382518"/>
                  </a:lnTo>
                  <a:lnTo>
                    <a:pt x="844444" y="337202"/>
                  </a:lnTo>
                  <a:lnTo>
                    <a:pt x="832518" y="293607"/>
                  </a:lnTo>
                  <a:lnTo>
                    <a:pt x="816274" y="251994"/>
                  </a:lnTo>
                  <a:lnTo>
                    <a:pt x="795972" y="212626"/>
                  </a:lnTo>
                  <a:lnTo>
                    <a:pt x="771873" y="175763"/>
                  </a:lnTo>
                  <a:lnTo>
                    <a:pt x="744237" y="141669"/>
                  </a:lnTo>
                  <a:lnTo>
                    <a:pt x="713325" y="110604"/>
                  </a:lnTo>
                  <a:lnTo>
                    <a:pt x="679397" y="82832"/>
                  </a:lnTo>
                  <a:lnTo>
                    <a:pt x="642715" y="58614"/>
                  </a:lnTo>
                  <a:lnTo>
                    <a:pt x="603538" y="38211"/>
                  </a:lnTo>
                  <a:lnTo>
                    <a:pt x="562128" y="21886"/>
                  </a:lnTo>
                  <a:lnTo>
                    <a:pt x="518744" y="9902"/>
                  </a:lnTo>
                  <a:lnTo>
                    <a:pt x="473648" y="2519"/>
                  </a:lnTo>
                  <a:lnTo>
                    <a:pt x="427100" y="0"/>
                  </a:lnTo>
                  <a:lnTo>
                    <a:pt x="380571" y="2519"/>
                  </a:lnTo>
                  <a:lnTo>
                    <a:pt x="335490" y="9901"/>
                  </a:lnTo>
                  <a:lnTo>
                    <a:pt x="292120" y="21886"/>
                  </a:lnTo>
                  <a:lnTo>
                    <a:pt x="250721" y="38209"/>
                  </a:lnTo>
                  <a:lnTo>
                    <a:pt x="211553" y="58610"/>
                  </a:lnTo>
                  <a:lnTo>
                    <a:pt x="174878" y="82826"/>
                  </a:lnTo>
                  <a:lnTo>
                    <a:pt x="140957" y="110595"/>
                  </a:lnTo>
                  <a:lnTo>
                    <a:pt x="110050" y="141654"/>
                  </a:lnTo>
                  <a:lnTo>
                    <a:pt x="82417" y="175743"/>
                  </a:lnTo>
                  <a:lnTo>
                    <a:pt x="58321" y="212598"/>
                  </a:lnTo>
                  <a:lnTo>
                    <a:pt x="38020" y="251957"/>
                  </a:lnTo>
                  <a:lnTo>
                    <a:pt x="21777" y="293558"/>
                  </a:lnTo>
                  <a:lnTo>
                    <a:pt x="9852" y="337140"/>
                  </a:lnTo>
                  <a:lnTo>
                    <a:pt x="2506" y="382440"/>
                  </a:lnTo>
                  <a:lnTo>
                    <a:pt x="0" y="429196"/>
                  </a:lnTo>
                  <a:lnTo>
                    <a:pt x="2506" y="475970"/>
                  </a:lnTo>
                  <a:lnTo>
                    <a:pt x="9853" y="521285"/>
                  </a:lnTo>
                  <a:lnTo>
                    <a:pt x="21778" y="564880"/>
                  </a:lnTo>
                  <a:lnTo>
                    <a:pt x="38022" y="606493"/>
                  </a:lnTo>
                  <a:lnTo>
                    <a:pt x="58324" y="645862"/>
                  </a:lnTo>
                  <a:lnTo>
                    <a:pt x="82424" y="682724"/>
                  </a:lnTo>
                  <a:lnTo>
                    <a:pt x="110059" y="716819"/>
                  </a:lnTo>
                  <a:lnTo>
                    <a:pt x="140972" y="747883"/>
                  </a:lnTo>
                  <a:lnTo>
                    <a:pt x="174899" y="775655"/>
                  </a:lnTo>
                  <a:lnTo>
                    <a:pt x="211581" y="799874"/>
                  </a:lnTo>
                  <a:lnTo>
                    <a:pt x="250758" y="820276"/>
                  </a:lnTo>
                  <a:lnTo>
                    <a:pt x="292169" y="836601"/>
                  </a:lnTo>
                  <a:lnTo>
                    <a:pt x="335552" y="848586"/>
                  </a:lnTo>
                  <a:lnTo>
                    <a:pt x="380648" y="855969"/>
                  </a:lnTo>
                  <a:lnTo>
                    <a:pt x="427196" y="858488"/>
                  </a:lnTo>
                  <a:lnTo>
                    <a:pt x="473726" y="855969"/>
                  </a:lnTo>
                  <a:lnTo>
                    <a:pt x="518806" y="848586"/>
                  </a:lnTo>
                  <a:lnTo>
                    <a:pt x="562176" y="836602"/>
                  </a:lnTo>
                  <a:lnTo>
                    <a:pt x="603576" y="820278"/>
                  </a:lnTo>
                  <a:lnTo>
                    <a:pt x="642743" y="799877"/>
                  </a:lnTo>
                  <a:lnTo>
                    <a:pt x="679418" y="775661"/>
                  </a:lnTo>
                  <a:lnTo>
                    <a:pt x="713339" y="747893"/>
                  </a:lnTo>
                  <a:lnTo>
                    <a:pt x="744246" y="716833"/>
                  </a:lnTo>
                  <a:lnTo>
                    <a:pt x="771879" y="682745"/>
                  </a:lnTo>
                  <a:lnTo>
                    <a:pt x="795976" y="645890"/>
                  </a:lnTo>
                  <a:lnTo>
                    <a:pt x="816276" y="606530"/>
                  </a:lnTo>
                  <a:lnTo>
                    <a:pt x="832519" y="564929"/>
                  </a:lnTo>
                  <a:lnTo>
                    <a:pt x="844444" y="521347"/>
                  </a:lnTo>
                  <a:lnTo>
                    <a:pt x="851790" y="476047"/>
                  </a:lnTo>
                  <a:lnTo>
                    <a:pt x="854297" y="429291"/>
                  </a:lnTo>
                  <a:close/>
                </a:path>
              </a:pathLst>
            </a:custGeom>
            <a:ln w="8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05738" y="3894532"/>
            <a:ext cx="1048385" cy="7067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75"/>
              </a:spcBef>
            </a:pPr>
            <a:r>
              <a:rPr sz="1450" b="1" spc="25" dirty="0">
                <a:latin typeface="Arial"/>
                <a:cs typeface="Arial"/>
              </a:rPr>
              <a:t>Leave  </a:t>
            </a:r>
            <a:r>
              <a:rPr sz="1450" b="1" spc="10" dirty="0">
                <a:latin typeface="Arial"/>
                <a:cs typeface="Arial"/>
              </a:rPr>
              <a:t>A</a:t>
            </a:r>
            <a:r>
              <a:rPr sz="1450" b="1" spc="20" dirty="0">
                <a:latin typeface="Arial"/>
                <a:cs typeface="Arial"/>
              </a:rPr>
              <a:t>pp</a:t>
            </a:r>
            <a:r>
              <a:rPr sz="1450" b="1" spc="5" dirty="0">
                <a:latin typeface="Arial"/>
                <a:cs typeface="Arial"/>
              </a:rPr>
              <a:t>l</a:t>
            </a:r>
            <a:r>
              <a:rPr sz="1450" b="1" spc="-55" dirty="0">
                <a:latin typeface="Arial"/>
                <a:cs typeface="Arial"/>
              </a:rPr>
              <a:t>i</a:t>
            </a:r>
            <a:r>
              <a:rPr sz="1450" b="1" spc="30" dirty="0">
                <a:latin typeface="Arial"/>
                <a:cs typeface="Arial"/>
              </a:rPr>
              <a:t>ca</a:t>
            </a:r>
            <a:r>
              <a:rPr sz="1450" b="1" spc="70" dirty="0">
                <a:latin typeface="Arial"/>
                <a:cs typeface="Arial"/>
              </a:rPr>
              <a:t>t</a:t>
            </a:r>
            <a:r>
              <a:rPr sz="1450" b="1" spc="-55" dirty="0">
                <a:latin typeface="Arial"/>
                <a:cs typeface="Arial"/>
              </a:rPr>
              <a:t>i</a:t>
            </a:r>
            <a:r>
              <a:rPr sz="1450" b="1" spc="20" dirty="0">
                <a:latin typeface="Arial"/>
                <a:cs typeface="Arial"/>
              </a:rPr>
              <a:t>o</a:t>
            </a:r>
            <a:r>
              <a:rPr sz="1450" b="1" spc="5" dirty="0">
                <a:latin typeface="Arial"/>
                <a:cs typeface="Arial"/>
              </a:rPr>
              <a:t>n  </a:t>
            </a:r>
            <a:r>
              <a:rPr sz="1450" b="1" spc="10" dirty="0">
                <a:latin typeface="Arial"/>
                <a:cs typeface="Arial"/>
              </a:rPr>
              <a:t>Form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8358" y="2884590"/>
            <a:ext cx="6153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i="1" spc="10" dirty="0">
                <a:latin typeface="Arial"/>
                <a:cs typeface="Arial"/>
              </a:rPr>
              <a:t>Manager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5039" y="3062885"/>
            <a:ext cx="1547495" cy="366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25"/>
              </a:spcBef>
              <a:tabLst>
                <a:tab pos="786765" algn="l"/>
                <a:tab pos="1534160" algn="l"/>
              </a:tabLst>
            </a:pPr>
            <a:r>
              <a:rPr sz="1100" b="1" i="1" spc="15" dirty="0">
                <a:latin typeface="Arial"/>
                <a:cs typeface="Arial"/>
              </a:rPr>
              <a:t>Ensure	</a:t>
            </a:r>
            <a:r>
              <a:rPr sz="11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i="1" spc="-5" dirty="0">
                <a:latin typeface="Arial"/>
                <a:cs typeface="Arial"/>
              </a:rPr>
              <a:t>Feasibility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85970" y="3191636"/>
            <a:ext cx="89535" cy="98425"/>
          </a:xfrm>
          <a:custGeom>
            <a:avLst/>
            <a:gdLst/>
            <a:ahLst/>
            <a:cxnLst/>
            <a:rect l="l" t="t" r="r" b="b"/>
            <a:pathLst>
              <a:path w="89534" h="98425">
                <a:moveTo>
                  <a:pt x="0" y="98393"/>
                </a:moveTo>
                <a:lnTo>
                  <a:pt x="0" y="0"/>
                </a:lnTo>
                <a:lnTo>
                  <a:pt x="89058" y="44672"/>
                </a:lnTo>
                <a:lnTo>
                  <a:pt x="0" y="98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748528" y="3191636"/>
            <a:ext cx="1090930" cy="2339340"/>
            <a:chOff x="5748528" y="3191636"/>
            <a:chExt cx="1090930" cy="2339340"/>
          </a:xfrm>
        </p:grpSpPr>
        <p:sp>
          <p:nvSpPr>
            <p:cNvPr id="20" name="object 20"/>
            <p:cNvSpPr/>
            <p:nvPr/>
          </p:nvSpPr>
          <p:spPr>
            <a:xfrm>
              <a:off x="5748528" y="3191636"/>
              <a:ext cx="89535" cy="98425"/>
            </a:xfrm>
            <a:custGeom>
              <a:avLst/>
              <a:gdLst/>
              <a:ahLst/>
              <a:cxnLst/>
              <a:rect l="l" t="t" r="r" b="b"/>
              <a:pathLst>
                <a:path w="89535" h="98425">
                  <a:moveTo>
                    <a:pt x="0" y="98393"/>
                  </a:moveTo>
                  <a:lnTo>
                    <a:pt x="0" y="0"/>
                  </a:lnTo>
                  <a:lnTo>
                    <a:pt x="88963" y="44672"/>
                  </a:lnTo>
                  <a:lnTo>
                    <a:pt x="0" y="9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37491" y="4524089"/>
              <a:ext cx="996791" cy="10015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7491" y="4524089"/>
              <a:ext cx="996950" cy="1002030"/>
            </a:xfrm>
            <a:custGeom>
              <a:avLst/>
              <a:gdLst/>
              <a:ahLst/>
              <a:cxnLst/>
              <a:rect l="l" t="t" r="r" b="b"/>
              <a:pathLst>
                <a:path w="996950" h="1002029">
                  <a:moveTo>
                    <a:pt x="996791" y="500824"/>
                  </a:moveTo>
                  <a:lnTo>
                    <a:pt x="994510" y="452590"/>
                  </a:lnTo>
                  <a:lnTo>
                    <a:pt x="987806" y="405653"/>
                  </a:lnTo>
                  <a:lnTo>
                    <a:pt x="976888" y="360224"/>
                  </a:lnTo>
                  <a:lnTo>
                    <a:pt x="961965" y="316512"/>
                  </a:lnTo>
                  <a:lnTo>
                    <a:pt x="943244" y="274727"/>
                  </a:lnTo>
                  <a:lnTo>
                    <a:pt x="920935" y="235079"/>
                  </a:lnTo>
                  <a:lnTo>
                    <a:pt x="895246" y="197778"/>
                  </a:lnTo>
                  <a:lnTo>
                    <a:pt x="866386" y="163033"/>
                  </a:lnTo>
                  <a:lnTo>
                    <a:pt x="834563" y="131054"/>
                  </a:lnTo>
                  <a:lnTo>
                    <a:pt x="799986" y="102052"/>
                  </a:lnTo>
                  <a:lnTo>
                    <a:pt x="762863" y="76236"/>
                  </a:lnTo>
                  <a:lnTo>
                    <a:pt x="723403" y="53816"/>
                  </a:lnTo>
                  <a:lnTo>
                    <a:pt x="681815" y="35002"/>
                  </a:lnTo>
                  <a:lnTo>
                    <a:pt x="638306" y="20003"/>
                  </a:lnTo>
                  <a:lnTo>
                    <a:pt x="593087" y="9030"/>
                  </a:lnTo>
                  <a:lnTo>
                    <a:pt x="546364" y="2292"/>
                  </a:lnTo>
                  <a:lnTo>
                    <a:pt x="498348" y="0"/>
                  </a:lnTo>
                  <a:lnTo>
                    <a:pt x="450347" y="2292"/>
                  </a:lnTo>
                  <a:lnTo>
                    <a:pt x="403638" y="9030"/>
                  </a:lnTo>
                  <a:lnTo>
                    <a:pt x="358431" y="20002"/>
                  </a:lnTo>
                  <a:lnTo>
                    <a:pt x="314933" y="35000"/>
                  </a:lnTo>
                  <a:lnTo>
                    <a:pt x="273354" y="53813"/>
                  </a:lnTo>
                  <a:lnTo>
                    <a:pt x="233901" y="76232"/>
                  </a:lnTo>
                  <a:lnTo>
                    <a:pt x="196785" y="102045"/>
                  </a:lnTo>
                  <a:lnTo>
                    <a:pt x="162213" y="131044"/>
                  </a:lnTo>
                  <a:lnTo>
                    <a:pt x="130394" y="163019"/>
                  </a:lnTo>
                  <a:lnTo>
                    <a:pt x="101537" y="197758"/>
                  </a:lnTo>
                  <a:lnTo>
                    <a:pt x="75851" y="235053"/>
                  </a:lnTo>
                  <a:lnTo>
                    <a:pt x="53543" y="274694"/>
                  </a:lnTo>
                  <a:lnTo>
                    <a:pt x="34824" y="316470"/>
                  </a:lnTo>
                  <a:lnTo>
                    <a:pt x="19901" y="360171"/>
                  </a:lnTo>
                  <a:lnTo>
                    <a:pt x="8984" y="405588"/>
                  </a:lnTo>
                  <a:lnTo>
                    <a:pt x="2280" y="452511"/>
                  </a:lnTo>
                  <a:lnTo>
                    <a:pt x="0" y="500729"/>
                  </a:lnTo>
                  <a:lnTo>
                    <a:pt x="2280" y="548963"/>
                  </a:lnTo>
                  <a:lnTo>
                    <a:pt x="8984" y="595899"/>
                  </a:lnTo>
                  <a:lnTo>
                    <a:pt x="19902" y="641329"/>
                  </a:lnTo>
                  <a:lnTo>
                    <a:pt x="34825" y="685041"/>
                  </a:lnTo>
                  <a:lnTo>
                    <a:pt x="53546" y="726826"/>
                  </a:lnTo>
                  <a:lnTo>
                    <a:pt x="75855" y="766474"/>
                  </a:lnTo>
                  <a:lnTo>
                    <a:pt x="101544" y="803775"/>
                  </a:lnTo>
                  <a:lnTo>
                    <a:pt x="130404" y="838520"/>
                  </a:lnTo>
                  <a:lnTo>
                    <a:pt x="162227" y="870499"/>
                  </a:lnTo>
                  <a:lnTo>
                    <a:pt x="196804" y="899501"/>
                  </a:lnTo>
                  <a:lnTo>
                    <a:pt x="233927" y="925317"/>
                  </a:lnTo>
                  <a:lnTo>
                    <a:pt x="273387" y="947737"/>
                  </a:lnTo>
                  <a:lnTo>
                    <a:pt x="314975" y="966551"/>
                  </a:lnTo>
                  <a:lnTo>
                    <a:pt x="358484" y="981550"/>
                  </a:lnTo>
                  <a:lnTo>
                    <a:pt x="403704" y="992523"/>
                  </a:lnTo>
                  <a:lnTo>
                    <a:pt x="450426" y="999261"/>
                  </a:lnTo>
                  <a:lnTo>
                    <a:pt x="498443" y="1001553"/>
                  </a:lnTo>
                  <a:lnTo>
                    <a:pt x="546444" y="999261"/>
                  </a:lnTo>
                  <a:lnTo>
                    <a:pt x="593152" y="992523"/>
                  </a:lnTo>
                  <a:lnTo>
                    <a:pt x="638360" y="981550"/>
                  </a:lnTo>
                  <a:lnTo>
                    <a:pt x="681857" y="966552"/>
                  </a:lnTo>
                  <a:lnTo>
                    <a:pt x="723437" y="947739"/>
                  </a:lnTo>
                  <a:lnTo>
                    <a:pt x="762889" y="925321"/>
                  </a:lnTo>
                  <a:lnTo>
                    <a:pt x="800005" y="899507"/>
                  </a:lnTo>
                  <a:lnTo>
                    <a:pt x="834577" y="870508"/>
                  </a:lnTo>
                  <a:lnTo>
                    <a:pt x="866396" y="838534"/>
                  </a:lnTo>
                  <a:lnTo>
                    <a:pt x="895253" y="803795"/>
                  </a:lnTo>
                  <a:lnTo>
                    <a:pt x="920940" y="766500"/>
                  </a:lnTo>
                  <a:lnTo>
                    <a:pt x="943247" y="726859"/>
                  </a:lnTo>
                  <a:lnTo>
                    <a:pt x="961966" y="685083"/>
                  </a:lnTo>
                  <a:lnTo>
                    <a:pt x="976889" y="641382"/>
                  </a:lnTo>
                  <a:lnTo>
                    <a:pt x="987806" y="595965"/>
                  </a:lnTo>
                  <a:lnTo>
                    <a:pt x="994510" y="549042"/>
                  </a:lnTo>
                  <a:lnTo>
                    <a:pt x="996791" y="500824"/>
                  </a:lnTo>
                  <a:close/>
                </a:path>
              </a:pathLst>
            </a:custGeom>
            <a:ln w="8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74235" y="4904554"/>
            <a:ext cx="53657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i="1" spc="40" dirty="0">
                <a:latin typeface="Arial"/>
                <a:cs typeface="Arial"/>
              </a:rPr>
              <a:t>R</a:t>
            </a:r>
            <a:r>
              <a:rPr sz="1300" b="1" i="1" spc="-35" dirty="0">
                <a:latin typeface="Arial"/>
                <a:cs typeface="Arial"/>
              </a:rPr>
              <a:t>e</a:t>
            </a:r>
            <a:r>
              <a:rPr sz="1300" b="1" i="1" spc="-20" dirty="0">
                <a:latin typeface="Arial"/>
                <a:cs typeface="Arial"/>
              </a:rPr>
              <a:t>j</a:t>
            </a:r>
            <a:r>
              <a:rPr sz="1300" b="1" i="1" spc="45" dirty="0">
                <a:latin typeface="Arial"/>
                <a:cs typeface="Arial"/>
              </a:rPr>
              <a:t>e</a:t>
            </a:r>
            <a:r>
              <a:rPr sz="1300" b="1" i="1" spc="60" dirty="0">
                <a:latin typeface="Arial"/>
                <a:cs typeface="Arial"/>
              </a:rPr>
              <a:t>c</a:t>
            </a:r>
            <a:r>
              <a:rPr sz="1300" b="1" i="1" spc="10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93634" y="3589305"/>
            <a:ext cx="1215390" cy="1149985"/>
            <a:chOff x="4693634" y="3589305"/>
            <a:chExt cx="1215390" cy="1149985"/>
          </a:xfrm>
        </p:grpSpPr>
        <p:sp>
          <p:nvSpPr>
            <p:cNvPr id="25" name="object 25"/>
            <p:cNvSpPr/>
            <p:nvPr/>
          </p:nvSpPr>
          <p:spPr>
            <a:xfrm>
              <a:off x="4698396" y="3594068"/>
              <a:ext cx="1165860" cy="1100455"/>
            </a:xfrm>
            <a:custGeom>
              <a:avLst/>
              <a:gdLst/>
              <a:ahLst/>
              <a:cxnLst/>
              <a:rect l="l" t="t" r="r" b="b"/>
              <a:pathLst>
                <a:path w="1165860" h="1100454">
                  <a:moveTo>
                    <a:pt x="0" y="0"/>
                  </a:moveTo>
                  <a:lnTo>
                    <a:pt x="1165859" y="1099947"/>
                  </a:lnTo>
                </a:path>
              </a:pathLst>
            </a:custGeom>
            <a:ln w="8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10821" y="464029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97917" y="98393"/>
                  </a:moveTo>
                  <a:lnTo>
                    <a:pt x="0" y="71532"/>
                  </a:lnTo>
                  <a:lnTo>
                    <a:pt x="71151" y="0"/>
                  </a:lnTo>
                  <a:lnTo>
                    <a:pt x="97917" y="9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04052" y="4377595"/>
            <a:ext cx="84137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-55" dirty="0">
                <a:latin typeface="Arial"/>
                <a:cs typeface="Arial"/>
              </a:rPr>
              <a:t>I</a:t>
            </a:r>
            <a:r>
              <a:rPr sz="1450" b="1" spc="20" dirty="0">
                <a:latin typeface="Arial"/>
                <a:cs typeface="Arial"/>
              </a:rPr>
              <a:t>n</a:t>
            </a:r>
            <a:r>
              <a:rPr sz="1450" b="1" spc="100" dirty="0">
                <a:latin typeface="Arial"/>
                <a:cs typeface="Arial"/>
              </a:rPr>
              <a:t>e</a:t>
            </a:r>
            <a:r>
              <a:rPr sz="1450" b="1" spc="5" dirty="0">
                <a:latin typeface="Arial"/>
                <a:cs typeface="Arial"/>
              </a:rPr>
              <a:t>l</a:t>
            </a:r>
            <a:r>
              <a:rPr sz="1450" b="1" spc="-55" dirty="0">
                <a:latin typeface="Arial"/>
                <a:cs typeface="Arial"/>
              </a:rPr>
              <a:t>i</a:t>
            </a:r>
            <a:r>
              <a:rPr sz="1450" b="1" spc="95" dirty="0">
                <a:latin typeface="Arial"/>
                <a:cs typeface="Arial"/>
              </a:rPr>
              <a:t>g</a:t>
            </a:r>
            <a:r>
              <a:rPr sz="1450" b="1" spc="-70" dirty="0">
                <a:latin typeface="Arial"/>
                <a:cs typeface="Arial"/>
              </a:rPr>
              <a:t>i</a:t>
            </a:r>
            <a:r>
              <a:rPr sz="1450" b="1" spc="95" dirty="0">
                <a:latin typeface="Arial"/>
                <a:cs typeface="Arial"/>
              </a:rPr>
              <a:t>b</a:t>
            </a:r>
            <a:r>
              <a:rPr sz="1450" b="1" spc="-55" dirty="0">
                <a:latin typeface="Arial"/>
                <a:cs typeface="Arial"/>
              </a:rPr>
              <a:t>l</a:t>
            </a:r>
            <a:r>
              <a:rPr sz="1450" b="1" spc="10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9116" y="3339762"/>
            <a:ext cx="69024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10" dirty="0">
                <a:latin typeface="Arial"/>
                <a:cs typeface="Arial"/>
              </a:rPr>
              <a:t>El</a:t>
            </a:r>
            <a:r>
              <a:rPr sz="1450" b="1" spc="-55" dirty="0">
                <a:latin typeface="Arial"/>
                <a:cs typeface="Arial"/>
              </a:rPr>
              <a:t>i</a:t>
            </a:r>
            <a:r>
              <a:rPr sz="1450" b="1" spc="95" dirty="0">
                <a:latin typeface="Arial"/>
                <a:cs typeface="Arial"/>
              </a:rPr>
              <a:t>g</a:t>
            </a:r>
            <a:r>
              <a:rPr sz="1450" b="1" spc="-55" dirty="0">
                <a:latin typeface="Arial"/>
                <a:cs typeface="Arial"/>
              </a:rPr>
              <a:t>i</a:t>
            </a:r>
            <a:r>
              <a:rPr sz="1450" b="1" spc="80" dirty="0">
                <a:latin typeface="Arial"/>
                <a:cs typeface="Arial"/>
              </a:rPr>
              <a:t>b</a:t>
            </a:r>
            <a:r>
              <a:rPr sz="1450" b="1" spc="-55" dirty="0">
                <a:latin typeface="Arial"/>
                <a:cs typeface="Arial"/>
              </a:rPr>
              <a:t>l</a:t>
            </a:r>
            <a:r>
              <a:rPr sz="1450" b="1" spc="10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97442" y="2803331"/>
            <a:ext cx="76898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latin typeface="Arial"/>
                <a:cs typeface="Arial"/>
              </a:rPr>
              <a:t>Feasible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189087" y="3589620"/>
            <a:ext cx="191770" cy="1006475"/>
            <a:chOff x="6189087" y="3589620"/>
            <a:chExt cx="191770" cy="1006475"/>
          </a:xfrm>
        </p:grpSpPr>
        <p:sp>
          <p:nvSpPr>
            <p:cNvPr id="31" name="object 31"/>
            <p:cNvSpPr/>
            <p:nvPr/>
          </p:nvSpPr>
          <p:spPr>
            <a:xfrm>
              <a:off x="6193535" y="3594068"/>
              <a:ext cx="133985" cy="930275"/>
            </a:xfrm>
            <a:custGeom>
              <a:avLst/>
              <a:gdLst/>
              <a:ahLst/>
              <a:cxnLst/>
              <a:rect l="l" t="t" r="r" b="b"/>
              <a:pathLst>
                <a:path w="133985" h="930275">
                  <a:moveTo>
                    <a:pt x="0" y="0"/>
                  </a:moveTo>
                  <a:lnTo>
                    <a:pt x="133445" y="930021"/>
                  </a:lnTo>
                </a:path>
              </a:pathLst>
            </a:custGeom>
            <a:ln w="8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82499" y="4506182"/>
              <a:ext cx="98425" cy="89535"/>
            </a:xfrm>
            <a:custGeom>
              <a:avLst/>
              <a:gdLst/>
              <a:ahLst/>
              <a:cxnLst/>
              <a:rect l="l" t="t" r="r" b="b"/>
              <a:pathLst>
                <a:path w="98425" h="89535">
                  <a:moveTo>
                    <a:pt x="53339" y="89439"/>
                  </a:moveTo>
                  <a:lnTo>
                    <a:pt x="0" y="8953"/>
                  </a:lnTo>
                  <a:lnTo>
                    <a:pt x="97916" y="0"/>
                  </a:lnTo>
                  <a:lnTo>
                    <a:pt x="53339" y="89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40872" y="4019424"/>
            <a:ext cx="114427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-15" dirty="0">
                <a:latin typeface="Arial"/>
                <a:cs typeface="Arial"/>
              </a:rPr>
              <a:t>Not</a:t>
            </a:r>
            <a:r>
              <a:rPr sz="1450" b="1" spc="-45" dirty="0">
                <a:latin typeface="Arial"/>
                <a:cs typeface="Arial"/>
              </a:rPr>
              <a:t> </a:t>
            </a:r>
            <a:r>
              <a:rPr sz="1450" b="1" spc="20" dirty="0">
                <a:latin typeface="Arial"/>
                <a:cs typeface="Arial"/>
              </a:rPr>
              <a:t>Feasible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470485" y="2731131"/>
            <a:ext cx="1005840" cy="1010919"/>
            <a:chOff x="7470485" y="2731131"/>
            <a:chExt cx="1005840" cy="1010919"/>
          </a:xfrm>
        </p:grpSpPr>
        <p:sp>
          <p:nvSpPr>
            <p:cNvPr id="35" name="object 35"/>
            <p:cNvSpPr/>
            <p:nvPr/>
          </p:nvSpPr>
          <p:spPr>
            <a:xfrm>
              <a:off x="7474934" y="2735579"/>
              <a:ext cx="996791" cy="10015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74934" y="2735579"/>
              <a:ext cx="996950" cy="1002030"/>
            </a:xfrm>
            <a:custGeom>
              <a:avLst/>
              <a:gdLst/>
              <a:ahLst/>
              <a:cxnLst/>
              <a:rect l="l" t="t" r="r" b="b"/>
              <a:pathLst>
                <a:path w="996950" h="1002029">
                  <a:moveTo>
                    <a:pt x="996791" y="500824"/>
                  </a:moveTo>
                  <a:lnTo>
                    <a:pt x="994510" y="452590"/>
                  </a:lnTo>
                  <a:lnTo>
                    <a:pt x="987806" y="405653"/>
                  </a:lnTo>
                  <a:lnTo>
                    <a:pt x="976888" y="360224"/>
                  </a:lnTo>
                  <a:lnTo>
                    <a:pt x="961965" y="316512"/>
                  </a:lnTo>
                  <a:lnTo>
                    <a:pt x="943244" y="274727"/>
                  </a:lnTo>
                  <a:lnTo>
                    <a:pt x="920935" y="235079"/>
                  </a:lnTo>
                  <a:lnTo>
                    <a:pt x="895246" y="197778"/>
                  </a:lnTo>
                  <a:lnTo>
                    <a:pt x="866386" y="163033"/>
                  </a:lnTo>
                  <a:lnTo>
                    <a:pt x="834563" y="131054"/>
                  </a:lnTo>
                  <a:lnTo>
                    <a:pt x="799986" y="102052"/>
                  </a:lnTo>
                  <a:lnTo>
                    <a:pt x="762863" y="76236"/>
                  </a:lnTo>
                  <a:lnTo>
                    <a:pt x="723403" y="53816"/>
                  </a:lnTo>
                  <a:lnTo>
                    <a:pt x="681815" y="35002"/>
                  </a:lnTo>
                  <a:lnTo>
                    <a:pt x="638306" y="20003"/>
                  </a:lnTo>
                  <a:lnTo>
                    <a:pt x="593087" y="9030"/>
                  </a:lnTo>
                  <a:lnTo>
                    <a:pt x="546364" y="2292"/>
                  </a:lnTo>
                  <a:lnTo>
                    <a:pt x="498348" y="0"/>
                  </a:lnTo>
                  <a:lnTo>
                    <a:pt x="450347" y="2292"/>
                  </a:lnTo>
                  <a:lnTo>
                    <a:pt x="403638" y="9030"/>
                  </a:lnTo>
                  <a:lnTo>
                    <a:pt x="358431" y="20002"/>
                  </a:lnTo>
                  <a:lnTo>
                    <a:pt x="314933" y="35000"/>
                  </a:lnTo>
                  <a:lnTo>
                    <a:pt x="273354" y="53813"/>
                  </a:lnTo>
                  <a:lnTo>
                    <a:pt x="233901" y="76232"/>
                  </a:lnTo>
                  <a:lnTo>
                    <a:pt x="196785" y="102045"/>
                  </a:lnTo>
                  <a:lnTo>
                    <a:pt x="162213" y="131044"/>
                  </a:lnTo>
                  <a:lnTo>
                    <a:pt x="130394" y="163019"/>
                  </a:lnTo>
                  <a:lnTo>
                    <a:pt x="101537" y="197758"/>
                  </a:lnTo>
                  <a:lnTo>
                    <a:pt x="75851" y="235053"/>
                  </a:lnTo>
                  <a:lnTo>
                    <a:pt x="53543" y="274694"/>
                  </a:lnTo>
                  <a:lnTo>
                    <a:pt x="34824" y="316470"/>
                  </a:lnTo>
                  <a:lnTo>
                    <a:pt x="19901" y="360171"/>
                  </a:lnTo>
                  <a:lnTo>
                    <a:pt x="8984" y="405588"/>
                  </a:lnTo>
                  <a:lnTo>
                    <a:pt x="2280" y="452511"/>
                  </a:lnTo>
                  <a:lnTo>
                    <a:pt x="0" y="500729"/>
                  </a:lnTo>
                  <a:lnTo>
                    <a:pt x="2280" y="548963"/>
                  </a:lnTo>
                  <a:lnTo>
                    <a:pt x="8984" y="595899"/>
                  </a:lnTo>
                  <a:lnTo>
                    <a:pt x="19902" y="641329"/>
                  </a:lnTo>
                  <a:lnTo>
                    <a:pt x="34825" y="685041"/>
                  </a:lnTo>
                  <a:lnTo>
                    <a:pt x="53546" y="726826"/>
                  </a:lnTo>
                  <a:lnTo>
                    <a:pt x="75855" y="766474"/>
                  </a:lnTo>
                  <a:lnTo>
                    <a:pt x="101544" y="803775"/>
                  </a:lnTo>
                  <a:lnTo>
                    <a:pt x="130404" y="838520"/>
                  </a:lnTo>
                  <a:lnTo>
                    <a:pt x="162227" y="870499"/>
                  </a:lnTo>
                  <a:lnTo>
                    <a:pt x="196804" y="899501"/>
                  </a:lnTo>
                  <a:lnTo>
                    <a:pt x="233927" y="925317"/>
                  </a:lnTo>
                  <a:lnTo>
                    <a:pt x="273387" y="947737"/>
                  </a:lnTo>
                  <a:lnTo>
                    <a:pt x="314975" y="966551"/>
                  </a:lnTo>
                  <a:lnTo>
                    <a:pt x="358484" y="981550"/>
                  </a:lnTo>
                  <a:lnTo>
                    <a:pt x="403704" y="992523"/>
                  </a:lnTo>
                  <a:lnTo>
                    <a:pt x="450426" y="999261"/>
                  </a:lnTo>
                  <a:lnTo>
                    <a:pt x="498443" y="1001553"/>
                  </a:lnTo>
                  <a:lnTo>
                    <a:pt x="546444" y="999261"/>
                  </a:lnTo>
                  <a:lnTo>
                    <a:pt x="593152" y="992523"/>
                  </a:lnTo>
                  <a:lnTo>
                    <a:pt x="638360" y="981550"/>
                  </a:lnTo>
                  <a:lnTo>
                    <a:pt x="681857" y="966552"/>
                  </a:lnTo>
                  <a:lnTo>
                    <a:pt x="723437" y="947739"/>
                  </a:lnTo>
                  <a:lnTo>
                    <a:pt x="762889" y="925321"/>
                  </a:lnTo>
                  <a:lnTo>
                    <a:pt x="800005" y="899507"/>
                  </a:lnTo>
                  <a:lnTo>
                    <a:pt x="834577" y="870508"/>
                  </a:lnTo>
                  <a:lnTo>
                    <a:pt x="866396" y="838534"/>
                  </a:lnTo>
                  <a:lnTo>
                    <a:pt x="895253" y="803795"/>
                  </a:lnTo>
                  <a:lnTo>
                    <a:pt x="920940" y="766500"/>
                  </a:lnTo>
                  <a:lnTo>
                    <a:pt x="943247" y="726859"/>
                  </a:lnTo>
                  <a:lnTo>
                    <a:pt x="961966" y="685083"/>
                  </a:lnTo>
                  <a:lnTo>
                    <a:pt x="976889" y="641382"/>
                  </a:lnTo>
                  <a:lnTo>
                    <a:pt x="987806" y="595965"/>
                  </a:lnTo>
                  <a:lnTo>
                    <a:pt x="994510" y="549042"/>
                  </a:lnTo>
                  <a:lnTo>
                    <a:pt x="996791" y="500824"/>
                  </a:lnTo>
                  <a:close/>
                </a:path>
              </a:pathLst>
            </a:custGeom>
            <a:ln w="8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22595" y="3116907"/>
            <a:ext cx="69786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i="1" spc="40" dirty="0">
                <a:latin typeface="Arial"/>
                <a:cs typeface="Arial"/>
              </a:rPr>
              <a:t>A</a:t>
            </a:r>
            <a:r>
              <a:rPr sz="1300" b="1" i="1" spc="-30" dirty="0">
                <a:latin typeface="Arial"/>
                <a:cs typeface="Arial"/>
              </a:rPr>
              <a:t>p</a:t>
            </a:r>
            <a:r>
              <a:rPr sz="1300" b="1" i="1" spc="-40" dirty="0">
                <a:latin typeface="Arial"/>
                <a:cs typeface="Arial"/>
              </a:rPr>
              <a:t>p</a:t>
            </a:r>
            <a:r>
              <a:rPr sz="1300" b="1" i="1" spc="60" dirty="0">
                <a:latin typeface="Arial"/>
                <a:cs typeface="Arial"/>
              </a:rPr>
              <a:t>r</a:t>
            </a:r>
            <a:r>
              <a:rPr sz="1300" b="1" i="1" spc="-40" dirty="0">
                <a:latin typeface="Arial"/>
                <a:cs typeface="Arial"/>
              </a:rPr>
              <a:t>o</a:t>
            </a:r>
            <a:r>
              <a:rPr sz="1300" b="1" i="1" spc="-20" dirty="0">
                <a:latin typeface="Arial"/>
                <a:cs typeface="Arial"/>
              </a:rPr>
              <a:t>v</a:t>
            </a:r>
            <a:r>
              <a:rPr sz="1300" b="1" i="1" spc="15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88062" y="1275042"/>
            <a:ext cx="40315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41" name="object 41"/>
          <p:cNvSpPr txBox="1"/>
          <p:nvPr/>
        </p:nvSpPr>
        <p:spPr>
          <a:xfrm>
            <a:off x="363750" y="1656038"/>
            <a:ext cx="3827249" cy="3251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Workflow</a:t>
            </a:r>
            <a:r>
              <a:rPr sz="1950" b="1" spc="-11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Modelling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9966" y="2407157"/>
          <a:ext cx="7867650" cy="379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550"/>
                <a:gridCol w="2875915"/>
                <a:gridCol w="2623185"/>
              </a:tblGrid>
              <a:tr h="4343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Current</a:t>
                      </a:r>
                      <a:r>
                        <a:rPr sz="145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Condition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Expected 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Target</a:t>
                      </a:r>
                      <a:r>
                        <a:rPr sz="145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</a:tr>
              <a:tr h="55778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-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5" dirty="0">
                          <a:latin typeface="Carlito"/>
                          <a:cs typeface="Carlito"/>
                        </a:rPr>
                        <a:t>Apply</a:t>
                      </a:r>
                      <a:r>
                        <a:rPr sz="1450" spc="5" dirty="0">
                          <a:latin typeface="Carlito"/>
                          <a:cs typeface="Carlito"/>
                        </a:rPr>
                        <a:t> Leave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51840" indent="-635">
                        <a:lnSpc>
                          <a:spcPct val="102099"/>
                        </a:lnSpc>
                        <a:spcBef>
                          <a:spcPts val="204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Awaiting 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Verification </a:t>
                      </a:r>
                      <a:r>
                        <a:rPr sz="1450" spc="5" dirty="0">
                          <a:latin typeface="Carlito"/>
                          <a:cs typeface="Carlito"/>
                        </a:rPr>
                        <a:t>of  Eligibility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749808">
                <a:tc>
                  <a:txBody>
                    <a:bodyPr/>
                    <a:lstStyle/>
                    <a:p>
                      <a:pPr marL="76200" marR="497205">
                        <a:lnSpc>
                          <a:spcPct val="102099"/>
                        </a:lnSpc>
                        <a:spcBef>
                          <a:spcPts val="204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Awaiting 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Verification </a:t>
                      </a:r>
                      <a:r>
                        <a:rPr sz="1450" spc="5" dirty="0">
                          <a:latin typeface="Carlito"/>
                          <a:cs typeface="Carlito"/>
                        </a:rPr>
                        <a:t>of  Eligibility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Eligible to </a:t>
                      </a:r>
                      <a:r>
                        <a:rPr sz="1450" spc="-5" dirty="0">
                          <a:latin typeface="Carlito"/>
                          <a:cs typeface="Carlito"/>
                        </a:rPr>
                        <a:t>take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 leave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Awaiting Manager</a:t>
                      </a:r>
                      <a:r>
                        <a:rPr sz="145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5" dirty="0">
                          <a:latin typeface="Carlito"/>
                          <a:cs typeface="Carlito"/>
                        </a:rPr>
                        <a:t>Approval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557784">
                <a:tc>
                  <a:txBody>
                    <a:bodyPr/>
                    <a:lstStyle/>
                    <a:p>
                      <a:pPr marL="76200" marR="497205">
                        <a:lnSpc>
                          <a:spcPct val="102099"/>
                        </a:lnSpc>
                        <a:spcBef>
                          <a:spcPts val="204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Awaiting 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Verification </a:t>
                      </a:r>
                      <a:r>
                        <a:rPr sz="1450" spc="5" dirty="0">
                          <a:latin typeface="Carlito"/>
                          <a:cs typeface="Carlito"/>
                        </a:rPr>
                        <a:t>of  Eligibility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eligible to </a:t>
                      </a:r>
                      <a:r>
                        <a:rPr sz="1450" spc="-5" dirty="0">
                          <a:latin typeface="Carlito"/>
                          <a:cs typeface="Carlito"/>
                        </a:rPr>
                        <a:t>take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 leave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Rejected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74980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Awaiting Manager 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Approval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5" dirty="0">
                          <a:latin typeface="Carlito"/>
                          <a:cs typeface="Carlito"/>
                        </a:rPr>
                        <a:t>Leave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 Feasible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Approved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74980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Awaiting Manager 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Approval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5" dirty="0">
                          <a:latin typeface="Carlito"/>
                          <a:cs typeface="Carlito"/>
                        </a:rPr>
                        <a:t>Leave 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45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50" spc="10" dirty="0">
                          <a:latin typeface="Carlito"/>
                          <a:cs typeface="Carlito"/>
                        </a:rPr>
                        <a:t>Feasible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10" dirty="0">
                          <a:latin typeface="Carlito"/>
                          <a:cs typeface="Carlito"/>
                        </a:rPr>
                        <a:t>Rejected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1" y="1195800"/>
            <a:ext cx="42082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4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Workflow </a:t>
            </a: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based</a:t>
            </a:r>
            <a:r>
              <a:rPr sz="1950" b="1" spc="-12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6468745" cy="14144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General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Characteristics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of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Graph-Based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arlito"/>
              <a:cs typeface="Carl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7162800" cy="266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4545" indent="-440690">
              <a:lnSpc>
                <a:spcPct val="100000"/>
              </a:lnSpc>
              <a:buFont typeface="Arial"/>
              <a:buChar char="•"/>
              <a:tabLst>
                <a:tab pos="804545" algn="l"/>
                <a:tab pos="805180" algn="l"/>
              </a:tabLst>
            </a:pPr>
            <a:r>
              <a:rPr lang="en-IN" sz="2400" spc="10" dirty="0" smtClean="0">
                <a:latin typeface="Carlito"/>
                <a:cs typeface="Carlito"/>
              </a:rPr>
              <a:t>The </a:t>
            </a:r>
            <a:r>
              <a:rPr lang="en-IN" sz="2400" spc="5" dirty="0" smtClean="0">
                <a:latin typeface="Carlito"/>
                <a:cs typeface="Carlito"/>
              </a:rPr>
              <a:t>application </a:t>
            </a:r>
            <a:r>
              <a:rPr lang="en-IN" sz="2400" spc="10" dirty="0" smtClean="0">
                <a:latin typeface="Carlito"/>
                <a:cs typeface="Carlito"/>
              </a:rPr>
              <a:t>can </a:t>
            </a:r>
            <a:r>
              <a:rPr lang="en-IN" sz="2400" spc="15" dirty="0" smtClean="0">
                <a:latin typeface="Carlito"/>
                <a:cs typeface="Carlito"/>
              </a:rPr>
              <a:t>be </a:t>
            </a:r>
            <a:r>
              <a:rPr lang="en-IN" sz="2400" dirty="0" smtClean="0">
                <a:latin typeface="Carlito"/>
                <a:cs typeface="Carlito"/>
              </a:rPr>
              <a:t>characterized </a:t>
            </a:r>
            <a:r>
              <a:rPr lang="en-IN" sz="2400" spc="15" dirty="0" smtClean="0">
                <a:latin typeface="Carlito"/>
                <a:cs typeface="Carlito"/>
              </a:rPr>
              <a:t>by </a:t>
            </a:r>
            <a:r>
              <a:rPr lang="en-IN" sz="2400" spc="10" dirty="0" smtClean="0">
                <a:latin typeface="Carlito"/>
                <a:cs typeface="Carlito"/>
              </a:rPr>
              <a:t>a </a:t>
            </a:r>
            <a:r>
              <a:rPr lang="en-IN" sz="2400" spc="5" dirty="0" smtClean="0">
                <a:latin typeface="Carlito"/>
                <a:cs typeface="Carlito"/>
              </a:rPr>
              <a:t>set </a:t>
            </a:r>
            <a:r>
              <a:rPr lang="en-IN" sz="2400" spc="15" dirty="0" smtClean="0">
                <a:latin typeface="Carlito"/>
                <a:cs typeface="Carlito"/>
              </a:rPr>
              <a:t>of</a:t>
            </a:r>
            <a:r>
              <a:rPr lang="en-IN" sz="2400" spc="-105" dirty="0" smtClean="0">
                <a:latin typeface="Carlito"/>
                <a:cs typeface="Carlito"/>
              </a:rPr>
              <a:t> </a:t>
            </a:r>
            <a:r>
              <a:rPr lang="en-IN" sz="2400" spc="-5" dirty="0" smtClean="0">
                <a:latin typeface="Carlito"/>
                <a:cs typeface="Carlito"/>
              </a:rPr>
              <a:t>states.</a:t>
            </a:r>
            <a:endParaRPr lang="en-IN" sz="2400" dirty="0" smtClean="0">
              <a:latin typeface="Carlito"/>
              <a:cs typeface="Carlito"/>
            </a:endParaRPr>
          </a:p>
          <a:p>
            <a:pPr marL="804545" marR="78740" indent="-440690">
              <a:lnSpc>
                <a:spcPts val="2140"/>
              </a:lnSpc>
              <a:spcBef>
                <a:spcPts val="865"/>
              </a:spcBef>
              <a:buFont typeface="Arial"/>
              <a:buChar char="•"/>
              <a:tabLst>
                <a:tab pos="804545" algn="l"/>
                <a:tab pos="805180" algn="l"/>
              </a:tabLst>
            </a:pPr>
            <a:r>
              <a:rPr lang="en-IN" sz="2400" spc="10" dirty="0" smtClean="0">
                <a:latin typeface="Carlito"/>
                <a:cs typeface="Carlito"/>
              </a:rPr>
              <a:t>The </a:t>
            </a:r>
            <a:r>
              <a:rPr lang="en-IN" sz="2400" spc="-5" dirty="0" smtClean="0">
                <a:latin typeface="Carlito"/>
                <a:cs typeface="Carlito"/>
              </a:rPr>
              <a:t>data </a:t>
            </a:r>
            <a:r>
              <a:rPr lang="en-IN" sz="2400" spc="5" dirty="0" smtClean="0">
                <a:latin typeface="Carlito"/>
                <a:cs typeface="Carlito"/>
              </a:rPr>
              <a:t>values (screens, </a:t>
            </a:r>
            <a:r>
              <a:rPr lang="en-IN" sz="2400" spc="15" dirty="0" smtClean="0">
                <a:latin typeface="Carlito"/>
                <a:cs typeface="Carlito"/>
              </a:rPr>
              <a:t>mouse </a:t>
            </a:r>
            <a:r>
              <a:rPr lang="en-IN" sz="2400" spc="5" dirty="0" smtClean="0">
                <a:latin typeface="Carlito"/>
                <a:cs typeface="Carlito"/>
              </a:rPr>
              <a:t>clicks, </a:t>
            </a:r>
            <a:r>
              <a:rPr lang="en-IN" sz="2400" dirty="0" smtClean="0">
                <a:latin typeface="Carlito"/>
                <a:cs typeface="Carlito"/>
              </a:rPr>
              <a:t>etc.) that </a:t>
            </a:r>
            <a:r>
              <a:rPr lang="en-IN" sz="2400" spc="10" dirty="0" smtClean="0">
                <a:latin typeface="Carlito"/>
                <a:cs typeface="Carlito"/>
              </a:rPr>
              <a:t>cause  the </a:t>
            </a:r>
            <a:r>
              <a:rPr lang="en-IN" sz="2400" spc="5" dirty="0" smtClean="0">
                <a:latin typeface="Carlito"/>
                <a:cs typeface="Carlito"/>
              </a:rPr>
              <a:t>transition </a:t>
            </a:r>
            <a:r>
              <a:rPr lang="en-IN" sz="2400" dirty="0" smtClean="0">
                <a:latin typeface="Carlito"/>
                <a:cs typeface="Carlito"/>
              </a:rPr>
              <a:t>from </a:t>
            </a:r>
            <a:r>
              <a:rPr lang="en-IN" sz="2400" spc="10" dirty="0" smtClean="0">
                <a:latin typeface="Carlito"/>
                <a:cs typeface="Carlito"/>
              </a:rPr>
              <a:t>one </a:t>
            </a:r>
            <a:r>
              <a:rPr lang="en-IN" sz="2400" spc="-10" dirty="0" smtClean="0">
                <a:latin typeface="Carlito"/>
                <a:cs typeface="Carlito"/>
              </a:rPr>
              <a:t>state </a:t>
            </a:r>
            <a:r>
              <a:rPr lang="en-IN" sz="2400" spc="-5" dirty="0" smtClean="0">
                <a:latin typeface="Carlito"/>
                <a:cs typeface="Carlito"/>
              </a:rPr>
              <a:t>to </a:t>
            </a:r>
            <a:r>
              <a:rPr lang="en-IN" sz="2400" spc="10" dirty="0" smtClean="0">
                <a:latin typeface="Carlito"/>
                <a:cs typeface="Carlito"/>
              </a:rPr>
              <a:t>another </a:t>
            </a:r>
            <a:r>
              <a:rPr lang="en-IN" sz="2400" spc="5" dirty="0" smtClean="0">
                <a:latin typeface="Carlito"/>
                <a:cs typeface="Carlito"/>
              </a:rPr>
              <a:t>are </a:t>
            </a:r>
            <a:r>
              <a:rPr lang="en-IN" sz="2400" spc="10" dirty="0" smtClean="0">
                <a:latin typeface="Carlito"/>
                <a:cs typeface="Carlito"/>
              </a:rPr>
              <a:t>well  </a:t>
            </a:r>
            <a:r>
              <a:rPr lang="en-IN" sz="2400" spc="5" dirty="0" smtClean="0">
                <a:latin typeface="Carlito"/>
                <a:cs typeface="Carlito"/>
              </a:rPr>
              <a:t>understood.</a:t>
            </a:r>
            <a:endParaRPr lang="en-IN" sz="2400" dirty="0" smtClean="0">
              <a:latin typeface="Carlito"/>
              <a:cs typeface="Carlito"/>
            </a:endParaRPr>
          </a:p>
          <a:p>
            <a:pPr marL="804545" marR="5080" indent="-440690">
              <a:lnSpc>
                <a:spcPts val="2140"/>
              </a:lnSpc>
              <a:spcBef>
                <a:spcPts val="815"/>
              </a:spcBef>
              <a:buFont typeface="Arial"/>
              <a:buChar char="•"/>
              <a:tabLst>
                <a:tab pos="804545" algn="l"/>
                <a:tab pos="805180" algn="l"/>
              </a:tabLst>
            </a:pPr>
            <a:r>
              <a:rPr lang="en-IN" sz="2400" spc="10" dirty="0" smtClean="0">
                <a:latin typeface="Carlito"/>
                <a:cs typeface="Carlito"/>
              </a:rPr>
              <a:t>The methods </a:t>
            </a:r>
            <a:r>
              <a:rPr lang="en-IN" sz="2400" spc="5" dirty="0" smtClean="0">
                <a:latin typeface="Carlito"/>
                <a:cs typeface="Carlito"/>
              </a:rPr>
              <a:t>of </a:t>
            </a:r>
            <a:r>
              <a:rPr lang="en-IN" sz="2400" spc="10" dirty="0" smtClean="0">
                <a:latin typeface="Carlito"/>
                <a:cs typeface="Carlito"/>
              </a:rPr>
              <a:t>processing within each </a:t>
            </a:r>
            <a:r>
              <a:rPr lang="en-IN" sz="2400" spc="-5" dirty="0" smtClean="0">
                <a:latin typeface="Carlito"/>
                <a:cs typeface="Carlito"/>
              </a:rPr>
              <a:t>state to </a:t>
            </a:r>
            <a:r>
              <a:rPr lang="en-IN" sz="2400" spc="5" dirty="0" smtClean="0">
                <a:latin typeface="Carlito"/>
                <a:cs typeface="Carlito"/>
              </a:rPr>
              <a:t>process  </a:t>
            </a:r>
            <a:r>
              <a:rPr lang="en-IN" sz="2400" spc="10" dirty="0" smtClean="0">
                <a:latin typeface="Carlito"/>
                <a:cs typeface="Carlito"/>
              </a:rPr>
              <a:t>the input </a:t>
            </a:r>
            <a:r>
              <a:rPr lang="en-IN" sz="2400" dirty="0" smtClean="0">
                <a:latin typeface="Carlito"/>
                <a:cs typeface="Carlito"/>
              </a:rPr>
              <a:t>received </a:t>
            </a:r>
            <a:r>
              <a:rPr lang="en-IN" sz="2400" spc="5" dirty="0" smtClean="0">
                <a:latin typeface="Carlito"/>
                <a:cs typeface="Carlito"/>
              </a:rPr>
              <a:t>are </a:t>
            </a:r>
            <a:r>
              <a:rPr lang="en-IN" sz="2400" spc="10" dirty="0" smtClean="0">
                <a:latin typeface="Carlito"/>
                <a:cs typeface="Carlito"/>
              </a:rPr>
              <a:t>also </a:t>
            </a:r>
            <a:r>
              <a:rPr lang="en-IN" sz="2400" spc="5" dirty="0" smtClean="0">
                <a:latin typeface="Carlito"/>
                <a:cs typeface="Carlito"/>
              </a:rPr>
              <a:t>well</a:t>
            </a:r>
            <a:r>
              <a:rPr lang="en-IN" sz="2400" spc="-40" dirty="0" smtClean="0">
                <a:latin typeface="Carlito"/>
                <a:cs typeface="Carlito"/>
              </a:rPr>
              <a:t> </a:t>
            </a:r>
            <a:r>
              <a:rPr lang="en-IN" sz="2400" spc="5" dirty="0" smtClean="0">
                <a:latin typeface="Carlito"/>
                <a:cs typeface="Carlito"/>
              </a:rPr>
              <a:t>understood.</a:t>
            </a:r>
            <a:endParaRPr lang="en-IN"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37510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Positive </a:t>
            </a:r>
            <a:r>
              <a:rPr sz="1950" b="1" spc="20" dirty="0">
                <a:solidFill>
                  <a:srgbClr val="C45911"/>
                </a:solidFill>
                <a:latin typeface="Carlito"/>
                <a:cs typeface="Carlito"/>
              </a:rPr>
              <a:t>and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negative</a:t>
            </a:r>
            <a:r>
              <a:rPr sz="1950" b="1" spc="-10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39" y="2999232"/>
            <a:ext cx="4882896" cy="328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5336" y="2304024"/>
            <a:ext cx="5654294" cy="3392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2106" y="6043691"/>
            <a:ext cx="13671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Arial"/>
                <a:cs typeface="Arial"/>
              </a:rPr>
              <a:t>Source: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Internet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31171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7" name="object 7"/>
          <p:cNvSpPr txBox="1"/>
          <p:nvPr/>
        </p:nvSpPr>
        <p:spPr>
          <a:xfrm>
            <a:off x="363750" y="1656038"/>
            <a:ext cx="5275049" cy="3251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Comparison of </a:t>
            </a: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some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test</a:t>
            </a:r>
            <a:r>
              <a:rPr sz="1950" b="1" spc="-85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techniques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2590800"/>
          <a:ext cx="6348730" cy="369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4365"/>
                <a:gridCol w="3174365"/>
              </a:tblGrid>
              <a:tr h="428244">
                <a:tc>
                  <a:txBody>
                    <a:bodyPr/>
                    <a:lstStyle/>
                    <a:p>
                      <a:pPr marL="359410" marR="404495" indent="-2838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150" b="1" spc="-1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want to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50" b="1" spc="-1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scenarios  that…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59410" marR="575310" indent="-2838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The most effective black box testing 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technique is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likely to</a:t>
                      </a:r>
                      <a:r>
                        <a:rPr sz="115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be…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03503">
                <a:tc>
                  <a:txBody>
                    <a:bodyPr/>
                    <a:lstStyle/>
                    <a:p>
                      <a:pPr marL="359410" marR="220979" indent="-283845">
                        <a:lnSpc>
                          <a:spcPct val="100400"/>
                        </a:lnSpc>
                        <a:spcBef>
                          <a:spcPts val="27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Output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150" b="1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dictated </a:t>
                      </a:r>
                      <a:r>
                        <a:rPr sz="1150" b="1" spc="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certain 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conditions depending upon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15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1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variables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Decision </a:t>
                      </a:r>
                      <a:r>
                        <a:rPr sz="1150" b="1" spc="-20" dirty="0">
                          <a:latin typeface="Arial"/>
                          <a:cs typeface="Arial"/>
                        </a:rPr>
                        <a:t>Tables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marL="359410" marR="373380" indent="-283845">
                        <a:lnSpc>
                          <a:spcPct val="100400"/>
                        </a:lnSpc>
                        <a:spcBef>
                          <a:spcPts val="27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being in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ranges,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5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each 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range exhibiting a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particular 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functionality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Boundary </a:t>
                      </a:r>
                      <a:r>
                        <a:rPr sz="1150" b="1" spc="-15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1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latin typeface="Arial"/>
                          <a:cs typeface="Arial"/>
                        </a:rPr>
                        <a:t>Analysis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8763">
                <a:tc>
                  <a:txBody>
                    <a:bodyPr/>
                    <a:lstStyle/>
                    <a:p>
                      <a:pPr marL="359410" marR="312420" indent="-283845">
                        <a:lnSpc>
                          <a:spcPct val="100299"/>
                        </a:lnSpc>
                        <a:spcBef>
                          <a:spcPts val="27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being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divided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into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classes  (like ranges,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150" b="1" spc="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values, etc),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each class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exhibiting a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particular 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functionality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Equivalence</a:t>
                      </a:r>
                      <a:r>
                        <a:rPr sz="11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Partitioning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243">
                <a:tc>
                  <a:txBody>
                    <a:bodyPr/>
                    <a:lstStyle/>
                    <a:p>
                      <a:pPr marL="359410" marR="191770" indent="-2838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Check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50" b="1" spc="-10" dirty="0">
                          <a:latin typeface="Arial"/>
                          <a:cs typeface="Arial"/>
                        </a:rPr>
                        <a:t>expected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unexpected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input 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values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Positive and negative testing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359410" marR="425450" indent="-2838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Workflows, process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flows </a:t>
                      </a:r>
                      <a:r>
                        <a:rPr sz="1150" b="1" spc="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150" b="1" dirty="0">
                          <a:latin typeface="Arial"/>
                          <a:cs typeface="Arial"/>
                        </a:rPr>
                        <a:t>language 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processors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Graph based</a:t>
                      </a:r>
                      <a:r>
                        <a:rPr sz="11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testing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8243">
                <a:tc>
                  <a:txBody>
                    <a:bodyPr/>
                    <a:lstStyle/>
                    <a:p>
                      <a:pPr marL="359410" marR="97155" indent="-2838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ensure that requirements are tested and  met</a:t>
                      </a:r>
                      <a:r>
                        <a:rPr sz="11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" dirty="0">
                          <a:latin typeface="Arial"/>
                          <a:cs typeface="Arial"/>
                        </a:rPr>
                        <a:t>properly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50" b="1" spc="-5" dirty="0">
                          <a:latin typeface="Arial"/>
                          <a:cs typeface="Arial"/>
                        </a:rPr>
                        <a:t>Requirements </a:t>
                      </a:r>
                      <a:r>
                        <a:rPr sz="1150" b="1" spc="-1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15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20" dirty="0">
                          <a:latin typeface="Arial"/>
                          <a:cs typeface="Arial"/>
                        </a:rPr>
                        <a:t>Testing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751" y="1195800"/>
            <a:ext cx="4360649" cy="78611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7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When </a:t>
            </a:r>
            <a:r>
              <a:rPr sz="1950" b="1" spc="-5" dirty="0">
                <a:solidFill>
                  <a:srgbClr val="C45911"/>
                </a:solidFill>
                <a:latin typeface="Carlito"/>
                <a:cs typeface="Carlito"/>
              </a:rPr>
              <a:t>to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Use</a:t>
            </a:r>
            <a:r>
              <a:rPr sz="1950" b="1" spc="-6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What…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3962400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>
                <a:moveTo>
                  <a:pt x="0" y="0"/>
                </a:moveTo>
                <a:lnTo>
                  <a:pt x="3779519" y="0"/>
                </a:lnTo>
              </a:path>
            </a:pathLst>
          </a:custGeom>
          <a:ln w="32004">
            <a:solidFill>
              <a:srgbClr val="C459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9600" y="4267200"/>
            <a:ext cx="5153025" cy="96628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600" lvl="0"/>
            <a:r>
              <a:rPr lang="en-IN" sz="2000" dirty="0" smtClean="0">
                <a:ea typeface="Calibri"/>
                <a:cs typeface="Calibri"/>
                <a:sym typeface="Calibri"/>
              </a:rPr>
              <a:t>Prof. </a:t>
            </a:r>
            <a:r>
              <a:rPr lang="en-IN" sz="2000" dirty="0" err="1" smtClean="0">
                <a:ea typeface="Calibri"/>
                <a:cs typeface="Calibri"/>
                <a:sym typeface="Calibri"/>
              </a:rPr>
              <a:t>Venkatesh</a:t>
            </a:r>
            <a:r>
              <a:rPr lang="en-IN" sz="2000" dirty="0" smtClean="0">
                <a:ea typeface="Calibri"/>
                <a:cs typeface="Calibri"/>
                <a:sym typeface="Calibri"/>
              </a:rPr>
              <a:t> Prasad</a:t>
            </a:r>
            <a:endParaRPr lang="en-IN" sz="1400" dirty="0" smtClean="0"/>
          </a:p>
          <a:p>
            <a:pPr marL="12600" lvl="0"/>
            <a:r>
              <a:rPr lang="en-IN" sz="2000" dirty="0" smtClean="0">
                <a:ea typeface="Calibri"/>
                <a:cs typeface="Calibri"/>
                <a:sym typeface="Calibri"/>
              </a:rPr>
              <a:t>venkateshprasad@pes.edu</a:t>
            </a:r>
            <a:endParaRPr lang="en-I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600" lvl="0">
              <a:buClr>
                <a:srgbClr val="000000"/>
              </a:buClr>
              <a:buSzPts val="2400"/>
            </a:pPr>
            <a:r>
              <a:rPr lang="en-IN" sz="20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Department of Computer Science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1872" y="1347228"/>
            <a:ext cx="881380" cy="889000"/>
          </a:xfrm>
          <a:custGeom>
            <a:avLst/>
            <a:gdLst/>
            <a:ahLst/>
            <a:cxnLst/>
            <a:rect l="l" t="t" r="r" b="b"/>
            <a:pathLst>
              <a:path w="881379" h="889000">
                <a:moveTo>
                  <a:pt x="880872" y="0"/>
                </a:moveTo>
                <a:lnTo>
                  <a:pt x="0" y="0"/>
                </a:lnTo>
                <a:lnTo>
                  <a:pt x="0" y="36576"/>
                </a:lnTo>
                <a:lnTo>
                  <a:pt x="842772" y="36576"/>
                </a:lnTo>
                <a:lnTo>
                  <a:pt x="842772" y="888479"/>
                </a:lnTo>
                <a:lnTo>
                  <a:pt x="880872" y="888479"/>
                </a:lnTo>
                <a:lnTo>
                  <a:pt x="880872" y="36576"/>
                </a:lnTo>
                <a:lnTo>
                  <a:pt x="880872" y="9131"/>
                </a:lnTo>
                <a:lnTo>
                  <a:pt x="880872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" y="5586983"/>
            <a:ext cx="881380" cy="890269"/>
          </a:xfrm>
          <a:custGeom>
            <a:avLst/>
            <a:gdLst/>
            <a:ahLst/>
            <a:cxnLst/>
            <a:rect l="l" t="t" r="r" b="b"/>
            <a:pathLst>
              <a:path w="881380" h="890270">
                <a:moveTo>
                  <a:pt x="880872" y="851928"/>
                </a:moveTo>
                <a:lnTo>
                  <a:pt x="38100" y="851928"/>
                </a:lnTo>
                <a:lnTo>
                  <a:pt x="38100" y="0"/>
                </a:lnTo>
                <a:lnTo>
                  <a:pt x="0" y="0"/>
                </a:lnTo>
                <a:lnTo>
                  <a:pt x="0" y="851928"/>
                </a:lnTo>
                <a:lnTo>
                  <a:pt x="0" y="880872"/>
                </a:lnTo>
                <a:lnTo>
                  <a:pt x="0" y="890028"/>
                </a:lnTo>
                <a:lnTo>
                  <a:pt x="880872" y="890028"/>
                </a:lnTo>
                <a:lnTo>
                  <a:pt x="880872" y="85192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2378964"/>
            <a:ext cx="1967484" cy="2939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90316" y="2750341"/>
            <a:ext cx="4182084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THANK</a:t>
            </a:r>
            <a:r>
              <a:rPr spc="-4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751" y="1656038"/>
            <a:ext cx="6431915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Positive </a:t>
            </a:r>
            <a:r>
              <a:rPr sz="1950" b="1" spc="20" dirty="0">
                <a:solidFill>
                  <a:srgbClr val="C45911"/>
                </a:solidFill>
                <a:latin typeface="Carlito"/>
                <a:cs typeface="Carlito"/>
              </a:rPr>
              <a:t>and </a:t>
            </a:r>
            <a:r>
              <a:rPr sz="1950" b="1">
                <a:solidFill>
                  <a:srgbClr val="C45911"/>
                </a:solidFill>
                <a:latin typeface="Carlito"/>
                <a:cs typeface="Carlito"/>
              </a:rPr>
              <a:t>Negative</a:t>
            </a:r>
            <a:r>
              <a:rPr sz="1950" b="1" spc="-2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smtClean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r>
              <a:rPr lang="en-IN" sz="1950" b="1" spc="-15" dirty="0" smtClean="0">
                <a:solidFill>
                  <a:srgbClr val="C45911"/>
                </a:solidFill>
                <a:latin typeface="Carlito"/>
                <a:cs typeface="Carlito"/>
              </a:rPr>
              <a:t> Example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062" y="1275043"/>
            <a:ext cx="4793538" cy="3251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6" name="object 4"/>
          <p:cNvSpPr/>
          <p:nvPr/>
        </p:nvSpPr>
        <p:spPr>
          <a:xfrm>
            <a:off x="861060" y="2779776"/>
            <a:ext cx="3105402" cy="1853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5058155" y="5107718"/>
            <a:ext cx="4319140" cy="1139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43606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Positive </a:t>
            </a:r>
            <a:r>
              <a:rPr sz="1950" b="1" spc="20" dirty="0">
                <a:solidFill>
                  <a:srgbClr val="C45911"/>
                </a:solidFill>
                <a:latin typeface="Carlito"/>
                <a:cs typeface="Carlito"/>
              </a:rPr>
              <a:t>and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negative</a:t>
            </a:r>
            <a:r>
              <a:rPr sz="1950" b="1" spc="-10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9575" y="3315885"/>
            <a:ext cx="7471405" cy="3037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0134" y="2588514"/>
            <a:ext cx="7680959" cy="1636395"/>
            <a:chOff x="310134" y="2588514"/>
            <a:chExt cx="7680959" cy="1636395"/>
          </a:xfrm>
        </p:grpSpPr>
        <p:sp>
          <p:nvSpPr>
            <p:cNvPr id="3" name="object 3"/>
            <p:cNvSpPr/>
            <p:nvPr/>
          </p:nvSpPr>
          <p:spPr>
            <a:xfrm>
              <a:off x="315468" y="2593848"/>
              <a:ext cx="7670291" cy="1624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2623" y="2589276"/>
              <a:ext cx="5599430" cy="1635760"/>
            </a:xfrm>
            <a:custGeom>
              <a:avLst/>
              <a:gdLst/>
              <a:ahLst/>
              <a:cxnLst/>
              <a:rect l="l" t="t" r="r" b="b"/>
              <a:pathLst>
                <a:path w="5599430" h="1635760">
                  <a:moveTo>
                    <a:pt x="0" y="0"/>
                  </a:moveTo>
                  <a:lnTo>
                    <a:pt x="0" y="1635252"/>
                  </a:lnTo>
                </a:path>
                <a:path w="5599430" h="1635760">
                  <a:moveTo>
                    <a:pt x="781812" y="0"/>
                  </a:moveTo>
                  <a:lnTo>
                    <a:pt x="781812" y="1635252"/>
                  </a:lnTo>
                </a:path>
                <a:path w="5599430" h="1635760">
                  <a:moveTo>
                    <a:pt x="2093976" y="0"/>
                  </a:moveTo>
                  <a:lnTo>
                    <a:pt x="2093976" y="1635252"/>
                  </a:lnTo>
                </a:path>
                <a:path w="5599430" h="1635760">
                  <a:moveTo>
                    <a:pt x="4331208" y="0"/>
                  </a:moveTo>
                  <a:lnTo>
                    <a:pt x="4331208" y="1635252"/>
                  </a:lnTo>
                </a:path>
                <a:path w="5599430" h="1635760">
                  <a:moveTo>
                    <a:pt x="5599176" y="0"/>
                  </a:moveTo>
                  <a:lnTo>
                    <a:pt x="5599176" y="1635252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896" y="3386328"/>
              <a:ext cx="7679690" cy="0"/>
            </a:xfrm>
            <a:custGeom>
              <a:avLst/>
              <a:gdLst/>
              <a:ahLst/>
              <a:cxnLst/>
              <a:rect l="l" t="t" r="r" b="b"/>
              <a:pathLst>
                <a:path w="7679690">
                  <a:moveTo>
                    <a:pt x="0" y="0"/>
                  </a:moveTo>
                  <a:lnTo>
                    <a:pt x="7679435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896" y="2589276"/>
              <a:ext cx="7679690" cy="1635760"/>
            </a:xfrm>
            <a:custGeom>
              <a:avLst/>
              <a:gdLst/>
              <a:ahLst/>
              <a:cxnLst/>
              <a:rect l="l" t="t" r="r" b="b"/>
              <a:pathLst>
                <a:path w="7679690" h="1635760">
                  <a:moveTo>
                    <a:pt x="0" y="1213103"/>
                  </a:moveTo>
                  <a:lnTo>
                    <a:pt x="7679435" y="1213103"/>
                  </a:lnTo>
                </a:path>
                <a:path w="7679690" h="1635760">
                  <a:moveTo>
                    <a:pt x="4571" y="0"/>
                  </a:moveTo>
                  <a:lnTo>
                    <a:pt x="4571" y="1635252"/>
                  </a:lnTo>
                </a:path>
                <a:path w="7679690" h="1635760">
                  <a:moveTo>
                    <a:pt x="7674863" y="0"/>
                  </a:moveTo>
                  <a:lnTo>
                    <a:pt x="7674863" y="1635252"/>
                  </a:lnTo>
                </a:path>
                <a:path w="7679690" h="1635760">
                  <a:moveTo>
                    <a:pt x="0" y="4572"/>
                  </a:moveTo>
                  <a:lnTo>
                    <a:pt x="7679435" y="4572"/>
                  </a:lnTo>
                </a:path>
                <a:path w="7679690" h="1635760">
                  <a:moveTo>
                    <a:pt x="0" y="1629155"/>
                  </a:moveTo>
                  <a:lnTo>
                    <a:pt x="7679435" y="1629155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2967" y="2607049"/>
            <a:ext cx="61595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Input</a:t>
            </a:r>
            <a:r>
              <a:rPr sz="155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7806" y="2607049"/>
            <a:ext cx="61595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Input</a:t>
            </a:r>
            <a:r>
              <a:rPr sz="155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7136" y="2607049"/>
            <a:ext cx="112268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Current</a:t>
            </a:r>
            <a:r>
              <a:rPr sz="155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State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4630" y="2607049"/>
            <a:ext cx="77978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65" marR="5080" indent="-165100">
              <a:lnSpc>
                <a:spcPct val="101299"/>
              </a:lnSpc>
              <a:spcBef>
                <a:spcPts val="95"/>
              </a:spcBef>
            </a:pPr>
            <a:r>
              <a:rPr sz="1550" b="1" spc="10" dirty="0">
                <a:solidFill>
                  <a:srgbClr val="FFFFFF"/>
                </a:solidFill>
                <a:latin typeface="Carlito"/>
                <a:cs typeface="Carlito"/>
              </a:rPr>
              <a:t>Ex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550" b="1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550" b="1" spc="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State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7610" y="3399578"/>
            <a:ext cx="11436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Carlito"/>
                <a:cs typeface="Carlito"/>
              </a:rPr>
              <a:t>- </a:t>
            </a:r>
            <a:r>
              <a:rPr sz="1450" spc="20" dirty="0">
                <a:latin typeface="Carlito"/>
                <a:cs typeface="Carlito"/>
              </a:rPr>
              <a:t>Use </a:t>
            </a:r>
            <a:r>
              <a:rPr sz="1450" spc="-10" dirty="0">
                <a:latin typeface="Carlito"/>
                <a:cs typeface="Carlito"/>
              </a:rPr>
              <a:t>key</a:t>
            </a:r>
            <a:r>
              <a:rPr sz="1450" spc="-75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1234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0996" y="3399578"/>
            <a:ext cx="12458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Carlito"/>
                <a:cs typeface="Carlito"/>
              </a:rPr>
              <a:t>- </a:t>
            </a:r>
            <a:r>
              <a:rPr sz="1450" spc="-15" dirty="0">
                <a:latin typeface="Carlito"/>
                <a:cs typeface="Carlito"/>
              </a:rPr>
              <a:t>Turn</a:t>
            </a:r>
            <a:r>
              <a:rPr sz="1450" spc="-35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clockwise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6586" y="3399578"/>
            <a:ext cx="74104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5" dirty="0">
                <a:latin typeface="Carlito"/>
                <a:cs typeface="Carlito"/>
              </a:rPr>
              <a:t>Unlocked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4618" y="3399578"/>
            <a:ext cx="55753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Carlito"/>
                <a:cs typeface="Carlito"/>
              </a:rPr>
              <a:t>L</a:t>
            </a:r>
            <a:r>
              <a:rPr sz="1450" spc="20" dirty="0">
                <a:latin typeface="Carlito"/>
                <a:cs typeface="Carlito"/>
              </a:rPr>
              <a:t>o</a:t>
            </a:r>
            <a:r>
              <a:rPr sz="1450" spc="10" dirty="0">
                <a:latin typeface="Carlito"/>
                <a:cs typeface="Carlito"/>
              </a:rPr>
              <a:t>c</a:t>
            </a:r>
            <a:r>
              <a:rPr sz="1450" spc="-40" dirty="0">
                <a:latin typeface="Carlito"/>
                <a:cs typeface="Carlito"/>
              </a:rPr>
              <a:t>k</a:t>
            </a:r>
            <a:r>
              <a:rPr sz="1450" spc="15" dirty="0">
                <a:latin typeface="Carlito"/>
                <a:cs typeface="Carlito"/>
              </a:rPr>
              <a:t>ed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7610" y="3815640"/>
            <a:ext cx="11436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Carlito"/>
                <a:cs typeface="Carlito"/>
              </a:rPr>
              <a:t>- </a:t>
            </a:r>
            <a:r>
              <a:rPr sz="1450" spc="20" dirty="0">
                <a:latin typeface="Carlito"/>
                <a:cs typeface="Carlito"/>
              </a:rPr>
              <a:t>Use </a:t>
            </a:r>
            <a:r>
              <a:rPr sz="1450" spc="-10" dirty="0">
                <a:latin typeface="Carlito"/>
                <a:cs typeface="Carlito"/>
              </a:rPr>
              <a:t>key</a:t>
            </a:r>
            <a:r>
              <a:rPr sz="1450" spc="-75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1234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0996" y="3815640"/>
            <a:ext cx="159956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Carlito"/>
                <a:cs typeface="Carlito"/>
              </a:rPr>
              <a:t>- </a:t>
            </a:r>
            <a:r>
              <a:rPr sz="1450" spc="-15" dirty="0">
                <a:latin typeface="Carlito"/>
                <a:cs typeface="Carlito"/>
              </a:rPr>
              <a:t>Turn</a:t>
            </a:r>
            <a:r>
              <a:rPr sz="1450" spc="-30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anti-clockwise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6587" y="3815640"/>
            <a:ext cx="55753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Carlito"/>
                <a:cs typeface="Carlito"/>
              </a:rPr>
              <a:t>L</a:t>
            </a:r>
            <a:r>
              <a:rPr sz="1450" spc="20" dirty="0">
                <a:latin typeface="Carlito"/>
                <a:cs typeface="Carlito"/>
              </a:rPr>
              <a:t>o</a:t>
            </a:r>
            <a:r>
              <a:rPr sz="1450" spc="10" dirty="0">
                <a:latin typeface="Carlito"/>
                <a:cs typeface="Carlito"/>
              </a:rPr>
              <a:t>c</a:t>
            </a:r>
            <a:r>
              <a:rPr sz="1450" spc="-40" dirty="0">
                <a:latin typeface="Carlito"/>
                <a:cs typeface="Carlito"/>
              </a:rPr>
              <a:t>k</a:t>
            </a:r>
            <a:r>
              <a:rPr sz="1450" spc="15" dirty="0">
                <a:latin typeface="Carlito"/>
                <a:cs typeface="Carlito"/>
              </a:rPr>
              <a:t>ed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4618" y="3815640"/>
            <a:ext cx="74104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5" dirty="0">
                <a:latin typeface="Carlito"/>
                <a:cs typeface="Carlito"/>
              </a:rPr>
              <a:t>Unlocked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001" y="2226042"/>
            <a:ext cx="1476375" cy="184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latin typeface="Arial"/>
                <a:cs typeface="Arial"/>
              </a:rPr>
              <a:t>Positive</a:t>
            </a:r>
            <a:r>
              <a:rPr sz="1450" b="1" spc="-15" dirty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Testing</a:t>
            </a:r>
            <a:endParaRPr sz="1450">
              <a:latin typeface="Arial"/>
              <a:cs typeface="Arial"/>
            </a:endParaRPr>
          </a:p>
          <a:p>
            <a:pPr marL="65405" marR="5080" indent="139700">
              <a:lnSpc>
                <a:spcPct val="101299"/>
              </a:lnSpc>
              <a:spcBef>
                <a:spcPts val="1220"/>
              </a:spcBef>
              <a:tabLst>
                <a:tab pos="922019" algn="l"/>
              </a:tabLst>
            </a:pPr>
            <a:r>
              <a:rPr sz="1550" b="1" spc="-30" dirty="0">
                <a:solidFill>
                  <a:srgbClr val="FFFFFF"/>
                </a:solidFill>
                <a:latin typeface="Carlito"/>
                <a:cs typeface="Carlito"/>
              </a:rPr>
              <a:t>Test	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Req</a:t>
            </a:r>
            <a:r>
              <a:rPr sz="155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ID  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Case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 ID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tabLst>
                <a:tab pos="965200" algn="l"/>
              </a:tabLst>
            </a:pPr>
            <a:r>
              <a:rPr sz="1450" spc="10" dirty="0">
                <a:latin typeface="Carlito"/>
                <a:cs typeface="Carlito"/>
              </a:rPr>
              <a:t>Lock_1	</a:t>
            </a:r>
            <a:r>
              <a:rPr sz="1450" spc="15" dirty="0">
                <a:latin typeface="Carlito"/>
                <a:cs typeface="Carlito"/>
              </a:rPr>
              <a:t>BR-01</a:t>
            </a:r>
            <a:endParaRPr sz="14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  <a:tabLst>
                <a:tab pos="965200" algn="l"/>
              </a:tabLst>
            </a:pPr>
            <a:r>
              <a:rPr sz="1450" spc="10" dirty="0">
                <a:latin typeface="Carlito"/>
                <a:cs typeface="Carlito"/>
              </a:rPr>
              <a:t>Lock_2	</a:t>
            </a:r>
            <a:r>
              <a:rPr sz="1450" spc="15" dirty="0">
                <a:latin typeface="Carlito"/>
                <a:cs typeface="Carlito"/>
              </a:rPr>
              <a:t>BR-02</a:t>
            </a:r>
            <a:endParaRPr sz="145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0134" y="4739640"/>
            <a:ext cx="7680959" cy="1573530"/>
            <a:chOff x="310134" y="4739640"/>
            <a:chExt cx="7680959" cy="1573530"/>
          </a:xfrm>
        </p:grpSpPr>
        <p:sp>
          <p:nvSpPr>
            <p:cNvPr id="21" name="object 21"/>
            <p:cNvSpPr/>
            <p:nvPr/>
          </p:nvSpPr>
          <p:spPr>
            <a:xfrm>
              <a:off x="315468" y="4745736"/>
              <a:ext cx="7670291" cy="156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6339" y="4739640"/>
              <a:ext cx="5570220" cy="1572895"/>
            </a:xfrm>
            <a:custGeom>
              <a:avLst/>
              <a:gdLst/>
              <a:ahLst/>
              <a:cxnLst/>
              <a:rect l="l" t="t" r="r" b="b"/>
              <a:pathLst>
                <a:path w="5570220" h="1572895">
                  <a:moveTo>
                    <a:pt x="0" y="0"/>
                  </a:moveTo>
                  <a:lnTo>
                    <a:pt x="0" y="1572767"/>
                  </a:lnTo>
                </a:path>
                <a:path w="5570220" h="1572895">
                  <a:moveTo>
                    <a:pt x="806196" y="0"/>
                  </a:moveTo>
                  <a:lnTo>
                    <a:pt x="806196" y="1572767"/>
                  </a:lnTo>
                </a:path>
                <a:path w="5570220" h="1572895">
                  <a:moveTo>
                    <a:pt x="2124456" y="0"/>
                  </a:moveTo>
                  <a:lnTo>
                    <a:pt x="2124456" y="1572767"/>
                  </a:lnTo>
                </a:path>
                <a:path w="5570220" h="1572895">
                  <a:moveTo>
                    <a:pt x="4323588" y="0"/>
                  </a:moveTo>
                  <a:lnTo>
                    <a:pt x="4323588" y="1572767"/>
                  </a:lnTo>
                </a:path>
                <a:path w="5570220" h="1572895">
                  <a:moveTo>
                    <a:pt x="5570220" y="0"/>
                  </a:moveTo>
                  <a:lnTo>
                    <a:pt x="5570220" y="1572767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896" y="5536692"/>
              <a:ext cx="7679690" cy="0"/>
            </a:xfrm>
            <a:custGeom>
              <a:avLst/>
              <a:gdLst/>
              <a:ahLst/>
              <a:cxnLst/>
              <a:rect l="l" t="t" r="r" b="b"/>
              <a:pathLst>
                <a:path w="7679690">
                  <a:moveTo>
                    <a:pt x="0" y="0"/>
                  </a:moveTo>
                  <a:lnTo>
                    <a:pt x="7679435" y="0"/>
                  </a:lnTo>
                </a:path>
              </a:pathLst>
            </a:custGeom>
            <a:ln w="32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0896" y="4739640"/>
              <a:ext cx="7679690" cy="1572895"/>
            </a:xfrm>
            <a:custGeom>
              <a:avLst/>
              <a:gdLst/>
              <a:ahLst/>
              <a:cxnLst/>
              <a:rect l="l" t="t" r="r" b="b"/>
              <a:pathLst>
                <a:path w="7679690" h="1572895">
                  <a:moveTo>
                    <a:pt x="0" y="1112519"/>
                  </a:moveTo>
                  <a:lnTo>
                    <a:pt x="7679435" y="1112519"/>
                  </a:lnTo>
                </a:path>
                <a:path w="7679690" h="1572895">
                  <a:moveTo>
                    <a:pt x="4571" y="0"/>
                  </a:moveTo>
                  <a:lnTo>
                    <a:pt x="4571" y="1572767"/>
                  </a:lnTo>
                </a:path>
                <a:path w="7679690" h="1572895">
                  <a:moveTo>
                    <a:pt x="7674863" y="0"/>
                  </a:moveTo>
                  <a:lnTo>
                    <a:pt x="7674863" y="1572767"/>
                  </a:lnTo>
                </a:path>
                <a:path w="7679690" h="1572895">
                  <a:moveTo>
                    <a:pt x="0" y="6095"/>
                  </a:moveTo>
                  <a:lnTo>
                    <a:pt x="7679435" y="6095"/>
                  </a:lnTo>
                </a:path>
                <a:path w="7679690" h="1572895">
                  <a:moveTo>
                    <a:pt x="0" y="1568195"/>
                  </a:moveTo>
                  <a:lnTo>
                    <a:pt x="7679435" y="1568195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56331" y="4757418"/>
            <a:ext cx="61595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Input</a:t>
            </a:r>
            <a:r>
              <a:rPr sz="155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15199" y="4757418"/>
            <a:ext cx="61595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Input</a:t>
            </a:r>
            <a:r>
              <a:rPr sz="155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8166" y="4757418"/>
            <a:ext cx="65405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marR="5080" indent="-100965">
              <a:lnSpc>
                <a:spcPct val="101299"/>
              </a:lnSpc>
              <a:spcBef>
                <a:spcPts val="95"/>
              </a:spcBef>
            </a:pPr>
            <a:r>
              <a:rPr sz="1550" b="1" spc="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550" b="1" spc="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ren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State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87042" y="4757418"/>
            <a:ext cx="77978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-163195">
              <a:lnSpc>
                <a:spcPct val="101299"/>
              </a:lnSpc>
              <a:spcBef>
                <a:spcPts val="95"/>
              </a:spcBef>
            </a:pPr>
            <a:r>
              <a:rPr sz="1550" b="1" spc="10" dirty="0">
                <a:solidFill>
                  <a:srgbClr val="FFFFFF"/>
                </a:solidFill>
                <a:latin typeface="Carlito"/>
                <a:cs typeface="Carlito"/>
              </a:rPr>
              <a:t>Ex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550" b="1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550" b="1" spc="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550" b="1" spc="-5" dirty="0">
                <a:solidFill>
                  <a:srgbClr val="FFFFFF"/>
                </a:solidFill>
                <a:latin typeface="Carlito"/>
                <a:cs typeface="Carlito"/>
              </a:rPr>
              <a:t>State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8011" y="5459746"/>
            <a:ext cx="558165" cy="659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90"/>
              </a:spcBef>
            </a:pPr>
            <a:r>
              <a:rPr sz="1450" spc="10" dirty="0">
                <a:latin typeface="Carlito"/>
                <a:cs typeface="Carlito"/>
              </a:rPr>
              <a:t>L</a:t>
            </a:r>
            <a:r>
              <a:rPr sz="1450" spc="5" dirty="0">
                <a:latin typeface="Carlito"/>
                <a:cs typeface="Carlito"/>
              </a:rPr>
              <a:t>o</a:t>
            </a:r>
            <a:r>
              <a:rPr sz="1450" spc="10" dirty="0">
                <a:latin typeface="Carlito"/>
                <a:cs typeface="Carlito"/>
              </a:rPr>
              <a:t>c</a:t>
            </a:r>
            <a:r>
              <a:rPr sz="1450" spc="5" dirty="0">
                <a:latin typeface="Carlito"/>
                <a:cs typeface="Carlito"/>
              </a:rPr>
              <a:t>k</a:t>
            </a:r>
            <a:r>
              <a:rPr sz="1450" spc="10" dirty="0">
                <a:latin typeface="Carlito"/>
                <a:cs typeface="Carlito"/>
              </a:rPr>
              <a:t>_5  L</a:t>
            </a:r>
            <a:r>
              <a:rPr sz="1450" spc="5" dirty="0">
                <a:latin typeface="Carlito"/>
                <a:cs typeface="Carlito"/>
              </a:rPr>
              <a:t>o</a:t>
            </a:r>
            <a:r>
              <a:rPr sz="1450" spc="10" dirty="0">
                <a:latin typeface="Carlito"/>
                <a:cs typeface="Carlito"/>
              </a:rPr>
              <a:t>c</a:t>
            </a:r>
            <a:r>
              <a:rPr sz="1450" spc="5" dirty="0">
                <a:latin typeface="Carlito"/>
                <a:cs typeface="Carlito"/>
              </a:rPr>
              <a:t>k</a:t>
            </a:r>
            <a:r>
              <a:rPr sz="1450" spc="15" dirty="0">
                <a:latin typeface="Carlito"/>
                <a:cs typeface="Carlito"/>
              </a:rPr>
              <a:t>_6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0530" y="5459746"/>
            <a:ext cx="478790" cy="659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90"/>
              </a:spcBef>
            </a:pPr>
            <a:r>
              <a:rPr sz="1450" spc="10" dirty="0">
                <a:latin typeface="Carlito"/>
                <a:cs typeface="Carlito"/>
              </a:rPr>
              <a:t>B</a:t>
            </a:r>
            <a:r>
              <a:rPr sz="1450" spc="15" dirty="0">
                <a:latin typeface="Carlito"/>
                <a:cs typeface="Carlito"/>
              </a:rPr>
              <a:t>R-</a:t>
            </a:r>
            <a:r>
              <a:rPr sz="1450" dirty="0">
                <a:latin typeface="Carlito"/>
                <a:cs typeface="Carlito"/>
              </a:rPr>
              <a:t>0</a:t>
            </a:r>
            <a:r>
              <a:rPr sz="1450" spc="10" dirty="0">
                <a:latin typeface="Carlito"/>
                <a:cs typeface="Carlito"/>
              </a:rPr>
              <a:t>4  B</a:t>
            </a:r>
            <a:r>
              <a:rPr sz="1450" spc="15" dirty="0">
                <a:latin typeface="Carlito"/>
                <a:cs typeface="Carlito"/>
              </a:rPr>
              <a:t>R-</a:t>
            </a:r>
            <a:r>
              <a:rPr sz="1450" dirty="0">
                <a:latin typeface="Carlito"/>
                <a:cs typeface="Carlito"/>
              </a:rPr>
              <a:t>0</a:t>
            </a:r>
            <a:r>
              <a:rPr sz="1450" spc="15" dirty="0">
                <a:latin typeface="Carlito"/>
                <a:cs typeface="Carlito"/>
              </a:rPr>
              <a:t>5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5412" y="5459746"/>
            <a:ext cx="1143635" cy="65976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14300" indent="-102235">
              <a:lnSpc>
                <a:spcPct val="100000"/>
              </a:lnSpc>
              <a:spcBef>
                <a:spcPts val="844"/>
              </a:spcBef>
              <a:buChar char="-"/>
              <a:tabLst>
                <a:tab pos="114935" algn="l"/>
              </a:tabLst>
            </a:pPr>
            <a:r>
              <a:rPr sz="1450" spc="20" dirty="0">
                <a:latin typeface="Carlito"/>
                <a:cs typeface="Carlito"/>
              </a:rPr>
              <a:t>Use </a:t>
            </a:r>
            <a:r>
              <a:rPr sz="1450" spc="-10" dirty="0">
                <a:latin typeface="Carlito"/>
                <a:cs typeface="Carlito"/>
              </a:rPr>
              <a:t>key</a:t>
            </a:r>
            <a:r>
              <a:rPr sz="1450" spc="-80" dirty="0">
                <a:latin typeface="Carlito"/>
                <a:cs typeface="Carlito"/>
              </a:rPr>
              <a:t> </a:t>
            </a:r>
            <a:r>
              <a:rPr sz="1450" spc="15" dirty="0">
                <a:latin typeface="Carlito"/>
                <a:cs typeface="Carlito"/>
              </a:rPr>
              <a:t>4567</a:t>
            </a:r>
            <a:endParaRPr sz="1450">
              <a:latin typeface="Carlito"/>
              <a:cs typeface="Carlito"/>
            </a:endParaRPr>
          </a:p>
          <a:p>
            <a:pPr marL="114300" indent="-102235">
              <a:lnSpc>
                <a:spcPct val="100000"/>
              </a:lnSpc>
              <a:spcBef>
                <a:spcPts val="755"/>
              </a:spcBef>
              <a:buChar char="-"/>
              <a:tabLst>
                <a:tab pos="114935" algn="l"/>
              </a:tabLst>
            </a:pPr>
            <a:r>
              <a:rPr sz="1450" spc="20" dirty="0">
                <a:latin typeface="Carlito"/>
                <a:cs typeface="Carlito"/>
              </a:rPr>
              <a:t>Use</a:t>
            </a:r>
            <a:r>
              <a:rPr sz="1450" spc="-40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Hair-pin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84468" y="5459746"/>
            <a:ext cx="1599565" cy="65976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12395" indent="-100330">
              <a:lnSpc>
                <a:spcPct val="100000"/>
              </a:lnSpc>
              <a:spcBef>
                <a:spcPts val="844"/>
              </a:spcBef>
              <a:buChar char="-"/>
              <a:tabLst>
                <a:tab pos="113030" algn="l"/>
              </a:tabLst>
            </a:pPr>
            <a:r>
              <a:rPr sz="1450" spc="-15" dirty="0">
                <a:latin typeface="Carlito"/>
                <a:cs typeface="Carlito"/>
              </a:rPr>
              <a:t>Turn</a:t>
            </a:r>
            <a:r>
              <a:rPr sz="1450" spc="25" dirty="0">
                <a:latin typeface="Carlito"/>
                <a:cs typeface="Carlito"/>
              </a:rPr>
              <a:t> </a:t>
            </a:r>
            <a:r>
              <a:rPr sz="1450" spc="10" dirty="0">
                <a:latin typeface="Carlito"/>
                <a:cs typeface="Carlito"/>
              </a:rPr>
              <a:t>clockwise</a:t>
            </a:r>
            <a:endParaRPr sz="1450">
              <a:latin typeface="Carlito"/>
              <a:cs typeface="Carlito"/>
            </a:endParaRPr>
          </a:p>
          <a:p>
            <a:pPr marL="112395" indent="-100330">
              <a:lnSpc>
                <a:spcPct val="100000"/>
              </a:lnSpc>
              <a:spcBef>
                <a:spcPts val="755"/>
              </a:spcBef>
              <a:buChar char="-"/>
              <a:tabLst>
                <a:tab pos="113030" algn="l"/>
              </a:tabLst>
            </a:pPr>
            <a:r>
              <a:rPr sz="1450" spc="-15" dirty="0">
                <a:latin typeface="Carlito"/>
                <a:cs typeface="Carlito"/>
              </a:rPr>
              <a:t>Turn </a:t>
            </a:r>
            <a:r>
              <a:rPr sz="1450" spc="10" dirty="0">
                <a:latin typeface="Carlito"/>
                <a:cs typeface="Carlito"/>
              </a:rPr>
              <a:t>anti-clockwise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84153" y="5459746"/>
            <a:ext cx="739140" cy="659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90"/>
              </a:spcBef>
            </a:pPr>
            <a:r>
              <a:rPr sz="1450" spc="15" dirty="0">
                <a:latin typeface="Carlito"/>
                <a:cs typeface="Carlito"/>
              </a:rPr>
              <a:t>U</a:t>
            </a:r>
            <a:r>
              <a:rPr sz="1450" spc="25" dirty="0">
                <a:latin typeface="Carlito"/>
                <a:cs typeface="Carlito"/>
              </a:rPr>
              <a:t>n</a:t>
            </a:r>
            <a:r>
              <a:rPr sz="1450" spc="-10" dirty="0">
                <a:latin typeface="Carlito"/>
                <a:cs typeface="Carlito"/>
              </a:rPr>
              <a:t>l</a:t>
            </a:r>
            <a:r>
              <a:rPr sz="1450" spc="20" dirty="0">
                <a:latin typeface="Carlito"/>
                <a:cs typeface="Carlito"/>
              </a:rPr>
              <a:t>o</a:t>
            </a:r>
            <a:r>
              <a:rPr sz="1450" spc="-5" dirty="0">
                <a:latin typeface="Carlito"/>
                <a:cs typeface="Carlito"/>
              </a:rPr>
              <a:t>c</a:t>
            </a:r>
            <a:r>
              <a:rPr sz="1450" spc="-40" dirty="0">
                <a:latin typeface="Carlito"/>
                <a:cs typeface="Carlito"/>
              </a:rPr>
              <a:t>k</a:t>
            </a:r>
            <a:r>
              <a:rPr sz="1450" spc="10" dirty="0">
                <a:latin typeface="Carlito"/>
                <a:cs typeface="Carlito"/>
              </a:rPr>
              <a:t>ed  </a:t>
            </a:r>
            <a:r>
              <a:rPr sz="1450" dirty="0">
                <a:latin typeface="Carlito"/>
                <a:cs typeface="Carlito"/>
              </a:rPr>
              <a:t>Locked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29507" y="5459746"/>
            <a:ext cx="741045" cy="659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90"/>
              </a:spcBef>
            </a:pPr>
            <a:r>
              <a:rPr sz="1450" spc="30" dirty="0">
                <a:latin typeface="Carlito"/>
                <a:cs typeface="Carlito"/>
              </a:rPr>
              <a:t>U</a:t>
            </a:r>
            <a:r>
              <a:rPr sz="1450" spc="10" dirty="0">
                <a:latin typeface="Carlito"/>
                <a:cs typeface="Carlito"/>
              </a:rPr>
              <a:t>n</a:t>
            </a:r>
            <a:r>
              <a:rPr sz="1450" spc="5" dirty="0">
                <a:latin typeface="Carlito"/>
                <a:cs typeface="Carlito"/>
              </a:rPr>
              <a:t>lo</a:t>
            </a:r>
            <a:r>
              <a:rPr sz="1450" spc="10" dirty="0">
                <a:latin typeface="Carlito"/>
                <a:cs typeface="Carlito"/>
              </a:rPr>
              <a:t>c</a:t>
            </a:r>
            <a:r>
              <a:rPr sz="1450" spc="-40" dirty="0">
                <a:latin typeface="Carlito"/>
                <a:cs typeface="Carlito"/>
              </a:rPr>
              <a:t>k</a:t>
            </a:r>
            <a:r>
              <a:rPr sz="1450" spc="10" dirty="0">
                <a:latin typeface="Carlito"/>
                <a:cs typeface="Carlito"/>
              </a:rPr>
              <a:t>ed  </a:t>
            </a:r>
            <a:r>
              <a:rPr sz="1450" spc="5" dirty="0">
                <a:latin typeface="Carlito"/>
                <a:cs typeface="Carlito"/>
              </a:rPr>
              <a:t>Locked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9001" y="4328261"/>
            <a:ext cx="1518920" cy="9334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50" b="1" spc="15" dirty="0">
                <a:latin typeface="Arial"/>
                <a:cs typeface="Arial"/>
              </a:rPr>
              <a:t>Negative</a:t>
            </a:r>
            <a:r>
              <a:rPr sz="1450" b="1" spc="-45" dirty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Testing</a:t>
            </a:r>
            <a:endParaRPr sz="1450">
              <a:latin typeface="Arial"/>
              <a:cs typeface="Arial"/>
            </a:endParaRPr>
          </a:p>
          <a:p>
            <a:pPr marL="73025" marR="19685" indent="139700">
              <a:lnSpc>
                <a:spcPct val="101299"/>
              </a:lnSpc>
              <a:spcBef>
                <a:spcPts val="825"/>
              </a:spcBef>
              <a:tabLst>
                <a:tab pos="949325" algn="l"/>
              </a:tabLst>
            </a:pPr>
            <a:r>
              <a:rPr sz="1550" b="1" spc="-30" dirty="0">
                <a:solidFill>
                  <a:srgbClr val="FFFFFF"/>
                </a:solidFill>
                <a:latin typeface="Carlito"/>
                <a:cs typeface="Carlito"/>
              </a:rPr>
              <a:t>Test	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Req</a:t>
            </a:r>
            <a:r>
              <a:rPr sz="155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ID  </a:t>
            </a:r>
            <a:r>
              <a:rPr sz="1550" b="1" spc="5" dirty="0">
                <a:solidFill>
                  <a:srgbClr val="FFFFFF"/>
                </a:solidFill>
                <a:latin typeface="Carlito"/>
                <a:cs typeface="Carlito"/>
              </a:rPr>
              <a:t>Case</a:t>
            </a:r>
            <a:r>
              <a:rPr sz="1550" b="1" dirty="0">
                <a:solidFill>
                  <a:srgbClr val="FFFFFF"/>
                </a:solidFill>
                <a:latin typeface="Carlito"/>
                <a:cs typeface="Carlito"/>
              </a:rPr>
              <a:t> ID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90431" y="1438655"/>
            <a:ext cx="778764" cy="1165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2128266"/>
            <a:ext cx="6830695" cy="32384"/>
          </a:xfrm>
          <a:custGeom>
            <a:avLst/>
            <a:gdLst/>
            <a:ahLst/>
            <a:cxnLst/>
            <a:rect l="l" t="t" r="r" b="b"/>
            <a:pathLst>
              <a:path w="6830695" h="32385">
                <a:moveTo>
                  <a:pt x="6830568" y="32004"/>
                </a:moveTo>
                <a:lnTo>
                  <a:pt x="0" y="32004"/>
                </a:lnTo>
                <a:lnTo>
                  <a:pt x="0" y="0"/>
                </a:lnTo>
                <a:lnTo>
                  <a:pt x="6830568" y="0"/>
                </a:lnTo>
                <a:lnTo>
                  <a:pt x="6830568" y="32004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88062" y="1275042"/>
            <a:ext cx="5403138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" dirty="0">
                <a:solidFill>
                  <a:srgbClr val="2F5497"/>
                </a:solidFill>
              </a:rPr>
              <a:t>SOFTWARE</a:t>
            </a:r>
            <a:r>
              <a:rPr sz="1950" spc="-90" dirty="0">
                <a:solidFill>
                  <a:srgbClr val="2F5497"/>
                </a:solidFill>
              </a:rPr>
              <a:t> </a:t>
            </a:r>
            <a:r>
              <a:rPr sz="1950" spc="5" dirty="0">
                <a:solidFill>
                  <a:srgbClr val="2F5497"/>
                </a:solidFill>
              </a:rPr>
              <a:t>TESTING</a:t>
            </a:r>
            <a:endParaRPr sz="1950"/>
          </a:p>
        </p:txBody>
      </p:sp>
      <p:sp>
        <p:nvSpPr>
          <p:cNvPr id="39" name="object 39"/>
          <p:cNvSpPr txBox="1"/>
          <p:nvPr/>
        </p:nvSpPr>
        <p:spPr>
          <a:xfrm>
            <a:off x="363750" y="1656038"/>
            <a:ext cx="6418049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solidFill>
                  <a:srgbClr val="C45911"/>
                </a:solidFill>
                <a:latin typeface="Carlito"/>
                <a:cs typeface="Carlito"/>
              </a:rPr>
              <a:t>Example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–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Positive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and </a:t>
            </a:r>
            <a:r>
              <a:rPr sz="1950" b="1" dirty="0">
                <a:solidFill>
                  <a:srgbClr val="C45911"/>
                </a:solidFill>
                <a:latin typeface="Carlito"/>
                <a:cs typeface="Carlito"/>
              </a:rPr>
              <a:t>Negative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-15" dirty="0">
                <a:solidFill>
                  <a:srgbClr val="C45911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3903449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5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Boundary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Value</a:t>
            </a:r>
            <a:r>
              <a:rPr sz="1950" b="1" spc="-9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Analysis</a:t>
            </a:r>
            <a:endParaRPr sz="19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4611" y="2508504"/>
            <a:ext cx="6406895" cy="3864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51" y="1195800"/>
            <a:ext cx="9261475" cy="52279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0"/>
              </a:spcBef>
            </a:pP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SOFTWARE</a:t>
            </a:r>
            <a:r>
              <a:rPr sz="1950" b="1" spc="-30" dirty="0">
                <a:solidFill>
                  <a:srgbClr val="2F5497"/>
                </a:solidFill>
                <a:latin typeface="Carlito"/>
                <a:cs typeface="Carlito"/>
              </a:rPr>
              <a:t> </a:t>
            </a:r>
            <a:r>
              <a:rPr sz="1950" b="1" spc="5" dirty="0">
                <a:solidFill>
                  <a:srgbClr val="2F5497"/>
                </a:solidFill>
                <a:latin typeface="Carlito"/>
                <a:cs typeface="Carlito"/>
              </a:rPr>
              <a:t>TESTING</a:t>
            </a: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b="1" spc="15" dirty="0">
                <a:solidFill>
                  <a:srgbClr val="C45911"/>
                </a:solidFill>
                <a:latin typeface="Carlito"/>
                <a:cs typeface="Carlito"/>
              </a:rPr>
              <a:t>Boundary </a:t>
            </a:r>
            <a:r>
              <a:rPr sz="1950" b="1" spc="-10" dirty="0">
                <a:solidFill>
                  <a:srgbClr val="C45911"/>
                </a:solidFill>
                <a:latin typeface="Carlito"/>
                <a:cs typeface="Carlito"/>
              </a:rPr>
              <a:t>Value</a:t>
            </a:r>
            <a:r>
              <a:rPr sz="1950" b="1" spc="-30" dirty="0">
                <a:solidFill>
                  <a:srgbClr val="C45911"/>
                </a:solidFill>
                <a:latin typeface="Carlito"/>
                <a:cs typeface="Carlito"/>
              </a:rPr>
              <a:t> </a:t>
            </a:r>
            <a:r>
              <a:rPr sz="1950" b="1" spc="10" dirty="0">
                <a:solidFill>
                  <a:srgbClr val="C45911"/>
                </a:solidFill>
                <a:latin typeface="Carlito"/>
                <a:cs typeface="Carlito"/>
              </a:rPr>
              <a:t>Analysis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rlito"/>
              <a:cs typeface="Carlito"/>
            </a:endParaRPr>
          </a:p>
          <a:p>
            <a:pPr marL="207645" marR="5080">
              <a:lnSpc>
                <a:spcPct val="100400"/>
              </a:lnSpc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If </a:t>
            </a:r>
            <a:r>
              <a:rPr sz="2300" spc="-10" dirty="0">
                <a:solidFill>
                  <a:srgbClr val="3A3A3A"/>
                </a:solidFill>
                <a:latin typeface="Carlito"/>
                <a:cs typeface="Carlito"/>
              </a:rPr>
              <a:t>we want </a:t>
            </a:r>
            <a:r>
              <a:rPr sz="2300" spc="-5" dirty="0">
                <a:solidFill>
                  <a:srgbClr val="3A3A3A"/>
                </a:solidFill>
                <a:latin typeface="Carlito"/>
                <a:cs typeface="Carlito"/>
              </a:rPr>
              <a:t>to test 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a </a:t>
            </a: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field </a:t>
            </a:r>
            <a:r>
              <a:rPr sz="2300" spc="-5" dirty="0">
                <a:solidFill>
                  <a:srgbClr val="3A3A3A"/>
                </a:solidFill>
                <a:latin typeface="Carlito"/>
                <a:cs typeface="Carlito"/>
              </a:rPr>
              <a:t>where values </a:t>
            </a: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from 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1 </a:t>
            </a:r>
            <a:r>
              <a:rPr sz="2300" spc="-15" dirty="0">
                <a:solidFill>
                  <a:srgbClr val="3A3A3A"/>
                </a:solidFill>
                <a:latin typeface="Carlito"/>
                <a:cs typeface="Carlito"/>
              </a:rPr>
              <a:t>to </a:t>
            </a:r>
            <a:r>
              <a:rPr sz="2300" spc="10" dirty="0">
                <a:solidFill>
                  <a:srgbClr val="3A3A3A"/>
                </a:solidFill>
                <a:latin typeface="Carlito"/>
                <a:cs typeface="Carlito"/>
              </a:rPr>
              <a:t>100 </a:t>
            </a: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should be accepted.  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then </a:t>
            </a: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we 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choose the </a:t>
            </a: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boundary</a:t>
            </a:r>
            <a:r>
              <a:rPr sz="2300" spc="-60" dirty="0">
                <a:solidFill>
                  <a:srgbClr val="3A3A3A"/>
                </a:solidFill>
                <a:latin typeface="Carlito"/>
                <a:cs typeface="Carlito"/>
              </a:rPr>
              <a:t> </a:t>
            </a:r>
            <a:r>
              <a:rPr sz="2300" spc="-5" dirty="0">
                <a:solidFill>
                  <a:srgbClr val="3A3A3A"/>
                </a:solidFill>
                <a:latin typeface="Carlito"/>
                <a:cs typeface="Carlito"/>
              </a:rPr>
              <a:t>values:</a:t>
            </a:r>
            <a:endParaRPr sz="2300">
              <a:latin typeface="Carlito"/>
              <a:cs typeface="Carlito"/>
            </a:endParaRPr>
          </a:p>
          <a:p>
            <a:pPr marL="207645">
              <a:lnSpc>
                <a:spcPct val="100000"/>
              </a:lnSpc>
              <a:spcBef>
                <a:spcPts val="15"/>
              </a:spcBef>
            </a:pP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1-1,</a:t>
            </a:r>
            <a:endParaRPr sz="2300">
              <a:latin typeface="Carlito"/>
              <a:cs typeface="Carlito"/>
            </a:endParaRPr>
          </a:p>
          <a:p>
            <a:pPr marL="274320">
              <a:lnSpc>
                <a:spcPct val="100000"/>
              </a:lnSpc>
              <a:spcBef>
                <a:spcPts val="10"/>
              </a:spcBef>
            </a:pP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1,</a:t>
            </a:r>
            <a:endParaRPr sz="2300">
              <a:latin typeface="Carlito"/>
              <a:cs typeface="Carlito"/>
            </a:endParaRPr>
          </a:p>
          <a:p>
            <a:pPr marL="207645">
              <a:lnSpc>
                <a:spcPct val="100000"/>
              </a:lnSpc>
              <a:spcBef>
                <a:spcPts val="15"/>
              </a:spcBef>
            </a:pP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1+1,</a:t>
            </a:r>
            <a:endParaRPr sz="2300">
              <a:latin typeface="Carlito"/>
              <a:cs typeface="Carlito"/>
            </a:endParaRPr>
          </a:p>
          <a:p>
            <a:pPr marL="207645">
              <a:lnSpc>
                <a:spcPct val="100000"/>
              </a:lnSpc>
              <a:spcBef>
                <a:spcPts val="10"/>
              </a:spcBef>
            </a:pP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100-1,</a:t>
            </a:r>
            <a:endParaRPr sz="2300">
              <a:latin typeface="Carlito"/>
              <a:cs typeface="Carlito"/>
            </a:endParaRPr>
          </a:p>
          <a:p>
            <a:pPr marL="207645">
              <a:lnSpc>
                <a:spcPct val="100000"/>
              </a:lnSpc>
              <a:spcBef>
                <a:spcPts val="10"/>
              </a:spcBef>
            </a:pP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100,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and</a:t>
            </a:r>
            <a:endParaRPr sz="2300">
              <a:latin typeface="Carlito"/>
              <a:cs typeface="Carlito"/>
            </a:endParaRPr>
          </a:p>
          <a:p>
            <a:pPr marL="274320">
              <a:lnSpc>
                <a:spcPct val="100000"/>
              </a:lnSpc>
              <a:spcBef>
                <a:spcPts val="15"/>
              </a:spcBef>
            </a:pP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100+1.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rlito"/>
              <a:cs typeface="Carlito"/>
            </a:endParaRPr>
          </a:p>
          <a:p>
            <a:pPr marL="585470" marR="102870" indent="-378460">
              <a:lnSpc>
                <a:spcPct val="100400"/>
              </a:lnSpc>
              <a:buFont typeface="Arial"/>
              <a:buChar char="•"/>
              <a:tabLst>
                <a:tab pos="585470" algn="l"/>
                <a:tab pos="586105" algn="l"/>
              </a:tabLst>
            </a:pPr>
            <a:r>
              <a:rPr sz="2300" spc="-5" dirty="0">
                <a:solidFill>
                  <a:srgbClr val="3A3A3A"/>
                </a:solidFill>
                <a:latin typeface="Carlito"/>
                <a:cs typeface="Carlito"/>
              </a:rPr>
              <a:t>Instead 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of </a:t>
            </a:r>
            <a:r>
              <a:rPr sz="2300" spc="-5" dirty="0">
                <a:solidFill>
                  <a:srgbClr val="3A3A3A"/>
                </a:solidFill>
                <a:latin typeface="Carlito"/>
                <a:cs typeface="Carlito"/>
              </a:rPr>
              <a:t>using 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all the </a:t>
            </a:r>
            <a:r>
              <a:rPr sz="2300" spc="-5" dirty="0">
                <a:solidFill>
                  <a:srgbClr val="3A3A3A"/>
                </a:solidFill>
                <a:latin typeface="Carlito"/>
                <a:cs typeface="Carlito"/>
              </a:rPr>
              <a:t>values </a:t>
            </a: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from 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1 </a:t>
            </a:r>
            <a:r>
              <a:rPr sz="2300" spc="-15" dirty="0">
                <a:solidFill>
                  <a:srgbClr val="3A3A3A"/>
                </a:solidFill>
                <a:latin typeface="Carlito"/>
                <a:cs typeface="Carlito"/>
              </a:rPr>
              <a:t>to </a:t>
            </a:r>
            <a:r>
              <a:rPr sz="2300" spc="10" dirty="0">
                <a:solidFill>
                  <a:srgbClr val="3A3A3A"/>
                </a:solidFill>
                <a:latin typeface="Carlito"/>
                <a:cs typeface="Carlito"/>
              </a:rPr>
              <a:t>100, </a:t>
            </a:r>
            <a:r>
              <a:rPr sz="2300" spc="-10" dirty="0">
                <a:solidFill>
                  <a:srgbClr val="3A3A3A"/>
                </a:solidFill>
                <a:latin typeface="Carlito"/>
                <a:cs typeface="Carlito"/>
              </a:rPr>
              <a:t>we </a:t>
            </a:r>
            <a:r>
              <a:rPr sz="2300" spc="-5" dirty="0">
                <a:solidFill>
                  <a:srgbClr val="3A3A3A"/>
                </a:solidFill>
                <a:latin typeface="Carlito"/>
                <a:cs typeface="Carlito"/>
              </a:rPr>
              <a:t>just 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use 0, </a:t>
            </a:r>
            <a:r>
              <a:rPr sz="2300" spc="-5" dirty="0">
                <a:solidFill>
                  <a:srgbClr val="3A3A3A"/>
                </a:solidFill>
                <a:latin typeface="Carlito"/>
                <a:cs typeface="Carlito"/>
              </a:rPr>
              <a:t>1, </a:t>
            </a:r>
            <a:r>
              <a:rPr sz="2300" spc="5" dirty="0">
                <a:solidFill>
                  <a:srgbClr val="3A3A3A"/>
                </a:solidFill>
                <a:latin typeface="Carlito"/>
                <a:cs typeface="Carlito"/>
              </a:rPr>
              <a:t>2, </a:t>
            </a:r>
            <a:r>
              <a:rPr sz="2300" spc="10" dirty="0">
                <a:solidFill>
                  <a:srgbClr val="3A3A3A"/>
                </a:solidFill>
                <a:latin typeface="Carlito"/>
                <a:cs typeface="Carlito"/>
              </a:rPr>
              <a:t>99, </a:t>
            </a: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100,  and</a:t>
            </a:r>
            <a:r>
              <a:rPr sz="2300" spc="15" dirty="0">
                <a:solidFill>
                  <a:srgbClr val="3A3A3A"/>
                </a:solidFill>
                <a:latin typeface="Carlito"/>
                <a:cs typeface="Carlito"/>
              </a:rPr>
              <a:t> </a:t>
            </a:r>
            <a:r>
              <a:rPr sz="2300" dirty="0">
                <a:solidFill>
                  <a:srgbClr val="3A3A3A"/>
                </a:solidFill>
                <a:latin typeface="Carlito"/>
                <a:cs typeface="Carlito"/>
              </a:rPr>
              <a:t>101.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5663986BB9D43985567A3AC0DB644" ma:contentTypeVersion="3" ma:contentTypeDescription="Create a new document." ma:contentTypeScope="" ma:versionID="e872d2dc2a5d4e9b375433a003e2f625">
  <xsd:schema xmlns:xsd="http://www.w3.org/2001/XMLSchema" xmlns:xs="http://www.w3.org/2001/XMLSchema" xmlns:p="http://schemas.microsoft.com/office/2006/metadata/properties" xmlns:ns2="302dcb64-fe86-4e7e-8e0a-3121f0c50126" targetNamespace="http://schemas.microsoft.com/office/2006/metadata/properties" ma:root="true" ma:fieldsID="c932e5204d78204e00a4fc25ac4775fa" ns2:_="">
    <xsd:import namespace="302dcb64-fe86-4e7e-8e0a-3121f0c501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dcb64-fe86-4e7e-8e0a-3121f0c5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BF3F05-C966-4E63-9632-34DD28BD9FCA}"/>
</file>

<file path=customXml/itemProps2.xml><?xml version="1.0" encoding="utf-8"?>
<ds:datastoreItem xmlns:ds="http://schemas.openxmlformats.org/officeDocument/2006/customXml" ds:itemID="{A28EFF72-95FA-4B66-BB40-6D2732896D96}"/>
</file>

<file path=customXml/itemProps3.xml><?xml version="1.0" encoding="utf-8"?>
<ds:datastoreItem xmlns:ds="http://schemas.openxmlformats.org/officeDocument/2006/customXml" ds:itemID="{BBE4252B-A31A-4E4F-9B62-2DE0A8C6CB3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2236</Words>
  <Application>Microsoft Office PowerPoint</Application>
  <PresentationFormat>Custom</PresentationFormat>
  <Paragraphs>536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SOFTWARE TESTING UE18CS400SB</vt:lpstr>
      <vt:lpstr>SOFTWARE TESTING</vt:lpstr>
      <vt:lpstr>SOFTWARE TESTING</vt:lpstr>
      <vt:lpstr>Slide 4</vt:lpstr>
      <vt:lpstr>SOFTWARE TESTING</vt:lpstr>
      <vt:lpstr>Slide 6</vt:lpstr>
      <vt:lpstr>SOFTWARE TESTING</vt:lpstr>
      <vt:lpstr>Slide 8</vt:lpstr>
      <vt:lpstr>Slide 9</vt:lpstr>
      <vt:lpstr>SOFTWARE TESTING</vt:lpstr>
      <vt:lpstr>Slide 11</vt:lpstr>
      <vt:lpstr>Slide 12</vt:lpstr>
      <vt:lpstr>Slide 13</vt:lpstr>
      <vt:lpstr>Slide 14</vt:lpstr>
      <vt:lpstr>Slide 15</vt:lpstr>
      <vt:lpstr>Slide 16</vt:lpstr>
      <vt:lpstr>SOFTWARE TESTING</vt:lpstr>
      <vt:lpstr>Slide 18</vt:lpstr>
      <vt:lpstr>SOFTWARE TESTING</vt:lpstr>
      <vt:lpstr>SOFTWARE TESTING</vt:lpstr>
      <vt:lpstr>Slide 21</vt:lpstr>
      <vt:lpstr>Slide 22</vt:lpstr>
      <vt:lpstr>Slide 23</vt:lpstr>
      <vt:lpstr>SOFTWARE TESTING</vt:lpstr>
      <vt:lpstr>Slide 25</vt:lpstr>
      <vt:lpstr>Slide 26</vt:lpstr>
      <vt:lpstr>Slide 27</vt:lpstr>
      <vt:lpstr>Slide 28</vt:lpstr>
      <vt:lpstr>Slide 29</vt:lpstr>
      <vt:lpstr>SOFTWARE TESTING</vt:lpstr>
      <vt:lpstr>Slide 31</vt:lpstr>
      <vt:lpstr>SOFTWARE TESTING</vt:lpstr>
      <vt:lpstr>Slide 33</vt:lpstr>
      <vt:lpstr>SOFTWARE TESTING</vt:lpstr>
      <vt:lpstr>Slide 35</vt:lpstr>
      <vt:lpstr>SOFTWARE TESTING</vt:lpstr>
      <vt:lpstr>SOFTWARE TESTING</vt:lpstr>
      <vt:lpstr>Slide 38</vt:lpstr>
      <vt:lpstr>Slide 39</vt:lpstr>
      <vt:lpstr>SOFTWARE TESTING</vt:lpstr>
      <vt:lpstr>Slide 41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ST-13.pptx</dc:title>
  <dc:creator>Sunitha</dc:creator>
  <cp:lastModifiedBy>Windows User</cp:lastModifiedBy>
  <cp:revision>76</cp:revision>
  <dcterms:created xsi:type="dcterms:W3CDTF">2021-09-15T06:52:21Z</dcterms:created>
  <dcterms:modified xsi:type="dcterms:W3CDTF">2021-10-04T04:58:15Z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2021-03-06T00:00:00Z</vt:filetime>
  </property>
  <property fmtid="{D5CDD505-2E9C-101B-9397-08002B2CF9AE}" pid="3" name="LastSaved">
    <vt:filetime>2021-09-15T00:00:00Z</vt:filetime>
  </property>
  <property fmtid="{D5CDD505-2E9C-101B-9397-08002B2CF9AE}" pid="4" name="ContentTypeId">
    <vt:lpwstr>0x0101006555663986BB9D43985567A3AC0DB644</vt:lpwstr>
  </property>
</Properties>
</file>