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42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236" y="2564401"/>
            <a:ext cx="7162165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236" y="2833293"/>
            <a:ext cx="8201025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3505200"/>
            <a:ext cx="4495800" cy="7521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5" dirty="0">
                <a:solidFill>
                  <a:schemeClr val="accent6">
                    <a:lumMod val="75000"/>
                  </a:schemeClr>
                </a:solidFill>
              </a:rPr>
              <a:t>SOFTWARE</a:t>
            </a:r>
            <a:r>
              <a:rPr b="1" spc="-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TESTING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UE18CS400SB</a:t>
            </a:r>
            <a:endParaRPr sz="2050" b="1"/>
          </a:p>
        </p:txBody>
      </p:sp>
      <p:sp>
        <p:nvSpPr>
          <p:cNvPr id="3" name="object 3"/>
          <p:cNvSpPr txBox="1"/>
          <p:nvPr/>
        </p:nvSpPr>
        <p:spPr>
          <a:xfrm>
            <a:off x="4009166" y="4710130"/>
            <a:ext cx="5153025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Prof. </a:t>
            </a:r>
            <a:r>
              <a:rPr lang="en-IN" sz="2000" dirty="0" err="1">
                <a:ea typeface="Calibri"/>
                <a:cs typeface="Calibri"/>
                <a:sym typeface="Calibri"/>
              </a:rPr>
              <a:t>Venkatesh</a:t>
            </a:r>
            <a:r>
              <a:rPr lang="en-IN" sz="2000" dirty="0">
                <a:ea typeface="Calibri"/>
                <a:cs typeface="Calibri"/>
                <a:sym typeface="Calibri"/>
              </a:rPr>
              <a:t> Prasad</a:t>
            </a:r>
            <a:endParaRPr lang="en-IN" sz="1600" dirty="0" smtClean="0"/>
          </a:p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venkateshprasad@pes.edu</a:t>
            </a:r>
            <a:endParaRPr lang="en-IN"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00" lvl="0">
              <a:buClr>
                <a:srgbClr val="000000"/>
              </a:buClr>
              <a:buSzPts val="2400"/>
            </a:pPr>
            <a:r>
              <a:rPr lang="en-I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Department of Computer Science</a:t>
            </a:r>
            <a:endParaRPr lang="en-I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16"/>
                </a:moveTo>
                <a:lnTo>
                  <a:pt x="38100" y="851916"/>
                </a:lnTo>
                <a:lnTo>
                  <a:pt x="38100" y="0"/>
                </a:lnTo>
                <a:lnTo>
                  <a:pt x="0" y="0"/>
                </a:lnTo>
                <a:lnTo>
                  <a:pt x="0" y="851916"/>
                </a:lnTo>
                <a:lnTo>
                  <a:pt x="0" y="880872"/>
                </a:lnTo>
                <a:lnTo>
                  <a:pt x="0" y="890016"/>
                </a:lnTo>
                <a:lnTo>
                  <a:pt x="880872" y="890016"/>
                </a:lnTo>
                <a:lnTo>
                  <a:pt x="880872" y="851916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648200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19" y="0"/>
                </a:lnTo>
              </a:path>
            </a:pathLst>
          </a:custGeom>
          <a:ln w="32004">
            <a:solidFill>
              <a:srgbClr val="C459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2560" y="2378964"/>
            <a:ext cx="1967483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6548" y="1278635"/>
            <a:ext cx="881380" cy="889000"/>
          </a:xfrm>
          <a:custGeom>
            <a:avLst/>
            <a:gdLst/>
            <a:ahLst/>
            <a:cxnLst/>
            <a:rect l="l" t="t" r="r" b="b"/>
            <a:pathLst>
              <a:path w="881379" h="889000">
                <a:moveTo>
                  <a:pt x="880872" y="0"/>
                </a:moveTo>
                <a:lnTo>
                  <a:pt x="0" y="0"/>
                </a:lnTo>
                <a:lnTo>
                  <a:pt x="0" y="36576"/>
                </a:lnTo>
                <a:lnTo>
                  <a:pt x="842772" y="36576"/>
                </a:lnTo>
                <a:lnTo>
                  <a:pt x="842772" y="888492"/>
                </a:lnTo>
                <a:lnTo>
                  <a:pt x="880872" y="888492"/>
                </a:lnTo>
                <a:lnTo>
                  <a:pt x="880872" y="36576"/>
                </a:lnTo>
                <a:lnTo>
                  <a:pt x="880872" y="9144"/>
                </a:lnTo>
                <a:lnTo>
                  <a:pt x="880872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556" y="2616199"/>
            <a:ext cx="6315710" cy="2189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8125" marR="2933065" indent="-23876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SzPct val="80434"/>
              <a:buFont typeface="Georgia"/>
              <a:buChar char=""/>
              <a:tabLst>
                <a:tab pos="238760" algn="l"/>
              </a:tabLst>
            </a:pPr>
            <a:r>
              <a:rPr sz="2300" spc="-35" dirty="0">
                <a:solidFill>
                  <a:srgbClr val="0000FF"/>
                </a:solidFill>
                <a:latin typeface="Trebuchet MS"/>
                <a:cs typeface="Trebuchet MS"/>
              </a:rPr>
              <a:t>Typical </a:t>
            </a:r>
            <a:r>
              <a:rPr sz="2300" spc="-70" dirty="0">
                <a:solidFill>
                  <a:srgbClr val="0000FF"/>
                </a:solidFill>
                <a:latin typeface="Trebuchet MS"/>
                <a:cs typeface="Trebuchet MS"/>
              </a:rPr>
              <a:t>Test 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cases</a:t>
            </a:r>
            <a:r>
              <a:rPr sz="2300" spc="-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cover</a:t>
            </a:r>
            <a:endParaRPr sz="2300">
              <a:latin typeface="Trebuchet MS"/>
              <a:cs typeface="Trebuchet MS"/>
            </a:endParaRPr>
          </a:p>
          <a:p>
            <a:pPr marL="219075" marR="2969260" lvl="1" indent="-219075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19075" algn="l"/>
                <a:tab pos="61023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Critical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functionality</a:t>
            </a:r>
            <a:endParaRPr sz="1950">
              <a:latin typeface="Trebuchet MS"/>
              <a:cs typeface="Trebuchet MS"/>
            </a:endParaRPr>
          </a:p>
          <a:p>
            <a:pPr marL="609600" lvl="1" indent="-219710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609600" algn="l"/>
                <a:tab pos="61023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Most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used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functionality</a:t>
            </a:r>
            <a:endParaRPr sz="1950">
              <a:latin typeface="Trebuchet MS"/>
              <a:cs typeface="Trebuchet MS"/>
            </a:endParaRPr>
          </a:p>
          <a:p>
            <a:pPr marL="609600" lvl="1" indent="-21971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609600" algn="l"/>
                <a:tab pos="61023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End-to-end</a:t>
            </a:r>
            <a:r>
              <a:rPr sz="1950" spc="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scenarios</a:t>
            </a:r>
            <a:endParaRPr sz="1950">
              <a:latin typeface="Trebuchet MS"/>
              <a:cs typeface="Trebuchet MS"/>
            </a:endParaRPr>
          </a:p>
          <a:p>
            <a:pPr marL="609600" lvl="1" indent="-21971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609600" algn="l"/>
                <a:tab pos="61023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New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functionalities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– during</a:t>
            </a:r>
            <a:r>
              <a:rPr sz="1950" spc="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upgrade</a:t>
            </a:r>
            <a:endParaRPr sz="1950">
              <a:latin typeface="Trebuchet MS"/>
              <a:cs typeface="Trebuchet MS"/>
            </a:endParaRPr>
          </a:p>
          <a:p>
            <a:pPr marL="609600" lvl="1" indent="-21971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609600" algn="l"/>
                <a:tab pos="61023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Legal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/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statutory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needs</a:t>
            </a:r>
            <a:endParaRPr sz="1950">
              <a:latin typeface="Trebuchet MS"/>
              <a:cs typeface="Trebuchet MS"/>
            </a:endParaRPr>
          </a:p>
          <a:p>
            <a:pPr marL="609600" lvl="1" indent="-21971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609600" algn="l"/>
                <a:tab pos="61023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Functionality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to work on a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defined corpus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of</a:t>
            </a:r>
            <a:r>
              <a:rPr sz="1950" spc="-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data.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3955338" cy="325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9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750" y="1656038"/>
            <a:ext cx="5046449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Acceptance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– </a:t>
            </a:r>
            <a:r>
              <a:rPr sz="1950" b="1" spc="-40" dirty="0">
                <a:solidFill>
                  <a:srgbClr val="C45911"/>
                </a:solidFill>
                <a:latin typeface="Carlito"/>
                <a:cs typeface="Carlito"/>
              </a:rPr>
              <a:t>Test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Cases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590" y="2421152"/>
            <a:ext cx="8038465" cy="153479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19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38125" algn="l"/>
                <a:tab pos="238760" algn="l"/>
              </a:tabLst>
            </a:pPr>
            <a:r>
              <a:rPr sz="1950" spc="-15" dirty="0">
                <a:solidFill>
                  <a:srgbClr val="0000FF"/>
                </a:solidFill>
                <a:latin typeface="Trebuchet MS"/>
                <a:cs typeface="Trebuchet MS"/>
              </a:rPr>
              <a:t>Typically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happens “On-Site” after careful environment</a:t>
            </a:r>
            <a:r>
              <a:rPr sz="1950" spc="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setting</a:t>
            </a:r>
            <a:endParaRPr sz="1950">
              <a:latin typeface="Trebuchet MS"/>
              <a:cs typeface="Trebuchet MS"/>
            </a:endParaRPr>
          </a:p>
          <a:p>
            <a:pPr marL="238125" indent="-226060">
              <a:lnSpc>
                <a:spcPct val="100000"/>
              </a:lnSpc>
              <a:spcBef>
                <a:spcPts val="83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38125" algn="l"/>
                <a:tab pos="238760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There should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be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‘stand-by’ dev team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address blocking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issues</a:t>
            </a:r>
            <a:endParaRPr sz="1950">
              <a:latin typeface="Trebuchet MS"/>
              <a:cs typeface="Trebuchet MS"/>
            </a:endParaRPr>
          </a:p>
          <a:p>
            <a:pPr marL="238125" marR="5080" indent="-226060">
              <a:lnSpc>
                <a:spcPct val="101499"/>
              </a:lnSpc>
              <a:spcBef>
                <a:spcPts val="79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38125" algn="l"/>
                <a:tab pos="238760" algn="l"/>
                <a:tab pos="1047750" algn="l"/>
                <a:tab pos="1311910" algn="l"/>
                <a:tab pos="2025650" algn="l"/>
                <a:tab pos="2654300" algn="l"/>
                <a:tab pos="3270250" algn="l"/>
                <a:tab pos="3942079" algn="l"/>
                <a:tab pos="5003165" algn="l"/>
                <a:tab pos="6277610" algn="l"/>
                <a:tab pos="7613015" algn="l"/>
              </a:tabLst>
            </a:pP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tea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wi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h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spc="3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oo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b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us</a:t>
            </a:r>
            <a:r>
              <a:rPr sz="19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io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25" dirty="0">
                <a:solidFill>
                  <a:srgbClr val="0000FF"/>
                </a:solidFill>
                <a:latin typeface="Trebuchet MS"/>
                <a:cs typeface="Trebuchet MS"/>
              </a:rPr>
              <a:t>k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950" spc="30" dirty="0">
                <a:solidFill>
                  <a:srgbClr val="0000FF"/>
                </a:solidFill>
                <a:latin typeface="Trebuchet MS"/>
                <a:cs typeface="Trebuchet MS"/>
              </a:rPr>
              <a:t>w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ed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an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d  application working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knowledge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590" y="4030494"/>
            <a:ext cx="6372860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5080" indent="-226060">
              <a:lnSpc>
                <a:spcPct val="101499"/>
              </a:lnSpc>
              <a:spcBef>
                <a:spcPts val="95"/>
              </a:spcBef>
              <a:tabLst>
                <a:tab pos="238125" algn="l"/>
                <a:tab pos="1060450" algn="l"/>
                <a:tab pos="2080895" algn="l"/>
                <a:tab pos="2360295" algn="l"/>
                <a:tab pos="2991485" algn="l"/>
                <a:tab pos="4034790" algn="l"/>
                <a:tab pos="4454525" algn="l"/>
                <a:tab pos="5111115" algn="l"/>
                <a:tab pos="5525770" algn="l"/>
              </a:tabLst>
            </a:pPr>
            <a:r>
              <a:rPr sz="1550" spc="-830" dirty="0">
                <a:solidFill>
                  <a:srgbClr val="FF0000"/>
                </a:solidFill>
                <a:latin typeface="Georgia"/>
                <a:cs typeface="Georgia"/>
              </a:rPr>
              <a:t>	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Ma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j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–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a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ls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d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fi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a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950" spc="3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it</a:t>
            </a:r>
            <a:r>
              <a:rPr sz="1950" spc="4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spc="-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ia  acceptance</a:t>
            </a:r>
            <a:r>
              <a:rPr sz="1950" spc="-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test</a:t>
            </a:r>
            <a:endParaRPr sz="1950">
              <a:latin typeface="Trebuchet MS"/>
              <a:cs typeface="Trebuchet MS"/>
            </a:endParaRPr>
          </a:p>
          <a:p>
            <a:pPr marL="390525">
              <a:lnSpc>
                <a:spcPct val="100000"/>
              </a:lnSpc>
              <a:spcBef>
                <a:spcPts val="35"/>
              </a:spcBef>
            </a:pPr>
            <a:r>
              <a:rPr sz="1550" spc="-830" dirty="0">
                <a:solidFill>
                  <a:srgbClr val="FF0000"/>
                </a:solidFill>
                <a:latin typeface="Georgia"/>
                <a:cs typeface="Georgia"/>
              </a:rPr>
              <a:t></a:t>
            </a:r>
            <a:r>
              <a:rPr sz="1550" spc="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Has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be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re-started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after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the defect 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is</a:t>
            </a:r>
            <a:r>
              <a:rPr sz="1950" spc="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addressed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240" y="4030407"/>
            <a:ext cx="15005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1465" algn="l"/>
                <a:tab pos="1113790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–	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k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h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590" y="5036332"/>
            <a:ext cx="74803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8125" algn="l"/>
              </a:tabLst>
            </a:pPr>
            <a:r>
              <a:rPr sz="1550" spc="-830" dirty="0">
                <a:solidFill>
                  <a:srgbClr val="FF0000"/>
                </a:solidFill>
                <a:latin typeface="Georgia"/>
                <a:cs typeface="Georgia"/>
              </a:rPr>
              <a:t>	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Careful execution documentation 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must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with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final</a:t>
            </a:r>
            <a:r>
              <a:rPr sz="1950" spc="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reporting.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3750" y="1195800"/>
            <a:ext cx="3674849" cy="785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Acceptance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r>
              <a:rPr sz="1950" b="1" spc="-4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Execution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1005" dirty="0">
                <a:solidFill>
                  <a:srgbClr val="FF0000"/>
                </a:solidFill>
                <a:latin typeface="Georgia"/>
                <a:cs typeface="Georgia"/>
              </a:rPr>
              <a:t></a:t>
            </a:r>
            <a:r>
              <a:rPr sz="1850" spc="48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/>
              <a:t>Customers are </a:t>
            </a:r>
            <a:r>
              <a:rPr spc="5" dirty="0"/>
              <a:t>wary of providing acceptance</a:t>
            </a:r>
            <a:r>
              <a:rPr spc="-130" dirty="0"/>
              <a:t> </a:t>
            </a:r>
            <a:r>
              <a:rPr dirty="0"/>
              <a:t>criteria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795"/>
              </a:spcBef>
            </a:pPr>
            <a:r>
              <a:rPr sz="1550" spc="-830" dirty="0">
                <a:solidFill>
                  <a:srgbClr val="FF0000"/>
                </a:solidFill>
                <a:latin typeface="Georgia"/>
                <a:cs typeface="Georgia"/>
              </a:rPr>
              <a:t></a:t>
            </a:r>
            <a:r>
              <a:rPr sz="15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pc="15" dirty="0"/>
              <a:t>Not </a:t>
            </a:r>
            <a:r>
              <a:rPr spc="10" dirty="0"/>
              <a:t>easy </a:t>
            </a:r>
            <a:r>
              <a:rPr spc="15" dirty="0"/>
              <a:t>to </a:t>
            </a:r>
            <a:r>
              <a:rPr spc="10" dirty="0"/>
              <a:t>specify – Needs </a:t>
            </a:r>
            <a:r>
              <a:rPr spc="15" dirty="0"/>
              <a:t>good</a:t>
            </a:r>
            <a:r>
              <a:rPr spc="5" dirty="0"/>
              <a:t> effort.</a:t>
            </a:r>
            <a:endParaRPr sz="1550">
              <a:latin typeface="Georgia"/>
              <a:cs typeface="Georgia"/>
            </a:endParaRPr>
          </a:p>
          <a:p>
            <a:pPr marL="238125" marR="8255" indent="-226060">
              <a:lnSpc>
                <a:spcPct val="100400"/>
              </a:lnSpc>
              <a:spcBef>
                <a:spcPts val="790"/>
              </a:spcBef>
              <a:buClr>
                <a:srgbClr val="FF0000"/>
              </a:buClr>
              <a:buSzPct val="80434"/>
              <a:buFont typeface="Georgia"/>
              <a:buChar char=""/>
              <a:tabLst>
                <a:tab pos="238760" algn="l"/>
              </a:tabLst>
            </a:pPr>
            <a:r>
              <a:rPr sz="2300" spc="5" dirty="0"/>
              <a:t>Most of </a:t>
            </a:r>
            <a:r>
              <a:rPr sz="2300" spc="10" dirty="0"/>
              <a:t>the </a:t>
            </a:r>
            <a:r>
              <a:rPr sz="2300" spc="5" dirty="0"/>
              <a:t>times </a:t>
            </a:r>
            <a:r>
              <a:rPr sz="2300" dirty="0"/>
              <a:t>vendor company </a:t>
            </a:r>
            <a:r>
              <a:rPr sz="2300" spc="5" dirty="0"/>
              <a:t>defines </a:t>
            </a:r>
            <a:r>
              <a:rPr sz="2300" dirty="0"/>
              <a:t>the </a:t>
            </a:r>
            <a:r>
              <a:rPr sz="2300" spc="5" dirty="0"/>
              <a:t>criteria and  gets</a:t>
            </a:r>
            <a:r>
              <a:rPr sz="2300" spc="-40" dirty="0"/>
              <a:t> </a:t>
            </a:r>
            <a:r>
              <a:rPr sz="2300" spc="5" dirty="0"/>
              <a:t>concurrence</a:t>
            </a:r>
            <a:endParaRPr sz="2300"/>
          </a:p>
          <a:p>
            <a:pPr marL="390525">
              <a:lnSpc>
                <a:spcPct val="100000"/>
              </a:lnSpc>
              <a:spcBef>
                <a:spcPts val="40"/>
              </a:spcBef>
            </a:pPr>
            <a:r>
              <a:rPr sz="1550" spc="-830" dirty="0">
                <a:solidFill>
                  <a:srgbClr val="FF0000"/>
                </a:solidFill>
                <a:latin typeface="Georgia"/>
                <a:cs typeface="Georgia"/>
              </a:rPr>
              <a:t></a:t>
            </a:r>
            <a:r>
              <a:rPr sz="1550" spc="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pc="10" dirty="0"/>
              <a:t>Development team might omit </a:t>
            </a:r>
            <a:r>
              <a:rPr spc="15" dirty="0"/>
              <a:t>what </a:t>
            </a:r>
            <a:r>
              <a:rPr spc="10" dirty="0"/>
              <a:t>is not </a:t>
            </a:r>
            <a:r>
              <a:rPr spc="5" dirty="0"/>
              <a:t>in </a:t>
            </a:r>
            <a:r>
              <a:rPr spc="10" dirty="0"/>
              <a:t>the Acceptance</a:t>
            </a:r>
            <a:r>
              <a:rPr spc="-110" dirty="0"/>
              <a:t> </a:t>
            </a:r>
            <a:r>
              <a:rPr spc="-50" dirty="0"/>
              <a:t>Test</a:t>
            </a:r>
            <a:endParaRPr sz="1550">
              <a:latin typeface="Georgia"/>
              <a:cs typeface="Georgia"/>
            </a:endParaRPr>
          </a:p>
          <a:p>
            <a:pPr marL="238125" marR="5080" indent="-226060">
              <a:lnSpc>
                <a:spcPct val="100499"/>
              </a:lnSpc>
              <a:spcBef>
                <a:spcPts val="785"/>
              </a:spcBef>
              <a:buClr>
                <a:srgbClr val="FF0000"/>
              </a:buClr>
              <a:buSzPct val="80434"/>
              <a:buFont typeface="Georgia"/>
              <a:buChar char=""/>
              <a:tabLst>
                <a:tab pos="238760" algn="l"/>
              </a:tabLst>
            </a:pPr>
            <a:r>
              <a:rPr sz="2300" dirty="0"/>
              <a:t>Multiple iterations may </a:t>
            </a:r>
            <a:r>
              <a:rPr sz="2300" spc="10" dirty="0"/>
              <a:t>be </a:t>
            </a:r>
            <a:r>
              <a:rPr sz="2300" dirty="0"/>
              <a:t>required </a:t>
            </a:r>
            <a:r>
              <a:rPr sz="2300" spc="5" dirty="0"/>
              <a:t>and </a:t>
            </a:r>
            <a:r>
              <a:rPr sz="2300" dirty="0"/>
              <a:t>multiple customer  representatives may </a:t>
            </a:r>
            <a:r>
              <a:rPr sz="2300" spc="10" dirty="0"/>
              <a:t>be</a:t>
            </a:r>
            <a:r>
              <a:rPr sz="2300" spc="-65" dirty="0"/>
              <a:t> </a:t>
            </a:r>
            <a:r>
              <a:rPr sz="2300" spc="5" dirty="0"/>
              <a:t>involved</a:t>
            </a:r>
            <a:endParaRPr sz="2300"/>
          </a:p>
          <a:p>
            <a:pPr marL="238125" indent="-22606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SzPct val="80434"/>
              <a:buFont typeface="Georgia"/>
              <a:buChar char=""/>
              <a:tabLst>
                <a:tab pos="238760" algn="l"/>
              </a:tabLst>
            </a:pPr>
            <a:r>
              <a:rPr sz="2300" spc="-10" dirty="0"/>
              <a:t>Results </a:t>
            </a:r>
            <a:r>
              <a:rPr sz="2300" spc="5" dirty="0"/>
              <a:t>need </a:t>
            </a:r>
            <a:r>
              <a:rPr sz="2300" spc="10" dirty="0"/>
              <a:t>to be </a:t>
            </a:r>
            <a:r>
              <a:rPr sz="2300" dirty="0"/>
              <a:t>carefully</a:t>
            </a:r>
            <a:r>
              <a:rPr sz="2300" spc="-150" dirty="0"/>
              <a:t> </a:t>
            </a:r>
            <a:r>
              <a:rPr sz="2300" spc="5" dirty="0"/>
              <a:t>analyzed.</a:t>
            </a:r>
            <a:endParaRPr sz="2300"/>
          </a:p>
        </p:txBody>
      </p:sp>
      <p:sp>
        <p:nvSpPr>
          <p:cNvPr id="4" name="object 4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750" y="1195800"/>
            <a:ext cx="4665449" cy="785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Acceptance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r>
              <a:rPr sz="1950" b="1" spc="-3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Challenges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3962400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19" y="0"/>
                </a:lnTo>
              </a:path>
            </a:pathLst>
          </a:custGeom>
          <a:ln w="32004">
            <a:solidFill>
              <a:srgbClr val="C459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9600" y="4267200"/>
            <a:ext cx="5153025" cy="966289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600" lvl="0"/>
            <a:r>
              <a:rPr lang="en-IN" sz="2000" dirty="0" smtClean="0">
                <a:ea typeface="Calibri"/>
                <a:cs typeface="Calibri"/>
                <a:sym typeface="Calibri"/>
              </a:rPr>
              <a:t>Prof. </a:t>
            </a:r>
            <a:r>
              <a:rPr lang="en-IN" sz="2000" dirty="0" err="1" smtClean="0">
                <a:ea typeface="Calibri"/>
                <a:cs typeface="Calibri"/>
                <a:sym typeface="Calibri"/>
              </a:rPr>
              <a:t>Venkatesh</a:t>
            </a:r>
            <a:r>
              <a:rPr lang="en-IN" sz="2000" dirty="0" smtClean="0">
                <a:ea typeface="Calibri"/>
                <a:cs typeface="Calibri"/>
                <a:sym typeface="Calibri"/>
              </a:rPr>
              <a:t> Prasad</a:t>
            </a:r>
            <a:endParaRPr lang="en-IN" sz="1400" dirty="0" smtClean="0"/>
          </a:p>
          <a:p>
            <a:pPr marL="12600" lvl="0"/>
            <a:r>
              <a:rPr lang="en-IN" sz="2000" dirty="0" smtClean="0">
                <a:ea typeface="Calibri"/>
                <a:cs typeface="Calibri"/>
                <a:sym typeface="Calibri"/>
              </a:rPr>
              <a:t>venkateshprasad@pes.edu</a:t>
            </a:r>
            <a:endParaRPr lang="en-IN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00" lvl="0">
              <a:buClr>
                <a:srgbClr val="000000"/>
              </a:buClr>
              <a:buSzPts val="2400"/>
            </a:pPr>
            <a:r>
              <a:rPr lang="en-I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Department of Computer Science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1872" y="1347228"/>
            <a:ext cx="881380" cy="889000"/>
          </a:xfrm>
          <a:custGeom>
            <a:avLst/>
            <a:gdLst/>
            <a:ahLst/>
            <a:cxnLst/>
            <a:rect l="l" t="t" r="r" b="b"/>
            <a:pathLst>
              <a:path w="881379" h="889000">
                <a:moveTo>
                  <a:pt x="880872" y="0"/>
                </a:moveTo>
                <a:lnTo>
                  <a:pt x="0" y="0"/>
                </a:lnTo>
                <a:lnTo>
                  <a:pt x="0" y="36576"/>
                </a:lnTo>
                <a:lnTo>
                  <a:pt x="842772" y="36576"/>
                </a:lnTo>
                <a:lnTo>
                  <a:pt x="842772" y="888479"/>
                </a:lnTo>
                <a:lnTo>
                  <a:pt x="880872" y="888479"/>
                </a:lnTo>
                <a:lnTo>
                  <a:pt x="880872" y="36576"/>
                </a:lnTo>
                <a:lnTo>
                  <a:pt x="880872" y="9131"/>
                </a:lnTo>
                <a:lnTo>
                  <a:pt x="880872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28"/>
                </a:moveTo>
                <a:lnTo>
                  <a:pt x="38100" y="851928"/>
                </a:lnTo>
                <a:lnTo>
                  <a:pt x="38100" y="0"/>
                </a:lnTo>
                <a:lnTo>
                  <a:pt x="0" y="0"/>
                </a:lnTo>
                <a:lnTo>
                  <a:pt x="0" y="851928"/>
                </a:lnTo>
                <a:lnTo>
                  <a:pt x="0" y="880872"/>
                </a:lnTo>
                <a:lnTo>
                  <a:pt x="0" y="890028"/>
                </a:lnTo>
                <a:lnTo>
                  <a:pt x="880872" y="890028"/>
                </a:lnTo>
                <a:lnTo>
                  <a:pt x="880872" y="85192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2378964"/>
            <a:ext cx="1967484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0316" y="2750341"/>
            <a:ext cx="4182084" cy="3699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b="1" spc="-4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-25" dirty="0"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42" y="2585725"/>
            <a:ext cx="4546558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spc="-5" dirty="0">
                <a:solidFill>
                  <a:srgbClr val="000000"/>
                </a:solidFill>
                <a:latin typeface="Carlito"/>
                <a:cs typeface="Carlito"/>
              </a:rPr>
              <a:t>SOFTWARE</a:t>
            </a:r>
            <a:r>
              <a:rPr sz="2950" b="1" spc="-10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950" b="1" dirty="0">
                <a:solidFill>
                  <a:srgbClr val="000000"/>
                </a:solidFill>
                <a:latin typeface="Carlito"/>
                <a:cs typeface="Carlito"/>
              </a:rPr>
              <a:t>TESTING</a:t>
            </a:r>
            <a:endParaRPr sz="29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42" y="3442208"/>
            <a:ext cx="4165558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spc="5" dirty="0">
                <a:solidFill>
                  <a:srgbClr val="2F5497"/>
                </a:solidFill>
                <a:latin typeface="Carlito"/>
                <a:cs typeface="Carlito"/>
              </a:rPr>
              <a:t>Acceptance</a:t>
            </a:r>
            <a:r>
              <a:rPr sz="2950" b="1" spc="-75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2950" b="1" spc="-3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29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638800"/>
            <a:ext cx="5384821" cy="65338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600" lvl="0"/>
            <a:r>
              <a:rPr lang="en-IN" sz="2000" b="1" dirty="0" smtClean="0">
                <a:ea typeface="Calibri"/>
                <a:cs typeface="Calibri"/>
                <a:sym typeface="Calibri"/>
              </a:rPr>
              <a:t>Prof. </a:t>
            </a:r>
            <a:r>
              <a:rPr lang="en-IN" sz="2000" b="1" dirty="0" err="1" smtClean="0">
                <a:ea typeface="Calibri"/>
                <a:cs typeface="Calibri"/>
                <a:sym typeface="Calibri"/>
              </a:rPr>
              <a:t>Venkatesh</a:t>
            </a:r>
            <a:r>
              <a:rPr lang="en-IN" sz="2000" b="1" dirty="0" smtClean="0">
                <a:ea typeface="Calibri"/>
                <a:cs typeface="Calibri"/>
                <a:sym typeface="Calibri"/>
              </a:rPr>
              <a:t> Prasad</a:t>
            </a:r>
            <a:endParaRPr lang="en-IN" sz="1400" b="1" dirty="0" smtClean="0"/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50" smtClean="0">
                <a:latin typeface="Carlito"/>
                <a:cs typeface="Carlito"/>
              </a:rPr>
              <a:t>Department </a:t>
            </a:r>
            <a:r>
              <a:rPr sz="1650" dirty="0">
                <a:latin typeface="Carlito"/>
                <a:cs typeface="Carlito"/>
              </a:rPr>
              <a:t>of </a:t>
            </a:r>
            <a:r>
              <a:rPr sz="1650" spc="-5" dirty="0">
                <a:latin typeface="Carlito"/>
                <a:cs typeface="Carlito"/>
              </a:rPr>
              <a:t>Computer </a:t>
            </a:r>
            <a:r>
              <a:rPr sz="1650" dirty="0">
                <a:latin typeface="Carlito"/>
                <a:cs typeface="Carlito"/>
              </a:rPr>
              <a:t>Science and</a:t>
            </a:r>
            <a:r>
              <a:rPr sz="1650" spc="-105" dirty="0">
                <a:latin typeface="Carlito"/>
                <a:cs typeface="Carlito"/>
              </a:rPr>
              <a:t> </a:t>
            </a:r>
            <a:r>
              <a:rPr sz="1650" dirty="0">
                <a:latin typeface="Carlito"/>
                <a:cs typeface="Carlito"/>
              </a:rPr>
              <a:t>Engineering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16"/>
                </a:moveTo>
                <a:lnTo>
                  <a:pt x="38100" y="851916"/>
                </a:lnTo>
                <a:lnTo>
                  <a:pt x="38100" y="0"/>
                </a:lnTo>
                <a:lnTo>
                  <a:pt x="0" y="0"/>
                </a:lnTo>
                <a:lnTo>
                  <a:pt x="0" y="851916"/>
                </a:lnTo>
                <a:lnTo>
                  <a:pt x="0" y="880872"/>
                </a:lnTo>
                <a:lnTo>
                  <a:pt x="0" y="890016"/>
                </a:lnTo>
                <a:lnTo>
                  <a:pt x="880872" y="890016"/>
                </a:lnTo>
                <a:lnTo>
                  <a:pt x="880872" y="851916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200400"/>
            <a:ext cx="6521450" cy="56515"/>
          </a:xfrm>
          <a:custGeom>
            <a:avLst/>
            <a:gdLst/>
            <a:ahLst/>
            <a:cxnLst/>
            <a:rect l="l" t="t" r="r" b="b"/>
            <a:pathLst>
              <a:path w="6521450" h="56514">
                <a:moveTo>
                  <a:pt x="0" y="56387"/>
                </a:moveTo>
                <a:lnTo>
                  <a:pt x="6521196" y="0"/>
                </a:lnTo>
              </a:path>
            </a:pathLst>
          </a:custGeom>
          <a:ln w="32004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667000"/>
            <a:ext cx="6603365" cy="22307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en-IN" sz="2400" b="1" spc="-27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IN" sz="2400" b="1" spc="-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</a:t>
            </a:r>
            <a:r>
              <a:rPr lang="en-IN" sz="2400" b="1" spc="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</a:t>
            </a:r>
            <a:r>
              <a:rPr lang="en-IN" sz="2400" b="1" spc="-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b="1" spc="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en-IN" sz="2400" b="1" spc="-1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IN" sz="2400" b="1" spc="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b="1" spc="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b="1" spc="1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IN" sz="2400" b="1" spc="-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cc</a:t>
            </a:r>
            <a:r>
              <a:rPr lang="en-IN" sz="2400" b="1" spc="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IN" sz="2400" b="1" spc="-2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IN" sz="2400" b="1" spc="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en-IN" sz="2400" b="1" spc="1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IN" sz="2400" b="1" spc="-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IN" sz="2400" b="1" spc="1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</a:t>
            </a:r>
            <a:r>
              <a:rPr lang="en-IN" sz="2400" b="1" spc="-1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IN" sz="2400" b="1" spc="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2400" b="1" spc="1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2400" b="1" spc="-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en-IN" sz="2400" b="1" spc="1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IN" sz="2400" b="1" spc="-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IN" sz="2400" b="1" spc="1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IN" sz="2400" b="1" spc="-1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2400" b="1" spc="1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</a:t>
            </a:r>
            <a:r>
              <a:rPr sz="2400" b="1" spc="5" smtClean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specified</a:t>
            </a:r>
            <a:r>
              <a:rPr sz="2400" b="1" spc="-85" smtClean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criteria</a:t>
            </a:r>
            <a:endParaRPr sz="2400" b="1">
              <a:solidFill>
                <a:schemeClr val="tx2">
                  <a:lumMod val="60000"/>
                  <a:lumOff val="40000"/>
                </a:schemeClr>
              </a:solidFill>
              <a:cs typeface="Trebuchet MS"/>
            </a:endParaRPr>
          </a:p>
          <a:p>
            <a:pPr marL="231775" marR="5715" indent="-219710">
              <a:lnSpc>
                <a:spcPct val="100400"/>
              </a:lnSpc>
              <a:buClr>
                <a:srgbClr val="FF0000"/>
              </a:buClr>
              <a:buSzPct val="80434"/>
              <a:buFont typeface="Wingdings" pitchFamily="2" charset="2"/>
              <a:buChar char="q"/>
              <a:tabLst>
                <a:tab pos="232410" algn="l"/>
              </a:tabLst>
            </a:pPr>
            <a:r>
              <a:rPr sz="2400" b="1" spc="-30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Typically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Criteria </a:t>
            </a:r>
            <a:r>
              <a:rPr sz="2400" b="1" spc="10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is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pre-defined </a:t>
            </a:r>
            <a:r>
              <a:rPr sz="2400" b="1" spc="5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and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mutually  agreed.</a:t>
            </a:r>
            <a:endParaRPr sz="2400" b="1">
              <a:solidFill>
                <a:schemeClr val="tx2">
                  <a:lumMod val="60000"/>
                  <a:lumOff val="40000"/>
                </a:schemeClr>
              </a:solidFill>
              <a:cs typeface="Trebuchet MS"/>
            </a:endParaRPr>
          </a:p>
          <a:p>
            <a:pPr marL="231775" marR="5080" indent="-219710">
              <a:lnSpc>
                <a:spcPct val="100400"/>
              </a:lnSpc>
              <a:buClr>
                <a:srgbClr val="FF0000"/>
              </a:buClr>
              <a:buSzPct val="80434"/>
              <a:buFont typeface="Wingdings" pitchFamily="2" charset="2"/>
              <a:buChar char="q"/>
              <a:tabLst>
                <a:tab pos="232410" algn="l"/>
              </a:tabLst>
            </a:pPr>
            <a:r>
              <a:rPr sz="2400" b="1" spc="-30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Typically </a:t>
            </a:r>
            <a:r>
              <a:rPr sz="2400" b="1" spc="5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done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under </a:t>
            </a:r>
            <a:r>
              <a:rPr sz="2400" b="1" spc="-5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the </a:t>
            </a:r>
            <a:r>
              <a:rPr sz="2400" b="1" spc="5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customer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controlled  environment </a:t>
            </a:r>
            <a:r>
              <a:rPr sz="2400" b="1" spc="10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by</a:t>
            </a:r>
            <a:r>
              <a:rPr sz="2400" b="1" spc="710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customer designated  individuals</a:t>
            </a:r>
            <a:endParaRPr sz="2400" b="1">
              <a:solidFill>
                <a:schemeClr val="tx2">
                  <a:lumMod val="60000"/>
                  <a:lumOff val="40000"/>
                </a:schemeClr>
              </a:solidFill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750" y="1195800"/>
            <a:ext cx="41320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9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Acceptance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 Testing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498" y="2480516"/>
            <a:ext cx="1484630" cy="730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SzPct val="80434"/>
              <a:buFont typeface="Georgia"/>
              <a:buChar char=""/>
              <a:tabLst>
                <a:tab pos="232410" algn="l"/>
              </a:tabLst>
            </a:pPr>
            <a:r>
              <a:rPr dirty="0"/>
              <a:t>Client</a:t>
            </a:r>
          </a:p>
          <a:p>
            <a:pPr marL="231775" indent="-21971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SzPct val="80434"/>
              <a:buFont typeface="Georgia"/>
              <a:buChar char=""/>
              <a:tabLst>
                <a:tab pos="232410" algn="l"/>
              </a:tabLst>
            </a:pPr>
            <a:r>
              <a:rPr spc="5" dirty="0"/>
              <a:t>End</a:t>
            </a:r>
            <a:r>
              <a:rPr spc="-90" dirty="0"/>
              <a:t> </a:t>
            </a:r>
            <a:r>
              <a:rPr dirty="0"/>
              <a:t>users</a:t>
            </a:r>
          </a:p>
        </p:txBody>
      </p:sp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750" y="1195800"/>
            <a:ext cx="34462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9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20" dirty="0">
                <a:solidFill>
                  <a:srgbClr val="C45911"/>
                </a:solidFill>
                <a:latin typeface="Carlito"/>
                <a:cs typeface="Carlito"/>
              </a:rPr>
              <a:t>Who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Performs</a:t>
            </a:r>
            <a:r>
              <a:rPr sz="1950" b="1" spc="-5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45" dirty="0">
                <a:solidFill>
                  <a:srgbClr val="C45911"/>
                </a:solidFill>
                <a:latin typeface="Carlito"/>
                <a:cs typeface="Carlito"/>
              </a:rPr>
              <a:t>AT?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35986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45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How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to </a:t>
            </a: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do </a:t>
            </a:r>
            <a:r>
              <a:rPr sz="1950" b="1" spc="-75" dirty="0">
                <a:solidFill>
                  <a:srgbClr val="C45911"/>
                </a:solidFill>
                <a:latin typeface="Carlito"/>
                <a:cs typeface="Carlito"/>
              </a:rPr>
              <a:t>AT</a:t>
            </a:r>
            <a:r>
              <a:rPr sz="1950" b="1" spc="-11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Testing?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1437" y="2378342"/>
            <a:ext cx="4091544" cy="3801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4589780" cy="45612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Types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arlito"/>
              <a:cs typeface="Carlito"/>
            </a:endParaRPr>
          </a:p>
          <a:p>
            <a:pPr marL="320040" indent="-283845">
              <a:lnSpc>
                <a:spcPct val="100000"/>
              </a:lnSpc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User Acceptance 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Testing</a:t>
            </a:r>
            <a:r>
              <a:rPr sz="1950" spc="-1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(UAT)</a:t>
            </a:r>
            <a:endParaRPr sz="1950">
              <a:latin typeface="Trebuchet MS"/>
              <a:cs typeface="Trebuchet MS"/>
            </a:endParaRPr>
          </a:p>
          <a:p>
            <a:pPr marL="320040" indent="-28384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Business Acceptance 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Testing</a:t>
            </a:r>
            <a:r>
              <a:rPr sz="1950" spc="-1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(BAT)</a:t>
            </a:r>
            <a:endParaRPr sz="1950">
              <a:latin typeface="Trebuchet MS"/>
              <a:cs typeface="Trebuchet MS"/>
            </a:endParaRPr>
          </a:p>
          <a:p>
            <a:pPr marL="320040" indent="-283845">
              <a:lnSpc>
                <a:spcPct val="100000"/>
              </a:lnSpc>
              <a:spcBef>
                <a:spcPts val="1220"/>
              </a:spcBef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Contract Acceptance 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Testing</a:t>
            </a:r>
            <a:r>
              <a:rPr sz="1950" spc="-1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(CAT)</a:t>
            </a:r>
            <a:endParaRPr sz="1950">
              <a:latin typeface="Trebuchet MS"/>
              <a:cs typeface="Trebuchet MS"/>
            </a:endParaRPr>
          </a:p>
          <a:p>
            <a:pPr marL="320040" indent="-28384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Regulations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Acceptance 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Testing</a:t>
            </a:r>
            <a:r>
              <a:rPr sz="1950" spc="-11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0000FF"/>
                </a:solidFill>
                <a:latin typeface="Trebuchet MS"/>
                <a:cs typeface="Trebuchet MS"/>
              </a:rPr>
              <a:t>(RAT)</a:t>
            </a:r>
            <a:endParaRPr sz="1950">
              <a:latin typeface="Trebuchet MS"/>
              <a:cs typeface="Trebuchet MS"/>
            </a:endParaRPr>
          </a:p>
          <a:p>
            <a:pPr marL="320040" indent="-28384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Operational Acceptance 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Testing</a:t>
            </a:r>
            <a:r>
              <a:rPr sz="1950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(OAT)</a:t>
            </a:r>
            <a:endParaRPr sz="1950">
              <a:latin typeface="Trebuchet MS"/>
              <a:cs typeface="Trebuchet MS"/>
            </a:endParaRPr>
          </a:p>
          <a:p>
            <a:pPr marL="320040" indent="-28384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Alpha</a:t>
            </a:r>
            <a:r>
              <a:rPr sz="1950" spc="-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Testing</a:t>
            </a:r>
            <a:endParaRPr sz="1950">
              <a:latin typeface="Trebuchet MS"/>
              <a:cs typeface="Trebuchet MS"/>
            </a:endParaRPr>
          </a:p>
          <a:p>
            <a:pPr marL="320040" indent="-28384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Beta</a:t>
            </a:r>
            <a:r>
              <a:rPr sz="1950" spc="-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Testing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25" y="2299156"/>
            <a:ext cx="8264525" cy="2919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3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38125" algn="l"/>
                <a:tab pos="238760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Design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/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Architecture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based</a:t>
            </a:r>
            <a:r>
              <a:rPr sz="1950" spc="-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approach</a:t>
            </a:r>
            <a:endParaRPr sz="1950">
              <a:latin typeface="Trebuchet MS"/>
              <a:cs typeface="Trebuchet MS"/>
            </a:endParaRPr>
          </a:p>
          <a:p>
            <a:pPr marL="609600" lvl="1" indent="-21971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609600" algn="l"/>
                <a:tab pos="610235" algn="l"/>
              </a:tabLst>
            </a:pP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Full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functionality</a:t>
            </a:r>
            <a:endParaRPr sz="1650">
              <a:latin typeface="Trebuchet MS"/>
              <a:cs typeface="Trebuchet MS"/>
            </a:endParaRPr>
          </a:p>
          <a:p>
            <a:pPr marL="609600" lvl="1" indent="-219710">
              <a:lnSpc>
                <a:spcPct val="100000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609600" algn="l"/>
                <a:tab pos="610235" algn="l"/>
              </a:tabLst>
            </a:pP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Cases that fail here may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trigger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review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previous phases &amp;</a:t>
            </a:r>
            <a:r>
              <a:rPr sz="1650" spc="-2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improvise</a:t>
            </a:r>
            <a:endParaRPr sz="16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Georgia"/>
              <a:buChar char=""/>
            </a:pPr>
            <a:endParaRPr sz="1550">
              <a:latin typeface="Trebuchet MS"/>
              <a:cs typeface="Trebuchet MS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38125" algn="l"/>
                <a:tab pos="238760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Business vertical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/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customized</a:t>
            </a:r>
            <a:r>
              <a:rPr sz="1950" spc="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instance</a:t>
            </a:r>
            <a:endParaRPr sz="1950">
              <a:latin typeface="Trebuchet MS"/>
              <a:cs typeface="Trebuchet MS"/>
            </a:endParaRPr>
          </a:p>
          <a:p>
            <a:pPr marL="609600" lvl="1" indent="-21971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609600" algn="l"/>
                <a:tab pos="610235" algn="l"/>
              </a:tabLst>
            </a:pPr>
            <a:r>
              <a:rPr sz="1650" spc="-25" dirty="0">
                <a:solidFill>
                  <a:srgbClr val="0000FF"/>
                </a:solidFill>
                <a:latin typeface="Trebuchet MS"/>
                <a:cs typeface="Trebuchet MS"/>
              </a:rPr>
              <a:t>Typically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products /</a:t>
            </a:r>
            <a:r>
              <a:rPr sz="165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frameworks</a:t>
            </a:r>
            <a:endParaRPr sz="1650">
              <a:latin typeface="Trebuchet MS"/>
              <a:cs typeface="Trebuchet MS"/>
            </a:endParaRPr>
          </a:p>
          <a:p>
            <a:pPr marL="609600" lvl="1" indent="-219710">
              <a:lnSpc>
                <a:spcPct val="100000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609600" algn="l"/>
                <a:tab pos="610235" algn="l"/>
              </a:tabLst>
            </a:pP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Customized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instances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are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put through testing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based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on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business</a:t>
            </a:r>
            <a:r>
              <a:rPr sz="1650" spc="-2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domain</a:t>
            </a:r>
            <a:endParaRPr sz="16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Georgia"/>
              <a:buChar char=""/>
            </a:pPr>
            <a:endParaRPr sz="1700">
              <a:latin typeface="Trebuchet MS"/>
              <a:cs typeface="Trebuchet MS"/>
            </a:endParaRPr>
          </a:p>
          <a:p>
            <a:pPr marL="238125" indent="-226060">
              <a:lnSpc>
                <a:spcPct val="100000"/>
              </a:lnSpc>
              <a:buClr>
                <a:srgbClr val="FF0000"/>
              </a:buClr>
              <a:buSzPct val="79487"/>
              <a:buFont typeface="Georgia"/>
              <a:buChar char=""/>
              <a:tabLst>
                <a:tab pos="238125" algn="l"/>
                <a:tab pos="238760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Deployment</a:t>
            </a:r>
            <a:r>
              <a:rPr sz="1950" spc="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focused</a:t>
            </a:r>
            <a:endParaRPr sz="1950">
              <a:latin typeface="Trebuchet MS"/>
              <a:cs typeface="Trebuchet MS"/>
            </a:endParaRPr>
          </a:p>
          <a:p>
            <a:pPr marL="609600" marR="5080" lvl="1" indent="-21971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609600" algn="l"/>
                <a:tab pos="610235" algn="l"/>
              </a:tabLst>
            </a:pP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Large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applications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need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be tested in complex environments of hardware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/  software</a:t>
            </a:r>
            <a:r>
              <a:rPr sz="1650" spc="-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scenarios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3574338" cy="325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9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750" y="1656038"/>
            <a:ext cx="4970249" cy="3251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Acceptance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r>
              <a:rPr sz="1950" b="1" spc="-5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Approaches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30" y="2401312"/>
            <a:ext cx="37471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7490" algn="l"/>
                <a:tab pos="1459865" algn="l"/>
                <a:tab pos="2606675" algn="l"/>
              </a:tabLst>
            </a:pPr>
            <a:r>
              <a:rPr sz="1550" spc="-830" dirty="0">
                <a:solidFill>
                  <a:srgbClr val="FF0000"/>
                </a:solidFill>
                <a:latin typeface="Georgia"/>
                <a:cs typeface="Georgia"/>
              </a:rPr>
              <a:t>	</a:t>
            </a:r>
            <a:r>
              <a:rPr sz="1950" spc="-204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sz="19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ll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950" spc="30" dirty="0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950" spc="30" dirty="0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s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pe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if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19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6181" y="2401328"/>
            <a:ext cx="27527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89735" algn="l"/>
                <a:tab pos="215709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9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on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lit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s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me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6730" y="2401328"/>
            <a:ext cx="3963670" cy="881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business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97510" algn="l"/>
                <a:tab pos="1196340" algn="l"/>
                <a:tab pos="1978660" algn="l"/>
                <a:tab pos="2609850" algn="l"/>
                <a:tab pos="3398520" algn="l"/>
              </a:tabLst>
            </a:pP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t	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650" spc="-30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e	d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g	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eac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h	m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650" spc="-3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h	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sa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ry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06" y="2703005"/>
            <a:ext cx="12687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complexity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125" y="3004797"/>
            <a:ext cx="338201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 marR="5080" indent="-219710">
              <a:lnSpc>
                <a:spcPct val="100000"/>
              </a:lnSpc>
              <a:spcBef>
                <a:spcPts val="105"/>
              </a:spcBef>
              <a:tabLst>
                <a:tab pos="231775" algn="l"/>
                <a:tab pos="717550" algn="l"/>
                <a:tab pos="1527175" algn="l"/>
                <a:tab pos="1945639" algn="l"/>
                <a:tab pos="2435860" algn="l"/>
              </a:tabLst>
            </a:pPr>
            <a:r>
              <a:rPr sz="1300" spc="-700" dirty="0">
                <a:solidFill>
                  <a:srgbClr val="FF0000"/>
                </a:solidFill>
                <a:latin typeface="Georgia"/>
                <a:cs typeface="Georgia"/>
              </a:rPr>
              <a:t>	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x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.	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h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	do	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x	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n  disbursement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30" y="3759193"/>
            <a:ext cx="7719059" cy="17868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3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37490" algn="l"/>
                <a:tab pos="238760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Most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high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priority requirements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are covered in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the</a:t>
            </a:r>
            <a:r>
              <a:rPr sz="1950" spc="-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criteria.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Georgia"/>
              <a:buChar char=""/>
            </a:pPr>
            <a:endParaRPr sz="2050">
              <a:latin typeface="Trebuchet MS"/>
              <a:cs typeface="Trebuchet MS"/>
            </a:endParaRPr>
          </a:p>
          <a:p>
            <a:pPr marL="238125" indent="-226060">
              <a:lnSpc>
                <a:spcPct val="100000"/>
              </a:lnSpc>
              <a:buClr>
                <a:srgbClr val="FF0000"/>
              </a:buClr>
              <a:buSzPct val="79487"/>
              <a:buFont typeface="Georgia"/>
              <a:buChar char=""/>
              <a:tabLst>
                <a:tab pos="237490" algn="l"/>
                <a:tab pos="238760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Legal 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&amp;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Statutory requirements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Georgia"/>
              <a:buChar char=""/>
            </a:pPr>
            <a:endParaRPr sz="2050">
              <a:latin typeface="Trebuchet MS"/>
              <a:cs typeface="Trebuchet MS"/>
            </a:endParaRPr>
          </a:p>
          <a:p>
            <a:pPr marL="238125" indent="-226060">
              <a:lnSpc>
                <a:spcPct val="100000"/>
              </a:lnSpc>
              <a:buClr>
                <a:srgbClr val="FF0000"/>
              </a:buClr>
              <a:buSzPct val="79487"/>
              <a:buFont typeface="Georgia"/>
              <a:buChar char=""/>
              <a:tabLst>
                <a:tab pos="237490" algn="l"/>
                <a:tab pos="238760" algn="l"/>
              </a:tabLst>
            </a:pP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May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cover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some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non-functional requirements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also</a:t>
            </a:r>
            <a:endParaRPr sz="1950">
              <a:latin typeface="Trebuchet MS"/>
              <a:cs typeface="Trebuchet MS"/>
            </a:endParaRPr>
          </a:p>
          <a:p>
            <a:pPr marL="390525">
              <a:lnSpc>
                <a:spcPct val="100000"/>
              </a:lnSpc>
              <a:spcBef>
                <a:spcPts val="15"/>
              </a:spcBef>
              <a:tabLst>
                <a:tab pos="609600" algn="l"/>
              </a:tabLst>
            </a:pPr>
            <a:r>
              <a:rPr sz="1300" spc="-700" dirty="0">
                <a:solidFill>
                  <a:srgbClr val="FF0000"/>
                </a:solidFill>
                <a:latin typeface="Georgia"/>
                <a:cs typeface="Georgia"/>
              </a:rPr>
              <a:t>	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Should process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100 million call records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in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2</a:t>
            </a:r>
            <a:r>
              <a:rPr sz="1650" spc="-1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hours!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2888538" cy="325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9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51" y="1656038"/>
            <a:ext cx="3979649" cy="3251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Acceptance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r>
              <a:rPr sz="1950" b="1" spc="-4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Criteria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147" y="2411987"/>
            <a:ext cx="7908925" cy="281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SzPct val="80434"/>
              <a:buFont typeface="Georgia"/>
              <a:buChar char=""/>
              <a:tabLst>
                <a:tab pos="238760" algn="l"/>
              </a:tabLst>
            </a:pP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Criteria 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could also 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be 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process / 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procedure</a:t>
            </a:r>
            <a:r>
              <a:rPr sz="2300" spc="-1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requirements</a:t>
            </a:r>
            <a:endParaRPr sz="2300">
              <a:latin typeface="Trebuchet MS"/>
              <a:cs typeface="Trebuchet MS"/>
            </a:endParaRPr>
          </a:p>
          <a:p>
            <a:pPr marL="822960" marR="278765" lvl="1" indent="-213995">
              <a:lnSpc>
                <a:spcPct val="101499"/>
              </a:lnSpc>
              <a:spcBef>
                <a:spcPts val="1789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823594" algn="l"/>
                <a:tab pos="5356860" algn="l"/>
              </a:tabLst>
            </a:pPr>
            <a:r>
              <a:rPr sz="1950" spc="-50" dirty="0">
                <a:solidFill>
                  <a:srgbClr val="0000FF"/>
                </a:solidFill>
                <a:latin typeface="Trebuchet MS"/>
                <a:cs typeface="Trebuchet MS"/>
              </a:rPr>
              <a:t>Test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reports should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show a</a:t>
            </a:r>
            <a:r>
              <a:rPr sz="1950" spc="1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coverage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of	&gt; 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85%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at</a:t>
            </a:r>
            <a:r>
              <a:rPr sz="1950" spc="-10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component 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level</a:t>
            </a:r>
            <a:endParaRPr sz="1950">
              <a:latin typeface="Trebuchet MS"/>
              <a:cs typeface="Trebuchet MS"/>
            </a:endParaRPr>
          </a:p>
          <a:p>
            <a:pPr marL="822960" lvl="1" indent="-213995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823594" algn="l"/>
              </a:tabLst>
            </a:pP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80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staff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members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trained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in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using the data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entry</a:t>
            </a:r>
            <a:endParaRPr sz="1950">
              <a:latin typeface="Trebuchet MS"/>
              <a:cs typeface="Trebuchet MS"/>
            </a:endParaRPr>
          </a:p>
          <a:p>
            <a:pPr marL="822960" lvl="1" indent="-213995">
              <a:lnSpc>
                <a:spcPts val="2340"/>
              </a:lnSpc>
              <a:spcBef>
                <a:spcPts val="4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823594" algn="l"/>
              </a:tabLst>
            </a:pP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All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help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documents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must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open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in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“Star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Office”</a:t>
            </a:r>
            <a:endParaRPr sz="1950">
              <a:latin typeface="Trebuchet MS"/>
              <a:cs typeface="Trebuchet MS"/>
            </a:endParaRPr>
          </a:p>
          <a:p>
            <a:pPr marL="238125" marR="5080" indent="-226060">
              <a:lnSpc>
                <a:spcPts val="2770"/>
              </a:lnSpc>
              <a:spcBef>
                <a:spcPts val="80"/>
              </a:spcBef>
              <a:buClr>
                <a:srgbClr val="FF0000"/>
              </a:buClr>
              <a:buSzPct val="80434"/>
              <a:buFont typeface="Georgia"/>
              <a:buChar char=""/>
              <a:tabLst>
                <a:tab pos="238760" algn="l"/>
                <a:tab pos="623570" algn="l"/>
                <a:tab pos="1691005" algn="l"/>
                <a:tab pos="3167380" algn="l"/>
                <a:tab pos="3511550" algn="l"/>
                <a:tab pos="4352925" algn="l"/>
                <a:tab pos="4932045" algn="l"/>
                <a:tab pos="5697220" algn="l"/>
                <a:tab pos="6106160" algn="l"/>
                <a:tab pos="6944359" algn="l"/>
              </a:tabLst>
            </a:pP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In	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1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spc="-2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300" spc="1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300" spc="1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1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1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ke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h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spc="-2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	S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300" spc="2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–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300" spc="2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rv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1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e  Level</a:t>
            </a:r>
            <a:r>
              <a:rPr sz="2300" spc="-1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Agreement</a:t>
            </a:r>
            <a:endParaRPr sz="2300">
              <a:latin typeface="Trebuchet MS"/>
              <a:cs typeface="Trebuchet MS"/>
            </a:endParaRPr>
          </a:p>
          <a:p>
            <a:pPr marL="822960" lvl="1" indent="-213995">
              <a:lnSpc>
                <a:spcPts val="2300"/>
              </a:lnSpc>
              <a:buClr>
                <a:srgbClr val="FF0000"/>
              </a:buClr>
              <a:buSzPct val="79487"/>
              <a:buFont typeface="Georgia"/>
              <a:buChar char=""/>
              <a:tabLst>
                <a:tab pos="823594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Defects must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be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fixed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in 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25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business</a:t>
            </a:r>
            <a:r>
              <a:rPr sz="1950" spc="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hours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3040938" cy="325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9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751" y="1656038"/>
            <a:ext cx="4208249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Acceptance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r>
              <a:rPr sz="1950" b="1" spc="-4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Criteria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5663986BB9D43985567A3AC0DB644" ma:contentTypeVersion="3" ma:contentTypeDescription="Create a new document." ma:contentTypeScope="" ma:versionID="e872d2dc2a5d4e9b375433a003e2f625">
  <xsd:schema xmlns:xsd="http://www.w3.org/2001/XMLSchema" xmlns:xs="http://www.w3.org/2001/XMLSchema" xmlns:p="http://schemas.microsoft.com/office/2006/metadata/properties" xmlns:ns2="302dcb64-fe86-4e7e-8e0a-3121f0c50126" targetNamespace="http://schemas.microsoft.com/office/2006/metadata/properties" ma:root="true" ma:fieldsID="c932e5204d78204e00a4fc25ac4775fa" ns2:_="">
    <xsd:import namespace="302dcb64-fe86-4e7e-8e0a-3121f0c501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dcb64-fe86-4e7e-8e0a-3121f0c5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142310-BBC4-435A-9F74-6CBD5977B7B3}"/>
</file>

<file path=customXml/itemProps2.xml><?xml version="1.0" encoding="utf-8"?>
<ds:datastoreItem xmlns:ds="http://schemas.openxmlformats.org/officeDocument/2006/customXml" ds:itemID="{D8CFDD55-FD06-474B-A13E-AF9F12CCCDE2}"/>
</file>

<file path=customXml/itemProps3.xml><?xml version="1.0" encoding="utf-8"?>
<ds:datastoreItem xmlns:ds="http://schemas.openxmlformats.org/officeDocument/2006/customXml" ds:itemID="{06FF4CAE-F02B-4935-B3A8-E7856DFBA52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347</Words>
  <Application>Microsoft Office PowerPoint</Application>
  <PresentationFormat>Custom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SOFTWARE TESTING UE18CS400SB</vt:lpstr>
      <vt:lpstr>SOFTWARE TESTING</vt:lpstr>
      <vt:lpstr>Slide 3</vt:lpstr>
      <vt:lpstr>Client End users</vt:lpstr>
      <vt:lpstr>Slide 5</vt:lpstr>
      <vt:lpstr>Slide 6</vt:lpstr>
      <vt:lpstr>SOFTWARE TESTING</vt:lpstr>
      <vt:lpstr>SOFTWARE TESTING</vt:lpstr>
      <vt:lpstr>SOFTWARE TESTING</vt:lpstr>
      <vt:lpstr>SOFTWARE TESTING</vt:lpstr>
      <vt:lpstr>Slide 11</vt:lpstr>
      <vt:lpstr> Customers are wary of providing acceptance criteria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ST-16.pptx</dc:title>
  <dc:creator>Sunitha</dc:creator>
  <cp:lastModifiedBy>Windows User</cp:lastModifiedBy>
  <cp:revision>17</cp:revision>
  <dcterms:created xsi:type="dcterms:W3CDTF">2021-09-15T07:06:42Z</dcterms:created>
  <dcterms:modified xsi:type="dcterms:W3CDTF">2021-10-08T08:13:45Z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2021-04-19T00:00:00Z</vt:filetime>
  </property>
  <property fmtid="{D5CDD505-2E9C-101B-9397-08002B2CF9AE}" pid="3" name="LastSaved">
    <vt:filetime>2021-09-15T00:00:00Z</vt:filetime>
  </property>
  <property fmtid="{D5CDD505-2E9C-101B-9397-08002B2CF9AE}" pid="4" name="ContentTypeId">
    <vt:lpwstr>0x0101006555663986BB9D43985567A3AC0DB644</vt:lpwstr>
  </property>
</Properties>
</file>