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6"/>
  </p:notesMasterIdLst>
  <p:sldIdLst>
    <p:sldId id="282"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4" r:id="rId30"/>
    <p:sldId id="285" r:id="rId31"/>
    <p:sldId id="286" r:id="rId32"/>
    <p:sldId id="287" r:id="rId33"/>
    <p:sldId id="288" r:id="rId34"/>
    <p:sldId id="283" r:id="rId35"/>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69" autoAdjust="0"/>
  </p:normalViewPr>
  <p:slideViewPr>
    <p:cSldViewPr>
      <p:cViewPr varScale="1">
        <p:scale>
          <a:sx n="61" d="100"/>
          <a:sy n="61" d="100"/>
        </p:scale>
        <p:origin x="1901"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BFAFA60B-AF11-4EBD-A5CC-FDA81E645097}" type="datetimeFigureOut">
              <a:rPr lang="en-US" smtClean="0"/>
              <a:pPr/>
              <a:t>11/24/2022</a:t>
            </a:fld>
            <a:endParaRPr lang="en-IN"/>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843B0723-9536-425C-BF80-5D3355C43F8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Testers handle data on a day-to-day basis, and obviously data alone doesn’t mean anything. It is important to have base data, but the tester wearing the statistician’s hat has to draw meaningful inferences from such data in communicating his/her interpretations to the rest of the product team. </a:t>
            </a:r>
          </a:p>
          <a:p>
            <a:r>
              <a:rPr lang="en-IN" sz="1200" b="0" i="0" kern="1200" dirty="0">
                <a:solidFill>
                  <a:schemeClr val="tx1"/>
                </a:solidFill>
                <a:latin typeface="+mn-lt"/>
                <a:ea typeface="+mn-ea"/>
                <a:cs typeface="+mn-cs"/>
              </a:rPr>
              <a:t>Test Managers have to draw inferences about product quality, predict outcomes based on the current status of defects and test results, and make important product decisions around the release.</a:t>
            </a:r>
          </a:p>
          <a:p>
            <a:r>
              <a:rPr lang="en-IN" sz="1200" b="0" i="0" kern="1200" dirty="0">
                <a:solidFill>
                  <a:schemeClr val="tx1"/>
                </a:solidFill>
                <a:latin typeface="+mn-lt"/>
                <a:ea typeface="+mn-ea"/>
                <a:cs typeface="+mn-cs"/>
              </a:rPr>
              <a:t> Leverage statistical methods to make testing more meaningful in a software development lifecycle. This can mean using statistics to project what past correlations will mean for future test cases. </a:t>
            </a:r>
          </a:p>
          <a:p>
            <a:r>
              <a:rPr lang="en-IN" sz="1200" b="0" i="0" kern="1200" dirty="0">
                <a:solidFill>
                  <a:schemeClr val="tx1"/>
                </a:solidFill>
                <a:latin typeface="+mn-lt"/>
                <a:ea typeface="+mn-ea"/>
                <a:cs typeface="+mn-cs"/>
              </a:rPr>
              <a:t>Additional Ref: https://www.nap.edu/read/9655/chapter/4</a:t>
            </a:r>
            <a:endParaRPr lang="en-IN" dirty="0"/>
          </a:p>
        </p:txBody>
      </p:sp>
      <p:sp>
        <p:nvSpPr>
          <p:cNvPr id="4" name="Slide Number Placeholder 3"/>
          <p:cNvSpPr>
            <a:spLocks noGrp="1"/>
          </p:cNvSpPr>
          <p:nvPr>
            <p:ph type="sldNum" sz="quarter" idx="10"/>
          </p:nvPr>
        </p:nvSpPr>
        <p:spPr/>
        <p:txBody>
          <a:bodyPr/>
          <a:lstStyle/>
          <a:p>
            <a:fld id="{843B0723-9536-425C-BF80-5D3355C43F85}" type="slidenum">
              <a:rPr lang="en-IN" smtClean="0"/>
              <a:pPr/>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43B0723-9536-425C-BF80-5D3355C43F85}" type="slidenum">
              <a:rPr lang="en-IN" smtClean="0"/>
              <a:pPr/>
              <a:t>24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43B0723-9536-425C-BF80-5D3355C43F85}" type="slidenum">
              <a:rPr lang="en-IN" smtClean="0"/>
              <a:pPr/>
              <a:t>27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hlink"/>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300" b="0" i="0">
                <a:solidFill>
                  <a:schemeClr val="hlink"/>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hlink"/>
                </a:solidFill>
                <a:latin typeface="Trebuchet MS"/>
                <a:cs typeface="Trebuchet MS"/>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hlink"/>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9660" y="2799096"/>
            <a:ext cx="3709670" cy="378460"/>
          </a:xfrm>
          <a:prstGeom prst="rect">
            <a:avLst/>
          </a:prstGeom>
        </p:spPr>
        <p:txBody>
          <a:bodyPr wrap="square" lIns="0" tIns="0" rIns="0" bIns="0">
            <a:spAutoFit/>
          </a:bodyPr>
          <a:lstStyle>
            <a:lvl1pPr>
              <a:defRPr sz="2300" b="0" i="0">
                <a:solidFill>
                  <a:schemeClr val="hlink"/>
                </a:solidFill>
                <a:latin typeface="Trebuchet MS"/>
                <a:cs typeface="Trebuchet MS"/>
              </a:defRPr>
            </a:lvl1pPr>
          </a:lstStyle>
          <a:p>
            <a:endParaRPr/>
          </a:p>
        </p:txBody>
      </p:sp>
      <p:sp>
        <p:nvSpPr>
          <p:cNvPr id="3" name="Holder 3"/>
          <p:cNvSpPr>
            <a:spLocks noGrp="1"/>
          </p:cNvSpPr>
          <p:nvPr>
            <p:ph type="body" idx="1"/>
          </p:nvPr>
        </p:nvSpPr>
        <p:spPr>
          <a:xfrm>
            <a:off x="1759660" y="3150449"/>
            <a:ext cx="6163309" cy="2154554"/>
          </a:xfrm>
          <a:prstGeom prst="rect">
            <a:avLst/>
          </a:prstGeom>
        </p:spPr>
        <p:txBody>
          <a:bodyPr wrap="square" lIns="0" tIns="0" rIns="0" bIns="0">
            <a:spAutoFit/>
          </a:bodyPr>
          <a:lstStyle>
            <a:lvl1pPr>
              <a:defRPr sz="2300" b="0" i="0">
                <a:solidFill>
                  <a:schemeClr val="hlink"/>
                </a:solidFill>
                <a:latin typeface="Trebuchet MS"/>
                <a:cs typeface="Trebuchet MS"/>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11/24/2022</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w3schools.com/sql/sql_injection.asp"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3505200"/>
            <a:ext cx="4495800" cy="752129"/>
          </a:xfrm>
          <a:prstGeom prst="rect">
            <a:avLst/>
          </a:prstGeom>
        </p:spPr>
        <p:txBody>
          <a:bodyPr vert="horz" wrap="square" lIns="0" tIns="15875" rIns="0" bIns="0" rtlCol="0">
            <a:spAutoFit/>
          </a:bodyPr>
          <a:lstStyle/>
          <a:p>
            <a:pPr marL="12700">
              <a:lnSpc>
                <a:spcPct val="100000"/>
              </a:lnSpc>
              <a:spcBef>
                <a:spcPts val="125"/>
              </a:spcBef>
            </a:pPr>
            <a:r>
              <a:rPr b="1" spc="-5" dirty="0">
                <a:solidFill>
                  <a:schemeClr val="accent6">
                    <a:lumMod val="75000"/>
                  </a:schemeClr>
                </a:solidFill>
              </a:rPr>
              <a:t>SOFTWARE</a:t>
            </a:r>
            <a:r>
              <a:rPr b="1" spc="-100" dirty="0">
                <a:solidFill>
                  <a:schemeClr val="accent6">
                    <a:lumMod val="75000"/>
                  </a:schemeClr>
                </a:solidFill>
              </a:rPr>
              <a:t> </a:t>
            </a:r>
            <a:r>
              <a:rPr b="1" dirty="0">
                <a:solidFill>
                  <a:schemeClr val="accent6">
                    <a:lumMod val="75000"/>
                  </a:schemeClr>
                </a:solidFill>
              </a:rPr>
              <a:t>TESTING</a:t>
            </a:r>
          </a:p>
          <a:p>
            <a:pPr marL="12700">
              <a:lnSpc>
                <a:spcPct val="100000"/>
              </a:lnSpc>
              <a:spcBef>
                <a:spcPts val="70"/>
              </a:spcBef>
            </a:pPr>
            <a:r>
              <a:rPr lang="en-IN" sz="2400" b="1" dirty="0">
                <a:solidFill>
                  <a:srgbClr val="C55A11"/>
                </a:solidFill>
                <a:latin typeface="Calibri"/>
                <a:ea typeface="Calibri"/>
                <a:cs typeface="Calibri"/>
                <a:sym typeface="Calibri"/>
              </a:rPr>
              <a:t>UE18CS400SB</a:t>
            </a:r>
            <a:endParaRPr sz="2050" b="1"/>
          </a:p>
        </p:txBody>
      </p:sp>
      <p:sp>
        <p:nvSpPr>
          <p:cNvPr id="3" name="object 3"/>
          <p:cNvSpPr txBox="1"/>
          <p:nvPr/>
        </p:nvSpPr>
        <p:spPr>
          <a:xfrm>
            <a:off x="4009166" y="4710130"/>
            <a:ext cx="5153025" cy="940001"/>
          </a:xfrm>
          <a:prstGeom prst="rect">
            <a:avLst/>
          </a:prstGeom>
        </p:spPr>
        <p:txBody>
          <a:bodyPr vert="horz" wrap="square" lIns="0" tIns="16510" rIns="0" bIns="0" rtlCol="0">
            <a:spAutoFit/>
          </a:bodyPr>
          <a:lstStyle/>
          <a:p>
            <a:pPr marL="12600" lvl="0"/>
            <a:r>
              <a:rPr lang="en-IN" sz="2000" dirty="0">
                <a:ea typeface="Calibri"/>
                <a:cs typeface="Calibri"/>
                <a:sym typeface="Calibri"/>
              </a:rPr>
              <a:t>Prof. </a:t>
            </a:r>
            <a:r>
              <a:rPr lang="en-IN" sz="2000" dirty="0" err="1">
                <a:ea typeface="Calibri"/>
                <a:cs typeface="Calibri"/>
                <a:sym typeface="Calibri"/>
              </a:rPr>
              <a:t>Venkatesh</a:t>
            </a:r>
            <a:r>
              <a:rPr lang="en-IN" sz="2000" dirty="0">
                <a:ea typeface="Calibri"/>
                <a:cs typeface="Calibri"/>
                <a:sym typeface="Calibri"/>
              </a:rPr>
              <a:t> Prasad</a:t>
            </a:r>
            <a:endParaRPr lang="en-IN" sz="1600" dirty="0"/>
          </a:p>
          <a:p>
            <a:pPr marL="12600" lvl="0"/>
            <a:r>
              <a:rPr lang="en-IN" sz="2000" dirty="0">
                <a:ea typeface="Calibri"/>
                <a:cs typeface="Calibri"/>
                <a:sym typeface="Calibri"/>
              </a:rPr>
              <a:t>venkateshprasad@pes.edu</a:t>
            </a:r>
            <a:endParaRPr lang="en-IN" sz="1600" b="0" i="0" u="none" strike="noStrike" cap="none" dirty="0">
              <a:solidFill>
                <a:srgbClr val="000000"/>
              </a:solidFill>
              <a:latin typeface="Arial"/>
              <a:ea typeface="Arial"/>
              <a:cs typeface="Arial"/>
              <a:sym typeface="Arial"/>
            </a:endParaRPr>
          </a:p>
          <a:p>
            <a:pPr marL="12600" lvl="0">
              <a:buClr>
                <a:srgbClr val="000000"/>
              </a:buClr>
              <a:buSzPts val="2400"/>
            </a:pPr>
            <a:r>
              <a:rPr lang="en-IN" sz="2000" dirty="0">
                <a:solidFill>
                  <a:srgbClr val="000000"/>
                </a:solidFill>
                <a:ea typeface="Calibri"/>
                <a:cs typeface="Calibri"/>
                <a:sym typeface="Calibri"/>
              </a:rPr>
              <a:t>Department of Computer Science</a:t>
            </a:r>
            <a:endParaRPr lang="en-IN" sz="1600" b="0" i="0" u="none" strike="noStrike" cap="none" dirty="0">
              <a:solidFill>
                <a:srgbClr val="000000"/>
              </a:solidFill>
              <a:latin typeface="Arial"/>
              <a:ea typeface="Arial"/>
              <a:cs typeface="Arial"/>
              <a:sym typeface="Arial"/>
            </a:endParaRPr>
          </a:p>
        </p:txBody>
      </p:sp>
      <p:sp>
        <p:nvSpPr>
          <p:cNvPr id="4" name="object 4"/>
          <p:cNvSpPr/>
          <p:nvPr/>
        </p:nvSpPr>
        <p:spPr>
          <a:xfrm>
            <a:off x="259080" y="5586983"/>
            <a:ext cx="881380" cy="890269"/>
          </a:xfrm>
          <a:custGeom>
            <a:avLst/>
            <a:gdLst/>
            <a:ahLst/>
            <a:cxnLst/>
            <a:rect l="l" t="t" r="r" b="b"/>
            <a:pathLst>
              <a:path w="881380" h="890270">
                <a:moveTo>
                  <a:pt x="880872" y="851916"/>
                </a:moveTo>
                <a:lnTo>
                  <a:pt x="38100" y="851916"/>
                </a:lnTo>
                <a:lnTo>
                  <a:pt x="38100" y="0"/>
                </a:lnTo>
                <a:lnTo>
                  <a:pt x="0" y="0"/>
                </a:lnTo>
                <a:lnTo>
                  <a:pt x="0" y="851916"/>
                </a:lnTo>
                <a:lnTo>
                  <a:pt x="0" y="880872"/>
                </a:lnTo>
                <a:lnTo>
                  <a:pt x="0" y="890016"/>
                </a:lnTo>
                <a:lnTo>
                  <a:pt x="880872" y="890016"/>
                </a:lnTo>
                <a:lnTo>
                  <a:pt x="880872" y="851916"/>
                </a:lnTo>
                <a:close/>
              </a:path>
            </a:pathLst>
          </a:custGeom>
          <a:solidFill>
            <a:srgbClr val="C45911"/>
          </a:solidFill>
        </p:spPr>
        <p:txBody>
          <a:bodyPr wrap="square" lIns="0" tIns="0" rIns="0" bIns="0" rtlCol="0"/>
          <a:lstStyle/>
          <a:p>
            <a:endParaRPr/>
          </a:p>
        </p:txBody>
      </p:sp>
      <p:sp>
        <p:nvSpPr>
          <p:cNvPr id="5" name="object 5"/>
          <p:cNvSpPr/>
          <p:nvPr/>
        </p:nvSpPr>
        <p:spPr>
          <a:xfrm>
            <a:off x="3962400" y="4648200"/>
            <a:ext cx="3779520" cy="0"/>
          </a:xfrm>
          <a:custGeom>
            <a:avLst/>
            <a:gdLst/>
            <a:ahLst/>
            <a:cxnLst/>
            <a:rect l="l" t="t" r="r" b="b"/>
            <a:pathLst>
              <a:path w="3779520">
                <a:moveTo>
                  <a:pt x="0" y="0"/>
                </a:moveTo>
                <a:lnTo>
                  <a:pt x="3779519" y="0"/>
                </a:lnTo>
              </a:path>
            </a:pathLst>
          </a:custGeom>
          <a:ln w="32004">
            <a:solidFill>
              <a:srgbClr val="C45911"/>
            </a:solidFill>
          </a:ln>
        </p:spPr>
        <p:txBody>
          <a:bodyPr wrap="square" lIns="0" tIns="0" rIns="0" bIns="0" rtlCol="0"/>
          <a:lstStyle/>
          <a:p>
            <a:endParaRPr/>
          </a:p>
        </p:txBody>
      </p:sp>
      <p:sp>
        <p:nvSpPr>
          <p:cNvPr id="6" name="object 6"/>
          <p:cNvSpPr/>
          <p:nvPr/>
        </p:nvSpPr>
        <p:spPr>
          <a:xfrm>
            <a:off x="1432560" y="2378964"/>
            <a:ext cx="1967483" cy="293979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956548" y="1278635"/>
            <a:ext cx="881380" cy="889000"/>
          </a:xfrm>
          <a:custGeom>
            <a:avLst/>
            <a:gdLst/>
            <a:ahLst/>
            <a:cxnLst/>
            <a:rect l="l" t="t" r="r" b="b"/>
            <a:pathLst>
              <a:path w="881379" h="889000">
                <a:moveTo>
                  <a:pt x="880872" y="0"/>
                </a:moveTo>
                <a:lnTo>
                  <a:pt x="0" y="0"/>
                </a:lnTo>
                <a:lnTo>
                  <a:pt x="0" y="36576"/>
                </a:lnTo>
                <a:lnTo>
                  <a:pt x="842772" y="36576"/>
                </a:lnTo>
                <a:lnTo>
                  <a:pt x="842772" y="888492"/>
                </a:lnTo>
                <a:lnTo>
                  <a:pt x="880872" y="888492"/>
                </a:lnTo>
                <a:lnTo>
                  <a:pt x="880872" y="36576"/>
                </a:lnTo>
                <a:lnTo>
                  <a:pt x="880872" y="9144"/>
                </a:lnTo>
                <a:lnTo>
                  <a:pt x="880872" y="0"/>
                </a:lnTo>
                <a:close/>
              </a:path>
            </a:pathLst>
          </a:custGeom>
          <a:solidFill>
            <a:srgbClr val="C45911"/>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08207" y="2521655"/>
            <a:ext cx="3421379" cy="327660"/>
          </a:xfrm>
          <a:prstGeom prst="rect">
            <a:avLst/>
          </a:prstGeom>
        </p:spPr>
        <p:txBody>
          <a:bodyPr vert="horz" wrap="square" lIns="0" tIns="16510" rIns="0" bIns="0" rtlCol="0">
            <a:spAutoFit/>
          </a:bodyPr>
          <a:lstStyle/>
          <a:p>
            <a:pPr marL="12700">
              <a:lnSpc>
                <a:spcPct val="100000"/>
              </a:lnSpc>
              <a:spcBef>
                <a:spcPts val="130"/>
              </a:spcBef>
            </a:pPr>
            <a:r>
              <a:rPr sz="1950" spc="5" dirty="0">
                <a:solidFill>
                  <a:srgbClr val="0000FF"/>
                </a:solidFill>
                <a:latin typeface="Trebuchet MS"/>
                <a:cs typeface="Trebuchet MS"/>
              </a:rPr>
              <a:t>Entry/Exit Criteria </a:t>
            </a:r>
            <a:r>
              <a:rPr sz="1950" spc="10" dirty="0">
                <a:solidFill>
                  <a:srgbClr val="0000FF"/>
                </a:solidFill>
                <a:latin typeface="Trebuchet MS"/>
                <a:cs typeface="Trebuchet MS"/>
              </a:rPr>
              <a:t>-</a:t>
            </a:r>
            <a:r>
              <a:rPr sz="1950" spc="80" dirty="0">
                <a:solidFill>
                  <a:srgbClr val="0000FF"/>
                </a:solidFill>
                <a:latin typeface="Trebuchet MS"/>
                <a:cs typeface="Trebuchet MS"/>
              </a:rPr>
              <a:t> </a:t>
            </a:r>
            <a:r>
              <a:rPr sz="1950" spc="10" dirty="0">
                <a:solidFill>
                  <a:srgbClr val="0000FF"/>
                </a:solidFill>
                <a:latin typeface="Trebuchet MS"/>
                <a:cs typeface="Trebuchet MS"/>
              </a:rPr>
              <a:t>Examples</a:t>
            </a:r>
            <a:endParaRPr sz="1950">
              <a:latin typeface="Trebuchet MS"/>
              <a:cs typeface="Trebuchet MS"/>
            </a:endParaRPr>
          </a:p>
        </p:txBody>
      </p:sp>
      <p:graphicFrame>
        <p:nvGraphicFramePr>
          <p:cNvPr id="3" name="object 3"/>
          <p:cNvGraphicFramePr>
            <a:graphicFrameLocks noGrp="1"/>
          </p:cNvGraphicFramePr>
          <p:nvPr/>
        </p:nvGraphicFramePr>
        <p:xfrm>
          <a:off x="1507997" y="3001517"/>
          <a:ext cx="6532879" cy="3409186"/>
        </p:xfrm>
        <a:graphic>
          <a:graphicData uri="http://schemas.openxmlformats.org/drawingml/2006/table">
            <a:tbl>
              <a:tblPr firstRow="1" bandRow="1">
                <a:tableStyleId>{2D5ABB26-0587-4C30-8999-92F81FD0307C}</a:tableStyleId>
              </a:tblPr>
              <a:tblGrid>
                <a:gridCol w="1233170">
                  <a:extLst>
                    <a:ext uri="{9D8B030D-6E8A-4147-A177-3AD203B41FA5}">
                      <a16:colId xmlns:a16="http://schemas.microsoft.com/office/drawing/2014/main" val="20000"/>
                    </a:ext>
                  </a:extLst>
                </a:gridCol>
                <a:gridCol w="1440180">
                  <a:extLst>
                    <a:ext uri="{9D8B030D-6E8A-4147-A177-3AD203B41FA5}">
                      <a16:colId xmlns:a16="http://schemas.microsoft.com/office/drawing/2014/main" val="20001"/>
                    </a:ext>
                  </a:extLst>
                </a:gridCol>
                <a:gridCol w="1959610">
                  <a:extLst>
                    <a:ext uri="{9D8B030D-6E8A-4147-A177-3AD203B41FA5}">
                      <a16:colId xmlns:a16="http://schemas.microsoft.com/office/drawing/2014/main" val="20002"/>
                    </a:ext>
                  </a:extLst>
                </a:gridCol>
                <a:gridCol w="1899919">
                  <a:extLst>
                    <a:ext uri="{9D8B030D-6E8A-4147-A177-3AD203B41FA5}">
                      <a16:colId xmlns:a16="http://schemas.microsoft.com/office/drawing/2014/main" val="20003"/>
                    </a:ext>
                  </a:extLst>
                </a:gridCol>
              </a:tblGrid>
              <a:tr h="477012">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265"/>
                        </a:spcBef>
                      </a:pPr>
                      <a:r>
                        <a:rPr sz="1150" b="1" spc="-40" dirty="0">
                          <a:solidFill>
                            <a:srgbClr val="0000FF"/>
                          </a:solidFill>
                          <a:latin typeface="Trebuchet MS"/>
                          <a:cs typeface="Trebuchet MS"/>
                        </a:rPr>
                        <a:t>Test</a:t>
                      </a:r>
                      <a:r>
                        <a:rPr sz="1150" b="1" dirty="0">
                          <a:solidFill>
                            <a:srgbClr val="0000FF"/>
                          </a:solidFill>
                          <a:latin typeface="Trebuchet MS"/>
                          <a:cs typeface="Trebuchet MS"/>
                        </a:rPr>
                        <a:t> </a:t>
                      </a:r>
                      <a:r>
                        <a:rPr sz="1150" b="1" spc="-15" dirty="0">
                          <a:solidFill>
                            <a:srgbClr val="0000FF"/>
                          </a:solidFill>
                          <a:latin typeface="Trebuchet MS"/>
                          <a:cs typeface="Trebuchet MS"/>
                        </a:rPr>
                        <a:t>Parameters</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265"/>
                        </a:spcBef>
                      </a:pPr>
                      <a:r>
                        <a:rPr sz="1150" b="1" dirty="0">
                          <a:solidFill>
                            <a:srgbClr val="0000FF"/>
                          </a:solidFill>
                          <a:latin typeface="Trebuchet MS"/>
                          <a:cs typeface="Trebuchet MS"/>
                        </a:rPr>
                        <a:t>Entry</a:t>
                      </a:r>
                      <a:r>
                        <a:rPr sz="1150" b="1" spc="10" dirty="0">
                          <a:solidFill>
                            <a:srgbClr val="0000FF"/>
                          </a:solidFill>
                          <a:latin typeface="Trebuchet MS"/>
                          <a:cs typeface="Trebuchet MS"/>
                        </a:rPr>
                        <a:t> </a:t>
                      </a:r>
                      <a:r>
                        <a:rPr sz="1150" b="1" spc="-5" dirty="0">
                          <a:solidFill>
                            <a:srgbClr val="0000FF"/>
                          </a:solidFill>
                          <a:latin typeface="Trebuchet MS"/>
                          <a:cs typeface="Trebuchet MS"/>
                        </a:rPr>
                        <a:t>Criteria</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65"/>
                        </a:spcBef>
                      </a:pPr>
                      <a:r>
                        <a:rPr sz="1150" b="1" dirty="0">
                          <a:solidFill>
                            <a:srgbClr val="0000FF"/>
                          </a:solidFill>
                          <a:latin typeface="Trebuchet MS"/>
                          <a:cs typeface="Trebuchet MS"/>
                        </a:rPr>
                        <a:t>Exit</a:t>
                      </a:r>
                      <a:r>
                        <a:rPr sz="1150" b="1" spc="-15" dirty="0">
                          <a:solidFill>
                            <a:srgbClr val="0000FF"/>
                          </a:solidFill>
                          <a:latin typeface="Trebuchet MS"/>
                          <a:cs typeface="Trebuchet MS"/>
                        </a:rPr>
                        <a:t> </a:t>
                      </a:r>
                      <a:r>
                        <a:rPr sz="1150" b="1" dirty="0">
                          <a:solidFill>
                            <a:srgbClr val="0000FF"/>
                          </a:solidFill>
                          <a:latin typeface="Trebuchet MS"/>
                          <a:cs typeface="Trebuchet MS"/>
                        </a:rPr>
                        <a:t>Criteria</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702563">
                <a:tc>
                  <a:txBody>
                    <a:bodyPr/>
                    <a:lstStyle/>
                    <a:p>
                      <a:pPr marL="76200">
                        <a:lnSpc>
                          <a:spcPct val="100000"/>
                        </a:lnSpc>
                        <a:spcBef>
                          <a:spcPts val="265"/>
                        </a:spcBef>
                      </a:pPr>
                      <a:r>
                        <a:rPr sz="1150" spc="-10" dirty="0">
                          <a:solidFill>
                            <a:srgbClr val="0000FF"/>
                          </a:solidFill>
                          <a:latin typeface="Trebuchet MS"/>
                          <a:cs typeface="Trebuchet MS"/>
                        </a:rPr>
                        <a:t>Scalability</a:t>
                      </a:r>
                      <a:r>
                        <a:rPr sz="1150" spc="20" dirty="0">
                          <a:solidFill>
                            <a:srgbClr val="0000FF"/>
                          </a:solidFill>
                          <a:latin typeface="Trebuchet MS"/>
                          <a:cs typeface="Trebuchet MS"/>
                        </a:rPr>
                        <a:t> </a:t>
                      </a:r>
                      <a:r>
                        <a:rPr sz="1150" spc="-40" dirty="0">
                          <a:solidFill>
                            <a:srgbClr val="0000FF"/>
                          </a:solidFill>
                          <a:latin typeface="Trebuchet MS"/>
                          <a:cs typeface="Trebuchet MS"/>
                        </a:rPr>
                        <a:t>Test</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65"/>
                        </a:spcBef>
                      </a:pPr>
                      <a:r>
                        <a:rPr sz="1150" spc="-5" dirty="0">
                          <a:solidFill>
                            <a:srgbClr val="0000FF"/>
                          </a:solidFill>
                          <a:latin typeface="Trebuchet MS"/>
                          <a:cs typeface="Trebuchet MS"/>
                        </a:rPr>
                        <a:t>Limits</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145415" indent="-635">
                        <a:lnSpc>
                          <a:spcPct val="100899"/>
                        </a:lnSpc>
                        <a:spcBef>
                          <a:spcPts val="250"/>
                        </a:spcBef>
                      </a:pPr>
                      <a:r>
                        <a:rPr sz="1150" spc="-10" dirty="0">
                          <a:solidFill>
                            <a:srgbClr val="0000FF"/>
                          </a:solidFill>
                          <a:latin typeface="Trebuchet MS"/>
                          <a:cs typeface="Trebuchet MS"/>
                        </a:rPr>
                        <a:t>Product </a:t>
                      </a:r>
                      <a:r>
                        <a:rPr sz="1150" spc="-5" dirty="0">
                          <a:solidFill>
                            <a:srgbClr val="0000FF"/>
                          </a:solidFill>
                          <a:latin typeface="Trebuchet MS"/>
                          <a:cs typeface="Trebuchet MS"/>
                        </a:rPr>
                        <a:t>should scale up to  </a:t>
                      </a:r>
                      <a:r>
                        <a:rPr sz="1150" dirty="0">
                          <a:solidFill>
                            <a:srgbClr val="0000FF"/>
                          </a:solidFill>
                          <a:latin typeface="Trebuchet MS"/>
                          <a:cs typeface="Trebuchet MS"/>
                        </a:rPr>
                        <a:t>1 </a:t>
                      </a:r>
                      <a:r>
                        <a:rPr sz="1150" spc="-5" dirty="0">
                          <a:solidFill>
                            <a:srgbClr val="0000FF"/>
                          </a:solidFill>
                          <a:latin typeface="Trebuchet MS"/>
                          <a:cs typeface="Trebuchet MS"/>
                        </a:rPr>
                        <a:t>million</a:t>
                      </a:r>
                      <a:r>
                        <a:rPr sz="1150" spc="20" dirty="0">
                          <a:solidFill>
                            <a:srgbClr val="0000FF"/>
                          </a:solidFill>
                          <a:latin typeface="Trebuchet MS"/>
                          <a:cs typeface="Trebuchet MS"/>
                        </a:rPr>
                        <a:t> </a:t>
                      </a:r>
                      <a:r>
                        <a:rPr sz="1150" spc="-5" dirty="0">
                          <a:solidFill>
                            <a:srgbClr val="0000FF"/>
                          </a:solidFill>
                          <a:latin typeface="Trebuchet MS"/>
                          <a:cs typeface="Trebuchet MS"/>
                        </a:rPr>
                        <a:t>records</a:t>
                      </a:r>
                      <a:endParaRPr sz="1150">
                        <a:latin typeface="Trebuchet MS"/>
                        <a:cs typeface="Trebuchet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85725">
                        <a:lnSpc>
                          <a:spcPct val="100899"/>
                        </a:lnSpc>
                        <a:spcBef>
                          <a:spcPts val="250"/>
                        </a:spcBef>
                      </a:pPr>
                      <a:r>
                        <a:rPr sz="1150" spc="-10" dirty="0">
                          <a:solidFill>
                            <a:srgbClr val="0000FF"/>
                          </a:solidFill>
                          <a:latin typeface="Trebuchet MS"/>
                          <a:cs typeface="Trebuchet MS"/>
                        </a:rPr>
                        <a:t>Product </a:t>
                      </a:r>
                      <a:r>
                        <a:rPr sz="1150" spc="-5" dirty="0">
                          <a:solidFill>
                            <a:srgbClr val="0000FF"/>
                          </a:solidFill>
                          <a:latin typeface="Trebuchet MS"/>
                          <a:cs typeface="Trebuchet MS"/>
                        </a:rPr>
                        <a:t>should scale up to  10 million</a:t>
                      </a:r>
                      <a:r>
                        <a:rPr sz="1150" spc="10" dirty="0">
                          <a:solidFill>
                            <a:srgbClr val="0000FF"/>
                          </a:solidFill>
                          <a:latin typeface="Trebuchet MS"/>
                          <a:cs typeface="Trebuchet MS"/>
                        </a:rPr>
                        <a:t> </a:t>
                      </a:r>
                      <a:r>
                        <a:rPr sz="1150" spc="-5" dirty="0">
                          <a:solidFill>
                            <a:srgbClr val="0000FF"/>
                          </a:solidFill>
                          <a:latin typeface="Trebuchet MS"/>
                          <a:cs typeface="Trebuchet MS"/>
                        </a:rPr>
                        <a:t>records</a:t>
                      </a:r>
                      <a:endParaRPr sz="1150">
                        <a:latin typeface="Trebuchet MS"/>
                        <a:cs typeface="Trebuchet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70560">
                <a:tc>
                  <a:txBody>
                    <a:bodyPr/>
                    <a:lstStyle/>
                    <a:p>
                      <a:pPr marL="76200" marR="318135">
                        <a:lnSpc>
                          <a:spcPct val="100899"/>
                        </a:lnSpc>
                        <a:spcBef>
                          <a:spcPts val="250"/>
                        </a:spcBef>
                      </a:pPr>
                      <a:r>
                        <a:rPr sz="1150" spc="-55" dirty="0">
                          <a:solidFill>
                            <a:srgbClr val="0000FF"/>
                          </a:solidFill>
                          <a:latin typeface="Trebuchet MS"/>
                          <a:cs typeface="Trebuchet MS"/>
                        </a:rPr>
                        <a:t>P</a:t>
                      </a:r>
                      <a:r>
                        <a:rPr sz="1150" spc="-10" dirty="0">
                          <a:solidFill>
                            <a:srgbClr val="0000FF"/>
                          </a:solidFill>
                          <a:latin typeface="Trebuchet MS"/>
                          <a:cs typeface="Trebuchet MS"/>
                        </a:rPr>
                        <a:t>e</a:t>
                      </a:r>
                      <a:r>
                        <a:rPr sz="1150" dirty="0">
                          <a:solidFill>
                            <a:srgbClr val="0000FF"/>
                          </a:solidFill>
                          <a:latin typeface="Trebuchet MS"/>
                          <a:cs typeface="Trebuchet MS"/>
                        </a:rPr>
                        <a:t>r</a:t>
                      </a:r>
                      <a:r>
                        <a:rPr sz="1150" spc="-15" dirty="0">
                          <a:solidFill>
                            <a:srgbClr val="0000FF"/>
                          </a:solidFill>
                          <a:latin typeface="Trebuchet MS"/>
                          <a:cs typeface="Trebuchet MS"/>
                        </a:rPr>
                        <a:t>f</a:t>
                      </a:r>
                      <a:r>
                        <a:rPr sz="1150" dirty="0">
                          <a:solidFill>
                            <a:srgbClr val="0000FF"/>
                          </a:solidFill>
                          <a:latin typeface="Trebuchet MS"/>
                          <a:cs typeface="Trebuchet MS"/>
                        </a:rPr>
                        <a:t>or</a:t>
                      </a:r>
                      <a:r>
                        <a:rPr sz="1150" spc="-5" dirty="0">
                          <a:solidFill>
                            <a:srgbClr val="0000FF"/>
                          </a:solidFill>
                          <a:latin typeface="Trebuchet MS"/>
                          <a:cs typeface="Trebuchet MS"/>
                        </a:rPr>
                        <a:t>m</a:t>
                      </a:r>
                      <a:r>
                        <a:rPr sz="1150" spc="-10" dirty="0">
                          <a:solidFill>
                            <a:srgbClr val="0000FF"/>
                          </a:solidFill>
                          <a:latin typeface="Trebuchet MS"/>
                          <a:cs typeface="Trebuchet MS"/>
                        </a:rPr>
                        <a:t>a</a:t>
                      </a:r>
                      <a:r>
                        <a:rPr sz="1150" dirty="0">
                          <a:solidFill>
                            <a:srgbClr val="0000FF"/>
                          </a:solidFill>
                          <a:latin typeface="Trebuchet MS"/>
                          <a:cs typeface="Trebuchet MS"/>
                        </a:rPr>
                        <a:t>n</a:t>
                      </a:r>
                      <a:r>
                        <a:rPr sz="1150" spc="5" dirty="0">
                          <a:solidFill>
                            <a:srgbClr val="0000FF"/>
                          </a:solidFill>
                          <a:latin typeface="Trebuchet MS"/>
                          <a:cs typeface="Trebuchet MS"/>
                        </a:rPr>
                        <a:t>c</a:t>
                      </a:r>
                      <a:r>
                        <a:rPr sz="1150" dirty="0">
                          <a:solidFill>
                            <a:srgbClr val="0000FF"/>
                          </a:solidFill>
                          <a:latin typeface="Trebuchet MS"/>
                          <a:cs typeface="Trebuchet MS"/>
                        </a:rPr>
                        <a:t>e  </a:t>
                      </a:r>
                      <a:r>
                        <a:rPr sz="1150" spc="-40" dirty="0">
                          <a:solidFill>
                            <a:srgbClr val="0000FF"/>
                          </a:solidFill>
                          <a:latin typeface="Trebuchet MS"/>
                          <a:cs typeface="Trebuchet MS"/>
                        </a:rPr>
                        <a:t>Test</a:t>
                      </a:r>
                      <a:endParaRPr sz="1150">
                        <a:latin typeface="Trebuchet MS"/>
                        <a:cs typeface="Trebuchet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1460" indent="-176530">
                        <a:lnSpc>
                          <a:spcPct val="100000"/>
                        </a:lnSpc>
                        <a:spcBef>
                          <a:spcPts val="265"/>
                        </a:spcBef>
                        <a:buAutoNum type="arabicPeriod"/>
                        <a:tabLst>
                          <a:tab pos="252095" algn="l"/>
                        </a:tabLst>
                      </a:pPr>
                      <a:r>
                        <a:rPr sz="1150" spc="-10" dirty="0">
                          <a:solidFill>
                            <a:srgbClr val="0000FF"/>
                          </a:solidFill>
                          <a:latin typeface="Trebuchet MS"/>
                          <a:cs typeface="Trebuchet MS"/>
                        </a:rPr>
                        <a:t>Response</a:t>
                      </a:r>
                      <a:endParaRPr sz="1150">
                        <a:latin typeface="Trebuchet MS"/>
                        <a:cs typeface="Trebuchet MS"/>
                      </a:endParaRPr>
                    </a:p>
                    <a:p>
                      <a:pPr marL="248285" indent="-173355">
                        <a:lnSpc>
                          <a:spcPct val="100000"/>
                        </a:lnSpc>
                        <a:spcBef>
                          <a:spcPts val="10"/>
                        </a:spcBef>
                        <a:buAutoNum type="arabicPeriod"/>
                        <a:tabLst>
                          <a:tab pos="248920" algn="l"/>
                        </a:tabLst>
                      </a:pPr>
                      <a:r>
                        <a:rPr sz="1150" spc="-5" dirty="0">
                          <a:solidFill>
                            <a:srgbClr val="0000FF"/>
                          </a:solidFill>
                          <a:latin typeface="Trebuchet MS"/>
                          <a:cs typeface="Trebuchet MS"/>
                        </a:rPr>
                        <a:t>Throughput</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231775">
                        <a:lnSpc>
                          <a:spcPct val="100899"/>
                        </a:lnSpc>
                        <a:spcBef>
                          <a:spcPts val="250"/>
                        </a:spcBef>
                      </a:pPr>
                      <a:r>
                        <a:rPr sz="1150" spc="-5" dirty="0">
                          <a:solidFill>
                            <a:srgbClr val="0000FF"/>
                          </a:solidFill>
                          <a:latin typeface="Trebuchet MS"/>
                          <a:cs typeface="Trebuchet MS"/>
                        </a:rPr>
                        <a:t>query </a:t>
                      </a:r>
                      <a:r>
                        <a:rPr sz="1150" dirty="0">
                          <a:solidFill>
                            <a:srgbClr val="0000FF"/>
                          </a:solidFill>
                          <a:latin typeface="Trebuchet MS"/>
                          <a:cs typeface="Trebuchet MS"/>
                        </a:rPr>
                        <a:t>for </a:t>
                      </a:r>
                      <a:r>
                        <a:rPr sz="1150" spc="-10" dirty="0">
                          <a:solidFill>
                            <a:srgbClr val="0000FF"/>
                          </a:solidFill>
                          <a:latin typeface="Trebuchet MS"/>
                          <a:cs typeface="Trebuchet MS"/>
                        </a:rPr>
                        <a:t>1000 </a:t>
                      </a:r>
                      <a:r>
                        <a:rPr sz="1150" spc="-5" dirty="0">
                          <a:solidFill>
                            <a:srgbClr val="0000FF"/>
                          </a:solidFill>
                          <a:latin typeface="Trebuchet MS"/>
                          <a:cs typeface="Trebuchet MS"/>
                        </a:rPr>
                        <a:t>records  should be less than</a:t>
                      </a:r>
                      <a:r>
                        <a:rPr sz="1150" spc="-15" dirty="0">
                          <a:solidFill>
                            <a:srgbClr val="0000FF"/>
                          </a:solidFill>
                          <a:latin typeface="Trebuchet MS"/>
                          <a:cs typeface="Trebuchet MS"/>
                        </a:rPr>
                        <a:t> </a:t>
                      </a:r>
                      <a:r>
                        <a:rPr sz="1150" spc="-5" dirty="0">
                          <a:solidFill>
                            <a:srgbClr val="0000FF"/>
                          </a:solidFill>
                          <a:latin typeface="Trebuchet MS"/>
                          <a:cs typeface="Trebuchet MS"/>
                        </a:rPr>
                        <a:t>3secs</a:t>
                      </a:r>
                      <a:endParaRPr sz="1150">
                        <a:latin typeface="Trebuchet MS"/>
                        <a:cs typeface="Trebuchet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172720">
                        <a:lnSpc>
                          <a:spcPct val="100899"/>
                        </a:lnSpc>
                        <a:spcBef>
                          <a:spcPts val="250"/>
                        </a:spcBef>
                      </a:pPr>
                      <a:r>
                        <a:rPr sz="1150" spc="-5" dirty="0">
                          <a:solidFill>
                            <a:srgbClr val="0000FF"/>
                          </a:solidFill>
                          <a:latin typeface="Trebuchet MS"/>
                          <a:cs typeface="Trebuchet MS"/>
                        </a:rPr>
                        <a:t>query </a:t>
                      </a:r>
                      <a:r>
                        <a:rPr sz="1150" dirty="0">
                          <a:solidFill>
                            <a:srgbClr val="0000FF"/>
                          </a:solidFill>
                          <a:latin typeface="Trebuchet MS"/>
                          <a:cs typeface="Trebuchet MS"/>
                        </a:rPr>
                        <a:t>for </a:t>
                      </a:r>
                      <a:r>
                        <a:rPr sz="1150" spc="-10" dirty="0">
                          <a:solidFill>
                            <a:srgbClr val="0000FF"/>
                          </a:solidFill>
                          <a:latin typeface="Trebuchet MS"/>
                          <a:cs typeface="Trebuchet MS"/>
                        </a:rPr>
                        <a:t>10000 </a:t>
                      </a:r>
                      <a:r>
                        <a:rPr sz="1150" spc="-5" dirty="0">
                          <a:solidFill>
                            <a:srgbClr val="0000FF"/>
                          </a:solidFill>
                          <a:latin typeface="Trebuchet MS"/>
                          <a:cs typeface="Trebuchet MS"/>
                        </a:rPr>
                        <a:t>records  should be less than</a:t>
                      </a:r>
                      <a:r>
                        <a:rPr sz="1150" spc="-15" dirty="0">
                          <a:solidFill>
                            <a:srgbClr val="0000FF"/>
                          </a:solidFill>
                          <a:latin typeface="Trebuchet MS"/>
                          <a:cs typeface="Trebuchet MS"/>
                        </a:rPr>
                        <a:t> </a:t>
                      </a:r>
                      <a:r>
                        <a:rPr sz="1150" spc="-5" dirty="0">
                          <a:solidFill>
                            <a:srgbClr val="0000FF"/>
                          </a:solidFill>
                          <a:latin typeface="Trebuchet MS"/>
                          <a:cs typeface="Trebuchet MS"/>
                        </a:rPr>
                        <a:t>3secs</a:t>
                      </a:r>
                      <a:endParaRPr sz="1150">
                        <a:latin typeface="Trebuchet MS"/>
                        <a:cs typeface="Trebuchet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778763">
                <a:tc>
                  <a:txBody>
                    <a:bodyPr/>
                    <a:lstStyle/>
                    <a:p>
                      <a:pPr marL="76200">
                        <a:lnSpc>
                          <a:spcPct val="100000"/>
                        </a:lnSpc>
                        <a:spcBef>
                          <a:spcPts val="265"/>
                        </a:spcBef>
                      </a:pPr>
                      <a:r>
                        <a:rPr sz="1150" spc="-10" dirty="0">
                          <a:solidFill>
                            <a:srgbClr val="0000FF"/>
                          </a:solidFill>
                          <a:latin typeface="Trebuchet MS"/>
                          <a:cs typeface="Trebuchet MS"/>
                        </a:rPr>
                        <a:t>Reliability</a:t>
                      </a:r>
                      <a:r>
                        <a:rPr sz="1150" dirty="0">
                          <a:solidFill>
                            <a:srgbClr val="0000FF"/>
                          </a:solidFill>
                          <a:latin typeface="Trebuchet MS"/>
                          <a:cs typeface="Trebuchet MS"/>
                        </a:rPr>
                        <a:t> </a:t>
                      </a:r>
                      <a:r>
                        <a:rPr sz="1150" spc="-40" dirty="0">
                          <a:solidFill>
                            <a:srgbClr val="0000FF"/>
                          </a:solidFill>
                          <a:latin typeface="Trebuchet MS"/>
                          <a:cs typeface="Trebuchet MS"/>
                        </a:rPr>
                        <a:t>Test</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412750">
                        <a:lnSpc>
                          <a:spcPct val="100600"/>
                        </a:lnSpc>
                        <a:spcBef>
                          <a:spcPts val="254"/>
                        </a:spcBef>
                      </a:pPr>
                      <a:r>
                        <a:rPr sz="1150" spc="-10" dirty="0">
                          <a:solidFill>
                            <a:srgbClr val="0000FF"/>
                          </a:solidFill>
                          <a:latin typeface="Trebuchet MS"/>
                          <a:cs typeface="Trebuchet MS"/>
                        </a:rPr>
                        <a:t>Failures </a:t>
                      </a:r>
                      <a:r>
                        <a:rPr sz="1150" dirty="0">
                          <a:solidFill>
                            <a:srgbClr val="0000FF"/>
                          </a:solidFill>
                          <a:latin typeface="Trebuchet MS"/>
                          <a:cs typeface="Trebuchet MS"/>
                        </a:rPr>
                        <a:t>/  </a:t>
                      </a:r>
                      <a:r>
                        <a:rPr sz="1150" spc="-5" dirty="0">
                          <a:solidFill>
                            <a:srgbClr val="0000FF"/>
                          </a:solidFill>
                          <a:latin typeface="Trebuchet MS"/>
                          <a:cs typeface="Trebuchet MS"/>
                        </a:rPr>
                        <a:t>Iterations  </a:t>
                      </a:r>
                      <a:r>
                        <a:rPr sz="1150" spc="-10" dirty="0">
                          <a:solidFill>
                            <a:srgbClr val="0000FF"/>
                          </a:solidFill>
                          <a:latin typeface="Trebuchet MS"/>
                          <a:cs typeface="Trebuchet MS"/>
                        </a:rPr>
                        <a:t>Failures </a:t>
                      </a:r>
                      <a:r>
                        <a:rPr sz="1150" dirty="0">
                          <a:solidFill>
                            <a:srgbClr val="0000FF"/>
                          </a:solidFill>
                          <a:latin typeface="Trebuchet MS"/>
                          <a:cs typeface="Trebuchet MS"/>
                        </a:rPr>
                        <a:t>/ </a:t>
                      </a:r>
                      <a:r>
                        <a:rPr sz="1150" spc="-40" dirty="0">
                          <a:solidFill>
                            <a:srgbClr val="0000FF"/>
                          </a:solidFill>
                          <a:latin typeface="Trebuchet MS"/>
                          <a:cs typeface="Trebuchet MS"/>
                        </a:rPr>
                        <a:t>Test  </a:t>
                      </a:r>
                      <a:r>
                        <a:rPr sz="1150" spc="-5" dirty="0">
                          <a:solidFill>
                            <a:srgbClr val="0000FF"/>
                          </a:solidFill>
                          <a:latin typeface="Trebuchet MS"/>
                          <a:cs typeface="Trebuchet MS"/>
                        </a:rPr>
                        <a:t>Duration</a:t>
                      </a:r>
                      <a:endParaRPr sz="1150">
                        <a:latin typeface="Trebuchet MS"/>
                        <a:cs typeface="Trebuchet MS"/>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78105">
                        <a:lnSpc>
                          <a:spcPct val="100600"/>
                        </a:lnSpc>
                        <a:spcBef>
                          <a:spcPts val="254"/>
                        </a:spcBef>
                      </a:pPr>
                      <a:r>
                        <a:rPr sz="1150" spc="-5" dirty="0">
                          <a:solidFill>
                            <a:srgbClr val="0000FF"/>
                          </a:solidFill>
                          <a:latin typeface="Trebuchet MS"/>
                          <a:cs typeface="Trebuchet MS"/>
                        </a:rPr>
                        <a:t>There should </a:t>
                      </a:r>
                      <a:r>
                        <a:rPr sz="1150" dirty="0">
                          <a:solidFill>
                            <a:srgbClr val="0000FF"/>
                          </a:solidFill>
                          <a:latin typeface="Trebuchet MS"/>
                          <a:cs typeface="Trebuchet MS"/>
                        </a:rPr>
                        <a:t>be </a:t>
                      </a:r>
                      <a:r>
                        <a:rPr sz="1150" spc="-5" dirty="0">
                          <a:solidFill>
                            <a:srgbClr val="0000FF"/>
                          </a:solidFill>
                          <a:latin typeface="Trebuchet MS"/>
                          <a:cs typeface="Trebuchet MS"/>
                        </a:rPr>
                        <a:t>less than  2% </a:t>
                      </a:r>
                      <a:r>
                        <a:rPr sz="1150" spc="-10" dirty="0">
                          <a:solidFill>
                            <a:srgbClr val="0000FF"/>
                          </a:solidFill>
                          <a:latin typeface="Trebuchet MS"/>
                          <a:cs typeface="Trebuchet MS"/>
                        </a:rPr>
                        <a:t>failures </a:t>
                      </a:r>
                      <a:r>
                        <a:rPr sz="1150" spc="-5" dirty="0">
                          <a:solidFill>
                            <a:srgbClr val="0000FF"/>
                          </a:solidFill>
                          <a:latin typeface="Trebuchet MS"/>
                          <a:cs typeface="Trebuchet MS"/>
                        </a:rPr>
                        <a:t>when queries  are run </a:t>
                      </a:r>
                      <a:r>
                        <a:rPr sz="1150" dirty="0">
                          <a:solidFill>
                            <a:srgbClr val="0000FF"/>
                          </a:solidFill>
                          <a:latin typeface="Trebuchet MS"/>
                          <a:cs typeface="Trebuchet MS"/>
                        </a:rPr>
                        <a:t>on </a:t>
                      </a:r>
                      <a:r>
                        <a:rPr sz="1150" spc="-10" dirty="0">
                          <a:solidFill>
                            <a:srgbClr val="0000FF"/>
                          </a:solidFill>
                          <a:latin typeface="Trebuchet MS"/>
                          <a:cs typeface="Trebuchet MS"/>
                        </a:rPr>
                        <a:t>1000 </a:t>
                      </a:r>
                      <a:r>
                        <a:rPr sz="1150" spc="-5" dirty="0">
                          <a:solidFill>
                            <a:srgbClr val="0000FF"/>
                          </a:solidFill>
                          <a:latin typeface="Trebuchet MS"/>
                          <a:cs typeface="Trebuchet MS"/>
                        </a:rPr>
                        <a:t>records </a:t>
                      </a:r>
                      <a:r>
                        <a:rPr sz="1150" dirty="0">
                          <a:solidFill>
                            <a:srgbClr val="0000FF"/>
                          </a:solidFill>
                          <a:latin typeface="Trebuchet MS"/>
                          <a:cs typeface="Trebuchet MS"/>
                        </a:rPr>
                        <a:t>for  </a:t>
                      </a:r>
                      <a:r>
                        <a:rPr sz="1150" spc="-5" dirty="0">
                          <a:solidFill>
                            <a:srgbClr val="0000FF"/>
                          </a:solidFill>
                          <a:latin typeface="Trebuchet MS"/>
                          <a:cs typeface="Trebuchet MS"/>
                        </a:rPr>
                        <a:t>24hrs</a:t>
                      </a:r>
                      <a:endParaRPr sz="1150">
                        <a:latin typeface="Trebuchet MS"/>
                        <a:cs typeface="Trebuchet MS"/>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70485">
                        <a:lnSpc>
                          <a:spcPct val="100600"/>
                        </a:lnSpc>
                        <a:spcBef>
                          <a:spcPts val="254"/>
                        </a:spcBef>
                      </a:pPr>
                      <a:r>
                        <a:rPr sz="1150" spc="-5" dirty="0">
                          <a:solidFill>
                            <a:srgbClr val="0000FF"/>
                          </a:solidFill>
                          <a:latin typeface="Trebuchet MS"/>
                          <a:cs typeface="Trebuchet MS"/>
                        </a:rPr>
                        <a:t>There should </a:t>
                      </a:r>
                      <a:r>
                        <a:rPr sz="1150" dirty="0">
                          <a:solidFill>
                            <a:srgbClr val="0000FF"/>
                          </a:solidFill>
                          <a:latin typeface="Trebuchet MS"/>
                          <a:cs typeface="Trebuchet MS"/>
                        </a:rPr>
                        <a:t>be </a:t>
                      </a:r>
                      <a:r>
                        <a:rPr sz="1150" spc="-5" dirty="0">
                          <a:solidFill>
                            <a:srgbClr val="0000FF"/>
                          </a:solidFill>
                          <a:latin typeface="Trebuchet MS"/>
                          <a:cs typeface="Trebuchet MS"/>
                        </a:rPr>
                        <a:t>less that  0.1% </a:t>
                      </a:r>
                      <a:r>
                        <a:rPr sz="1150" spc="-10" dirty="0">
                          <a:solidFill>
                            <a:srgbClr val="0000FF"/>
                          </a:solidFill>
                          <a:latin typeface="Trebuchet MS"/>
                          <a:cs typeface="Trebuchet MS"/>
                        </a:rPr>
                        <a:t>failures when queries  </a:t>
                      </a:r>
                      <a:r>
                        <a:rPr sz="1150" spc="-5" dirty="0">
                          <a:solidFill>
                            <a:srgbClr val="0000FF"/>
                          </a:solidFill>
                          <a:latin typeface="Trebuchet MS"/>
                          <a:cs typeface="Trebuchet MS"/>
                        </a:rPr>
                        <a:t>are run </a:t>
                      </a:r>
                      <a:r>
                        <a:rPr sz="1150" dirty="0">
                          <a:solidFill>
                            <a:srgbClr val="0000FF"/>
                          </a:solidFill>
                          <a:latin typeface="Trebuchet MS"/>
                          <a:cs typeface="Trebuchet MS"/>
                        </a:rPr>
                        <a:t>on </a:t>
                      </a:r>
                      <a:r>
                        <a:rPr sz="1150" spc="-10" dirty="0">
                          <a:solidFill>
                            <a:srgbClr val="0000FF"/>
                          </a:solidFill>
                          <a:latin typeface="Trebuchet MS"/>
                          <a:cs typeface="Trebuchet MS"/>
                        </a:rPr>
                        <a:t>1000 </a:t>
                      </a:r>
                      <a:r>
                        <a:rPr sz="1150" spc="-5" dirty="0">
                          <a:solidFill>
                            <a:srgbClr val="0000FF"/>
                          </a:solidFill>
                          <a:latin typeface="Trebuchet MS"/>
                          <a:cs typeface="Trebuchet MS"/>
                        </a:rPr>
                        <a:t>records  </a:t>
                      </a:r>
                      <a:r>
                        <a:rPr sz="1150" dirty="0">
                          <a:solidFill>
                            <a:srgbClr val="0000FF"/>
                          </a:solidFill>
                          <a:latin typeface="Trebuchet MS"/>
                          <a:cs typeface="Trebuchet MS"/>
                        </a:rPr>
                        <a:t>for</a:t>
                      </a:r>
                      <a:r>
                        <a:rPr sz="1150" spc="-5" dirty="0">
                          <a:solidFill>
                            <a:srgbClr val="0000FF"/>
                          </a:solidFill>
                          <a:latin typeface="Trebuchet MS"/>
                          <a:cs typeface="Trebuchet MS"/>
                        </a:rPr>
                        <a:t> 48hrs</a:t>
                      </a:r>
                      <a:endParaRPr sz="1150">
                        <a:latin typeface="Trebuchet MS"/>
                        <a:cs typeface="Trebuchet MS"/>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780288">
                <a:tc>
                  <a:txBody>
                    <a:bodyPr/>
                    <a:lstStyle/>
                    <a:p>
                      <a:pPr marL="76200">
                        <a:lnSpc>
                          <a:spcPct val="100000"/>
                        </a:lnSpc>
                        <a:spcBef>
                          <a:spcPts val="265"/>
                        </a:spcBef>
                      </a:pPr>
                      <a:r>
                        <a:rPr sz="1150" spc="-5" dirty="0">
                          <a:solidFill>
                            <a:srgbClr val="0000FF"/>
                          </a:solidFill>
                          <a:latin typeface="Trebuchet MS"/>
                          <a:cs typeface="Trebuchet MS"/>
                        </a:rPr>
                        <a:t>Stress</a:t>
                      </a:r>
                      <a:r>
                        <a:rPr sz="1150" spc="-20" dirty="0">
                          <a:solidFill>
                            <a:srgbClr val="0000FF"/>
                          </a:solidFill>
                          <a:latin typeface="Trebuchet MS"/>
                          <a:cs typeface="Trebuchet MS"/>
                        </a:rPr>
                        <a:t> </a:t>
                      </a:r>
                      <a:r>
                        <a:rPr sz="1150" spc="-40" dirty="0">
                          <a:solidFill>
                            <a:srgbClr val="0000FF"/>
                          </a:solidFill>
                          <a:latin typeface="Trebuchet MS"/>
                          <a:cs typeface="Trebuchet MS"/>
                        </a:rPr>
                        <a:t>Test</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307340">
                        <a:lnSpc>
                          <a:spcPct val="100400"/>
                        </a:lnSpc>
                        <a:spcBef>
                          <a:spcPts val="260"/>
                        </a:spcBef>
                      </a:pPr>
                      <a:r>
                        <a:rPr sz="1150" spc="-5" dirty="0">
                          <a:solidFill>
                            <a:srgbClr val="0000FF"/>
                          </a:solidFill>
                          <a:latin typeface="Trebuchet MS"/>
                          <a:cs typeface="Trebuchet MS"/>
                        </a:rPr>
                        <a:t>system when  stressed</a:t>
                      </a:r>
                      <a:r>
                        <a:rPr sz="1150" spc="-65" dirty="0">
                          <a:solidFill>
                            <a:srgbClr val="0000FF"/>
                          </a:solidFill>
                          <a:latin typeface="Trebuchet MS"/>
                          <a:cs typeface="Trebuchet MS"/>
                        </a:rPr>
                        <a:t> </a:t>
                      </a:r>
                      <a:r>
                        <a:rPr sz="1150" spc="-5" dirty="0">
                          <a:solidFill>
                            <a:srgbClr val="0000FF"/>
                          </a:solidFill>
                          <a:latin typeface="Trebuchet MS"/>
                          <a:cs typeface="Trebuchet MS"/>
                        </a:rPr>
                        <a:t>beyond  the</a:t>
                      </a:r>
                      <a:r>
                        <a:rPr sz="1150" spc="-10" dirty="0">
                          <a:solidFill>
                            <a:srgbClr val="0000FF"/>
                          </a:solidFill>
                          <a:latin typeface="Trebuchet MS"/>
                          <a:cs typeface="Trebuchet MS"/>
                        </a:rPr>
                        <a:t> </a:t>
                      </a:r>
                      <a:r>
                        <a:rPr sz="1150" spc="-5" dirty="0">
                          <a:solidFill>
                            <a:srgbClr val="0000FF"/>
                          </a:solidFill>
                          <a:latin typeface="Trebuchet MS"/>
                          <a:cs typeface="Trebuchet MS"/>
                        </a:rPr>
                        <a:t>limits</a:t>
                      </a:r>
                      <a:endParaRPr sz="1150">
                        <a:latin typeface="Trebuchet MS"/>
                        <a:cs typeface="Trebuchet M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163195">
                        <a:lnSpc>
                          <a:spcPct val="100600"/>
                        </a:lnSpc>
                        <a:spcBef>
                          <a:spcPts val="254"/>
                        </a:spcBef>
                      </a:pPr>
                      <a:r>
                        <a:rPr sz="1150" spc="-10" dirty="0">
                          <a:solidFill>
                            <a:srgbClr val="0000FF"/>
                          </a:solidFill>
                          <a:latin typeface="Trebuchet MS"/>
                          <a:cs typeface="Trebuchet MS"/>
                        </a:rPr>
                        <a:t>Product </a:t>
                      </a:r>
                      <a:r>
                        <a:rPr sz="1150" spc="-5" dirty="0">
                          <a:solidFill>
                            <a:srgbClr val="0000FF"/>
                          </a:solidFill>
                          <a:latin typeface="Trebuchet MS"/>
                          <a:cs typeface="Trebuchet MS"/>
                        </a:rPr>
                        <a:t>should be able </a:t>
                      </a:r>
                      <a:r>
                        <a:rPr sz="1150" dirty="0">
                          <a:solidFill>
                            <a:srgbClr val="0000FF"/>
                          </a:solidFill>
                          <a:latin typeface="Trebuchet MS"/>
                          <a:cs typeface="Trebuchet MS"/>
                        </a:rPr>
                        <a:t>to  </a:t>
                      </a:r>
                      <a:r>
                        <a:rPr sz="1150" spc="-10" dirty="0">
                          <a:solidFill>
                            <a:srgbClr val="0000FF"/>
                          </a:solidFill>
                          <a:latin typeface="Trebuchet MS"/>
                          <a:cs typeface="Trebuchet MS"/>
                        </a:rPr>
                        <a:t>withstand when </a:t>
                      </a:r>
                      <a:r>
                        <a:rPr sz="1150" spc="-5" dirty="0">
                          <a:solidFill>
                            <a:srgbClr val="0000FF"/>
                          </a:solidFill>
                          <a:latin typeface="Trebuchet MS"/>
                          <a:cs typeface="Trebuchet MS"/>
                        </a:rPr>
                        <a:t>25 clients  logins </a:t>
                      </a:r>
                      <a:r>
                        <a:rPr sz="1150" spc="-10" dirty="0">
                          <a:solidFill>
                            <a:srgbClr val="0000FF"/>
                          </a:solidFill>
                          <a:latin typeface="Trebuchet MS"/>
                          <a:cs typeface="Trebuchet MS"/>
                        </a:rPr>
                        <a:t>happen  </a:t>
                      </a:r>
                      <a:r>
                        <a:rPr sz="1150" spc="-5" dirty="0">
                          <a:solidFill>
                            <a:srgbClr val="0000FF"/>
                          </a:solidFill>
                          <a:latin typeface="Trebuchet MS"/>
                          <a:cs typeface="Trebuchet MS"/>
                        </a:rPr>
                        <a:t>simultaneously for </a:t>
                      </a:r>
                      <a:r>
                        <a:rPr sz="1150" dirty="0">
                          <a:solidFill>
                            <a:srgbClr val="0000FF"/>
                          </a:solidFill>
                          <a:latin typeface="Trebuchet MS"/>
                          <a:cs typeface="Trebuchet MS"/>
                        </a:rPr>
                        <a:t>5</a:t>
                      </a:r>
                      <a:r>
                        <a:rPr sz="1150" spc="25" dirty="0">
                          <a:solidFill>
                            <a:srgbClr val="0000FF"/>
                          </a:solidFill>
                          <a:latin typeface="Trebuchet MS"/>
                          <a:cs typeface="Trebuchet MS"/>
                        </a:rPr>
                        <a:t> </a:t>
                      </a:r>
                      <a:r>
                        <a:rPr sz="1150" spc="-10" dirty="0">
                          <a:solidFill>
                            <a:srgbClr val="0000FF"/>
                          </a:solidFill>
                          <a:latin typeface="Trebuchet MS"/>
                          <a:cs typeface="Trebuchet MS"/>
                        </a:rPr>
                        <a:t>hrs</a:t>
                      </a:r>
                      <a:endParaRPr sz="1150">
                        <a:latin typeface="Trebuchet MS"/>
                        <a:cs typeface="Trebuchet MS"/>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marR="135890">
                        <a:lnSpc>
                          <a:spcPct val="100600"/>
                        </a:lnSpc>
                        <a:spcBef>
                          <a:spcPts val="254"/>
                        </a:spcBef>
                      </a:pPr>
                      <a:r>
                        <a:rPr sz="1150" spc="-10" dirty="0">
                          <a:solidFill>
                            <a:srgbClr val="0000FF"/>
                          </a:solidFill>
                          <a:latin typeface="Trebuchet MS"/>
                          <a:cs typeface="Trebuchet MS"/>
                        </a:rPr>
                        <a:t>Product </a:t>
                      </a:r>
                      <a:r>
                        <a:rPr sz="1150" spc="-5" dirty="0">
                          <a:solidFill>
                            <a:srgbClr val="0000FF"/>
                          </a:solidFill>
                          <a:latin typeface="Trebuchet MS"/>
                          <a:cs typeface="Trebuchet MS"/>
                        </a:rPr>
                        <a:t>should be able </a:t>
                      </a:r>
                      <a:r>
                        <a:rPr sz="1150" dirty="0">
                          <a:solidFill>
                            <a:srgbClr val="0000FF"/>
                          </a:solidFill>
                          <a:latin typeface="Trebuchet MS"/>
                          <a:cs typeface="Trebuchet MS"/>
                        </a:rPr>
                        <a:t>to  </a:t>
                      </a:r>
                      <a:r>
                        <a:rPr sz="1150" spc="-10" dirty="0">
                          <a:solidFill>
                            <a:srgbClr val="0000FF"/>
                          </a:solidFill>
                          <a:latin typeface="Trebuchet MS"/>
                          <a:cs typeface="Trebuchet MS"/>
                        </a:rPr>
                        <a:t>withstand when 100  </a:t>
                      </a:r>
                      <a:r>
                        <a:rPr sz="1150" spc="-5" dirty="0">
                          <a:solidFill>
                            <a:srgbClr val="0000FF"/>
                          </a:solidFill>
                          <a:latin typeface="Trebuchet MS"/>
                          <a:cs typeface="Trebuchet MS"/>
                        </a:rPr>
                        <a:t>clients logins </a:t>
                      </a:r>
                      <a:r>
                        <a:rPr sz="1150" spc="-10" dirty="0">
                          <a:solidFill>
                            <a:srgbClr val="0000FF"/>
                          </a:solidFill>
                          <a:latin typeface="Trebuchet MS"/>
                          <a:cs typeface="Trebuchet MS"/>
                        </a:rPr>
                        <a:t>happen  </a:t>
                      </a:r>
                      <a:r>
                        <a:rPr sz="1150" spc="-5" dirty="0">
                          <a:solidFill>
                            <a:srgbClr val="0000FF"/>
                          </a:solidFill>
                          <a:latin typeface="Trebuchet MS"/>
                          <a:cs typeface="Trebuchet MS"/>
                        </a:rPr>
                        <a:t>simultaneously for </a:t>
                      </a:r>
                      <a:r>
                        <a:rPr sz="1150" dirty="0">
                          <a:solidFill>
                            <a:srgbClr val="0000FF"/>
                          </a:solidFill>
                          <a:latin typeface="Trebuchet MS"/>
                          <a:cs typeface="Trebuchet MS"/>
                        </a:rPr>
                        <a:t>5</a:t>
                      </a:r>
                      <a:r>
                        <a:rPr sz="1150" spc="20" dirty="0">
                          <a:solidFill>
                            <a:srgbClr val="0000FF"/>
                          </a:solidFill>
                          <a:latin typeface="Trebuchet MS"/>
                          <a:cs typeface="Trebuchet MS"/>
                        </a:rPr>
                        <a:t> </a:t>
                      </a:r>
                      <a:r>
                        <a:rPr sz="1150" spc="-10" dirty="0">
                          <a:solidFill>
                            <a:srgbClr val="0000FF"/>
                          </a:solidFill>
                          <a:latin typeface="Trebuchet MS"/>
                          <a:cs typeface="Trebuchet MS"/>
                        </a:rPr>
                        <a:t>hrs</a:t>
                      </a:r>
                      <a:endParaRPr sz="1150">
                        <a:latin typeface="Trebuchet MS"/>
                        <a:cs typeface="Trebuchet MS"/>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4360649" cy="785400"/>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10" dirty="0">
                <a:solidFill>
                  <a:srgbClr val="C45911"/>
                </a:solidFill>
                <a:latin typeface="Carlito"/>
                <a:cs typeface="Carlito"/>
              </a:rPr>
              <a:t>Non-Functional </a:t>
            </a:r>
            <a:r>
              <a:rPr sz="1950" b="1" spc="-35" dirty="0">
                <a:solidFill>
                  <a:srgbClr val="C45911"/>
                </a:solidFill>
                <a:latin typeface="Carlito"/>
                <a:cs typeface="Carlito"/>
              </a:rPr>
              <a:t>Test</a:t>
            </a:r>
            <a:r>
              <a:rPr sz="1950" b="1" spc="-65" dirty="0">
                <a:solidFill>
                  <a:srgbClr val="C45911"/>
                </a:solidFill>
                <a:latin typeface="Carlito"/>
                <a:cs typeface="Carlito"/>
              </a:rPr>
              <a:t> </a:t>
            </a:r>
            <a:r>
              <a:rPr sz="1950" b="1" spc="10" dirty="0">
                <a:solidFill>
                  <a:srgbClr val="C45911"/>
                </a:solidFill>
                <a:latin typeface="Carlito"/>
                <a:cs typeface="Carlito"/>
              </a:rPr>
              <a:t>Planning</a:t>
            </a:r>
            <a:endParaRPr sz="195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4" name="object 4"/>
          <p:cNvSpPr txBox="1"/>
          <p:nvPr/>
        </p:nvSpPr>
        <p:spPr>
          <a:xfrm>
            <a:off x="363751" y="1195800"/>
            <a:ext cx="7308215" cy="5136515"/>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Scalability</a:t>
            </a:r>
            <a:endParaRPr sz="1950">
              <a:latin typeface="Carlito"/>
              <a:cs typeface="Carlito"/>
            </a:endParaRPr>
          </a:p>
          <a:p>
            <a:pPr>
              <a:lnSpc>
                <a:spcPct val="100000"/>
              </a:lnSpc>
            </a:pPr>
            <a:endParaRPr sz="2000">
              <a:latin typeface="Carlito"/>
              <a:cs typeface="Carlito"/>
            </a:endParaRPr>
          </a:p>
          <a:p>
            <a:pPr marL="1384300" marR="5080" indent="-226060" algn="just">
              <a:lnSpc>
                <a:spcPct val="101499"/>
              </a:lnSpc>
              <a:spcBef>
                <a:spcPts val="1700"/>
              </a:spcBef>
              <a:buClr>
                <a:srgbClr val="FF0000"/>
              </a:buClr>
              <a:buSzPct val="79487"/>
              <a:buFont typeface="Georgia"/>
              <a:buChar char=""/>
              <a:tabLst>
                <a:tab pos="1384300" algn="l"/>
              </a:tabLst>
            </a:pPr>
            <a:r>
              <a:rPr sz="1950" spc="10" dirty="0">
                <a:solidFill>
                  <a:srgbClr val="0000FF"/>
                </a:solidFill>
                <a:latin typeface="Trebuchet MS"/>
                <a:cs typeface="Trebuchet MS"/>
              </a:rPr>
              <a:t>Ability </a:t>
            </a:r>
            <a:r>
              <a:rPr sz="1950" spc="15" dirty="0">
                <a:solidFill>
                  <a:srgbClr val="0000FF"/>
                </a:solidFill>
                <a:latin typeface="Trebuchet MS"/>
                <a:cs typeface="Trebuchet MS"/>
              </a:rPr>
              <a:t>of a </a:t>
            </a:r>
            <a:r>
              <a:rPr sz="1950" spc="10" dirty="0">
                <a:solidFill>
                  <a:srgbClr val="0000FF"/>
                </a:solidFill>
                <a:latin typeface="Trebuchet MS"/>
                <a:cs typeface="Trebuchet MS"/>
              </a:rPr>
              <a:t>system </a:t>
            </a:r>
            <a:r>
              <a:rPr sz="1950" spc="5" dirty="0">
                <a:solidFill>
                  <a:srgbClr val="0000FF"/>
                </a:solidFill>
                <a:latin typeface="Trebuchet MS"/>
                <a:cs typeface="Trebuchet MS"/>
              </a:rPr>
              <a:t>to </a:t>
            </a:r>
            <a:r>
              <a:rPr sz="1950" spc="15" dirty="0">
                <a:solidFill>
                  <a:srgbClr val="0000FF"/>
                </a:solidFill>
                <a:latin typeface="Trebuchet MS"/>
                <a:cs typeface="Trebuchet MS"/>
              </a:rPr>
              <a:t>handle </a:t>
            </a:r>
            <a:r>
              <a:rPr sz="1950" spc="10" dirty="0">
                <a:solidFill>
                  <a:srgbClr val="0000FF"/>
                </a:solidFill>
                <a:latin typeface="Trebuchet MS"/>
                <a:cs typeface="Trebuchet MS"/>
              </a:rPr>
              <a:t>increasing amounts </a:t>
            </a:r>
            <a:r>
              <a:rPr sz="1950" spc="15" dirty="0">
                <a:solidFill>
                  <a:srgbClr val="0000FF"/>
                </a:solidFill>
                <a:latin typeface="Trebuchet MS"/>
                <a:cs typeface="Trebuchet MS"/>
              </a:rPr>
              <a:t>of  work </a:t>
            </a:r>
            <a:r>
              <a:rPr sz="1950" spc="10" dirty="0">
                <a:solidFill>
                  <a:srgbClr val="0000FF"/>
                </a:solidFill>
                <a:latin typeface="Trebuchet MS"/>
                <a:cs typeface="Trebuchet MS"/>
              </a:rPr>
              <a:t>without unacceptable level </a:t>
            </a:r>
            <a:r>
              <a:rPr sz="1950" spc="15" dirty="0">
                <a:solidFill>
                  <a:srgbClr val="0000FF"/>
                </a:solidFill>
                <a:latin typeface="Trebuchet MS"/>
                <a:cs typeface="Trebuchet MS"/>
              </a:rPr>
              <a:t>of </a:t>
            </a:r>
            <a:r>
              <a:rPr sz="1950" spc="10" dirty="0">
                <a:solidFill>
                  <a:srgbClr val="0000FF"/>
                </a:solidFill>
                <a:latin typeface="Trebuchet MS"/>
                <a:cs typeface="Trebuchet MS"/>
              </a:rPr>
              <a:t>performance  (degradation)</a:t>
            </a:r>
            <a:endParaRPr sz="1950">
              <a:latin typeface="Trebuchet MS"/>
              <a:cs typeface="Trebuchet MS"/>
            </a:endParaRPr>
          </a:p>
          <a:p>
            <a:pPr marL="1384300" indent="-226060">
              <a:lnSpc>
                <a:spcPct val="100000"/>
              </a:lnSpc>
              <a:spcBef>
                <a:spcPts val="1225"/>
              </a:spcBef>
              <a:buClr>
                <a:srgbClr val="FF0000"/>
              </a:buClr>
              <a:buSzPct val="79487"/>
              <a:buFont typeface="Georgia"/>
              <a:buChar char=""/>
              <a:tabLst>
                <a:tab pos="1383665" algn="l"/>
                <a:tab pos="1384300" algn="l"/>
              </a:tabLst>
            </a:pPr>
            <a:r>
              <a:rPr sz="1950" spc="-10" dirty="0">
                <a:solidFill>
                  <a:srgbClr val="0000FF"/>
                </a:solidFill>
                <a:latin typeface="Trebuchet MS"/>
                <a:cs typeface="Trebuchet MS"/>
              </a:rPr>
              <a:t>Vertical </a:t>
            </a:r>
            <a:r>
              <a:rPr sz="1950" spc="10" dirty="0">
                <a:solidFill>
                  <a:srgbClr val="0000FF"/>
                </a:solidFill>
                <a:latin typeface="Trebuchet MS"/>
                <a:cs typeface="Trebuchet MS"/>
              </a:rPr>
              <a:t>scalability (Scale</a:t>
            </a:r>
            <a:r>
              <a:rPr sz="1950" spc="25" dirty="0">
                <a:solidFill>
                  <a:srgbClr val="0000FF"/>
                </a:solidFill>
                <a:latin typeface="Trebuchet MS"/>
                <a:cs typeface="Trebuchet MS"/>
              </a:rPr>
              <a:t> </a:t>
            </a:r>
            <a:r>
              <a:rPr sz="1950" spc="10" dirty="0">
                <a:solidFill>
                  <a:srgbClr val="0000FF"/>
                </a:solidFill>
                <a:latin typeface="Trebuchet MS"/>
                <a:cs typeface="Trebuchet MS"/>
              </a:rPr>
              <a:t>Up)</a:t>
            </a:r>
            <a:endParaRPr sz="1950">
              <a:latin typeface="Trebuchet MS"/>
              <a:cs typeface="Trebuchet MS"/>
            </a:endParaRPr>
          </a:p>
          <a:p>
            <a:pPr marL="1755775" marR="6985" lvl="1" indent="-219710">
              <a:lnSpc>
                <a:spcPct val="101499"/>
              </a:lnSpc>
              <a:spcBef>
                <a:spcPts val="5"/>
              </a:spcBef>
              <a:buClr>
                <a:srgbClr val="FF0000"/>
              </a:buClr>
              <a:buSzPct val="79487"/>
              <a:buFont typeface="Georgia"/>
              <a:buChar char=""/>
              <a:tabLst>
                <a:tab pos="1755775" algn="l"/>
                <a:tab pos="1756410" algn="l"/>
                <a:tab pos="2437130" algn="l"/>
                <a:tab pos="3762375" algn="l"/>
                <a:tab pos="4250055" algn="l"/>
                <a:tab pos="5150485" algn="l"/>
                <a:tab pos="5952490" algn="l"/>
                <a:tab pos="6746875" algn="l"/>
              </a:tabLst>
            </a:pPr>
            <a:r>
              <a:rPr sz="1950" spc="15" dirty="0">
                <a:solidFill>
                  <a:srgbClr val="0000FF"/>
                </a:solidFill>
                <a:latin typeface="Trebuchet MS"/>
                <a:cs typeface="Trebuchet MS"/>
              </a:rPr>
              <a:t>A</a:t>
            </a:r>
            <a:r>
              <a:rPr sz="1950" spc="20" dirty="0">
                <a:solidFill>
                  <a:srgbClr val="0000FF"/>
                </a:solidFill>
                <a:latin typeface="Trebuchet MS"/>
                <a:cs typeface="Trebuchet MS"/>
              </a:rPr>
              <a:t>d</a:t>
            </a:r>
            <a:r>
              <a:rPr sz="1950" spc="15" dirty="0">
                <a:solidFill>
                  <a:srgbClr val="0000FF"/>
                </a:solidFill>
                <a:latin typeface="Trebuchet MS"/>
                <a:cs typeface="Trebuchet MS"/>
              </a:rPr>
              <a:t>d</a:t>
            </a:r>
            <a:r>
              <a:rPr sz="1950" dirty="0">
                <a:solidFill>
                  <a:srgbClr val="0000FF"/>
                </a:solidFill>
                <a:latin typeface="Trebuchet MS"/>
                <a:cs typeface="Trebuchet MS"/>
              </a:rPr>
              <a:t>	</a:t>
            </a:r>
            <a:r>
              <a:rPr sz="1950" spc="10" dirty="0">
                <a:solidFill>
                  <a:srgbClr val="0000FF"/>
                </a:solidFill>
                <a:latin typeface="Trebuchet MS"/>
                <a:cs typeface="Trebuchet MS"/>
              </a:rPr>
              <a:t>r</a:t>
            </a:r>
            <a:r>
              <a:rPr sz="1950" dirty="0">
                <a:solidFill>
                  <a:srgbClr val="0000FF"/>
                </a:solidFill>
                <a:latin typeface="Trebuchet MS"/>
                <a:cs typeface="Trebuchet MS"/>
              </a:rPr>
              <a:t>e</a:t>
            </a:r>
            <a:r>
              <a:rPr sz="1950" spc="20" dirty="0">
                <a:solidFill>
                  <a:srgbClr val="0000FF"/>
                </a:solidFill>
                <a:latin typeface="Trebuchet MS"/>
                <a:cs typeface="Trebuchet MS"/>
              </a:rPr>
              <a:t>so</a:t>
            </a:r>
            <a:r>
              <a:rPr sz="1950" dirty="0">
                <a:solidFill>
                  <a:srgbClr val="0000FF"/>
                </a:solidFill>
                <a:latin typeface="Trebuchet MS"/>
                <a:cs typeface="Trebuchet MS"/>
              </a:rPr>
              <a:t>u</a:t>
            </a:r>
            <a:r>
              <a:rPr sz="1950" spc="10" dirty="0">
                <a:solidFill>
                  <a:srgbClr val="0000FF"/>
                </a:solidFill>
                <a:latin typeface="Trebuchet MS"/>
                <a:cs typeface="Trebuchet MS"/>
              </a:rPr>
              <a:t>r</a:t>
            </a:r>
            <a:r>
              <a:rPr sz="1950" spc="15" dirty="0">
                <a:solidFill>
                  <a:srgbClr val="0000FF"/>
                </a:solidFill>
                <a:latin typeface="Trebuchet MS"/>
                <a:cs typeface="Trebuchet MS"/>
              </a:rPr>
              <a:t>c</a:t>
            </a:r>
            <a:r>
              <a:rPr sz="1950" dirty="0">
                <a:solidFill>
                  <a:srgbClr val="0000FF"/>
                </a:solidFill>
                <a:latin typeface="Trebuchet MS"/>
                <a:cs typeface="Trebuchet MS"/>
              </a:rPr>
              <a:t>e</a:t>
            </a:r>
            <a:r>
              <a:rPr sz="1950" spc="10" dirty="0">
                <a:solidFill>
                  <a:srgbClr val="0000FF"/>
                </a:solidFill>
                <a:latin typeface="Trebuchet MS"/>
                <a:cs typeface="Trebuchet MS"/>
              </a:rPr>
              <a:t>s</a:t>
            </a:r>
            <a:r>
              <a:rPr sz="1950" dirty="0">
                <a:solidFill>
                  <a:srgbClr val="0000FF"/>
                </a:solidFill>
                <a:latin typeface="Trebuchet MS"/>
                <a:cs typeface="Trebuchet MS"/>
              </a:rPr>
              <a:t>	</a:t>
            </a:r>
            <a:r>
              <a:rPr sz="1950" spc="-5" dirty="0">
                <a:solidFill>
                  <a:srgbClr val="0000FF"/>
                </a:solidFill>
                <a:latin typeface="Trebuchet MS"/>
                <a:cs typeface="Trebuchet MS"/>
              </a:rPr>
              <a:t>t</a:t>
            </a:r>
            <a:r>
              <a:rPr sz="1950" spc="15" dirty="0">
                <a:solidFill>
                  <a:srgbClr val="0000FF"/>
                </a:solidFill>
                <a:latin typeface="Trebuchet MS"/>
                <a:cs typeface="Trebuchet MS"/>
              </a:rPr>
              <a:t>o</a:t>
            </a:r>
            <a:r>
              <a:rPr sz="1950" dirty="0">
                <a:solidFill>
                  <a:srgbClr val="0000FF"/>
                </a:solidFill>
                <a:latin typeface="Trebuchet MS"/>
                <a:cs typeface="Trebuchet MS"/>
              </a:rPr>
              <a:t>	s</a:t>
            </a:r>
            <a:r>
              <a:rPr sz="1950" spc="10" dirty="0">
                <a:solidFill>
                  <a:srgbClr val="0000FF"/>
                </a:solidFill>
                <a:latin typeface="Trebuchet MS"/>
                <a:cs typeface="Trebuchet MS"/>
              </a:rPr>
              <a:t>i</a:t>
            </a:r>
            <a:r>
              <a:rPr sz="1950" dirty="0">
                <a:solidFill>
                  <a:srgbClr val="0000FF"/>
                </a:solidFill>
                <a:latin typeface="Trebuchet MS"/>
                <a:cs typeface="Trebuchet MS"/>
              </a:rPr>
              <a:t>n</a:t>
            </a:r>
            <a:r>
              <a:rPr sz="1950" spc="10" dirty="0">
                <a:solidFill>
                  <a:srgbClr val="0000FF"/>
                </a:solidFill>
                <a:latin typeface="Trebuchet MS"/>
                <a:cs typeface="Trebuchet MS"/>
              </a:rPr>
              <a:t>g</a:t>
            </a:r>
            <a:r>
              <a:rPr sz="1950" spc="15" dirty="0">
                <a:solidFill>
                  <a:srgbClr val="0000FF"/>
                </a:solidFill>
                <a:latin typeface="Trebuchet MS"/>
                <a:cs typeface="Trebuchet MS"/>
              </a:rPr>
              <a:t>le</a:t>
            </a:r>
            <a:r>
              <a:rPr sz="1950" dirty="0">
                <a:solidFill>
                  <a:srgbClr val="0000FF"/>
                </a:solidFill>
                <a:latin typeface="Trebuchet MS"/>
                <a:cs typeface="Trebuchet MS"/>
              </a:rPr>
              <a:t>	n</a:t>
            </a:r>
            <a:r>
              <a:rPr sz="1950" spc="20" dirty="0">
                <a:solidFill>
                  <a:srgbClr val="0000FF"/>
                </a:solidFill>
                <a:latin typeface="Trebuchet MS"/>
                <a:cs typeface="Trebuchet MS"/>
              </a:rPr>
              <a:t>od</a:t>
            </a:r>
            <a:r>
              <a:rPr sz="1950" spc="15" dirty="0">
                <a:solidFill>
                  <a:srgbClr val="0000FF"/>
                </a:solidFill>
                <a:latin typeface="Trebuchet MS"/>
                <a:cs typeface="Trebuchet MS"/>
              </a:rPr>
              <a:t>e</a:t>
            </a:r>
            <a:r>
              <a:rPr sz="1950" dirty="0">
                <a:solidFill>
                  <a:srgbClr val="0000FF"/>
                </a:solidFill>
                <a:latin typeface="Trebuchet MS"/>
                <a:cs typeface="Trebuchet MS"/>
              </a:rPr>
              <a:t>	</a:t>
            </a:r>
            <a:r>
              <a:rPr sz="1950" spc="15" dirty="0">
                <a:solidFill>
                  <a:srgbClr val="0000FF"/>
                </a:solidFill>
                <a:latin typeface="Trebuchet MS"/>
                <a:cs typeface="Trebuchet MS"/>
              </a:rPr>
              <a:t>(e</a:t>
            </a:r>
            <a:r>
              <a:rPr sz="1950" spc="-5" dirty="0">
                <a:solidFill>
                  <a:srgbClr val="0000FF"/>
                </a:solidFill>
                <a:latin typeface="Trebuchet MS"/>
                <a:cs typeface="Trebuchet MS"/>
              </a:rPr>
              <a:t>.</a:t>
            </a:r>
            <a:r>
              <a:rPr sz="1950" spc="10" dirty="0">
                <a:solidFill>
                  <a:srgbClr val="0000FF"/>
                </a:solidFill>
                <a:latin typeface="Trebuchet MS"/>
                <a:cs typeface="Trebuchet MS"/>
              </a:rPr>
              <a:t>g.</a:t>
            </a:r>
            <a:r>
              <a:rPr sz="1950" dirty="0">
                <a:solidFill>
                  <a:srgbClr val="0000FF"/>
                </a:solidFill>
                <a:latin typeface="Trebuchet MS"/>
                <a:cs typeface="Trebuchet MS"/>
              </a:rPr>
              <a:t>	</a:t>
            </a:r>
            <a:r>
              <a:rPr sz="1950" spc="15" dirty="0">
                <a:solidFill>
                  <a:srgbClr val="0000FF"/>
                </a:solidFill>
                <a:latin typeface="Trebuchet MS"/>
                <a:cs typeface="Trebuchet MS"/>
              </a:rPr>
              <a:t>CP</a:t>
            </a:r>
            <a:r>
              <a:rPr sz="1950" spc="-5" dirty="0">
                <a:solidFill>
                  <a:srgbClr val="0000FF"/>
                </a:solidFill>
                <a:latin typeface="Trebuchet MS"/>
                <a:cs typeface="Trebuchet MS"/>
              </a:rPr>
              <a:t>U</a:t>
            </a:r>
            <a:r>
              <a:rPr sz="1950" spc="5" dirty="0">
                <a:solidFill>
                  <a:srgbClr val="0000FF"/>
                </a:solidFill>
                <a:latin typeface="Trebuchet MS"/>
                <a:cs typeface="Trebuchet MS"/>
              </a:rPr>
              <a:t>,  </a:t>
            </a:r>
            <a:r>
              <a:rPr sz="1950" spc="10" dirty="0">
                <a:solidFill>
                  <a:srgbClr val="0000FF"/>
                </a:solidFill>
                <a:latin typeface="Trebuchet MS"/>
                <a:cs typeface="Trebuchet MS"/>
              </a:rPr>
              <a:t>memory)</a:t>
            </a:r>
            <a:endParaRPr sz="1950">
              <a:latin typeface="Trebuchet MS"/>
              <a:cs typeface="Trebuchet MS"/>
            </a:endParaRPr>
          </a:p>
          <a:p>
            <a:pPr marL="1384300" indent="-226060">
              <a:lnSpc>
                <a:spcPct val="100000"/>
              </a:lnSpc>
              <a:spcBef>
                <a:spcPts val="1220"/>
              </a:spcBef>
              <a:buClr>
                <a:srgbClr val="FF0000"/>
              </a:buClr>
              <a:buSzPct val="79487"/>
              <a:buFont typeface="Georgia"/>
              <a:buChar char=""/>
              <a:tabLst>
                <a:tab pos="1383665" algn="l"/>
                <a:tab pos="1384300" algn="l"/>
              </a:tabLst>
            </a:pPr>
            <a:r>
              <a:rPr sz="1950" spc="10" dirty="0">
                <a:solidFill>
                  <a:srgbClr val="0000FF"/>
                </a:solidFill>
                <a:latin typeface="Trebuchet MS"/>
                <a:cs typeface="Trebuchet MS"/>
              </a:rPr>
              <a:t>Horizontal scalability (Scale</a:t>
            </a:r>
            <a:r>
              <a:rPr sz="1950" spc="25" dirty="0">
                <a:solidFill>
                  <a:srgbClr val="0000FF"/>
                </a:solidFill>
                <a:latin typeface="Trebuchet MS"/>
                <a:cs typeface="Trebuchet MS"/>
              </a:rPr>
              <a:t> </a:t>
            </a:r>
            <a:r>
              <a:rPr sz="1950" spc="5" dirty="0">
                <a:solidFill>
                  <a:srgbClr val="0000FF"/>
                </a:solidFill>
                <a:latin typeface="Trebuchet MS"/>
                <a:cs typeface="Trebuchet MS"/>
              </a:rPr>
              <a:t>Out)</a:t>
            </a:r>
            <a:endParaRPr sz="1950">
              <a:latin typeface="Trebuchet MS"/>
              <a:cs typeface="Trebuchet MS"/>
            </a:endParaRPr>
          </a:p>
          <a:p>
            <a:pPr marL="1755775" lvl="1" indent="-220345">
              <a:lnSpc>
                <a:spcPct val="100000"/>
              </a:lnSpc>
              <a:spcBef>
                <a:spcPts val="40"/>
              </a:spcBef>
              <a:buClr>
                <a:srgbClr val="FF0000"/>
              </a:buClr>
              <a:buSzPct val="79487"/>
              <a:buFont typeface="Georgia"/>
              <a:buChar char=""/>
              <a:tabLst>
                <a:tab pos="1755775" algn="l"/>
                <a:tab pos="1756410" algn="l"/>
              </a:tabLst>
            </a:pPr>
            <a:r>
              <a:rPr sz="1950" spc="15" dirty="0">
                <a:solidFill>
                  <a:srgbClr val="0000FF"/>
                </a:solidFill>
                <a:latin typeface="Trebuchet MS"/>
                <a:cs typeface="Trebuchet MS"/>
              </a:rPr>
              <a:t>Add </a:t>
            </a:r>
            <a:r>
              <a:rPr sz="1950" spc="10" dirty="0">
                <a:solidFill>
                  <a:srgbClr val="0000FF"/>
                </a:solidFill>
                <a:latin typeface="Trebuchet MS"/>
                <a:cs typeface="Trebuchet MS"/>
              </a:rPr>
              <a:t>more </a:t>
            </a:r>
            <a:r>
              <a:rPr sz="1950" spc="15" dirty="0">
                <a:solidFill>
                  <a:srgbClr val="0000FF"/>
                </a:solidFill>
                <a:latin typeface="Trebuchet MS"/>
                <a:cs typeface="Trebuchet MS"/>
              </a:rPr>
              <a:t>nodes </a:t>
            </a:r>
            <a:r>
              <a:rPr sz="1950" spc="10" dirty="0">
                <a:solidFill>
                  <a:srgbClr val="0000FF"/>
                </a:solidFill>
                <a:latin typeface="Trebuchet MS"/>
                <a:cs typeface="Trebuchet MS"/>
              </a:rPr>
              <a:t>(e.g. computers,</a:t>
            </a:r>
            <a:r>
              <a:rPr sz="1950" spc="-110" dirty="0">
                <a:solidFill>
                  <a:srgbClr val="0000FF"/>
                </a:solidFill>
                <a:latin typeface="Trebuchet MS"/>
                <a:cs typeface="Trebuchet MS"/>
              </a:rPr>
              <a:t> </a:t>
            </a:r>
            <a:r>
              <a:rPr sz="1950" spc="-30" dirty="0">
                <a:solidFill>
                  <a:srgbClr val="0000FF"/>
                </a:solidFill>
                <a:latin typeface="Trebuchet MS"/>
                <a:cs typeface="Trebuchet MS"/>
              </a:rPr>
              <a:t>ATMs)</a:t>
            </a:r>
            <a:endParaRPr sz="1950">
              <a:latin typeface="Trebuchet MS"/>
              <a:cs typeface="Trebuchet MS"/>
            </a:endParaRPr>
          </a:p>
          <a:p>
            <a:pPr marL="1912620">
              <a:lnSpc>
                <a:spcPct val="100000"/>
              </a:lnSpc>
              <a:spcBef>
                <a:spcPts val="35"/>
              </a:spcBef>
              <a:tabLst>
                <a:tab pos="2132330" algn="l"/>
              </a:tabLst>
            </a:pPr>
            <a:r>
              <a:rPr sz="1550" spc="-830" dirty="0">
                <a:solidFill>
                  <a:srgbClr val="FF0000"/>
                </a:solidFill>
                <a:latin typeface="Georgia"/>
                <a:cs typeface="Georgia"/>
              </a:rPr>
              <a:t>	</a:t>
            </a:r>
            <a:r>
              <a:rPr sz="1950" spc="10" dirty="0">
                <a:solidFill>
                  <a:srgbClr val="0000FF"/>
                </a:solidFill>
                <a:latin typeface="Trebuchet MS"/>
                <a:cs typeface="Trebuchet MS"/>
              </a:rPr>
              <a:t>e.g., server</a:t>
            </a:r>
            <a:r>
              <a:rPr sz="1950" dirty="0">
                <a:solidFill>
                  <a:srgbClr val="0000FF"/>
                </a:solidFill>
                <a:latin typeface="Trebuchet MS"/>
                <a:cs typeface="Trebuchet MS"/>
              </a:rPr>
              <a:t> </a:t>
            </a:r>
            <a:r>
              <a:rPr sz="1950" spc="10" dirty="0">
                <a:solidFill>
                  <a:srgbClr val="0000FF"/>
                </a:solidFill>
                <a:latin typeface="Trebuchet MS"/>
                <a:cs typeface="Trebuchet MS"/>
              </a:rPr>
              <a:t>cluster</a:t>
            </a:r>
            <a:endParaRPr sz="1950">
              <a:latin typeface="Trebuchet MS"/>
              <a:cs typeface="Trebuchet MS"/>
            </a:endParaRPr>
          </a:p>
          <a:p>
            <a:pPr marL="1377950" indent="-220345">
              <a:lnSpc>
                <a:spcPct val="100000"/>
              </a:lnSpc>
              <a:spcBef>
                <a:spcPts val="35"/>
              </a:spcBef>
              <a:buClr>
                <a:srgbClr val="FF0000"/>
              </a:buClr>
              <a:buSzPct val="79487"/>
              <a:buFont typeface="Georgia"/>
              <a:buChar char=""/>
              <a:tabLst>
                <a:tab pos="1377950" algn="l"/>
                <a:tab pos="1378585" algn="l"/>
              </a:tabLst>
            </a:pPr>
            <a:r>
              <a:rPr sz="1950" spc="-10" dirty="0">
                <a:solidFill>
                  <a:srgbClr val="0000FF"/>
                </a:solidFill>
                <a:latin typeface="Trebuchet MS"/>
                <a:cs typeface="Trebuchet MS"/>
              </a:rPr>
              <a:t>Trade-offs</a:t>
            </a:r>
            <a:endParaRPr sz="1950">
              <a:latin typeface="Trebuchet MS"/>
              <a:cs typeface="Trebuchet MS"/>
            </a:endParaRPr>
          </a:p>
          <a:p>
            <a:pPr marL="1739264" marR="391160" lvl="1" indent="-203200">
              <a:lnSpc>
                <a:spcPct val="100000"/>
              </a:lnSpc>
              <a:spcBef>
                <a:spcPts val="10"/>
              </a:spcBef>
              <a:buClr>
                <a:srgbClr val="FF0000"/>
              </a:buClr>
              <a:buSzPct val="78787"/>
              <a:buFont typeface="Georgia"/>
              <a:buChar char=""/>
              <a:tabLst>
                <a:tab pos="1739900" algn="l"/>
              </a:tabLst>
            </a:pPr>
            <a:r>
              <a:rPr sz="1650" dirty="0">
                <a:solidFill>
                  <a:srgbClr val="0000FF"/>
                </a:solidFill>
                <a:latin typeface="Trebuchet MS"/>
                <a:cs typeface="Trebuchet MS"/>
              </a:rPr>
              <a:t>Mgmt complex, </a:t>
            </a:r>
            <a:r>
              <a:rPr sz="1650" spc="-5" dirty="0">
                <a:solidFill>
                  <a:srgbClr val="0000FF"/>
                </a:solidFill>
                <a:latin typeface="Trebuchet MS"/>
                <a:cs typeface="Trebuchet MS"/>
              </a:rPr>
              <a:t>programming </a:t>
            </a:r>
            <a:r>
              <a:rPr sz="1650" dirty="0">
                <a:solidFill>
                  <a:srgbClr val="0000FF"/>
                </a:solidFill>
                <a:latin typeface="Trebuchet MS"/>
                <a:cs typeface="Trebuchet MS"/>
              </a:rPr>
              <a:t>/deployment</a:t>
            </a:r>
            <a:r>
              <a:rPr sz="1650" spc="-150" dirty="0">
                <a:solidFill>
                  <a:srgbClr val="0000FF"/>
                </a:solidFill>
                <a:latin typeface="Trebuchet MS"/>
                <a:cs typeface="Trebuchet MS"/>
              </a:rPr>
              <a:t> </a:t>
            </a:r>
            <a:r>
              <a:rPr sz="1650" spc="-20" dirty="0">
                <a:solidFill>
                  <a:srgbClr val="0000FF"/>
                </a:solidFill>
                <a:latin typeface="Trebuchet MS"/>
                <a:cs typeface="Trebuchet MS"/>
              </a:rPr>
              <a:t>complexity,  </a:t>
            </a:r>
            <a:r>
              <a:rPr sz="1650" dirty="0">
                <a:solidFill>
                  <a:srgbClr val="0000FF"/>
                </a:solidFill>
                <a:latin typeface="Trebuchet MS"/>
                <a:cs typeface="Trebuchet MS"/>
              </a:rPr>
              <a:t>network</a:t>
            </a:r>
            <a:r>
              <a:rPr sz="1650" spc="-50" dirty="0">
                <a:solidFill>
                  <a:srgbClr val="0000FF"/>
                </a:solidFill>
                <a:latin typeface="Trebuchet MS"/>
                <a:cs typeface="Trebuchet MS"/>
              </a:rPr>
              <a:t> </a:t>
            </a:r>
            <a:r>
              <a:rPr sz="1650" dirty="0">
                <a:solidFill>
                  <a:srgbClr val="0000FF"/>
                </a:solidFill>
                <a:latin typeface="Trebuchet MS"/>
                <a:cs typeface="Trebuchet MS"/>
              </a:rPr>
              <a:t>latency</a:t>
            </a:r>
            <a:endParaRPr sz="165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2293" y="2645192"/>
            <a:ext cx="6177280" cy="1082675"/>
          </a:xfrm>
          <a:prstGeom prst="rect">
            <a:avLst/>
          </a:prstGeom>
        </p:spPr>
        <p:txBody>
          <a:bodyPr vert="horz" wrap="square" lIns="0" tIns="13335" rIns="0" bIns="0" rtlCol="0">
            <a:spAutoFit/>
          </a:bodyPr>
          <a:lstStyle/>
          <a:p>
            <a:pPr marL="238125" marR="5080" indent="-226060">
              <a:lnSpc>
                <a:spcPct val="100400"/>
              </a:lnSpc>
              <a:spcBef>
                <a:spcPts val="105"/>
              </a:spcBef>
            </a:pPr>
            <a:r>
              <a:rPr sz="1850" spc="-1005" dirty="0">
                <a:solidFill>
                  <a:srgbClr val="FF0000"/>
                </a:solidFill>
                <a:latin typeface="Georgia"/>
                <a:cs typeface="Georgia"/>
              </a:rPr>
              <a:t></a:t>
            </a:r>
            <a:r>
              <a:rPr sz="1850" spc="475" dirty="0">
                <a:solidFill>
                  <a:srgbClr val="FF0000"/>
                </a:solidFill>
                <a:latin typeface="Georgia"/>
                <a:cs typeface="Georgia"/>
              </a:rPr>
              <a:t> </a:t>
            </a:r>
            <a:r>
              <a:rPr dirty="0"/>
              <a:t>The </a:t>
            </a:r>
            <a:r>
              <a:rPr spc="5" dirty="0"/>
              <a:t>test </a:t>
            </a:r>
            <a:r>
              <a:rPr dirty="0"/>
              <a:t>cases </a:t>
            </a:r>
            <a:r>
              <a:rPr spc="5" dirty="0"/>
              <a:t>will focus </a:t>
            </a:r>
            <a:r>
              <a:rPr spc="10" dirty="0"/>
              <a:t>on to </a:t>
            </a:r>
            <a:r>
              <a:rPr spc="5" dirty="0"/>
              <a:t>test </a:t>
            </a:r>
            <a:r>
              <a:rPr dirty="0"/>
              <a:t>the  maximum limits </a:t>
            </a:r>
            <a:r>
              <a:rPr spc="5" dirty="0"/>
              <a:t>of </a:t>
            </a:r>
            <a:r>
              <a:rPr dirty="0"/>
              <a:t>the features, utilities </a:t>
            </a:r>
            <a:r>
              <a:rPr spc="5" dirty="0"/>
              <a:t>and  performing </a:t>
            </a:r>
            <a:r>
              <a:rPr spc="10" dirty="0"/>
              <a:t>some </a:t>
            </a:r>
            <a:r>
              <a:rPr dirty="0"/>
              <a:t>basic</a:t>
            </a:r>
            <a:r>
              <a:rPr spc="-114" dirty="0"/>
              <a:t> </a:t>
            </a:r>
            <a:r>
              <a:rPr spc="5" dirty="0"/>
              <a:t>operations</a:t>
            </a:r>
            <a:endParaRPr sz="1850">
              <a:latin typeface="Georgia"/>
              <a:cs typeface="Georgia"/>
            </a:endParaRPr>
          </a:p>
        </p:txBody>
      </p:sp>
      <p:sp>
        <p:nvSpPr>
          <p:cNvPr id="3" name="object 3"/>
          <p:cNvSpPr txBox="1"/>
          <p:nvPr/>
        </p:nvSpPr>
        <p:spPr>
          <a:xfrm>
            <a:off x="1572293" y="4003054"/>
            <a:ext cx="2266315" cy="1082675"/>
          </a:xfrm>
          <a:prstGeom prst="rect">
            <a:avLst/>
          </a:prstGeom>
        </p:spPr>
        <p:txBody>
          <a:bodyPr vert="horz" wrap="square" lIns="0" tIns="14604" rIns="0" bIns="0" rtlCol="0">
            <a:spAutoFit/>
          </a:bodyPr>
          <a:lstStyle/>
          <a:p>
            <a:pPr marL="12700">
              <a:lnSpc>
                <a:spcPct val="100000"/>
              </a:lnSpc>
              <a:spcBef>
                <a:spcPts val="114"/>
              </a:spcBef>
            </a:pPr>
            <a:r>
              <a:rPr sz="1850" spc="-1005" dirty="0">
                <a:solidFill>
                  <a:srgbClr val="FF0000"/>
                </a:solidFill>
                <a:latin typeface="Georgia"/>
                <a:cs typeface="Georgia"/>
              </a:rPr>
              <a:t></a:t>
            </a:r>
            <a:r>
              <a:rPr sz="1850" spc="459" dirty="0">
                <a:solidFill>
                  <a:srgbClr val="FF0000"/>
                </a:solidFill>
                <a:latin typeface="Georgia"/>
                <a:cs typeface="Georgia"/>
              </a:rPr>
              <a:t> </a:t>
            </a:r>
            <a:r>
              <a:rPr sz="2300" spc="5" dirty="0">
                <a:solidFill>
                  <a:srgbClr val="0000FF"/>
                </a:solidFill>
                <a:latin typeface="Trebuchet MS"/>
                <a:cs typeface="Trebuchet MS"/>
              </a:rPr>
              <a:t>Few</a:t>
            </a:r>
            <a:r>
              <a:rPr sz="2300" spc="-25" dirty="0">
                <a:solidFill>
                  <a:srgbClr val="0000FF"/>
                </a:solidFill>
                <a:latin typeface="Trebuchet MS"/>
                <a:cs typeface="Trebuchet MS"/>
              </a:rPr>
              <a:t> </a:t>
            </a:r>
            <a:r>
              <a:rPr sz="2300" dirty="0">
                <a:solidFill>
                  <a:srgbClr val="0000FF"/>
                </a:solidFill>
                <a:latin typeface="Trebuchet MS"/>
                <a:cs typeface="Trebuchet MS"/>
              </a:rPr>
              <a:t>Examples:</a:t>
            </a:r>
            <a:endParaRPr sz="2300">
              <a:latin typeface="Trebuchet MS"/>
              <a:cs typeface="Trebuchet MS"/>
            </a:endParaRPr>
          </a:p>
          <a:p>
            <a:pPr marL="609600" marR="5080" indent="-226060">
              <a:lnSpc>
                <a:spcPct val="100400"/>
              </a:lnSpc>
              <a:tabLst>
                <a:tab pos="1777364" algn="l"/>
              </a:tabLst>
            </a:pPr>
            <a:r>
              <a:rPr sz="1850" spc="-1005" dirty="0">
                <a:solidFill>
                  <a:srgbClr val="FF0000"/>
                </a:solidFill>
                <a:latin typeface="Georgia"/>
                <a:cs typeface="Georgia"/>
              </a:rPr>
              <a:t> </a:t>
            </a:r>
            <a:r>
              <a:rPr sz="1850" spc="35" dirty="0">
                <a:solidFill>
                  <a:srgbClr val="FF0000"/>
                </a:solidFill>
                <a:latin typeface="Georgia"/>
                <a:cs typeface="Georgia"/>
              </a:rPr>
              <a:t> </a:t>
            </a:r>
            <a:r>
              <a:rPr sz="2300" spc="-10" dirty="0">
                <a:solidFill>
                  <a:srgbClr val="0000FF"/>
                </a:solidFill>
                <a:latin typeface="Trebuchet MS"/>
                <a:cs typeface="Trebuchet MS"/>
              </a:rPr>
              <a:t>B</a:t>
            </a:r>
            <a:r>
              <a:rPr sz="2300" spc="15" dirty="0">
                <a:solidFill>
                  <a:srgbClr val="0000FF"/>
                </a:solidFill>
                <a:latin typeface="Trebuchet MS"/>
                <a:cs typeface="Trebuchet MS"/>
              </a:rPr>
              <a:t>ac</a:t>
            </a:r>
            <a:r>
              <a:rPr sz="2300" spc="-10" dirty="0">
                <a:solidFill>
                  <a:srgbClr val="0000FF"/>
                </a:solidFill>
                <a:latin typeface="Trebuchet MS"/>
                <a:cs typeface="Trebuchet MS"/>
              </a:rPr>
              <a:t>ku</a:t>
            </a:r>
            <a:r>
              <a:rPr sz="2300" spc="5" dirty="0">
                <a:solidFill>
                  <a:srgbClr val="0000FF"/>
                </a:solidFill>
                <a:latin typeface="Trebuchet MS"/>
                <a:cs typeface="Trebuchet MS"/>
              </a:rPr>
              <a:t>p</a:t>
            </a:r>
            <a:r>
              <a:rPr sz="2300" dirty="0">
                <a:solidFill>
                  <a:srgbClr val="0000FF"/>
                </a:solidFill>
                <a:latin typeface="Trebuchet MS"/>
                <a:cs typeface="Trebuchet MS"/>
              </a:rPr>
              <a:t>	</a:t>
            </a:r>
            <a:r>
              <a:rPr sz="2300" spc="-10" dirty="0">
                <a:solidFill>
                  <a:srgbClr val="0000FF"/>
                </a:solidFill>
                <a:latin typeface="Trebuchet MS"/>
                <a:cs typeface="Trebuchet MS"/>
              </a:rPr>
              <a:t>an</a:t>
            </a:r>
            <a:r>
              <a:rPr sz="2300" spc="5" dirty="0">
                <a:solidFill>
                  <a:srgbClr val="0000FF"/>
                </a:solidFill>
                <a:latin typeface="Trebuchet MS"/>
                <a:cs typeface="Trebuchet MS"/>
              </a:rPr>
              <a:t>d  records.</a:t>
            </a:r>
            <a:endParaRPr sz="2300">
              <a:latin typeface="Trebuchet MS"/>
              <a:cs typeface="Trebuchet MS"/>
            </a:endParaRPr>
          </a:p>
        </p:txBody>
      </p:sp>
      <p:sp>
        <p:nvSpPr>
          <p:cNvPr id="4" name="object 4"/>
          <p:cNvSpPr txBox="1"/>
          <p:nvPr/>
        </p:nvSpPr>
        <p:spPr>
          <a:xfrm>
            <a:off x="4043345" y="4355032"/>
            <a:ext cx="4195445" cy="378460"/>
          </a:xfrm>
          <a:prstGeom prst="rect">
            <a:avLst/>
          </a:prstGeom>
        </p:spPr>
        <p:txBody>
          <a:bodyPr vert="horz" wrap="square" lIns="0" tIns="14604" rIns="0" bIns="0" rtlCol="0">
            <a:spAutoFit/>
          </a:bodyPr>
          <a:lstStyle/>
          <a:p>
            <a:pPr marL="12700">
              <a:lnSpc>
                <a:spcPct val="100000"/>
              </a:lnSpc>
              <a:spcBef>
                <a:spcPts val="114"/>
              </a:spcBef>
              <a:tabLst>
                <a:tab pos="1179830" algn="l"/>
                <a:tab pos="1673860" algn="l"/>
                <a:tab pos="2056764" algn="l"/>
                <a:tab pos="2630170" algn="l"/>
                <a:tab pos="3439160" algn="l"/>
                <a:tab pos="3818254" algn="l"/>
              </a:tabLst>
            </a:pPr>
            <a:r>
              <a:rPr sz="2300" spc="5" dirty="0">
                <a:solidFill>
                  <a:srgbClr val="0000FF"/>
                </a:solidFill>
                <a:latin typeface="Trebuchet MS"/>
                <a:cs typeface="Trebuchet MS"/>
              </a:rPr>
              <a:t>r</a:t>
            </a:r>
            <a:r>
              <a:rPr sz="2300" spc="-10" dirty="0">
                <a:solidFill>
                  <a:srgbClr val="0000FF"/>
                </a:solidFill>
                <a:latin typeface="Trebuchet MS"/>
                <a:cs typeface="Trebuchet MS"/>
              </a:rPr>
              <a:t>est</a:t>
            </a:r>
            <a:r>
              <a:rPr sz="2300" spc="10" dirty="0">
                <a:solidFill>
                  <a:srgbClr val="0000FF"/>
                </a:solidFill>
                <a:latin typeface="Trebuchet MS"/>
                <a:cs typeface="Trebuchet MS"/>
              </a:rPr>
              <a:t>o</a:t>
            </a:r>
            <a:r>
              <a:rPr sz="2300" spc="5" dirty="0">
                <a:solidFill>
                  <a:srgbClr val="0000FF"/>
                </a:solidFill>
                <a:latin typeface="Trebuchet MS"/>
                <a:cs typeface="Trebuchet MS"/>
              </a:rPr>
              <a:t>re</a:t>
            </a:r>
            <a:r>
              <a:rPr sz="2300" dirty="0">
                <a:solidFill>
                  <a:srgbClr val="0000FF"/>
                </a:solidFill>
                <a:latin typeface="Trebuchet MS"/>
                <a:cs typeface="Trebuchet MS"/>
              </a:rPr>
              <a:t>	</a:t>
            </a:r>
            <a:r>
              <a:rPr sz="2300" spc="10" dirty="0">
                <a:solidFill>
                  <a:srgbClr val="0000FF"/>
                </a:solidFill>
                <a:latin typeface="Trebuchet MS"/>
                <a:cs typeface="Trebuchet MS"/>
              </a:rPr>
              <a:t>o</a:t>
            </a:r>
            <a:r>
              <a:rPr sz="2300" spc="5" dirty="0">
                <a:solidFill>
                  <a:srgbClr val="0000FF"/>
                </a:solidFill>
                <a:latin typeface="Trebuchet MS"/>
                <a:cs typeface="Trebuchet MS"/>
              </a:rPr>
              <a:t>f</a:t>
            </a:r>
            <a:r>
              <a:rPr sz="2300" dirty="0">
                <a:solidFill>
                  <a:srgbClr val="0000FF"/>
                </a:solidFill>
                <a:latin typeface="Trebuchet MS"/>
                <a:cs typeface="Trebuchet MS"/>
              </a:rPr>
              <a:t>	</a:t>
            </a:r>
            <a:r>
              <a:rPr sz="2300" spc="5" dirty="0">
                <a:solidFill>
                  <a:srgbClr val="0000FF"/>
                </a:solidFill>
                <a:latin typeface="Trebuchet MS"/>
                <a:cs typeface="Trebuchet MS"/>
              </a:rPr>
              <a:t>a</a:t>
            </a:r>
            <a:r>
              <a:rPr sz="2300" dirty="0">
                <a:solidFill>
                  <a:srgbClr val="0000FF"/>
                </a:solidFill>
                <a:latin typeface="Trebuchet MS"/>
                <a:cs typeface="Trebuchet MS"/>
              </a:rPr>
              <a:t>	</a:t>
            </a:r>
            <a:r>
              <a:rPr sz="2300" spc="-5" dirty="0">
                <a:solidFill>
                  <a:srgbClr val="0000FF"/>
                </a:solidFill>
                <a:latin typeface="Trebuchet MS"/>
                <a:cs typeface="Trebuchet MS"/>
              </a:rPr>
              <a:t>D</a:t>
            </a:r>
            <a:r>
              <a:rPr sz="2300" spc="5" dirty="0">
                <a:solidFill>
                  <a:srgbClr val="0000FF"/>
                </a:solidFill>
                <a:latin typeface="Trebuchet MS"/>
                <a:cs typeface="Trebuchet MS"/>
              </a:rPr>
              <a:t>B</a:t>
            </a:r>
            <a:r>
              <a:rPr sz="2300" dirty="0">
                <a:solidFill>
                  <a:srgbClr val="0000FF"/>
                </a:solidFill>
                <a:latin typeface="Trebuchet MS"/>
                <a:cs typeface="Trebuchet MS"/>
              </a:rPr>
              <a:t>	</a:t>
            </a:r>
            <a:r>
              <a:rPr sz="2300" spc="20" dirty="0">
                <a:solidFill>
                  <a:srgbClr val="0000FF"/>
                </a:solidFill>
                <a:latin typeface="Trebuchet MS"/>
                <a:cs typeface="Trebuchet MS"/>
              </a:rPr>
              <a:t>w</a:t>
            </a:r>
            <a:r>
              <a:rPr sz="2300" spc="-10" dirty="0">
                <a:solidFill>
                  <a:srgbClr val="0000FF"/>
                </a:solidFill>
                <a:latin typeface="Trebuchet MS"/>
                <a:cs typeface="Trebuchet MS"/>
              </a:rPr>
              <a:t>it</a:t>
            </a:r>
            <a:r>
              <a:rPr sz="2300" spc="5" dirty="0">
                <a:solidFill>
                  <a:srgbClr val="0000FF"/>
                </a:solidFill>
                <a:latin typeface="Trebuchet MS"/>
                <a:cs typeface="Trebuchet MS"/>
              </a:rPr>
              <a:t>h</a:t>
            </a:r>
            <a:r>
              <a:rPr sz="2300" dirty="0">
                <a:solidFill>
                  <a:srgbClr val="0000FF"/>
                </a:solidFill>
                <a:latin typeface="Trebuchet MS"/>
                <a:cs typeface="Trebuchet MS"/>
              </a:rPr>
              <a:t>	</a:t>
            </a:r>
            <a:r>
              <a:rPr sz="2300" spc="5" dirty="0">
                <a:solidFill>
                  <a:srgbClr val="0000FF"/>
                </a:solidFill>
                <a:latin typeface="Trebuchet MS"/>
                <a:cs typeface="Trebuchet MS"/>
              </a:rPr>
              <a:t>1</a:t>
            </a:r>
            <a:r>
              <a:rPr sz="2300" dirty="0">
                <a:solidFill>
                  <a:srgbClr val="0000FF"/>
                </a:solidFill>
                <a:latin typeface="Trebuchet MS"/>
                <a:cs typeface="Trebuchet MS"/>
              </a:rPr>
              <a:t>	</a:t>
            </a:r>
            <a:r>
              <a:rPr sz="2300" spc="-5" dirty="0">
                <a:solidFill>
                  <a:srgbClr val="0000FF"/>
                </a:solidFill>
                <a:latin typeface="Trebuchet MS"/>
                <a:cs typeface="Trebuchet MS"/>
              </a:rPr>
              <a:t>G</a:t>
            </a:r>
            <a:r>
              <a:rPr sz="2300" spc="5" dirty="0">
                <a:solidFill>
                  <a:srgbClr val="0000FF"/>
                </a:solidFill>
                <a:latin typeface="Trebuchet MS"/>
                <a:cs typeface="Trebuchet MS"/>
              </a:rPr>
              <a:t>B</a:t>
            </a:r>
            <a:endParaRPr sz="2300">
              <a:latin typeface="Trebuchet MS"/>
              <a:cs typeface="Trebuchet MS"/>
            </a:endParaRPr>
          </a:p>
        </p:txBody>
      </p:sp>
      <p:sp>
        <p:nvSpPr>
          <p:cNvPr id="5" name="object 5"/>
          <p:cNvSpPr txBox="1"/>
          <p:nvPr/>
        </p:nvSpPr>
        <p:spPr>
          <a:xfrm>
            <a:off x="1944161" y="5059181"/>
            <a:ext cx="6294755" cy="1082675"/>
          </a:xfrm>
          <a:prstGeom prst="rect">
            <a:avLst/>
          </a:prstGeom>
        </p:spPr>
        <p:txBody>
          <a:bodyPr vert="horz" wrap="square" lIns="0" tIns="13335" rIns="0" bIns="0" rtlCol="0">
            <a:spAutoFit/>
          </a:bodyPr>
          <a:lstStyle/>
          <a:p>
            <a:pPr marL="238125" marR="5080" indent="-226060">
              <a:lnSpc>
                <a:spcPct val="100400"/>
              </a:lnSpc>
              <a:spcBef>
                <a:spcPts val="105"/>
              </a:spcBef>
              <a:buClr>
                <a:srgbClr val="FF0000"/>
              </a:buClr>
              <a:buSzPct val="80434"/>
              <a:buFont typeface="Georgia"/>
              <a:buChar char=""/>
              <a:tabLst>
                <a:tab pos="238760" algn="l"/>
              </a:tabLst>
            </a:pPr>
            <a:r>
              <a:rPr sz="2300" spc="10" dirty="0">
                <a:solidFill>
                  <a:srgbClr val="0000FF"/>
                </a:solidFill>
                <a:latin typeface="Trebuchet MS"/>
                <a:cs typeface="Trebuchet MS"/>
              </a:rPr>
              <a:t>Add </a:t>
            </a:r>
            <a:r>
              <a:rPr sz="2300" dirty="0">
                <a:solidFill>
                  <a:srgbClr val="0000FF"/>
                </a:solidFill>
                <a:latin typeface="Trebuchet MS"/>
                <a:cs typeface="Trebuchet MS"/>
              </a:rPr>
              <a:t>records to until </a:t>
            </a:r>
            <a:r>
              <a:rPr sz="2300" spc="-5" dirty="0">
                <a:solidFill>
                  <a:srgbClr val="0000FF"/>
                </a:solidFill>
                <a:latin typeface="Trebuchet MS"/>
                <a:cs typeface="Trebuchet MS"/>
              </a:rPr>
              <a:t>the </a:t>
            </a:r>
            <a:r>
              <a:rPr sz="2300" dirty="0">
                <a:solidFill>
                  <a:srgbClr val="0000FF"/>
                </a:solidFill>
                <a:latin typeface="Trebuchet MS"/>
                <a:cs typeface="Trebuchet MS"/>
              </a:rPr>
              <a:t>DB size </a:t>
            </a:r>
            <a:r>
              <a:rPr sz="2300" spc="5" dirty="0">
                <a:solidFill>
                  <a:srgbClr val="0000FF"/>
                </a:solidFill>
                <a:latin typeface="Trebuchet MS"/>
                <a:cs typeface="Trebuchet MS"/>
              </a:rPr>
              <a:t>grows </a:t>
            </a:r>
            <a:r>
              <a:rPr sz="2300" spc="-5" dirty="0">
                <a:solidFill>
                  <a:srgbClr val="0000FF"/>
                </a:solidFill>
                <a:latin typeface="Trebuchet MS"/>
                <a:cs typeface="Trebuchet MS"/>
              </a:rPr>
              <a:t>beyond  </a:t>
            </a:r>
            <a:r>
              <a:rPr sz="2300" spc="5" dirty="0">
                <a:solidFill>
                  <a:srgbClr val="0000FF"/>
                </a:solidFill>
                <a:latin typeface="Trebuchet MS"/>
                <a:cs typeface="Trebuchet MS"/>
              </a:rPr>
              <a:t>2</a:t>
            </a:r>
            <a:r>
              <a:rPr sz="2300" spc="-15" dirty="0">
                <a:solidFill>
                  <a:srgbClr val="0000FF"/>
                </a:solidFill>
                <a:latin typeface="Trebuchet MS"/>
                <a:cs typeface="Trebuchet MS"/>
              </a:rPr>
              <a:t> </a:t>
            </a:r>
            <a:r>
              <a:rPr sz="2300" spc="5" dirty="0">
                <a:solidFill>
                  <a:srgbClr val="0000FF"/>
                </a:solidFill>
                <a:latin typeface="Trebuchet MS"/>
                <a:cs typeface="Trebuchet MS"/>
              </a:rPr>
              <a:t>GB.</a:t>
            </a:r>
            <a:endParaRPr sz="2300">
              <a:latin typeface="Trebuchet MS"/>
              <a:cs typeface="Trebuchet MS"/>
            </a:endParaRPr>
          </a:p>
          <a:p>
            <a:pPr marL="238125" indent="-226060">
              <a:lnSpc>
                <a:spcPct val="100000"/>
              </a:lnSpc>
              <a:spcBef>
                <a:spcPts val="10"/>
              </a:spcBef>
              <a:buClr>
                <a:srgbClr val="FF0000"/>
              </a:buClr>
              <a:buSzPct val="80434"/>
              <a:buFont typeface="Georgia"/>
              <a:buChar char=""/>
              <a:tabLst>
                <a:tab pos="238760" algn="l"/>
                <a:tab pos="2276475" algn="l"/>
              </a:tabLst>
            </a:pPr>
            <a:r>
              <a:rPr sz="2300" spc="-15" dirty="0">
                <a:solidFill>
                  <a:srgbClr val="0000FF"/>
                </a:solidFill>
                <a:latin typeface="Trebuchet MS"/>
                <a:cs typeface="Trebuchet MS"/>
              </a:rPr>
              <a:t>Repair </a:t>
            </a:r>
            <a:r>
              <a:rPr sz="2300" spc="5" dirty="0">
                <a:solidFill>
                  <a:srgbClr val="0000FF"/>
                </a:solidFill>
                <a:latin typeface="Trebuchet MS"/>
                <a:cs typeface="Trebuchet MS"/>
              </a:rPr>
              <a:t>a</a:t>
            </a:r>
            <a:r>
              <a:rPr sz="2300" spc="30" dirty="0">
                <a:solidFill>
                  <a:srgbClr val="0000FF"/>
                </a:solidFill>
                <a:latin typeface="Trebuchet MS"/>
                <a:cs typeface="Trebuchet MS"/>
              </a:rPr>
              <a:t> </a:t>
            </a:r>
            <a:r>
              <a:rPr sz="2300" dirty="0">
                <a:solidFill>
                  <a:srgbClr val="0000FF"/>
                </a:solidFill>
                <a:latin typeface="Trebuchet MS"/>
                <a:cs typeface="Trebuchet MS"/>
              </a:rPr>
              <a:t>DB</a:t>
            </a:r>
            <a:r>
              <a:rPr sz="2300" spc="-5" dirty="0">
                <a:solidFill>
                  <a:srgbClr val="0000FF"/>
                </a:solidFill>
                <a:latin typeface="Trebuchet MS"/>
                <a:cs typeface="Trebuchet MS"/>
              </a:rPr>
              <a:t> </a:t>
            </a:r>
            <a:r>
              <a:rPr sz="2300" spc="5" dirty="0">
                <a:solidFill>
                  <a:srgbClr val="0000FF"/>
                </a:solidFill>
                <a:latin typeface="Trebuchet MS"/>
                <a:cs typeface="Trebuchet MS"/>
              </a:rPr>
              <a:t>of	2 million</a:t>
            </a:r>
            <a:r>
              <a:rPr sz="2300" spc="-60" dirty="0">
                <a:solidFill>
                  <a:srgbClr val="0000FF"/>
                </a:solidFill>
                <a:latin typeface="Trebuchet MS"/>
                <a:cs typeface="Trebuchet MS"/>
              </a:rPr>
              <a:t> </a:t>
            </a:r>
            <a:r>
              <a:rPr sz="2300" spc="5" dirty="0">
                <a:solidFill>
                  <a:srgbClr val="0000FF"/>
                </a:solidFill>
                <a:latin typeface="Trebuchet MS"/>
                <a:cs typeface="Trebuchet MS"/>
              </a:rPr>
              <a:t>records.</a:t>
            </a:r>
            <a:endParaRPr sz="2300">
              <a:latin typeface="Trebuchet MS"/>
              <a:cs typeface="Trebuchet MS"/>
            </a:endParaRPr>
          </a:p>
        </p:txBody>
      </p:sp>
      <p:sp>
        <p:nvSpPr>
          <p:cNvPr id="6" name="object 6"/>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8" name="object 8"/>
          <p:cNvSpPr txBox="1"/>
          <p:nvPr/>
        </p:nvSpPr>
        <p:spPr>
          <a:xfrm>
            <a:off x="363751" y="1195800"/>
            <a:ext cx="4055849" cy="787400"/>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45"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Scalability </a:t>
            </a:r>
            <a:r>
              <a:rPr sz="1950" b="1" spc="-40" dirty="0">
                <a:solidFill>
                  <a:srgbClr val="C45911"/>
                </a:solidFill>
                <a:latin typeface="Carlito"/>
                <a:cs typeface="Carlito"/>
              </a:rPr>
              <a:t>Test</a:t>
            </a:r>
            <a:r>
              <a:rPr sz="1950" b="1" spc="-35" dirty="0">
                <a:solidFill>
                  <a:srgbClr val="C45911"/>
                </a:solidFill>
                <a:latin typeface="Carlito"/>
                <a:cs typeface="Carlito"/>
              </a:rPr>
              <a:t> </a:t>
            </a:r>
            <a:r>
              <a:rPr sz="1950" b="1" spc="10" dirty="0">
                <a:solidFill>
                  <a:srgbClr val="C45911"/>
                </a:solidFill>
                <a:latin typeface="Carlito"/>
                <a:cs typeface="Carlito"/>
              </a:rPr>
              <a:t>Design</a:t>
            </a:r>
            <a:endParaRPr sz="195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268" y="2637514"/>
            <a:ext cx="6788150" cy="730885"/>
          </a:xfrm>
          <a:prstGeom prst="rect">
            <a:avLst/>
          </a:prstGeom>
        </p:spPr>
        <p:txBody>
          <a:bodyPr vert="horz" wrap="square" lIns="0" tIns="13335" rIns="0" bIns="0" rtlCol="0">
            <a:spAutoFit/>
          </a:bodyPr>
          <a:lstStyle/>
          <a:p>
            <a:pPr marL="238125" marR="5080" indent="-226060">
              <a:lnSpc>
                <a:spcPct val="100400"/>
              </a:lnSpc>
              <a:spcBef>
                <a:spcPts val="105"/>
              </a:spcBef>
              <a:tabLst>
                <a:tab pos="1146810" algn="l"/>
                <a:tab pos="1608455" algn="l"/>
                <a:tab pos="1905635" algn="l"/>
                <a:tab pos="3052445" algn="l"/>
                <a:tab pos="3461385" algn="l"/>
                <a:tab pos="4346575" algn="l"/>
                <a:tab pos="6184900" algn="l"/>
              </a:tabLst>
            </a:pPr>
            <a:r>
              <a:rPr sz="1850" spc="-1005" dirty="0">
                <a:solidFill>
                  <a:srgbClr val="FF0000"/>
                </a:solidFill>
                <a:latin typeface="Georgia"/>
                <a:cs typeface="Georgia"/>
              </a:rPr>
              <a:t> </a:t>
            </a:r>
            <a:r>
              <a:rPr sz="1850" spc="35" dirty="0">
                <a:solidFill>
                  <a:srgbClr val="FF0000"/>
                </a:solidFill>
                <a:latin typeface="Georgia"/>
                <a:cs typeface="Georgia"/>
              </a:rPr>
              <a:t> </a:t>
            </a:r>
            <a:r>
              <a:rPr spc="-10" dirty="0"/>
              <a:t>B</a:t>
            </a:r>
            <a:r>
              <a:rPr spc="15" dirty="0"/>
              <a:t>a</a:t>
            </a:r>
            <a:r>
              <a:rPr spc="-10" dirty="0"/>
              <a:t>s</a:t>
            </a:r>
            <a:r>
              <a:rPr spc="15" dirty="0"/>
              <a:t>e</a:t>
            </a:r>
            <a:r>
              <a:rPr spc="5" dirty="0"/>
              <a:t>d</a:t>
            </a:r>
            <a:r>
              <a:rPr dirty="0"/>
              <a:t>	</a:t>
            </a:r>
            <a:r>
              <a:rPr spc="10" dirty="0"/>
              <a:t>o</a:t>
            </a:r>
            <a:r>
              <a:rPr spc="5" dirty="0"/>
              <a:t>n</a:t>
            </a:r>
            <a:r>
              <a:rPr dirty="0"/>
              <a:t>	</a:t>
            </a:r>
            <a:r>
              <a:rPr spc="5" dirty="0"/>
              <a:t>a</a:t>
            </a:r>
            <a:r>
              <a:rPr dirty="0"/>
              <a:t>	</a:t>
            </a:r>
            <a:r>
              <a:rPr spc="10" dirty="0"/>
              <a:t>n</a:t>
            </a:r>
            <a:r>
              <a:rPr spc="-10" dirty="0"/>
              <a:t>u</a:t>
            </a:r>
            <a:r>
              <a:rPr spc="5" dirty="0"/>
              <a:t>m</a:t>
            </a:r>
            <a:r>
              <a:rPr spc="10" dirty="0"/>
              <a:t>b</a:t>
            </a:r>
            <a:r>
              <a:rPr spc="-10" dirty="0"/>
              <a:t>e</a:t>
            </a:r>
            <a:r>
              <a:rPr spc="5" dirty="0"/>
              <a:t>r</a:t>
            </a:r>
            <a:r>
              <a:rPr dirty="0"/>
              <a:t>	</a:t>
            </a:r>
            <a:r>
              <a:rPr spc="10" dirty="0"/>
              <a:t>o</a:t>
            </a:r>
            <a:r>
              <a:rPr spc="5" dirty="0"/>
              <a:t>f</a:t>
            </a:r>
            <a:r>
              <a:rPr dirty="0"/>
              <a:t>	</a:t>
            </a:r>
            <a:r>
              <a:rPr spc="10" dirty="0"/>
              <a:t>t</a:t>
            </a:r>
            <a:r>
              <a:rPr spc="15" dirty="0"/>
              <a:t>e</a:t>
            </a:r>
            <a:r>
              <a:rPr spc="-10" dirty="0"/>
              <a:t>s</a:t>
            </a:r>
            <a:r>
              <a:rPr spc="10" dirty="0"/>
              <a:t>t</a:t>
            </a:r>
            <a:r>
              <a:rPr spc="-10" dirty="0"/>
              <a:t>s</a:t>
            </a:r>
            <a:r>
              <a:rPr spc="5" dirty="0"/>
              <a:t>,</a:t>
            </a:r>
            <a:r>
              <a:rPr dirty="0"/>
              <a:t>	</a:t>
            </a:r>
            <a:r>
              <a:rPr spc="-15" dirty="0"/>
              <a:t>d</a:t>
            </a:r>
            <a:r>
              <a:rPr spc="10" dirty="0"/>
              <a:t>o</a:t>
            </a:r>
            <a:r>
              <a:rPr spc="-10" dirty="0"/>
              <a:t>cu</a:t>
            </a:r>
            <a:r>
              <a:rPr spc="5" dirty="0"/>
              <a:t>m</a:t>
            </a:r>
            <a:r>
              <a:rPr spc="15" dirty="0"/>
              <a:t>e</a:t>
            </a:r>
            <a:r>
              <a:rPr spc="-10" dirty="0"/>
              <a:t>n</a:t>
            </a:r>
            <a:r>
              <a:rPr spc="10" dirty="0"/>
              <a:t>t</a:t>
            </a:r>
            <a:r>
              <a:rPr spc="-10" dirty="0"/>
              <a:t>in</a:t>
            </a:r>
            <a:r>
              <a:rPr spc="5" dirty="0"/>
              <a:t>g</a:t>
            </a:r>
            <a:r>
              <a:rPr dirty="0"/>
              <a:t>	</a:t>
            </a:r>
            <a:r>
              <a:rPr spc="10" dirty="0"/>
              <a:t>d</a:t>
            </a:r>
            <a:r>
              <a:rPr spc="-10" dirty="0"/>
              <a:t>a</a:t>
            </a:r>
            <a:r>
              <a:rPr spc="10" dirty="0"/>
              <a:t>t</a:t>
            </a:r>
            <a:r>
              <a:rPr spc="5" dirty="0"/>
              <a:t>a  and</a:t>
            </a:r>
            <a:r>
              <a:rPr spc="-20" dirty="0"/>
              <a:t> </a:t>
            </a:r>
            <a:r>
              <a:rPr dirty="0"/>
              <a:t>analysis</a:t>
            </a:r>
            <a:endParaRPr sz="1850">
              <a:latin typeface="Georgia"/>
              <a:cs typeface="Georgia"/>
            </a:endParaRPr>
          </a:p>
        </p:txBody>
      </p:sp>
      <p:sp>
        <p:nvSpPr>
          <p:cNvPr id="3" name="object 3"/>
          <p:cNvSpPr txBox="1"/>
          <p:nvPr/>
        </p:nvSpPr>
        <p:spPr>
          <a:xfrm>
            <a:off x="1447268" y="3343106"/>
            <a:ext cx="6788784" cy="2740660"/>
          </a:xfrm>
          <a:prstGeom prst="rect">
            <a:avLst/>
          </a:prstGeom>
        </p:spPr>
        <p:txBody>
          <a:bodyPr vert="horz" wrap="square" lIns="0" tIns="12065" rIns="0" bIns="0" rtlCol="0">
            <a:spAutoFit/>
          </a:bodyPr>
          <a:lstStyle/>
          <a:p>
            <a:pPr marL="609600" marR="5715" indent="-219710">
              <a:lnSpc>
                <a:spcPct val="101499"/>
              </a:lnSpc>
              <a:spcBef>
                <a:spcPts val="95"/>
              </a:spcBef>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Scalability increases </a:t>
            </a:r>
            <a:r>
              <a:rPr sz="1950" spc="15" dirty="0">
                <a:solidFill>
                  <a:srgbClr val="0000FF"/>
                </a:solidFill>
                <a:latin typeface="Trebuchet MS"/>
                <a:cs typeface="Trebuchet MS"/>
              </a:rPr>
              <a:t>N% </a:t>
            </a:r>
            <a:r>
              <a:rPr sz="1950" spc="20" dirty="0">
                <a:solidFill>
                  <a:srgbClr val="0000FF"/>
                </a:solidFill>
                <a:latin typeface="Trebuchet MS"/>
                <a:cs typeface="Trebuchet MS"/>
              </a:rPr>
              <a:t>for m </a:t>
            </a:r>
            <a:r>
              <a:rPr sz="1950" spc="10" dirty="0">
                <a:solidFill>
                  <a:srgbClr val="0000FF"/>
                </a:solidFill>
                <a:latin typeface="Trebuchet MS"/>
                <a:cs typeface="Trebuchet MS"/>
              </a:rPr>
              <a:t>times the resources –  </a:t>
            </a:r>
            <a:r>
              <a:rPr sz="1950" spc="15" dirty="0">
                <a:solidFill>
                  <a:srgbClr val="0000FF"/>
                </a:solidFill>
                <a:latin typeface="Trebuchet MS"/>
                <a:cs typeface="Trebuchet MS"/>
              </a:rPr>
              <a:t>50% </a:t>
            </a:r>
            <a:r>
              <a:rPr sz="1950" spc="10" dirty="0">
                <a:solidFill>
                  <a:srgbClr val="0000FF"/>
                </a:solidFill>
                <a:latin typeface="Trebuchet MS"/>
                <a:cs typeface="Trebuchet MS"/>
              </a:rPr>
              <a:t>increase if memory </a:t>
            </a:r>
            <a:r>
              <a:rPr sz="1950" dirty="0">
                <a:solidFill>
                  <a:srgbClr val="0000FF"/>
                </a:solidFill>
                <a:latin typeface="Trebuchet MS"/>
                <a:cs typeface="Trebuchet MS"/>
              </a:rPr>
              <a:t>is</a:t>
            </a:r>
            <a:r>
              <a:rPr sz="1950" spc="15" dirty="0">
                <a:solidFill>
                  <a:srgbClr val="0000FF"/>
                </a:solidFill>
                <a:latin typeface="Trebuchet MS"/>
                <a:cs typeface="Trebuchet MS"/>
              </a:rPr>
              <a:t> </a:t>
            </a:r>
            <a:r>
              <a:rPr sz="1950" spc="10" dirty="0">
                <a:solidFill>
                  <a:srgbClr val="0000FF"/>
                </a:solidFill>
                <a:latin typeface="Trebuchet MS"/>
                <a:cs typeface="Trebuchet MS"/>
              </a:rPr>
              <a:t>doubled</a:t>
            </a:r>
            <a:endParaRPr sz="1950">
              <a:latin typeface="Trebuchet MS"/>
              <a:cs typeface="Trebuchet MS"/>
            </a:endParaRPr>
          </a:p>
          <a:p>
            <a:pPr marL="609600" marR="5715" indent="-219710">
              <a:lnSpc>
                <a:spcPct val="101499"/>
              </a:lnSpc>
              <a:spcBef>
                <a:spcPts val="1185"/>
              </a:spcBef>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Suitable, optimal configuration settings for </a:t>
            </a:r>
            <a:r>
              <a:rPr sz="1950" spc="15" dirty="0">
                <a:solidFill>
                  <a:srgbClr val="0000FF"/>
                </a:solidFill>
                <a:latin typeface="Trebuchet MS"/>
                <a:cs typeface="Trebuchet MS"/>
              </a:rPr>
              <a:t>a </a:t>
            </a:r>
            <a:r>
              <a:rPr sz="1950" spc="10" dirty="0">
                <a:solidFill>
                  <a:srgbClr val="0000FF"/>
                </a:solidFill>
                <a:latin typeface="Trebuchet MS"/>
                <a:cs typeface="Trebuchet MS"/>
              </a:rPr>
              <a:t>required  scalability</a:t>
            </a:r>
            <a:r>
              <a:rPr sz="1950" spc="15" dirty="0">
                <a:solidFill>
                  <a:srgbClr val="0000FF"/>
                </a:solidFill>
                <a:latin typeface="Trebuchet MS"/>
                <a:cs typeface="Trebuchet MS"/>
              </a:rPr>
              <a:t> </a:t>
            </a:r>
            <a:r>
              <a:rPr sz="1950" spc="10" dirty="0">
                <a:solidFill>
                  <a:srgbClr val="0000FF"/>
                </a:solidFill>
                <a:latin typeface="Trebuchet MS"/>
                <a:cs typeface="Trebuchet MS"/>
              </a:rPr>
              <a:t>settings</a:t>
            </a:r>
            <a:endParaRPr sz="1950">
              <a:latin typeface="Trebuchet MS"/>
              <a:cs typeface="Trebuchet MS"/>
            </a:endParaRPr>
          </a:p>
          <a:p>
            <a:pPr marL="238125" indent="-226060">
              <a:lnSpc>
                <a:spcPct val="100000"/>
              </a:lnSpc>
              <a:spcBef>
                <a:spcPts val="1200"/>
              </a:spcBef>
              <a:buClr>
                <a:srgbClr val="FF0000"/>
              </a:buClr>
              <a:buSzPct val="80434"/>
              <a:buFont typeface="Georgia"/>
              <a:buChar char=""/>
              <a:tabLst>
                <a:tab pos="238760" algn="l"/>
              </a:tabLst>
            </a:pPr>
            <a:r>
              <a:rPr sz="2300" dirty="0">
                <a:solidFill>
                  <a:srgbClr val="0000FF"/>
                </a:solidFill>
                <a:latin typeface="Trebuchet MS"/>
                <a:cs typeface="Trebuchet MS"/>
              </a:rPr>
              <a:t>This </a:t>
            </a:r>
            <a:r>
              <a:rPr sz="2300" spc="-5" dirty="0">
                <a:solidFill>
                  <a:srgbClr val="0000FF"/>
                </a:solidFill>
                <a:latin typeface="Trebuchet MS"/>
                <a:cs typeface="Trebuchet MS"/>
              </a:rPr>
              <a:t>is </a:t>
            </a:r>
            <a:r>
              <a:rPr sz="2300" dirty="0">
                <a:solidFill>
                  <a:srgbClr val="0000FF"/>
                </a:solidFill>
                <a:latin typeface="Trebuchet MS"/>
                <a:cs typeface="Trebuchet MS"/>
              </a:rPr>
              <a:t>an important </a:t>
            </a:r>
            <a:r>
              <a:rPr sz="2300" spc="5" dirty="0">
                <a:solidFill>
                  <a:srgbClr val="0000FF"/>
                </a:solidFill>
                <a:latin typeface="Trebuchet MS"/>
                <a:cs typeface="Trebuchet MS"/>
              </a:rPr>
              <a:t>part of application</a:t>
            </a:r>
            <a:r>
              <a:rPr sz="2300" spc="-60" dirty="0">
                <a:solidFill>
                  <a:srgbClr val="0000FF"/>
                </a:solidFill>
                <a:latin typeface="Trebuchet MS"/>
                <a:cs typeface="Trebuchet MS"/>
              </a:rPr>
              <a:t> </a:t>
            </a:r>
            <a:r>
              <a:rPr sz="2300" dirty="0">
                <a:solidFill>
                  <a:srgbClr val="0000FF"/>
                </a:solidFill>
                <a:latin typeface="Trebuchet MS"/>
                <a:cs typeface="Trebuchet MS"/>
              </a:rPr>
              <a:t>“sizing”</a:t>
            </a:r>
            <a:endParaRPr sz="2300">
              <a:latin typeface="Trebuchet MS"/>
              <a:cs typeface="Trebuchet MS"/>
            </a:endParaRPr>
          </a:p>
          <a:p>
            <a:pPr marL="238125" marR="5080" indent="-226060">
              <a:lnSpc>
                <a:spcPct val="100400"/>
              </a:lnSpc>
              <a:spcBef>
                <a:spcPts val="1190"/>
              </a:spcBef>
              <a:buClr>
                <a:srgbClr val="FF0000"/>
              </a:buClr>
              <a:buSzPct val="80434"/>
              <a:buFont typeface="Georgia"/>
              <a:buChar char=""/>
              <a:tabLst>
                <a:tab pos="238760" algn="l"/>
              </a:tabLst>
            </a:pPr>
            <a:r>
              <a:rPr sz="2300" spc="5" dirty="0">
                <a:solidFill>
                  <a:srgbClr val="0000FF"/>
                </a:solidFill>
                <a:latin typeface="Trebuchet MS"/>
                <a:cs typeface="Trebuchet MS"/>
              </a:rPr>
              <a:t>If </a:t>
            </a:r>
            <a:r>
              <a:rPr sz="2300" dirty="0">
                <a:solidFill>
                  <a:srgbClr val="0000FF"/>
                </a:solidFill>
                <a:latin typeface="Trebuchet MS"/>
                <a:cs typeface="Trebuchet MS"/>
              </a:rPr>
              <a:t>required scalability </a:t>
            </a:r>
            <a:r>
              <a:rPr sz="2300" spc="-5" dirty="0">
                <a:solidFill>
                  <a:srgbClr val="0000FF"/>
                </a:solidFill>
                <a:latin typeface="Trebuchet MS"/>
                <a:cs typeface="Trebuchet MS"/>
              </a:rPr>
              <a:t>not </a:t>
            </a:r>
            <a:r>
              <a:rPr sz="2300" dirty="0">
                <a:solidFill>
                  <a:srgbClr val="0000FF"/>
                </a:solidFill>
                <a:latin typeface="Trebuchet MS"/>
                <a:cs typeface="Trebuchet MS"/>
              </a:rPr>
              <a:t>achieved, analysis </a:t>
            </a:r>
            <a:r>
              <a:rPr sz="2300" spc="-5" dirty="0">
                <a:solidFill>
                  <a:srgbClr val="0000FF"/>
                </a:solidFill>
                <a:latin typeface="Trebuchet MS"/>
                <a:cs typeface="Trebuchet MS"/>
              </a:rPr>
              <a:t>and  </a:t>
            </a:r>
            <a:r>
              <a:rPr sz="2300" spc="5" dirty="0">
                <a:solidFill>
                  <a:srgbClr val="0000FF"/>
                </a:solidFill>
                <a:latin typeface="Trebuchet MS"/>
                <a:cs typeface="Trebuchet MS"/>
              </a:rPr>
              <a:t>remediation done and</a:t>
            </a:r>
            <a:r>
              <a:rPr sz="2300" spc="-105" dirty="0">
                <a:solidFill>
                  <a:srgbClr val="0000FF"/>
                </a:solidFill>
                <a:latin typeface="Trebuchet MS"/>
                <a:cs typeface="Trebuchet MS"/>
              </a:rPr>
              <a:t> </a:t>
            </a:r>
            <a:r>
              <a:rPr sz="2300" spc="5" dirty="0">
                <a:solidFill>
                  <a:srgbClr val="0000FF"/>
                </a:solidFill>
                <a:latin typeface="Trebuchet MS"/>
                <a:cs typeface="Trebuchet MS"/>
              </a:rPr>
              <a:t>retested.</a:t>
            </a:r>
            <a:endParaRPr sz="2300">
              <a:latin typeface="Trebuchet MS"/>
              <a:cs typeface="Trebuchet MS"/>
            </a:endParaRPr>
          </a:p>
        </p:txBody>
      </p:sp>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3674849"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5"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Scalability </a:t>
            </a:r>
            <a:r>
              <a:rPr sz="1950" b="1" spc="-40" dirty="0">
                <a:solidFill>
                  <a:srgbClr val="C45911"/>
                </a:solidFill>
                <a:latin typeface="Carlito"/>
                <a:cs typeface="Carlito"/>
              </a:rPr>
              <a:t>Test</a:t>
            </a:r>
            <a:r>
              <a:rPr sz="1950" b="1" spc="-50" dirty="0">
                <a:solidFill>
                  <a:srgbClr val="C45911"/>
                </a:solidFill>
                <a:latin typeface="Carlito"/>
                <a:cs typeface="Carlito"/>
              </a:rPr>
              <a:t> </a:t>
            </a:r>
            <a:r>
              <a:rPr sz="1950" b="1" spc="10" dirty="0">
                <a:solidFill>
                  <a:srgbClr val="C45911"/>
                </a:solidFill>
                <a:latin typeface="Carlito"/>
                <a:cs typeface="Carlito"/>
              </a:rPr>
              <a:t>Outcomes</a:t>
            </a:r>
            <a:endParaRPr sz="195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2293" y="2709137"/>
            <a:ext cx="6792595" cy="1736725"/>
          </a:xfrm>
          <a:prstGeom prst="rect">
            <a:avLst/>
          </a:prstGeom>
        </p:spPr>
        <p:txBody>
          <a:bodyPr vert="horz" wrap="square" lIns="0" tIns="13335" rIns="0" bIns="0" rtlCol="0">
            <a:spAutoFit/>
          </a:bodyPr>
          <a:lstStyle/>
          <a:p>
            <a:pPr marL="238125" marR="5080" indent="-226060" algn="just">
              <a:lnSpc>
                <a:spcPct val="100400"/>
              </a:lnSpc>
              <a:spcBef>
                <a:spcPts val="105"/>
              </a:spcBef>
              <a:buClr>
                <a:srgbClr val="FF0000"/>
              </a:buClr>
              <a:buSzPct val="80434"/>
              <a:buFont typeface="Georgia"/>
              <a:buChar char=""/>
              <a:tabLst>
                <a:tab pos="238760" algn="l"/>
              </a:tabLst>
            </a:pPr>
            <a:r>
              <a:rPr sz="2300" spc="-10" dirty="0">
                <a:solidFill>
                  <a:srgbClr val="0000FF"/>
                </a:solidFill>
                <a:latin typeface="Trebuchet MS"/>
                <a:cs typeface="Trebuchet MS"/>
              </a:rPr>
              <a:t>Probability </a:t>
            </a:r>
            <a:r>
              <a:rPr sz="2300" spc="5" dirty="0">
                <a:solidFill>
                  <a:srgbClr val="0000FF"/>
                </a:solidFill>
                <a:latin typeface="Trebuchet MS"/>
                <a:cs typeface="Trebuchet MS"/>
              </a:rPr>
              <a:t>of </a:t>
            </a:r>
            <a:r>
              <a:rPr sz="2300" spc="-5" dirty="0">
                <a:solidFill>
                  <a:srgbClr val="0000FF"/>
                </a:solidFill>
                <a:latin typeface="Trebuchet MS"/>
                <a:cs typeface="Trebuchet MS"/>
              </a:rPr>
              <a:t>failure-free </a:t>
            </a:r>
            <a:r>
              <a:rPr sz="2300" dirty="0">
                <a:solidFill>
                  <a:srgbClr val="0000FF"/>
                </a:solidFill>
                <a:latin typeface="Trebuchet MS"/>
                <a:cs typeface="Trebuchet MS"/>
              </a:rPr>
              <a:t>software operation for  </a:t>
            </a:r>
            <a:r>
              <a:rPr sz="2300" spc="5" dirty="0">
                <a:solidFill>
                  <a:srgbClr val="0000FF"/>
                </a:solidFill>
                <a:latin typeface="Trebuchet MS"/>
                <a:cs typeface="Trebuchet MS"/>
              </a:rPr>
              <a:t>a specified </a:t>
            </a:r>
            <a:r>
              <a:rPr sz="2300" dirty="0">
                <a:solidFill>
                  <a:srgbClr val="0000FF"/>
                </a:solidFill>
                <a:latin typeface="Trebuchet MS"/>
                <a:cs typeface="Trebuchet MS"/>
              </a:rPr>
              <a:t>period </a:t>
            </a:r>
            <a:r>
              <a:rPr sz="2300" spc="5" dirty="0">
                <a:solidFill>
                  <a:srgbClr val="0000FF"/>
                </a:solidFill>
                <a:latin typeface="Trebuchet MS"/>
                <a:cs typeface="Trebuchet MS"/>
              </a:rPr>
              <a:t>of </a:t>
            </a:r>
            <a:r>
              <a:rPr sz="2300" dirty="0">
                <a:solidFill>
                  <a:srgbClr val="0000FF"/>
                </a:solidFill>
                <a:latin typeface="Trebuchet MS"/>
                <a:cs typeface="Trebuchet MS"/>
              </a:rPr>
              <a:t>time </a:t>
            </a:r>
            <a:r>
              <a:rPr sz="2300" spc="5" dirty="0">
                <a:solidFill>
                  <a:srgbClr val="0000FF"/>
                </a:solidFill>
                <a:latin typeface="Trebuchet MS"/>
                <a:cs typeface="Trebuchet MS"/>
              </a:rPr>
              <a:t>OR </a:t>
            </a:r>
            <a:r>
              <a:rPr sz="2300" dirty="0">
                <a:solidFill>
                  <a:srgbClr val="0000FF"/>
                </a:solidFill>
                <a:latin typeface="Trebuchet MS"/>
                <a:cs typeface="Trebuchet MS"/>
              </a:rPr>
              <a:t>number </a:t>
            </a:r>
            <a:r>
              <a:rPr sz="2300" spc="5" dirty="0">
                <a:solidFill>
                  <a:srgbClr val="0000FF"/>
                </a:solidFill>
                <a:latin typeface="Trebuchet MS"/>
                <a:cs typeface="Trebuchet MS"/>
              </a:rPr>
              <a:t>of  operations </a:t>
            </a:r>
            <a:r>
              <a:rPr sz="2300" spc="10" dirty="0">
                <a:solidFill>
                  <a:srgbClr val="0000FF"/>
                </a:solidFill>
                <a:latin typeface="Trebuchet MS"/>
                <a:cs typeface="Trebuchet MS"/>
              </a:rPr>
              <a:t>in </a:t>
            </a:r>
            <a:r>
              <a:rPr sz="2300" spc="5" dirty="0">
                <a:solidFill>
                  <a:srgbClr val="0000FF"/>
                </a:solidFill>
                <a:latin typeface="Trebuchet MS"/>
                <a:cs typeface="Trebuchet MS"/>
              </a:rPr>
              <a:t>a specified</a:t>
            </a:r>
            <a:r>
              <a:rPr sz="2300" spc="-105" dirty="0">
                <a:solidFill>
                  <a:srgbClr val="0000FF"/>
                </a:solidFill>
                <a:latin typeface="Trebuchet MS"/>
                <a:cs typeface="Trebuchet MS"/>
              </a:rPr>
              <a:t> </a:t>
            </a:r>
            <a:r>
              <a:rPr sz="2300" dirty="0">
                <a:solidFill>
                  <a:srgbClr val="0000FF"/>
                </a:solidFill>
                <a:latin typeface="Trebuchet MS"/>
                <a:cs typeface="Trebuchet MS"/>
              </a:rPr>
              <a:t>environment</a:t>
            </a:r>
            <a:endParaRPr sz="2300">
              <a:latin typeface="Trebuchet MS"/>
              <a:cs typeface="Trebuchet MS"/>
            </a:endParaRPr>
          </a:p>
          <a:p>
            <a:pPr marL="238125" indent="-226060">
              <a:lnSpc>
                <a:spcPct val="100000"/>
              </a:lnSpc>
              <a:spcBef>
                <a:spcPts val="2385"/>
              </a:spcBef>
              <a:buClr>
                <a:srgbClr val="FF0000"/>
              </a:buClr>
              <a:buSzPct val="80434"/>
              <a:buFont typeface="Georgia"/>
              <a:buChar char=""/>
              <a:tabLst>
                <a:tab pos="238760" algn="l"/>
              </a:tabLst>
            </a:pPr>
            <a:r>
              <a:rPr sz="2300" spc="-10" dirty="0">
                <a:solidFill>
                  <a:srgbClr val="0000FF"/>
                </a:solidFill>
                <a:latin typeface="Trebuchet MS"/>
                <a:cs typeface="Trebuchet MS"/>
              </a:rPr>
              <a:t>Reliable </a:t>
            </a:r>
            <a:r>
              <a:rPr sz="2300" spc="-5" dirty="0">
                <a:solidFill>
                  <a:srgbClr val="0000FF"/>
                </a:solidFill>
                <a:latin typeface="Trebuchet MS"/>
                <a:cs typeface="Trebuchet MS"/>
              </a:rPr>
              <a:t>s/w </a:t>
            </a:r>
            <a:r>
              <a:rPr sz="2300" spc="5" dirty="0">
                <a:solidFill>
                  <a:srgbClr val="0000FF"/>
                </a:solidFill>
                <a:latin typeface="Trebuchet MS"/>
                <a:cs typeface="Trebuchet MS"/>
              </a:rPr>
              <a:t>development </a:t>
            </a:r>
            <a:r>
              <a:rPr sz="2300" spc="10" dirty="0">
                <a:solidFill>
                  <a:srgbClr val="0000FF"/>
                </a:solidFill>
                <a:latin typeface="Trebuchet MS"/>
                <a:cs typeface="Trebuchet MS"/>
              </a:rPr>
              <a:t>is</a:t>
            </a:r>
            <a:r>
              <a:rPr sz="2300" spc="-90" dirty="0">
                <a:solidFill>
                  <a:srgbClr val="0000FF"/>
                </a:solidFill>
                <a:latin typeface="Trebuchet MS"/>
                <a:cs typeface="Trebuchet MS"/>
              </a:rPr>
              <a:t> </a:t>
            </a:r>
            <a:r>
              <a:rPr sz="2300" spc="5" dirty="0">
                <a:solidFill>
                  <a:srgbClr val="0000FF"/>
                </a:solidFill>
                <a:latin typeface="Trebuchet MS"/>
                <a:cs typeface="Trebuchet MS"/>
              </a:rPr>
              <a:t>difficult</a:t>
            </a:r>
            <a:endParaRPr sz="2300">
              <a:latin typeface="Trebuchet MS"/>
              <a:cs typeface="Trebuchet MS"/>
            </a:endParaRPr>
          </a:p>
        </p:txBody>
      </p:sp>
      <p:sp>
        <p:nvSpPr>
          <p:cNvPr id="3" name="object 3"/>
          <p:cNvSpPr txBox="1"/>
          <p:nvPr/>
        </p:nvSpPr>
        <p:spPr>
          <a:xfrm>
            <a:off x="4708884" y="4420610"/>
            <a:ext cx="3653154" cy="327660"/>
          </a:xfrm>
          <a:prstGeom prst="rect">
            <a:avLst/>
          </a:prstGeom>
        </p:spPr>
        <p:txBody>
          <a:bodyPr vert="horz" wrap="square" lIns="0" tIns="16510" rIns="0" bIns="0" rtlCol="0">
            <a:spAutoFit/>
          </a:bodyPr>
          <a:lstStyle/>
          <a:p>
            <a:pPr marL="12700">
              <a:lnSpc>
                <a:spcPct val="100000"/>
              </a:lnSpc>
              <a:spcBef>
                <a:spcPts val="130"/>
              </a:spcBef>
              <a:tabLst>
                <a:tab pos="374650" algn="l"/>
                <a:tab pos="1033144" algn="l"/>
              </a:tabLst>
            </a:pPr>
            <a:r>
              <a:rPr sz="1950" spc="5" dirty="0">
                <a:solidFill>
                  <a:srgbClr val="0000FF"/>
                </a:solidFill>
                <a:latin typeface="Trebuchet MS"/>
                <a:cs typeface="Trebuchet MS"/>
              </a:rPr>
              <a:t>to	</a:t>
            </a:r>
            <a:r>
              <a:rPr sz="1950" spc="10" dirty="0">
                <a:solidFill>
                  <a:srgbClr val="0000FF"/>
                </a:solidFill>
                <a:latin typeface="Trebuchet MS"/>
                <a:cs typeface="Trebuchet MS"/>
              </a:rPr>
              <a:t>have	</a:t>
            </a:r>
            <a:r>
              <a:rPr sz="1950" spc="15" dirty="0">
                <a:solidFill>
                  <a:srgbClr val="0000FF"/>
                </a:solidFill>
                <a:latin typeface="Trebuchet MS"/>
                <a:cs typeface="Trebuchet MS"/>
              </a:rPr>
              <a:t>bugs </a:t>
            </a:r>
            <a:r>
              <a:rPr sz="1950" spc="10" dirty="0">
                <a:solidFill>
                  <a:srgbClr val="0000FF"/>
                </a:solidFill>
                <a:latin typeface="Trebuchet MS"/>
                <a:cs typeface="Trebuchet MS"/>
              </a:rPr>
              <a:t>even after</a:t>
            </a:r>
            <a:r>
              <a:rPr sz="1950" spc="-60" dirty="0">
                <a:solidFill>
                  <a:srgbClr val="0000FF"/>
                </a:solidFill>
                <a:latin typeface="Trebuchet MS"/>
                <a:cs typeface="Trebuchet MS"/>
              </a:rPr>
              <a:t> </a:t>
            </a:r>
            <a:r>
              <a:rPr sz="1950" spc="20" dirty="0">
                <a:solidFill>
                  <a:srgbClr val="0000FF"/>
                </a:solidFill>
                <a:latin typeface="Trebuchet MS"/>
                <a:cs typeface="Trebuchet MS"/>
              </a:rPr>
              <a:t>10-20</a:t>
            </a:r>
            <a:endParaRPr sz="1950">
              <a:latin typeface="Trebuchet MS"/>
              <a:cs typeface="Trebuchet MS"/>
            </a:endParaRPr>
          </a:p>
        </p:txBody>
      </p:sp>
      <p:sp>
        <p:nvSpPr>
          <p:cNvPr id="4" name="object 4"/>
          <p:cNvSpPr txBox="1"/>
          <p:nvPr/>
        </p:nvSpPr>
        <p:spPr>
          <a:xfrm>
            <a:off x="1950255" y="4420649"/>
            <a:ext cx="2529205" cy="930910"/>
          </a:xfrm>
          <a:prstGeom prst="rect">
            <a:avLst/>
          </a:prstGeom>
        </p:spPr>
        <p:txBody>
          <a:bodyPr vert="horz" wrap="square" lIns="0" tIns="12065" rIns="0" bIns="0" rtlCol="0">
            <a:spAutoFit/>
          </a:bodyPr>
          <a:lstStyle/>
          <a:p>
            <a:pPr marL="236220" marR="5080" indent="-224154">
              <a:lnSpc>
                <a:spcPct val="101499"/>
              </a:lnSpc>
              <a:spcBef>
                <a:spcPts val="95"/>
              </a:spcBef>
              <a:buClr>
                <a:srgbClr val="FF0000"/>
              </a:buClr>
              <a:buSzPct val="79487"/>
              <a:buFont typeface="Georgia"/>
              <a:buChar char=""/>
              <a:tabLst>
                <a:tab pos="236220" algn="l"/>
                <a:tab pos="236854" algn="l"/>
              </a:tabLst>
            </a:pPr>
            <a:r>
              <a:rPr sz="1950" spc="15" dirty="0">
                <a:solidFill>
                  <a:srgbClr val="0000FF"/>
                </a:solidFill>
                <a:latin typeface="Trebuchet MS"/>
                <a:cs typeface="Trebuchet MS"/>
              </a:rPr>
              <a:t>Large </a:t>
            </a:r>
            <a:r>
              <a:rPr sz="1950" spc="20" dirty="0">
                <a:solidFill>
                  <a:srgbClr val="0000FF"/>
                </a:solidFill>
                <a:latin typeface="Trebuchet MS"/>
                <a:cs typeface="Trebuchet MS"/>
              </a:rPr>
              <a:t>s/w </a:t>
            </a:r>
            <a:r>
              <a:rPr sz="1950" spc="10" dirty="0">
                <a:solidFill>
                  <a:srgbClr val="0000FF"/>
                </a:solidFill>
                <a:latin typeface="Trebuchet MS"/>
                <a:cs typeface="Trebuchet MS"/>
              </a:rPr>
              <a:t>continue  years </a:t>
            </a:r>
            <a:r>
              <a:rPr sz="1950" spc="15" dirty="0">
                <a:solidFill>
                  <a:srgbClr val="0000FF"/>
                </a:solidFill>
                <a:latin typeface="Trebuchet MS"/>
                <a:cs typeface="Trebuchet MS"/>
              </a:rPr>
              <a:t>of</a:t>
            </a:r>
            <a:r>
              <a:rPr sz="1950" spc="-20" dirty="0">
                <a:solidFill>
                  <a:srgbClr val="0000FF"/>
                </a:solidFill>
                <a:latin typeface="Trebuchet MS"/>
                <a:cs typeface="Trebuchet MS"/>
              </a:rPr>
              <a:t> </a:t>
            </a:r>
            <a:r>
              <a:rPr sz="1950" spc="10" dirty="0">
                <a:solidFill>
                  <a:srgbClr val="0000FF"/>
                </a:solidFill>
                <a:latin typeface="Trebuchet MS"/>
                <a:cs typeface="Trebuchet MS"/>
              </a:rPr>
              <a:t>operation</a:t>
            </a:r>
            <a:endParaRPr sz="1950">
              <a:latin typeface="Trebuchet MS"/>
              <a:cs typeface="Trebuchet MS"/>
            </a:endParaRPr>
          </a:p>
          <a:p>
            <a:pPr marL="236220" indent="-224154">
              <a:lnSpc>
                <a:spcPct val="100000"/>
              </a:lnSpc>
              <a:spcBef>
                <a:spcPts val="35"/>
              </a:spcBef>
              <a:buClr>
                <a:srgbClr val="FF0000"/>
              </a:buClr>
              <a:buSzPct val="79487"/>
              <a:buFont typeface="Georgia"/>
              <a:buChar char=""/>
              <a:tabLst>
                <a:tab pos="236220" algn="l"/>
                <a:tab pos="236854" algn="l"/>
              </a:tabLst>
            </a:pPr>
            <a:r>
              <a:rPr sz="1950" spc="10" dirty="0">
                <a:solidFill>
                  <a:srgbClr val="0000FF"/>
                </a:solidFill>
                <a:latin typeface="Trebuchet MS"/>
                <a:cs typeface="Trebuchet MS"/>
              </a:rPr>
              <a:t>Why?</a:t>
            </a:r>
            <a:endParaRPr sz="1950">
              <a:latin typeface="Trebuchet MS"/>
              <a:cs typeface="Trebuchet MS"/>
            </a:endParaRPr>
          </a:p>
        </p:txBody>
      </p:sp>
      <p:sp>
        <p:nvSpPr>
          <p:cNvPr id="5" name="object 5"/>
          <p:cNvSpPr txBox="1"/>
          <p:nvPr/>
        </p:nvSpPr>
        <p:spPr>
          <a:xfrm>
            <a:off x="2326654" y="5327381"/>
            <a:ext cx="5495290" cy="571500"/>
          </a:xfrm>
          <a:prstGeom prst="rect">
            <a:avLst/>
          </a:prstGeom>
        </p:spPr>
        <p:txBody>
          <a:bodyPr vert="horz" wrap="square" lIns="0" tIns="13970" rIns="0" bIns="0" rtlCol="0">
            <a:spAutoFit/>
          </a:bodyPr>
          <a:lstStyle/>
          <a:p>
            <a:pPr marL="215265" indent="-203200">
              <a:lnSpc>
                <a:spcPts val="2140"/>
              </a:lnSpc>
              <a:spcBef>
                <a:spcPts val="110"/>
              </a:spcBef>
              <a:buClr>
                <a:srgbClr val="FF0000"/>
              </a:buClr>
              <a:buSzPct val="80555"/>
              <a:buFont typeface="Georgia"/>
              <a:buChar char=""/>
              <a:tabLst>
                <a:tab pos="215900" algn="l"/>
              </a:tabLst>
            </a:pPr>
            <a:r>
              <a:rPr sz="1800" spc="-30" dirty="0">
                <a:solidFill>
                  <a:srgbClr val="0000FF"/>
                </a:solidFill>
                <a:latin typeface="Trebuchet MS"/>
                <a:cs typeface="Trebuchet MS"/>
              </a:rPr>
              <a:t>Testing </a:t>
            </a:r>
            <a:r>
              <a:rPr sz="1800" dirty="0">
                <a:solidFill>
                  <a:srgbClr val="0000FF"/>
                </a:solidFill>
                <a:latin typeface="Trebuchet MS"/>
                <a:cs typeface="Trebuchet MS"/>
              </a:rPr>
              <a:t>all </a:t>
            </a:r>
            <a:r>
              <a:rPr sz="1800" spc="5" dirty="0">
                <a:solidFill>
                  <a:srgbClr val="0000FF"/>
                </a:solidFill>
                <a:latin typeface="Trebuchet MS"/>
                <a:cs typeface="Trebuchet MS"/>
              </a:rPr>
              <a:t>paths </a:t>
            </a:r>
            <a:r>
              <a:rPr sz="1800" spc="-5" dirty="0">
                <a:solidFill>
                  <a:srgbClr val="0000FF"/>
                </a:solidFill>
                <a:latin typeface="Trebuchet MS"/>
                <a:cs typeface="Trebuchet MS"/>
              </a:rPr>
              <a:t>is</a:t>
            </a:r>
            <a:r>
              <a:rPr sz="1800" spc="25" dirty="0">
                <a:solidFill>
                  <a:srgbClr val="0000FF"/>
                </a:solidFill>
                <a:latin typeface="Trebuchet MS"/>
                <a:cs typeface="Trebuchet MS"/>
              </a:rPr>
              <a:t> </a:t>
            </a:r>
            <a:r>
              <a:rPr sz="1800" dirty="0">
                <a:solidFill>
                  <a:srgbClr val="0000FF"/>
                </a:solidFill>
                <a:latin typeface="Trebuchet MS"/>
                <a:cs typeface="Trebuchet MS"/>
              </a:rPr>
              <a:t>“Impossible”</a:t>
            </a:r>
            <a:endParaRPr sz="1800">
              <a:latin typeface="Trebuchet MS"/>
              <a:cs typeface="Trebuchet MS"/>
            </a:endParaRPr>
          </a:p>
          <a:p>
            <a:pPr marL="215265" indent="-203200">
              <a:lnSpc>
                <a:spcPts val="2140"/>
              </a:lnSpc>
              <a:buClr>
                <a:srgbClr val="FF0000"/>
              </a:buClr>
              <a:buSzPct val="80555"/>
              <a:buFont typeface="Georgia"/>
              <a:buChar char=""/>
              <a:tabLst>
                <a:tab pos="215900" algn="l"/>
              </a:tabLst>
            </a:pPr>
            <a:r>
              <a:rPr sz="1800" dirty="0">
                <a:solidFill>
                  <a:srgbClr val="0000FF"/>
                </a:solidFill>
                <a:latin typeface="Trebuchet MS"/>
                <a:cs typeface="Trebuchet MS"/>
              </a:rPr>
              <a:t>New ways </a:t>
            </a:r>
            <a:r>
              <a:rPr sz="1800" spc="5" dirty="0">
                <a:solidFill>
                  <a:srgbClr val="0000FF"/>
                </a:solidFill>
                <a:latin typeface="Trebuchet MS"/>
                <a:cs typeface="Trebuchet MS"/>
              </a:rPr>
              <a:t>of program </a:t>
            </a:r>
            <a:r>
              <a:rPr sz="1800" dirty="0">
                <a:solidFill>
                  <a:srgbClr val="0000FF"/>
                </a:solidFill>
                <a:latin typeface="Trebuchet MS"/>
                <a:cs typeface="Trebuchet MS"/>
              </a:rPr>
              <a:t>failures – </a:t>
            </a:r>
            <a:r>
              <a:rPr sz="1800" spc="5" dirty="0">
                <a:solidFill>
                  <a:srgbClr val="0000FF"/>
                </a:solidFill>
                <a:latin typeface="Trebuchet MS"/>
                <a:cs typeface="Trebuchet MS"/>
              </a:rPr>
              <a:t>Ex, </a:t>
            </a:r>
            <a:r>
              <a:rPr sz="1800" dirty="0">
                <a:solidFill>
                  <a:srgbClr val="0000FF"/>
                </a:solidFill>
                <a:latin typeface="Trebuchet MS"/>
                <a:cs typeface="Trebuchet MS"/>
              </a:rPr>
              <a:t>security</a:t>
            </a:r>
            <a:r>
              <a:rPr sz="1800" spc="5" dirty="0">
                <a:solidFill>
                  <a:srgbClr val="0000FF"/>
                </a:solidFill>
                <a:latin typeface="Trebuchet MS"/>
                <a:cs typeface="Trebuchet MS"/>
              </a:rPr>
              <a:t> </a:t>
            </a:r>
            <a:r>
              <a:rPr sz="1800" dirty="0">
                <a:solidFill>
                  <a:srgbClr val="0000FF"/>
                </a:solidFill>
                <a:latin typeface="Trebuchet MS"/>
                <a:cs typeface="Trebuchet MS"/>
              </a:rPr>
              <a:t>breach</a:t>
            </a:r>
            <a:endParaRPr sz="1800">
              <a:latin typeface="Trebuchet MS"/>
              <a:cs typeface="Trebuchet MS"/>
            </a:endParaRPr>
          </a:p>
        </p:txBody>
      </p:sp>
      <p:sp>
        <p:nvSpPr>
          <p:cNvPr id="6" name="object 6"/>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8" name="object 8"/>
          <p:cNvSpPr txBox="1">
            <a:spLocks noGrp="1"/>
          </p:cNvSpPr>
          <p:nvPr>
            <p:ph type="title"/>
          </p:nvPr>
        </p:nvSpPr>
        <p:spPr>
          <a:xfrm>
            <a:off x="388062" y="1275042"/>
            <a:ext cx="2583738" cy="316753"/>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p:txBody>
      </p:sp>
      <p:sp>
        <p:nvSpPr>
          <p:cNvPr id="9" name="object 9"/>
          <p:cNvSpPr txBox="1"/>
          <p:nvPr/>
        </p:nvSpPr>
        <p:spPr>
          <a:xfrm>
            <a:off x="363751" y="1656038"/>
            <a:ext cx="1922249" cy="325162"/>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C45911"/>
                </a:solidFill>
                <a:latin typeface="Carlito"/>
                <a:cs typeface="Carlito"/>
              </a:rPr>
              <a:t>Reliability</a:t>
            </a:r>
            <a:endParaRPr sz="1950">
              <a:latin typeface="Carlito"/>
              <a:cs typeface="Carl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34767" y="2677115"/>
            <a:ext cx="6175375" cy="3475990"/>
          </a:xfrm>
          <a:prstGeom prst="rect">
            <a:avLst/>
          </a:prstGeom>
        </p:spPr>
        <p:txBody>
          <a:bodyPr vert="horz" wrap="square" lIns="0" tIns="49530" rIns="0" bIns="0" rtlCol="0">
            <a:spAutoFit/>
          </a:bodyPr>
          <a:lstStyle/>
          <a:p>
            <a:pPr marL="238125" marR="5080" indent="-226060" algn="just">
              <a:lnSpc>
                <a:spcPts val="2320"/>
              </a:lnSpc>
              <a:spcBef>
                <a:spcPts val="390"/>
              </a:spcBef>
              <a:buClr>
                <a:srgbClr val="FF0000"/>
              </a:buClr>
              <a:buSzPct val="79069"/>
              <a:buFont typeface="Georgia"/>
              <a:buChar char=""/>
              <a:tabLst>
                <a:tab pos="238760" algn="l"/>
              </a:tabLst>
            </a:pPr>
            <a:r>
              <a:rPr sz="2150" spc="-5" dirty="0">
                <a:solidFill>
                  <a:srgbClr val="0000FF"/>
                </a:solidFill>
                <a:latin typeface="Trebuchet MS"/>
                <a:cs typeface="Trebuchet MS"/>
              </a:rPr>
              <a:t>The test cases </a:t>
            </a:r>
            <a:r>
              <a:rPr sz="2150" spc="-10" dirty="0">
                <a:solidFill>
                  <a:srgbClr val="0000FF"/>
                </a:solidFill>
                <a:latin typeface="Trebuchet MS"/>
                <a:cs typeface="Trebuchet MS"/>
              </a:rPr>
              <a:t>will </a:t>
            </a:r>
            <a:r>
              <a:rPr sz="2150" spc="-5" dirty="0">
                <a:solidFill>
                  <a:srgbClr val="0000FF"/>
                </a:solidFill>
                <a:latin typeface="Trebuchet MS"/>
                <a:cs typeface="Trebuchet MS"/>
              </a:rPr>
              <a:t>focus </a:t>
            </a:r>
            <a:r>
              <a:rPr sz="2150" dirty="0">
                <a:solidFill>
                  <a:srgbClr val="0000FF"/>
                </a:solidFill>
                <a:latin typeface="Trebuchet MS"/>
                <a:cs typeface="Trebuchet MS"/>
              </a:rPr>
              <a:t>on </a:t>
            </a:r>
            <a:r>
              <a:rPr sz="2150" spc="-5" dirty="0">
                <a:solidFill>
                  <a:srgbClr val="0000FF"/>
                </a:solidFill>
                <a:latin typeface="Trebuchet MS"/>
                <a:cs typeface="Trebuchet MS"/>
              </a:rPr>
              <a:t>the product </a:t>
            </a:r>
            <a:r>
              <a:rPr sz="2150" spc="-10" dirty="0">
                <a:solidFill>
                  <a:srgbClr val="0000FF"/>
                </a:solidFill>
                <a:latin typeface="Trebuchet MS"/>
                <a:cs typeface="Trebuchet MS"/>
              </a:rPr>
              <a:t>failures  </a:t>
            </a:r>
            <a:r>
              <a:rPr sz="2150" spc="-5" dirty="0">
                <a:solidFill>
                  <a:srgbClr val="0000FF"/>
                </a:solidFill>
                <a:latin typeface="Trebuchet MS"/>
                <a:cs typeface="Trebuchet MS"/>
              </a:rPr>
              <a:t>when the operations </a:t>
            </a:r>
            <a:r>
              <a:rPr sz="2150" spc="-10" dirty="0">
                <a:solidFill>
                  <a:srgbClr val="0000FF"/>
                </a:solidFill>
                <a:latin typeface="Trebuchet MS"/>
                <a:cs typeface="Trebuchet MS"/>
              </a:rPr>
              <a:t>are executed </a:t>
            </a:r>
            <a:r>
              <a:rPr sz="2150" spc="-5" dirty="0">
                <a:solidFill>
                  <a:srgbClr val="0000FF"/>
                </a:solidFill>
                <a:latin typeface="Trebuchet MS"/>
                <a:cs typeface="Trebuchet MS"/>
              </a:rPr>
              <a:t>continuously  </a:t>
            </a:r>
            <a:r>
              <a:rPr sz="2150" dirty="0">
                <a:solidFill>
                  <a:srgbClr val="0000FF"/>
                </a:solidFill>
                <a:latin typeface="Trebuchet MS"/>
                <a:cs typeface="Trebuchet MS"/>
              </a:rPr>
              <a:t>for </a:t>
            </a:r>
            <a:r>
              <a:rPr sz="2150" spc="-5" dirty="0">
                <a:solidFill>
                  <a:srgbClr val="0000FF"/>
                </a:solidFill>
                <a:latin typeface="Trebuchet MS"/>
                <a:cs typeface="Trebuchet MS"/>
              </a:rPr>
              <a:t>a given duration </a:t>
            </a:r>
            <a:r>
              <a:rPr sz="2150" dirty="0">
                <a:solidFill>
                  <a:srgbClr val="0000FF"/>
                </a:solidFill>
                <a:latin typeface="Trebuchet MS"/>
                <a:cs typeface="Trebuchet MS"/>
              </a:rPr>
              <a:t>or </a:t>
            </a:r>
            <a:r>
              <a:rPr sz="2150" spc="-10" dirty="0">
                <a:solidFill>
                  <a:srgbClr val="0000FF"/>
                </a:solidFill>
                <a:latin typeface="Trebuchet MS"/>
                <a:cs typeface="Trebuchet MS"/>
              </a:rPr>
              <a:t>iterations </a:t>
            </a:r>
            <a:r>
              <a:rPr sz="2150" spc="-5" dirty="0">
                <a:solidFill>
                  <a:srgbClr val="0000FF"/>
                </a:solidFill>
                <a:latin typeface="Trebuchet MS"/>
                <a:cs typeface="Trebuchet MS"/>
              </a:rPr>
              <a:t>– Long and  many!</a:t>
            </a:r>
            <a:endParaRPr sz="2150">
              <a:latin typeface="Trebuchet MS"/>
              <a:cs typeface="Trebuchet MS"/>
            </a:endParaRPr>
          </a:p>
          <a:p>
            <a:pPr marL="238125" indent="-226060" algn="just">
              <a:lnSpc>
                <a:spcPts val="2490"/>
              </a:lnSpc>
              <a:spcBef>
                <a:spcPts val="760"/>
              </a:spcBef>
              <a:buClr>
                <a:srgbClr val="FF0000"/>
              </a:buClr>
              <a:buSzPct val="79069"/>
              <a:buFont typeface="Georgia"/>
              <a:buChar char=""/>
              <a:tabLst>
                <a:tab pos="238760" algn="l"/>
              </a:tabLst>
            </a:pPr>
            <a:r>
              <a:rPr sz="2150" spc="-5" dirty="0">
                <a:solidFill>
                  <a:srgbClr val="0000FF"/>
                </a:solidFill>
                <a:latin typeface="Trebuchet MS"/>
                <a:cs typeface="Trebuchet MS"/>
              </a:rPr>
              <a:t>Examples:</a:t>
            </a:r>
            <a:endParaRPr sz="2150">
              <a:latin typeface="Trebuchet MS"/>
              <a:cs typeface="Trebuchet MS"/>
            </a:endParaRPr>
          </a:p>
          <a:p>
            <a:pPr marL="609600" marR="5080" lvl="1" indent="-219710" algn="just">
              <a:lnSpc>
                <a:spcPct val="90000"/>
              </a:lnSpc>
              <a:spcBef>
                <a:spcPts val="105"/>
              </a:spcBef>
              <a:buClr>
                <a:srgbClr val="FF0000"/>
              </a:buClr>
              <a:buSzPct val="78787"/>
              <a:buFont typeface="Georgia"/>
              <a:buChar char=""/>
              <a:tabLst>
                <a:tab pos="610235" algn="l"/>
              </a:tabLst>
            </a:pPr>
            <a:r>
              <a:rPr sz="1650" dirty="0">
                <a:solidFill>
                  <a:srgbClr val="0000FF"/>
                </a:solidFill>
                <a:latin typeface="Trebuchet MS"/>
                <a:cs typeface="Trebuchet MS"/>
              </a:rPr>
              <a:t>Query </a:t>
            </a:r>
            <a:r>
              <a:rPr sz="1650" spc="-10" dirty="0">
                <a:solidFill>
                  <a:srgbClr val="0000FF"/>
                </a:solidFill>
                <a:latin typeface="Trebuchet MS"/>
                <a:cs typeface="Trebuchet MS"/>
              </a:rPr>
              <a:t>for </a:t>
            </a:r>
            <a:r>
              <a:rPr sz="1650" spc="-5" dirty="0">
                <a:solidFill>
                  <a:srgbClr val="0000FF"/>
                </a:solidFill>
                <a:latin typeface="Trebuchet MS"/>
                <a:cs typeface="Trebuchet MS"/>
              </a:rPr>
              <a:t>entries </a:t>
            </a:r>
            <a:r>
              <a:rPr sz="1650" dirty="0">
                <a:solidFill>
                  <a:srgbClr val="0000FF"/>
                </a:solidFill>
                <a:latin typeface="Trebuchet MS"/>
                <a:cs typeface="Trebuchet MS"/>
              </a:rPr>
              <a:t>which are </a:t>
            </a:r>
            <a:r>
              <a:rPr sz="1650" spc="-10" dirty="0">
                <a:solidFill>
                  <a:srgbClr val="0000FF"/>
                </a:solidFill>
                <a:latin typeface="Trebuchet MS"/>
                <a:cs typeface="Trebuchet MS"/>
              </a:rPr>
              <a:t>not </a:t>
            </a:r>
            <a:r>
              <a:rPr sz="1650" spc="-5" dirty="0">
                <a:solidFill>
                  <a:srgbClr val="0000FF"/>
                </a:solidFill>
                <a:latin typeface="Trebuchet MS"/>
                <a:cs typeface="Trebuchet MS"/>
              </a:rPr>
              <a:t>available on </a:t>
            </a:r>
            <a:r>
              <a:rPr sz="1650" dirty="0">
                <a:solidFill>
                  <a:srgbClr val="0000FF"/>
                </a:solidFill>
                <a:latin typeface="Trebuchet MS"/>
                <a:cs typeface="Trebuchet MS"/>
              </a:rPr>
              <a:t>a </a:t>
            </a:r>
            <a:r>
              <a:rPr sz="1650" spc="-5" dirty="0">
                <a:solidFill>
                  <a:srgbClr val="0000FF"/>
                </a:solidFill>
                <a:latin typeface="Trebuchet MS"/>
                <a:cs typeface="Trebuchet MS"/>
              </a:rPr>
              <a:t>particular  </a:t>
            </a:r>
            <a:r>
              <a:rPr sz="1650" spc="-40" dirty="0">
                <a:solidFill>
                  <a:srgbClr val="0000FF"/>
                </a:solidFill>
                <a:latin typeface="Trebuchet MS"/>
                <a:cs typeface="Trebuchet MS"/>
              </a:rPr>
              <a:t>server, </a:t>
            </a:r>
            <a:r>
              <a:rPr sz="1650" spc="-5" dirty="0">
                <a:solidFill>
                  <a:srgbClr val="0000FF"/>
                </a:solidFill>
                <a:latin typeface="Trebuchet MS"/>
                <a:cs typeface="Trebuchet MS"/>
              </a:rPr>
              <a:t>but available </a:t>
            </a:r>
            <a:r>
              <a:rPr sz="1650" spc="5" dirty="0">
                <a:solidFill>
                  <a:srgbClr val="0000FF"/>
                </a:solidFill>
                <a:latin typeface="Trebuchet MS"/>
                <a:cs typeface="Trebuchet MS"/>
              </a:rPr>
              <a:t>on </a:t>
            </a:r>
            <a:r>
              <a:rPr sz="1650" spc="-5" dirty="0">
                <a:solidFill>
                  <a:srgbClr val="0000FF"/>
                </a:solidFill>
                <a:latin typeface="Trebuchet MS"/>
                <a:cs typeface="Trebuchet MS"/>
              </a:rPr>
              <a:t>the server </a:t>
            </a:r>
            <a:r>
              <a:rPr sz="1650" dirty="0">
                <a:solidFill>
                  <a:srgbClr val="0000FF"/>
                </a:solidFill>
                <a:latin typeface="Trebuchet MS"/>
                <a:cs typeface="Trebuchet MS"/>
              </a:rPr>
              <a:t>which </a:t>
            </a:r>
            <a:r>
              <a:rPr sz="1650" spc="-5" dirty="0">
                <a:solidFill>
                  <a:srgbClr val="0000FF"/>
                </a:solidFill>
                <a:latin typeface="Trebuchet MS"/>
                <a:cs typeface="Trebuchet MS"/>
              </a:rPr>
              <a:t>it is referring </a:t>
            </a:r>
            <a:r>
              <a:rPr sz="1650" spc="5" dirty="0">
                <a:solidFill>
                  <a:srgbClr val="0000FF"/>
                </a:solidFill>
                <a:latin typeface="Trebuchet MS"/>
                <a:cs typeface="Trebuchet MS"/>
              </a:rPr>
              <a:t>to  </a:t>
            </a:r>
            <a:r>
              <a:rPr sz="1650" spc="-5" dirty="0">
                <a:solidFill>
                  <a:srgbClr val="0000FF"/>
                </a:solidFill>
                <a:latin typeface="Trebuchet MS"/>
                <a:cs typeface="Trebuchet MS"/>
              </a:rPr>
              <a:t>continuously for 48</a:t>
            </a:r>
            <a:r>
              <a:rPr sz="1650" spc="-30" dirty="0">
                <a:solidFill>
                  <a:srgbClr val="0000FF"/>
                </a:solidFill>
                <a:latin typeface="Trebuchet MS"/>
                <a:cs typeface="Trebuchet MS"/>
              </a:rPr>
              <a:t> </a:t>
            </a:r>
            <a:r>
              <a:rPr sz="1650" dirty="0">
                <a:solidFill>
                  <a:srgbClr val="0000FF"/>
                </a:solidFill>
                <a:latin typeface="Trebuchet MS"/>
                <a:cs typeface="Trebuchet MS"/>
              </a:rPr>
              <a:t>hrs</a:t>
            </a:r>
            <a:endParaRPr sz="1650">
              <a:latin typeface="Trebuchet MS"/>
              <a:cs typeface="Trebuchet MS"/>
            </a:endParaRPr>
          </a:p>
          <a:p>
            <a:pPr marL="609600" marR="5715" lvl="1" indent="-219710" algn="just">
              <a:lnSpc>
                <a:spcPts val="1780"/>
              </a:lnSpc>
              <a:spcBef>
                <a:spcPts val="1460"/>
              </a:spcBef>
              <a:buClr>
                <a:srgbClr val="FF0000"/>
              </a:buClr>
              <a:buSzPct val="78787"/>
              <a:buFont typeface="Georgia"/>
              <a:buChar char=""/>
              <a:tabLst>
                <a:tab pos="610235" algn="l"/>
              </a:tabLst>
            </a:pPr>
            <a:r>
              <a:rPr sz="1650" spc="-20" dirty="0">
                <a:solidFill>
                  <a:srgbClr val="0000FF"/>
                </a:solidFill>
                <a:latin typeface="Trebuchet MS"/>
                <a:cs typeface="Trebuchet MS"/>
              </a:rPr>
              <a:t>Run </a:t>
            </a:r>
            <a:r>
              <a:rPr sz="1650" spc="-5" dirty="0">
                <a:solidFill>
                  <a:srgbClr val="0000FF"/>
                </a:solidFill>
                <a:latin typeface="Trebuchet MS"/>
                <a:cs typeface="Trebuchet MS"/>
              </a:rPr>
              <a:t>logins from multiple clients </a:t>
            </a:r>
            <a:r>
              <a:rPr sz="1650" dirty="0">
                <a:solidFill>
                  <a:srgbClr val="0000FF"/>
                </a:solidFill>
                <a:latin typeface="Trebuchet MS"/>
                <a:cs typeface="Trebuchet MS"/>
              </a:rPr>
              <a:t>for </a:t>
            </a:r>
            <a:r>
              <a:rPr sz="1650" spc="-5" dirty="0">
                <a:solidFill>
                  <a:srgbClr val="0000FF"/>
                </a:solidFill>
                <a:latin typeface="Trebuchet MS"/>
                <a:cs typeface="Trebuchet MS"/>
              </a:rPr>
              <a:t>all </a:t>
            </a:r>
            <a:r>
              <a:rPr sz="1650" spc="-10" dirty="0">
                <a:solidFill>
                  <a:srgbClr val="0000FF"/>
                </a:solidFill>
                <a:latin typeface="Trebuchet MS"/>
                <a:cs typeface="Trebuchet MS"/>
              </a:rPr>
              <a:t>the </a:t>
            </a:r>
            <a:r>
              <a:rPr sz="1650" spc="-5" dirty="0">
                <a:solidFill>
                  <a:srgbClr val="0000FF"/>
                </a:solidFill>
                <a:latin typeface="Trebuchet MS"/>
                <a:cs typeface="Trebuchet MS"/>
              </a:rPr>
              <a:t>available </a:t>
            </a:r>
            <a:r>
              <a:rPr sz="1650" spc="-10" dirty="0">
                <a:solidFill>
                  <a:srgbClr val="0000FF"/>
                </a:solidFill>
                <a:latin typeface="Trebuchet MS"/>
                <a:cs typeface="Trebuchet MS"/>
              </a:rPr>
              <a:t>users  </a:t>
            </a:r>
            <a:r>
              <a:rPr sz="1650" spc="-5" dirty="0">
                <a:solidFill>
                  <a:srgbClr val="0000FF"/>
                </a:solidFill>
                <a:latin typeface="Trebuchet MS"/>
                <a:cs typeface="Trebuchet MS"/>
              </a:rPr>
              <a:t>in the DB for </a:t>
            </a:r>
            <a:r>
              <a:rPr sz="1650" spc="5" dirty="0">
                <a:solidFill>
                  <a:srgbClr val="0000FF"/>
                </a:solidFill>
                <a:latin typeface="Trebuchet MS"/>
                <a:cs typeface="Trebuchet MS"/>
              </a:rPr>
              <a:t>24</a:t>
            </a:r>
            <a:r>
              <a:rPr sz="1650" spc="-35" dirty="0">
                <a:solidFill>
                  <a:srgbClr val="0000FF"/>
                </a:solidFill>
                <a:latin typeface="Trebuchet MS"/>
                <a:cs typeface="Trebuchet MS"/>
              </a:rPr>
              <a:t> </a:t>
            </a:r>
            <a:r>
              <a:rPr sz="1650" dirty="0">
                <a:solidFill>
                  <a:srgbClr val="0000FF"/>
                </a:solidFill>
                <a:latin typeface="Trebuchet MS"/>
                <a:cs typeface="Trebuchet MS"/>
              </a:rPr>
              <a:t>hours.</a:t>
            </a:r>
            <a:endParaRPr sz="1650">
              <a:latin typeface="Trebuchet MS"/>
              <a:cs typeface="Trebuchet MS"/>
            </a:endParaRPr>
          </a:p>
          <a:p>
            <a:pPr marL="238125" indent="-226060" algn="just">
              <a:lnSpc>
                <a:spcPct val="100000"/>
              </a:lnSpc>
              <a:spcBef>
                <a:spcPts val="1295"/>
              </a:spcBef>
              <a:buClr>
                <a:srgbClr val="FF0000"/>
              </a:buClr>
              <a:buSzPct val="79069"/>
              <a:buFont typeface="Georgia"/>
              <a:buChar char=""/>
              <a:tabLst>
                <a:tab pos="238760" algn="l"/>
              </a:tabLst>
            </a:pPr>
            <a:r>
              <a:rPr sz="2150" dirty="0">
                <a:solidFill>
                  <a:srgbClr val="0000FF"/>
                </a:solidFill>
                <a:latin typeface="Trebuchet MS"/>
                <a:cs typeface="Trebuchet MS"/>
              </a:rPr>
              <a:t>Focus is </a:t>
            </a:r>
            <a:r>
              <a:rPr sz="2150" spc="-5" dirty="0">
                <a:solidFill>
                  <a:srgbClr val="0000FF"/>
                </a:solidFill>
                <a:latin typeface="Trebuchet MS"/>
                <a:cs typeface="Trebuchet MS"/>
              </a:rPr>
              <a:t>more </a:t>
            </a:r>
            <a:r>
              <a:rPr sz="2150" dirty="0">
                <a:solidFill>
                  <a:srgbClr val="0000FF"/>
                </a:solidFill>
                <a:latin typeface="Trebuchet MS"/>
                <a:cs typeface="Trebuchet MS"/>
              </a:rPr>
              <a:t>on </a:t>
            </a:r>
            <a:r>
              <a:rPr sz="2150" spc="-5" dirty="0">
                <a:solidFill>
                  <a:srgbClr val="0000FF"/>
                </a:solidFill>
                <a:latin typeface="Trebuchet MS"/>
                <a:cs typeface="Trebuchet MS"/>
              </a:rPr>
              <a:t>frequently </a:t>
            </a:r>
            <a:r>
              <a:rPr sz="2150" spc="-10" dirty="0">
                <a:solidFill>
                  <a:srgbClr val="0000FF"/>
                </a:solidFill>
                <a:latin typeface="Trebuchet MS"/>
                <a:cs typeface="Trebuchet MS"/>
              </a:rPr>
              <a:t>used</a:t>
            </a:r>
            <a:r>
              <a:rPr sz="2150" spc="-60" dirty="0">
                <a:solidFill>
                  <a:srgbClr val="0000FF"/>
                </a:solidFill>
                <a:latin typeface="Trebuchet MS"/>
                <a:cs typeface="Trebuchet MS"/>
              </a:rPr>
              <a:t> </a:t>
            </a:r>
            <a:r>
              <a:rPr sz="2150" spc="-5" dirty="0">
                <a:solidFill>
                  <a:srgbClr val="0000FF"/>
                </a:solidFill>
                <a:latin typeface="Trebuchet MS"/>
                <a:cs typeface="Trebuchet MS"/>
              </a:rPr>
              <a:t>operations</a:t>
            </a:r>
            <a:endParaRPr sz="2150">
              <a:latin typeface="Trebuchet MS"/>
              <a:cs typeface="Trebuchet MS"/>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a:spLocks noGrp="1"/>
          </p:cNvSpPr>
          <p:nvPr>
            <p:ph type="title"/>
          </p:nvPr>
        </p:nvSpPr>
        <p:spPr>
          <a:xfrm>
            <a:off x="388062" y="1275043"/>
            <a:ext cx="3574338" cy="325157"/>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p:txBody>
      </p:sp>
      <p:sp>
        <p:nvSpPr>
          <p:cNvPr id="6" name="object 6"/>
          <p:cNvSpPr txBox="1"/>
          <p:nvPr/>
        </p:nvSpPr>
        <p:spPr>
          <a:xfrm>
            <a:off x="363750" y="1656038"/>
            <a:ext cx="3903449" cy="316753"/>
          </a:xfrm>
          <a:prstGeom prst="rect">
            <a:avLst/>
          </a:prstGeom>
        </p:spPr>
        <p:txBody>
          <a:bodyPr vert="horz" wrap="square" lIns="0" tIns="16510" rIns="0" bIns="0" rtlCol="0">
            <a:spAutoFit/>
          </a:bodyPr>
          <a:lstStyle/>
          <a:p>
            <a:pPr marL="12700">
              <a:lnSpc>
                <a:spcPct val="100000"/>
              </a:lnSpc>
              <a:spcBef>
                <a:spcPts val="130"/>
              </a:spcBef>
            </a:pPr>
            <a:r>
              <a:rPr sz="1950" b="1" spc="-40" dirty="0">
                <a:solidFill>
                  <a:srgbClr val="C45911"/>
                </a:solidFill>
                <a:latin typeface="Carlito"/>
                <a:cs typeface="Carlito"/>
              </a:rPr>
              <a:t>Test </a:t>
            </a:r>
            <a:r>
              <a:rPr sz="1950" b="1" spc="10" dirty="0">
                <a:solidFill>
                  <a:srgbClr val="C45911"/>
                </a:solidFill>
                <a:latin typeface="Carlito"/>
                <a:cs typeface="Carlito"/>
              </a:rPr>
              <a:t>Design – </a:t>
            </a:r>
            <a:r>
              <a:rPr sz="1950" b="1" spc="5" dirty="0">
                <a:solidFill>
                  <a:srgbClr val="C45911"/>
                </a:solidFill>
                <a:latin typeface="Carlito"/>
                <a:cs typeface="Carlito"/>
              </a:rPr>
              <a:t>Reliability</a:t>
            </a:r>
            <a:r>
              <a:rPr sz="1950" b="1" spc="-10" dirty="0">
                <a:solidFill>
                  <a:srgbClr val="C45911"/>
                </a:solidFill>
                <a:latin typeface="Carlito"/>
                <a:cs typeface="Carlito"/>
              </a:rPr>
              <a:t> </a:t>
            </a:r>
            <a:r>
              <a:rPr sz="1950" b="1" spc="-15" dirty="0">
                <a:solidFill>
                  <a:srgbClr val="C45911"/>
                </a:solidFill>
                <a:latin typeface="Carlito"/>
                <a:cs typeface="Carlito"/>
              </a:rPr>
              <a:t>Testing</a:t>
            </a:r>
            <a:endParaRPr sz="195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9723" y="2741110"/>
            <a:ext cx="5549900" cy="730885"/>
          </a:xfrm>
          <a:prstGeom prst="rect">
            <a:avLst/>
          </a:prstGeom>
        </p:spPr>
        <p:txBody>
          <a:bodyPr vert="horz" wrap="square" lIns="0" tIns="14604" rIns="0" bIns="0" rtlCol="0">
            <a:spAutoFit/>
          </a:bodyPr>
          <a:lstStyle/>
          <a:p>
            <a:pPr marL="238125" indent="-226060">
              <a:lnSpc>
                <a:spcPct val="100000"/>
              </a:lnSpc>
              <a:spcBef>
                <a:spcPts val="114"/>
              </a:spcBef>
              <a:buClr>
                <a:srgbClr val="FF0000"/>
              </a:buClr>
              <a:buSzPct val="80434"/>
              <a:buFont typeface="Georgia"/>
              <a:buChar char=""/>
              <a:tabLst>
                <a:tab pos="238760" algn="l"/>
              </a:tabLst>
            </a:pPr>
            <a:r>
              <a:rPr spc="5" dirty="0"/>
              <a:t># of </a:t>
            </a:r>
            <a:r>
              <a:rPr dirty="0"/>
              <a:t>failures </a:t>
            </a:r>
            <a:r>
              <a:rPr spc="10"/>
              <a:t>in </a:t>
            </a:r>
            <a:r>
              <a:rPr lang="en-IN" spc="10" dirty="0"/>
              <a:t>a </a:t>
            </a:r>
            <a:r>
              <a:rPr spc="5"/>
              <a:t>given</a:t>
            </a:r>
            <a:r>
              <a:rPr spc="-105"/>
              <a:t> </a:t>
            </a:r>
            <a:r>
              <a:rPr dirty="0"/>
              <a:t>run</a:t>
            </a:r>
          </a:p>
          <a:p>
            <a:pPr marL="238125" indent="-226060">
              <a:lnSpc>
                <a:spcPct val="100000"/>
              </a:lnSpc>
              <a:spcBef>
                <a:spcPts val="10"/>
              </a:spcBef>
              <a:buClr>
                <a:srgbClr val="FF0000"/>
              </a:buClr>
              <a:buSzPct val="80434"/>
              <a:buFont typeface="Georgia"/>
              <a:buChar char=""/>
              <a:tabLst>
                <a:tab pos="238760" algn="l"/>
              </a:tabLst>
            </a:pPr>
            <a:r>
              <a:rPr i="1" dirty="0">
                <a:latin typeface="Trebuchet MS"/>
                <a:cs typeface="Trebuchet MS"/>
              </a:rPr>
              <a:t>Interval </a:t>
            </a:r>
            <a:r>
              <a:rPr spc="5" dirty="0"/>
              <a:t>of defect </a:t>
            </a:r>
            <a:r>
              <a:rPr dirty="0"/>
              <a:t>free </a:t>
            </a:r>
            <a:r>
              <a:rPr spc="5" dirty="0"/>
              <a:t>operation -</a:t>
            </a:r>
            <a:r>
              <a:rPr spc="-145" dirty="0"/>
              <a:t> </a:t>
            </a:r>
            <a:r>
              <a:rPr spc="5" dirty="0"/>
              <a:t>MTBF</a:t>
            </a:r>
          </a:p>
        </p:txBody>
      </p:sp>
      <p:sp>
        <p:nvSpPr>
          <p:cNvPr id="3" name="object 3"/>
          <p:cNvSpPr txBox="1"/>
          <p:nvPr/>
        </p:nvSpPr>
        <p:spPr>
          <a:xfrm>
            <a:off x="1509723" y="3445195"/>
            <a:ext cx="6000750" cy="2944495"/>
          </a:xfrm>
          <a:prstGeom prst="rect">
            <a:avLst/>
          </a:prstGeom>
        </p:spPr>
        <p:txBody>
          <a:bodyPr vert="horz" wrap="square" lIns="0" tIns="13335" rIns="0" bIns="0" rtlCol="0">
            <a:spAutoFit/>
          </a:bodyPr>
          <a:lstStyle/>
          <a:p>
            <a:pPr marL="238125" marR="5080" indent="-226060">
              <a:lnSpc>
                <a:spcPct val="100400"/>
              </a:lnSpc>
              <a:spcBef>
                <a:spcPts val="105"/>
              </a:spcBef>
              <a:buClr>
                <a:srgbClr val="FF0000"/>
              </a:buClr>
              <a:buSzPct val="80434"/>
              <a:buFont typeface="Georgia"/>
              <a:buChar char=""/>
              <a:tabLst>
                <a:tab pos="238760" algn="l"/>
              </a:tabLst>
            </a:pPr>
            <a:r>
              <a:rPr sz="2300" dirty="0">
                <a:solidFill>
                  <a:srgbClr val="0000FF"/>
                </a:solidFill>
                <a:latin typeface="Trebuchet MS"/>
                <a:cs typeface="Trebuchet MS"/>
              </a:rPr>
              <a:t>Configuration </a:t>
            </a:r>
            <a:r>
              <a:rPr sz="2300" spc="5" dirty="0">
                <a:solidFill>
                  <a:srgbClr val="0000FF"/>
                </a:solidFill>
                <a:latin typeface="Trebuchet MS"/>
                <a:cs typeface="Trebuchet MS"/>
              </a:rPr>
              <a:t>parameter </a:t>
            </a:r>
            <a:r>
              <a:rPr sz="2300" dirty="0">
                <a:solidFill>
                  <a:srgbClr val="0000FF"/>
                </a:solidFill>
                <a:latin typeface="Trebuchet MS"/>
                <a:cs typeface="Trebuchet MS"/>
              </a:rPr>
              <a:t>sensitivity </a:t>
            </a:r>
            <a:r>
              <a:rPr sz="2300" spc="5" dirty="0">
                <a:solidFill>
                  <a:srgbClr val="0000FF"/>
                </a:solidFill>
                <a:latin typeface="Trebuchet MS"/>
                <a:cs typeface="Trebuchet MS"/>
              </a:rPr>
              <a:t>– Which  parameter </a:t>
            </a:r>
            <a:r>
              <a:rPr sz="2300" dirty="0">
                <a:solidFill>
                  <a:srgbClr val="0000FF"/>
                </a:solidFill>
                <a:latin typeface="Trebuchet MS"/>
                <a:cs typeface="Trebuchet MS"/>
              </a:rPr>
              <a:t>causes more</a:t>
            </a:r>
            <a:r>
              <a:rPr sz="2300" spc="-35" dirty="0">
                <a:solidFill>
                  <a:srgbClr val="0000FF"/>
                </a:solidFill>
                <a:latin typeface="Trebuchet MS"/>
                <a:cs typeface="Trebuchet MS"/>
              </a:rPr>
              <a:t> </a:t>
            </a:r>
            <a:r>
              <a:rPr sz="2300" dirty="0">
                <a:solidFill>
                  <a:srgbClr val="0000FF"/>
                </a:solidFill>
                <a:latin typeface="Trebuchet MS"/>
                <a:cs typeface="Trebuchet MS"/>
              </a:rPr>
              <a:t>unreliability?</a:t>
            </a:r>
            <a:endParaRPr sz="2300">
              <a:latin typeface="Trebuchet MS"/>
              <a:cs typeface="Trebuchet MS"/>
            </a:endParaRPr>
          </a:p>
          <a:p>
            <a:pPr marL="238125" indent="-226060">
              <a:lnSpc>
                <a:spcPct val="100000"/>
              </a:lnSpc>
              <a:spcBef>
                <a:spcPts val="10"/>
              </a:spcBef>
              <a:buClr>
                <a:srgbClr val="FF0000"/>
              </a:buClr>
              <a:buSzPct val="80434"/>
              <a:buFont typeface="Georgia"/>
              <a:buChar char=""/>
              <a:tabLst>
                <a:tab pos="238760" algn="l"/>
              </a:tabLst>
            </a:pPr>
            <a:r>
              <a:rPr sz="2300" dirty="0">
                <a:solidFill>
                  <a:srgbClr val="0000FF"/>
                </a:solidFill>
                <a:latin typeface="Trebuchet MS"/>
                <a:cs typeface="Trebuchet MS"/>
              </a:rPr>
              <a:t>Identifying </a:t>
            </a:r>
            <a:r>
              <a:rPr sz="2300" spc="5" dirty="0">
                <a:solidFill>
                  <a:srgbClr val="0000FF"/>
                </a:solidFill>
                <a:latin typeface="Trebuchet MS"/>
                <a:cs typeface="Trebuchet MS"/>
              </a:rPr>
              <a:t>causes of </a:t>
            </a:r>
            <a:r>
              <a:rPr sz="2300" dirty="0">
                <a:solidFill>
                  <a:srgbClr val="0000FF"/>
                </a:solidFill>
                <a:latin typeface="Trebuchet MS"/>
                <a:cs typeface="Trebuchet MS"/>
              </a:rPr>
              <a:t>failures </a:t>
            </a:r>
            <a:r>
              <a:rPr sz="2300" spc="-5" dirty="0">
                <a:solidFill>
                  <a:srgbClr val="0000FF"/>
                </a:solidFill>
                <a:latin typeface="Trebuchet MS"/>
                <a:cs typeface="Trebuchet MS"/>
              </a:rPr>
              <a:t>is</a:t>
            </a:r>
            <a:r>
              <a:rPr sz="2300" spc="-85" dirty="0">
                <a:solidFill>
                  <a:srgbClr val="0000FF"/>
                </a:solidFill>
                <a:latin typeface="Trebuchet MS"/>
                <a:cs typeface="Trebuchet MS"/>
              </a:rPr>
              <a:t> </a:t>
            </a:r>
            <a:r>
              <a:rPr sz="2300" dirty="0">
                <a:solidFill>
                  <a:srgbClr val="0000FF"/>
                </a:solidFill>
                <a:latin typeface="Trebuchet MS"/>
                <a:cs typeface="Trebuchet MS"/>
              </a:rPr>
              <a:t>hardest.</a:t>
            </a:r>
            <a:endParaRPr sz="2300">
              <a:latin typeface="Trebuchet MS"/>
              <a:cs typeface="Trebuchet MS"/>
            </a:endParaRPr>
          </a:p>
          <a:p>
            <a:pPr marL="238125" indent="-226060">
              <a:lnSpc>
                <a:spcPct val="100000"/>
              </a:lnSpc>
              <a:spcBef>
                <a:spcPts val="15"/>
              </a:spcBef>
              <a:buClr>
                <a:srgbClr val="FF0000"/>
              </a:buClr>
              <a:buSzPct val="80434"/>
              <a:buFont typeface="Georgia"/>
              <a:buChar char=""/>
              <a:tabLst>
                <a:tab pos="238760" algn="l"/>
              </a:tabLst>
            </a:pPr>
            <a:r>
              <a:rPr sz="2300" spc="-10" dirty="0">
                <a:solidFill>
                  <a:srgbClr val="0000FF"/>
                </a:solidFill>
                <a:latin typeface="Trebuchet MS"/>
                <a:cs typeface="Trebuchet MS"/>
              </a:rPr>
              <a:t>Possible </a:t>
            </a:r>
            <a:r>
              <a:rPr sz="2300" dirty="0">
                <a:solidFill>
                  <a:srgbClr val="0000FF"/>
                </a:solidFill>
                <a:latin typeface="Trebuchet MS"/>
                <a:cs typeface="Trebuchet MS"/>
              </a:rPr>
              <a:t>Failures</a:t>
            </a:r>
            <a:r>
              <a:rPr sz="2300" spc="-20" dirty="0">
                <a:solidFill>
                  <a:srgbClr val="0000FF"/>
                </a:solidFill>
                <a:latin typeface="Trebuchet MS"/>
                <a:cs typeface="Trebuchet MS"/>
              </a:rPr>
              <a:t> </a:t>
            </a:r>
            <a:r>
              <a:rPr sz="2300" dirty="0">
                <a:solidFill>
                  <a:srgbClr val="0000FF"/>
                </a:solidFill>
                <a:latin typeface="Trebuchet MS"/>
                <a:cs typeface="Trebuchet MS"/>
              </a:rPr>
              <a:t>reasons?</a:t>
            </a:r>
            <a:endParaRPr sz="2300">
              <a:latin typeface="Trebuchet MS"/>
              <a:cs typeface="Trebuchet MS"/>
            </a:endParaRPr>
          </a:p>
          <a:p>
            <a:pPr marL="676910" lvl="1" indent="-287020">
              <a:lnSpc>
                <a:spcPct val="100000"/>
              </a:lnSpc>
              <a:spcBef>
                <a:spcPts val="35"/>
              </a:spcBef>
              <a:buClr>
                <a:srgbClr val="FF0000"/>
              </a:buClr>
              <a:buSzPct val="79487"/>
              <a:buFont typeface="Georgia"/>
              <a:buChar char=""/>
              <a:tabLst>
                <a:tab pos="676910" algn="l"/>
                <a:tab pos="677545" algn="l"/>
              </a:tabLst>
            </a:pPr>
            <a:r>
              <a:rPr sz="1950" spc="15" dirty="0">
                <a:solidFill>
                  <a:srgbClr val="0000FF"/>
                </a:solidFill>
                <a:latin typeface="Trebuchet MS"/>
                <a:cs typeface="Trebuchet MS"/>
              </a:rPr>
              <a:t>Memory </a:t>
            </a:r>
            <a:r>
              <a:rPr sz="1950" spc="10" dirty="0">
                <a:solidFill>
                  <a:srgbClr val="0000FF"/>
                </a:solidFill>
                <a:latin typeface="Trebuchet MS"/>
                <a:cs typeface="Trebuchet MS"/>
              </a:rPr>
              <a:t>leaks</a:t>
            </a:r>
            <a:endParaRPr sz="1950">
              <a:latin typeface="Trebuchet MS"/>
              <a:cs typeface="Trebuchet MS"/>
            </a:endParaRPr>
          </a:p>
          <a:p>
            <a:pPr marL="676910" lvl="1" indent="-287020">
              <a:lnSpc>
                <a:spcPct val="100000"/>
              </a:lnSpc>
              <a:spcBef>
                <a:spcPts val="35"/>
              </a:spcBef>
              <a:buClr>
                <a:srgbClr val="FF0000"/>
              </a:buClr>
              <a:buSzPct val="79487"/>
              <a:buFont typeface="Georgia"/>
              <a:buChar char=""/>
              <a:tabLst>
                <a:tab pos="676910" algn="l"/>
                <a:tab pos="677545" algn="l"/>
              </a:tabLst>
            </a:pPr>
            <a:r>
              <a:rPr sz="1950" spc="10" dirty="0">
                <a:solidFill>
                  <a:srgbClr val="0000FF"/>
                </a:solidFill>
                <a:latin typeface="Trebuchet MS"/>
                <a:cs typeface="Trebuchet MS"/>
              </a:rPr>
              <a:t>Deep defects due </a:t>
            </a:r>
            <a:r>
              <a:rPr sz="1950" spc="5" dirty="0">
                <a:solidFill>
                  <a:srgbClr val="0000FF"/>
                </a:solidFill>
                <a:latin typeface="Trebuchet MS"/>
                <a:cs typeface="Trebuchet MS"/>
              </a:rPr>
              <a:t>to un-initialized</a:t>
            </a:r>
            <a:r>
              <a:rPr sz="1950" spc="90" dirty="0">
                <a:solidFill>
                  <a:srgbClr val="0000FF"/>
                </a:solidFill>
                <a:latin typeface="Trebuchet MS"/>
                <a:cs typeface="Trebuchet MS"/>
              </a:rPr>
              <a:t> </a:t>
            </a:r>
            <a:r>
              <a:rPr sz="1950" spc="10" dirty="0">
                <a:solidFill>
                  <a:srgbClr val="0000FF"/>
                </a:solidFill>
                <a:latin typeface="Trebuchet MS"/>
                <a:cs typeface="Trebuchet MS"/>
              </a:rPr>
              <a:t>values</a:t>
            </a:r>
            <a:endParaRPr sz="1950">
              <a:latin typeface="Trebuchet MS"/>
              <a:cs typeface="Trebuchet MS"/>
            </a:endParaRPr>
          </a:p>
          <a:p>
            <a:pPr marL="676910" lvl="1" indent="-287020">
              <a:lnSpc>
                <a:spcPct val="100000"/>
              </a:lnSpc>
              <a:spcBef>
                <a:spcPts val="40"/>
              </a:spcBef>
              <a:buClr>
                <a:srgbClr val="FF0000"/>
              </a:buClr>
              <a:buSzPct val="79487"/>
              <a:buFont typeface="Georgia"/>
              <a:buChar char=""/>
              <a:tabLst>
                <a:tab pos="676910" algn="l"/>
                <a:tab pos="677545" algn="l"/>
              </a:tabLst>
            </a:pPr>
            <a:r>
              <a:rPr sz="1950" spc="-10" dirty="0">
                <a:solidFill>
                  <a:srgbClr val="0000FF"/>
                </a:solidFill>
                <a:latin typeface="Trebuchet MS"/>
                <a:cs typeface="Trebuchet MS"/>
              </a:rPr>
              <a:t>Weak </a:t>
            </a:r>
            <a:r>
              <a:rPr sz="1950" spc="10" dirty="0">
                <a:solidFill>
                  <a:srgbClr val="0000FF"/>
                </a:solidFill>
                <a:latin typeface="Trebuchet MS"/>
                <a:cs typeface="Trebuchet MS"/>
              </a:rPr>
              <a:t>error</a:t>
            </a:r>
            <a:r>
              <a:rPr sz="1950" spc="45" dirty="0">
                <a:solidFill>
                  <a:srgbClr val="0000FF"/>
                </a:solidFill>
                <a:latin typeface="Trebuchet MS"/>
                <a:cs typeface="Trebuchet MS"/>
              </a:rPr>
              <a:t> </a:t>
            </a:r>
            <a:r>
              <a:rPr sz="1950" spc="10" dirty="0">
                <a:solidFill>
                  <a:srgbClr val="0000FF"/>
                </a:solidFill>
                <a:latin typeface="Trebuchet MS"/>
                <a:cs typeface="Trebuchet MS"/>
              </a:rPr>
              <a:t>handling</a:t>
            </a:r>
            <a:endParaRPr sz="1950">
              <a:latin typeface="Trebuchet MS"/>
              <a:cs typeface="Trebuchet MS"/>
            </a:endParaRPr>
          </a:p>
          <a:p>
            <a:pPr marL="676910" lvl="1" indent="-287020">
              <a:lnSpc>
                <a:spcPct val="100000"/>
              </a:lnSpc>
              <a:spcBef>
                <a:spcPts val="35"/>
              </a:spcBef>
              <a:buClr>
                <a:srgbClr val="FF0000"/>
              </a:buClr>
              <a:buSzPct val="79487"/>
              <a:buFont typeface="Georgia"/>
              <a:buChar char=""/>
              <a:tabLst>
                <a:tab pos="676910" algn="l"/>
                <a:tab pos="677545" algn="l"/>
              </a:tabLst>
            </a:pPr>
            <a:r>
              <a:rPr sz="1950" spc="10" dirty="0">
                <a:solidFill>
                  <a:srgbClr val="0000FF"/>
                </a:solidFill>
                <a:latin typeface="Trebuchet MS"/>
                <a:cs typeface="Trebuchet MS"/>
              </a:rPr>
              <a:t>Unstable environment</a:t>
            </a:r>
            <a:endParaRPr sz="1950">
              <a:latin typeface="Trebuchet MS"/>
              <a:cs typeface="Trebuchet MS"/>
            </a:endParaRPr>
          </a:p>
          <a:p>
            <a:pPr marL="676910" lvl="1" indent="-287020">
              <a:lnSpc>
                <a:spcPct val="100000"/>
              </a:lnSpc>
              <a:spcBef>
                <a:spcPts val="35"/>
              </a:spcBef>
              <a:buClr>
                <a:srgbClr val="FF0000"/>
              </a:buClr>
              <a:buSzPct val="79487"/>
              <a:buFont typeface="Georgia"/>
              <a:buChar char=""/>
              <a:tabLst>
                <a:tab pos="676910" algn="l"/>
                <a:tab pos="677545" algn="l"/>
              </a:tabLst>
            </a:pPr>
            <a:r>
              <a:rPr sz="1950" spc="10" dirty="0">
                <a:solidFill>
                  <a:srgbClr val="0000FF"/>
                </a:solidFill>
                <a:latin typeface="Trebuchet MS"/>
                <a:cs typeface="Trebuchet MS"/>
              </a:rPr>
              <a:t>Unintended </a:t>
            </a:r>
            <a:r>
              <a:rPr sz="1950" spc="15" dirty="0">
                <a:solidFill>
                  <a:srgbClr val="0000FF"/>
                </a:solidFill>
                <a:latin typeface="Trebuchet MS"/>
                <a:cs typeface="Trebuchet MS"/>
              </a:rPr>
              <a:t>“side</a:t>
            </a:r>
            <a:r>
              <a:rPr sz="1950" spc="30" dirty="0">
                <a:solidFill>
                  <a:srgbClr val="0000FF"/>
                </a:solidFill>
                <a:latin typeface="Trebuchet MS"/>
                <a:cs typeface="Trebuchet MS"/>
              </a:rPr>
              <a:t> </a:t>
            </a:r>
            <a:r>
              <a:rPr sz="1950" spc="10" dirty="0">
                <a:solidFill>
                  <a:srgbClr val="0000FF"/>
                </a:solidFill>
                <a:latin typeface="Trebuchet MS"/>
                <a:cs typeface="Trebuchet MS"/>
              </a:rPr>
              <a:t>effects”</a:t>
            </a:r>
            <a:endParaRPr sz="1950">
              <a:latin typeface="Trebuchet MS"/>
              <a:cs typeface="Trebuchet MS"/>
            </a:endParaRPr>
          </a:p>
        </p:txBody>
      </p:sp>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4055849"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5"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Reliability </a:t>
            </a:r>
            <a:r>
              <a:rPr sz="1950" b="1" spc="-40" dirty="0">
                <a:solidFill>
                  <a:srgbClr val="C45911"/>
                </a:solidFill>
                <a:latin typeface="Carlito"/>
                <a:cs typeface="Carlito"/>
              </a:rPr>
              <a:t>Test</a:t>
            </a:r>
            <a:r>
              <a:rPr sz="1950" b="1" spc="-65" dirty="0">
                <a:solidFill>
                  <a:srgbClr val="C45911"/>
                </a:solidFill>
                <a:latin typeface="Carlito"/>
                <a:cs typeface="Carlito"/>
              </a:rPr>
              <a:t> </a:t>
            </a:r>
            <a:r>
              <a:rPr sz="1950" b="1" spc="10" dirty="0">
                <a:solidFill>
                  <a:srgbClr val="C45911"/>
                </a:solidFill>
                <a:latin typeface="Carlito"/>
                <a:cs typeface="Carlito"/>
              </a:rPr>
              <a:t>Outcomes</a:t>
            </a:r>
            <a:endParaRPr sz="1950">
              <a:latin typeface="Carlito"/>
              <a:cs typeface="Carl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4" name="object 4"/>
          <p:cNvSpPr txBox="1"/>
          <p:nvPr/>
        </p:nvSpPr>
        <p:spPr>
          <a:xfrm>
            <a:off x="363751" y="1195800"/>
            <a:ext cx="7564120" cy="4736465"/>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Stress</a:t>
            </a:r>
            <a:r>
              <a:rPr sz="1950" b="1" spc="10" dirty="0">
                <a:solidFill>
                  <a:srgbClr val="C45911"/>
                </a:solidFill>
                <a:latin typeface="Carlito"/>
                <a:cs typeface="Carlito"/>
              </a:rPr>
              <a:t> </a:t>
            </a:r>
            <a:r>
              <a:rPr sz="1950" b="1" spc="-20" dirty="0">
                <a:solidFill>
                  <a:srgbClr val="C45911"/>
                </a:solidFill>
                <a:latin typeface="Carlito"/>
                <a:cs typeface="Carlito"/>
              </a:rPr>
              <a:t>Testing</a:t>
            </a:r>
            <a:endParaRPr sz="1950">
              <a:latin typeface="Carlito"/>
              <a:cs typeface="Carlito"/>
            </a:endParaRPr>
          </a:p>
          <a:p>
            <a:pPr>
              <a:lnSpc>
                <a:spcPct val="100000"/>
              </a:lnSpc>
            </a:pPr>
            <a:endParaRPr sz="2000">
              <a:latin typeface="Carlito"/>
              <a:cs typeface="Carlito"/>
            </a:endParaRPr>
          </a:p>
          <a:p>
            <a:pPr>
              <a:lnSpc>
                <a:spcPct val="100000"/>
              </a:lnSpc>
              <a:spcBef>
                <a:spcPts val="20"/>
              </a:spcBef>
            </a:pPr>
            <a:endParaRPr sz="2450">
              <a:latin typeface="Carlito"/>
              <a:cs typeface="Carlito"/>
            </a:endParaRPr>
          </a:p>
          <a:p>
            <a:pPr marL="1508760" marR="5715" indent="-226060" algn="just">
              <a:lnSpc>
                <a:spcPts val="2150"/>
              </a:lnSpc>
              <a:buClr>
                <a:srgbClr val="FF0000"/>
              </a:buClr>
              <a:buSzPct val="79487"/>
              <a:buFont typeface="Georgia"/>
              <a:buChar char=""/>
              <a:tabLst>
                <a:tab pos="1509395" algn="l"/>
              </a:tabLst>
            </a:pPr>
            <a:r>
              <a:rPr sz="1950" spc="-114" dirty="0">
                <a:solidFill>
                  <a:srgbClr val="0000FF"/>
                </a:solidFill>
                <a:latin typeface="Trebuchet MS"/>
                <a:cs typeface="Trebuchet MS"/>
              </a:rPr>
              <a:t>To </a:t>
            </a:r>
            <a:r>
              <a:rPr sz="1950" spc="5" dirty="0">
                <a:solidFill>
                  <a:srgbClr val="0000FF"/>
                </a:solidFill>
                <a:latin typeface="Trebuchet MS"/>
                <a:cs typeface="Trebuchet MS"/>
              </a:rPr>
              <a:t>test </a:t>
            </a:r>
            <a:r>
              <a:rPr sz="1950" spc="10" dirty="0">
                <a:solidFill>
                  <a:srgbClr val="0000FF"/>
                </a:solidFill>
                <a:latin typeface="Trebuchet MS"/>
                <a:cs typeface="Trebuchet MS"/>
              </a:rPr>
              <a:t>the </a:t>
            </a:r>
            <a:r>
              <a:rPr sz="1950" spc="15" dirty="0">
                <a:solidFill>
                  <a:srgbClr val="0000FF"/>
                </a:solidFill>
                <a:latin typeface="Trebuchet MS"/>
                <a:cs typeface="Trebuchet MS"/>
              </a:rPr>
              <a:t>behavior of </a:t>
            </a:r>
            <a:r>
              <a:rPr sz="1950" spc="10" dirty="0">
                <a:solidFill>
                  <a:srgbClr val="0000FF"/>
                </a:solidFill>
                <a:latin typeface="Trebuchet MS"/>
                <a:cs typeface="Trebuchet MS"/>
              </a:rPr>
              <a:t>the </a:t>
            </a:r>
            <a:r>
              <a:rPr sz="1950" spc="15" dirty="0">
                <a:solidFill>
                  <a:srgbClr val="0000FF"/>
                </a:solidFill>
                <a:latin typeface="Trebuchet MS"/>
                <a:cs typeface="Trebuchet MS"/>
              </a:rPr>
              <a:t>system under very severe  </a:t>
            </a:r>
            <a:r>
              <a:rPr sz="1950" spc="10" dirty="0">
                <a:solidFill>
                  <a:srgbClr val="0000FF"/>
                </a:solidFill>
                <a:latin typeface="Trebuchet MS"/>
                <a:cs typeface="Trebuchet MS"/>
              </a:rPr>
              <a:t>conditions – high </a:t>
            </a:r>
            <a:r>
              <a:rPr sz="1950" spc="15" dirty="0">
                <a:solidFill>
                  <a:srgbClr val="0000FF"/>
                </a:solidFill>
                <a:latin typeface="Trebuchet MS"/>
                <a:cs typeface="Trebuchet MS"/>
              </a:rPr>
              <a:t>load / </a:t>
            </a:r>
            <a:r>
              <a:rPr sz="1950" spc="20" dirty="0">
                <a:solidFill>
                  <a:srgbClr val="0000FF"/>
                </a:solidFill>
                <a:latin typeface="Trebuchet MS"/>
                <a:cs typeface="Trebuchet MS"/>
              </a:rPr>
              <a:t>low</a:t>
            </a:r>
            <a:r>
              <a:rPr sz="1950" spc="-35" dirty="0">
                <a:solidFill>
                  <a:srgbClr val="0000FF"/>
                </a:solidFill>
                <a:latin typeface="Trebuchet MS"/>
                <a:cs typeface="Trebuchet MS"/>
              </a:rPr>
              <a:t> </a:t>
            </a:r>
            <a:r>
              <a:rPr sz="1950" spc="10" dirty="0">
                <a:solidFill>
                  <a:srgbClr val="0000FF"/>
                </a:solidFill>
                <a:latin typeface="Trebuchet MS"/>
                <a:cs typeface="Trebuchet MS"/>
              </a:rPr>
              <a:t>resource</a:t>
            </a:r>
            <a:endParaRPr sz="1950">
              <a:latin typeface="Trebuchet MS"/>
              <a:cs typeface="Trebuchet MS"/>
            </a:endParaRPr>
          </a:p>
          <a:p>
            <a:pPr marL="1508760" marR="5080" indent="-226060" algn="just">
              <a:lnSpc>
                <a:spcPts val="2140"/>
              </a:lnSpc>
              <a:spcBef>
                <a:spcPts val="1060"/>
              </a:spcBef>
              <a:buClr>
                <a:srgbClr val="FF0000"/>
              </a:buClr>
              <a:buSzPct val="79487"/>
              <a:buFont typeface="Georgia"/>
              <a:buChar char=""/>
              <a:tabLst>
                <a:tab pos="1509395" algn="l"/>
              </a:tabLst>
            </a:pPr>
            <a:r>
              <a:rPr sz="1950" spc="20" dirty="0">
                <a:solidFill>
                  <a:srgbClr val="0000FF"/>
                </a:solidFill>
                <a:latin typeface="Trebuchet MS"/>
                <a:cs typeface="Trebuchet MS"/>
              </a:rPr>
              <a:t>Good </a:t>
            </a:r>
            <a:r>
              <a:rPr sz="1950" spc="10" dirty="0">
                <a:solidFill>
                  <a:srgbClr val="0000FF"/>
                </a:solidFill>
                <a:latin typeface="Trebuchet MS"/>
                <a:cs typeface="Trebuchet MS"/>
              </a:rPr>
              <a:t>system </a:t>
            </a:r>
            <a:r>
              <a:rPr sz="1950" spc="15" dirty="0">
                <a:solidFill>
                  <a:srgbClr val="0000FF"/>
                </a:solidFill>
                <a:latin typeface="Trebuchet MS"/>
                <a:cs typeface="Trebuchet MS"/>
              </a:rPr>
              <a:t>should show a </a:t>
            </a:r>
            <a:r>
              <a:rPr sz="1950" spc="10" dirty="0">
                <a:solidFill>
                  <a:srgbClr val="0000FF"/>
                </a:solidFill>
                <a:latin typeface="Trebuchet MS"/>
                <a:cs typeface="Trebuchet MS"/>
              </a:rPr>
              <a:t>graceful degradation </a:t>
            </a:r>
            <a:r>
              <a:rPr sz="1950" spc="15" dirty="0">
                <a:solidFill>
                  <a:srgbClr val="0000FF"/>
                </a:solidFill>
                <a:latin typeface="Trebuchet MS"/>
                <a:cs typeface="Trebuchet MS"/>
              </a:rPr>
              <a:t>in  </a:t>
            </a:r>
            <a:r>
              <a:rPr sz="1950" spc="10" dirty="0">
                <a:solidFill>
                  <a:srgbClr val="0000FF"/>
                </a:solidFill>
                <a:latin typeface="Trebuchet MS"/>
                <a:cs typeface="Trebuchet MS"/>
              </a:rPr>
              <a:t>output and safe/acceptable behavior </a:t>
            </a:r>
            <a:r>
              <a:rPr sz="1950" spc="15" dirty="0">
                <a:solidFill>
                  <a:srgbClr val="0000FF"/>
                </a:solidFill>
                <a:latin typeface="Trebuchet MS"/>
                <a:cs typeface="Trebuchet MS"/>
              </a:rPr>
              <a:t>under  </a:t>
            </a:r>
            <a:r>
              <a:rPr sz="1950" spc="10" dirty="0">
                <a:solidFill>
                  <a:srgbClr val="0000FF"/>
                </a:solidFill>
                <a:latin typeface="Trebuchet MS"/>
                <a:cs typeface="Trebuchet MS"/>
              </a:rPr>
              <a:t>extremes</a:t>
            </a:r>
            <a:endParaRPr sz="1950">
              <a:latin typeface="Trebuchet MS"/>
              <a:cs typeface="Trebuchet MS"/>
            </a:endParaRPr>
          </a:p>
          <a:p>
            <a:pPr marL="1508760" indent="-226060" algn="just">
              <a:lnSpc>
                <a:spcPts val="2245"/>
              </a:lnSpc>
              <a:spcBef>
                <a:spcPts val="830"/>
              </a:spcBef>
              <a:buClr>
                <a:srgbClr val="FF0000"/>
              </a:buClr>
              <a:buSzPct val="79487"/>
              <a:buFont typeface="Georgia"/>
              <a:buChar char=""/>
              <a:tabLst>
                <a:tab pos="1509395" algn="l"/>
              </a:tabLst>
            </a:pPr>
            <a:r>
              <a:rPr sz="1950" spc="10" dirty="0">
                <a:solidFill>
                  <a:srgbClr val="0000FF"/>
                </a:solidFill>
                <a:latin typeface="Trebuchet MS"/>
                <a:cs typeface="Trebuchet MS"/>
              </a:rPr>
              <a:t>Example:</a:t>
            </a:r>
            <a:endParaRPr sz="1950">
              <a:latin typeface="Trebuchet MS"/>
              <a:cs typeface="Trebuchet MS"/>
            </a:endParaRPr>
          </a:p>
          <a:p>
            <a:pPr marL="1880870" marR="5715" indent="-219710" algn="just">
              <a:lnSpc>
                <a:spcPct val="90000"/>
              </a:lnSpc>
              <a:spcBef>
                <a:spcPts val="105"/>
              </a:spcBef>
            </a:pPr>
            <a:r>
              <a:rPr sz="1300" spc="-700" dirty="0">
                <a:solidFill>
                  <a:srgbClr val="FF0000"/>
                </a:solidFill>
                <a:latin typeface="Georgia"/>
                <a:cs typeface="Georgia"/>
              </a:rPr>
              <a:t></a:t>
            </a:r>
            <a:r>
              <a:rPr sz="1300" spc="805" dirty="0">
                <a:solidFill>
                  <a:srgbClr val="FF0000"/>
                </a:solidFill>
                <a:latin typeface="Georgia"/>
                <a:cs typeface="Georgia"/>
              </a:rPr>
              <a:t> </a:t>
            </a:r>
            <a:r>
              <a:rPr sz="1650" spc="-10" dirty="0">
                <a:solidFill>
                  <a:srgbClr val="0000FF"/>
                </a:solidFill>
                <a:latin typeface="Trebuchet MS"/>
                <a:cs typeface="Trebuchet MS"/>
              </a:rPr>
              <a:t>Performing </a:t>
            </a:r>
            <a:r>
              <a:rPr sz="1650" spc="-5" dirty="0">
                <a:solidFill>
                  <a:srgbClr val="0000FF"/>
                </a:solidFill>
                <a:latin typeface="Trebuchet MS"/>
                <a:cs typeface="Trebuchet MS"/>
              </a:rPr>
              <a:t>login, </a:t>
            </a:r>
            <a:r>
              <a:rPr sz="1650" spc="-40" dirty="0">
                <a:solidFill>
                  <a:srgbClr val="0000FF"/>
                </a:solidFill>
                <a:latin typeface="Trebuchet MS"/>
                <a:cs typeface="Trebuchet MS"/>
              </a:rPr>
              <a:t>query, </a:t>
            </a:r>
            <a:r>
              <a:rPr sz="1650" spc="-5" dirty="0">
                <a:solidFill>
                  <a:srgbClr val="0000FF"/>
                </a:solidFill>
                <a:latin typeface="Trebuchet MS"/>
                <a:cs typeface="Trebuchet MS"/>
              </a:rPr>
              <a:t>add, </a:t>
            </a:r>
            <a:r>
              <a:rPr sz="1650" spc="-40" dirty="0">
                <a:solidFill>
                  <a:srgbClr val="0000FF"/>
                </a:solidFill>
                <a:latin typeface="Trebuchet MS"/>
                <a:cs typeface="Trebuchet MS"/>
              </a:rPr>
              <a:t>repair, </a:t>
            </a:r>
            <a:r>
              <a:rPr sz="1650" spc="-5" dirty="0">
                <a:solidFill>
                  <a:srgbClr val="0000FF"/>
                </a:solidFill>
                <a:latin typeface="Trebuchet MS"/>
                <a:cs typeface="Trebuchet MS"/>
              </a:rPr>
              <a:t>backup </a:t>
            </a:r>
            <a:r>
              <a:rPr sz="1650" dirty="0">
                <a:solidFill>
                  <a:srgbClr val="0000FF"/>
                </a:solidFill>
                <a:latin typeface="Trebuchet MS"/>
                <a:cs typeface="Trebuchet MS"/>
              </a:rPr>
              <a:t>etc </a:t>
            </a:r>
            <a:r>
              <a:rPr sz="1650" spc="-5" dirty="0">
                <a:solidFill>
                  <a:srgbClr val="0000FF"/>
                </a:solidFill>
                <a:latin typeface="Trebuchet MS"/>
                <a:cs typeface="Trebuchet MS"/>
              </a:rPr>
              <a:t>operations  randomly from 50 clients simultaneously at half the rated  resource </a:t>
            </a:r>
            <a:r>
              <a:rPr sz="1650" dirty="0">
                <a:solidFill>
                  <a:srgbClr val="0000FF"/>
                </a:solidFill>
                <a:latin typeface="Trebuchet MS"/>
                <a:cs typeface="Trebuchet MS"/>
              </a:rPr>
              <a:t>levels – </a:t>
            </a:r>
            <a:r>
              <a:rPr sz="1650" spc="5" dirty="0">
                <a:solidFill>
                  <a:srgbClr val="0000FF"/>
                </a:solidFill>
                <a:latin typeface="Trebuchet MS"/>
                <a:cs typeface="Trebuchet MS"/>
              </a:rPr>
              <a:t>say </a:t>
            </a:r>
            <a:r>
              <a:rPr sz="1650" dirty="0">
                <a:solidFill>
                  <a:srgbClr val="0000FF"/>
                </a:solidFill>
                <a:latin typeface="Trebuchet MS"/>
                <a:cs typeface="Trebuchet MS"/>
              </a:rPr>
              <a:t>half memory / </a:t>
            </a:r>
            <a:r>
              <a:rPr sz="1650" spc="-5" dirty="0">
                <a:solidFill>
                  <a:srgbClr val="0000FF"/>
                </a:solidFill>
                <a:latin typeface="Trebuchet MS"/>
                <a:cs typeface="Trebuchet MS"/>
              </a:rPr>
              <a:t>low </a:t>
            </a:r>
            <a:r>
              <a:rPr sz="1650" dirty="0">
                <a:solidFill>
                  <a:srgbClr val="0000FF"/>
                </a:solidFill>
                <a:latin typeface="Trebuchet MS"/>
                <a:cs typeface="Trebuchet MS"/>
              </a:rPr>
              <a:t>speed</a:t>
            </a:r>
            <a:r>
              <a:rPr sz="1650" spc="-200" dirty="0">
                <a:solidFill>
                  <a:srgbClr val="0000FF"/>
                </a:solidFill>
                <a:latin typeface="Trebuchet MS"/>
                <a:cs typeface="Trebuchet MS"/>
              </a:rPr>
              <a:t> </a:t>
            </a:r>
            <a:r>
              <a:rPr sz="1650" dirty="0">
                <a:solidFill>
                  <a:srgbClr val="0000FF"/>
                </a:solidFill>
                <a:latin typeface="Trebuchet MS"/>
                <a:cs typeface="Trebuchet MS"/>
              </a:rPr>
              <a:t>processor…</a:t>
            </a:r>
            <a:endParaRPr sz="1650">
              <a:latin typeface="Trebuchet MS"/>
              <a:cs typeface="Trebuchet MS"/>
            </a:endParaRPr>
          </a:p>
          <a:p>
            <a:pPr marL="1508760" marR="6985" indent="-226060" algn="just">
              <a:lnSpc>
                <a:spcPts val="2150"/>
              </a:lnSpc>
              <a:spcBef>
                <a:spcPts val="1080"/>
              </a:spcBef>
              <a:buClr>
                <a:srgbClr val="FF0000"/>
              </a:buClr>
              <a:buSzPct val="79487"/>
              <a:buFont typeface="Georgia"/>
              <a:buChar char=""/>
              <a:tabLst>
                <a:tab pos="1509395" algn="l"/>
              </a:tabLst>
            </a:pPr>
            <a:r>
              <a:rPr sz="1950" spc="10" dirty="0">
                <a:solidFill>
                  <a:srgbClr val="0000FF"/>
                </a:solidFill>
                <a:latin typeface="Trebuchet MS"/>
                <a:cs typeface="Trebuchet MS"/>
              </a:rPr>
              <a:t>Since </a:t>
            </a:r>
            <a:r>
              <a:rPr sz="1950" spc="15" dirty="0">
                <a:solidFill>
                  <a:srgbClr val="0000FF"/>
                </a:solidFill>
                <a:latin typeface="Trebuchet MS"/>
                <a:cs typeface="Trebuchet MS"/>
              </a:rPr>
              <a:t>stressed </a:t>
            </a:r>
            <a:r>
              <a:rPr sz="1950" spc="10" dirty="0">
                <a:solidFill>
                  <a:srgbClr val="0000FF"/>
                </a:solidFill>
                <a:latin typeface="Trebuchet MS"/>
                <a:cs typeface="Trebuchet MS"/>
              </a:rPr>
              <a:t>conditions </a:t>
            </a:r>
            <a:r>
              <a:rPr sz="1950" spc="5" dirty="0">
                <a:solidFill>
                  <a:srgbClr val="0000FF"/>
                </a:solidFill>
                <a:latin typeface="Trebuchet MS"/>
                <a:cs typeface="Trebuchet MS"/>
              </a:rPr>
              <a:t>are </a:t>
            </a:r>
            <a:r>
              <a:rPr sz="1950" spc="15" dirty="0">
                <a:solidFill>
                  <a:srgbClr val="0000FF"/>
                </a:solidFill>
                <a:latin typeface="Trebuchet MS"/>
                <a:cs typeface="Trebuchet MS"/>
              </a:rPr>
              <a:t>randomly </a:t>
            </a:r>
            <a:r>
              <a:rPr sz="1950" spc="10" dirty="0">
                <a:solidFill>
                  <a:srgbClr val="0000FF"/>
                </a:solidFill>
                <a:latin typeface="Trebuchet MS"/>
                <a:cs typeface="Trebuchet MS"/>
              </a:rPr>
              <a:t>applied </a:t>
            </a:r>
            <a:r>
              <a:rPr sz="1950" spc="15" dirty="0">
                <a:solidFill>
                  <a:srgbClr val="0000FF"/>
                </a:solidFill>
                <a:latin typeface="Trebuchet MS"/>
                <a:cs typeface="Trebuchet MS"/>
              </a:rPr>
              <a:t>over  a </a:t>
            </a:r>
            <a:r>
              <a:rPr sz="1950" spc="10" dirty="0">
                <a:solidFill>
                  <a:srgbClr val="0000FF"/>
                </a:solidFill>
                <a:latin typeface="Trebuchet MS"/>
                <a:cs typeface="Trebuchet MS"/>
              </a:rPr>
              <a:t>period </a:t>
            </a:r>
            <a:r>
              <a:rPr sz="1950" spc="15" dirty="0">
                <a:solidFill>
                  <a:srgbClr val="0000FF"/>
                </a:solidFill>
                <a:latin typeface="Trebuchet MS"/>
                <a:cs typeface="Trebuchet MS"/>
              </a:rPr>
              <a:t>of </a:t>
            </a:r>
            <a:r>
              <a:rPr sz="1950" spc="10" dirty="0">
                <a:solidFill>
                  <a:srgbClr val="0000FF"/>
                </a:solidFill>
                <a:latin typeface="Trebuchet MS"/>
                <a:cs typeface="Trebuchet MS"/>
              </a:rPr>
              <a:t>time, </a:t>
            </a:r>
            <a:r>
              <a:rPr sz="1950" spc="5" dirty="0">
                <a:solidFill>
                  <a:srgbClr val="0000FF"/>
                </a:solidFill>
                <a:latin typeface="Trebuchet MS"/>
                <a:cs typeface="Trebuchet MS"/>
              </a:rPr>
              <a:t>this </a:t>
            </a:r>
            <a:r>
              <a:rPr sz="1950" dirty="0">
                <a:solidFill>
                  <a:srgbClr val="0000FF"/>
                </a:solidFill>
                <a:latin typeface="Trebuchet MS"/>
                <a:cs typeface="Trebuchet MS"/>
              </a:rPr>
              <a:t>is </a:t>
            </a:r>
            <a:r>
              <a:rPr sz="1950" spc="10" dirty="0">
                <a:solidFill>
                  <a:srgbClr val="0000FF"/>
                </a:solidFill>
                <a:latin typeface="Trebuchet MS"/>
                <a:cs typeface="Trebuchet MS"/>
              </a:rPr>
              <a:t>similar </a:t>
            </a:r>
            <a:r>
              <a:rPr sz="1950" spc="5" dirty="0">
                <a:solidFill>
                  <a:srgbClr val="0000FF"/>
                </a:solidFill>
                <a:latin typeface="Trebuchet MS"/>
                <a:cs typeface="Trebuchet MS"/>
              </a:rPr>
              <a:t>to reliability</a:t>
            </a:r>
            <a:r>
              <a:rPr sz="1950" spc="90" dirty="0">
                <a:solidFill>
                  <a:srgbClr val="0000FF"/>
                </a:solidFill>
                <a:latin typeface="Trebuchet MS"/>
                <a:cs typeface="Trebuchet MS"/>
              </a:rPr>
              <a:t> </a:t>
            </a:r>
            <a:r>
              <a:rPr sz="1950" spc="5" dirty="0">
                <a:solidFill>
                  <a:srgbClr val="0000FF"/>
                </a:solidFill>
                <a:latin typeface="Trebuchet MS"/>
                <a:cs typeface="Trebuchet MS"/>
              </a:rPr>
              <a:t>tests</a:t>
            </a:r>
            <a:endParaRPr sz="195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9660" y="2799096"/>
            <a:ext cx="5418455" cy="378460"/>
          </a:xfrm>
          <a:prstGeom prst="rect">
            <a:avLst/>
          </a:prstGeom>
        </p:spPr>
        <p:txBody>
          <a:bodyPr vert="horz" wrap="square" lIns="0" tIns="14604" rIns="0" bIns="0" rtlCol="0">
            <a:spAutoFit/>
          </a:bodyPr>
          <a:lstStyle/>
          <a:p>
            <a:pPr marL="12700">
              <a:lnSpc>
                <a:spcPct val="100000"/>
              </a:lnSpc>
              <a:spcBef>
                <a:spcPts val="114"/>
              </a:spcBef>
            </a:pPr>
            <a:r>
              <a:rPr sz="1850" spc="-1005" dirty="0">
                <a:solidFill>
                  <a:srgbClr val="FF0000"/>
                </a:solidFill>
                <a:latin typeface="Georgia"/>
                <a:cs typeface="Georgia"/>
              </a:rPr>
              <a:t></a:t>
            </a:r>
            <a:r>
              <a:rPr sz="1850" spc="475" dirty="0">
                <a:solidFill>
                  <a:srgbClr val="FF0000"/>
                </a:solidFill>
                <a:latin typeface="Georgia"/>
                <a:cs typeface="Georgia"/>
              </a:rPr>
              <a:t> </a:t>
            </a:r>
            <a:r>
              <a:rPr spc="-25" dirty="0"/>
              <a:t>Run </a:t>
            </a:r>
            <a:r>
              <a:rPr spc="10" dirty="0"/>
              <a:t>the </a:t>
            </a:r>
            <a:r>
              <a:rPr spc="5" dirty="0"/>
              <a:t>application with very high</a:t>
            </a:r>
            <a:r>
              <a:rPr spc="-190" dirty="0"/>
              <a:t> </a:t>
            </a:r>
            <a:r>
              <a:rPr spc="5" dirty="0"/>
              <a:t>load</a:t>
            </a:r>
            <a:endParaRPr sz="1850">
              <a:latin typeface="Georgia"/>
              <a:cs typeface="Georgia"/>
            </a:endParaRPr>
          </a:p>
        </p:txBody>
      </p:sp>
      <p:sp>
        <p:nvSpPr>
          <p:cNvPr id="3" name="object 3"/>
          <p:cNvSpPr txBox="1"/>
          <p:nvPr/>
        </p:nvSpPr>
        <p:spPr>
          <a:xfrm>
            <a:off x="1759660" y="3151939"/>
            <a:ext cx="5756275" cy="2379345"/>
          </a:xfrm>
          <a:prstGeom prst="rect">
            <a:avLst/>
          </a:prstGeom>
        </p:spPr>
        <p:txBody>
          <a:bodyPr vert="horz" wrap="square" lIns="0" tIns="114300" rIns="0" bIns="0" rtlCol="0">
            <a:spAutoFit/>
          </a:bodyPr>
          <a:lstStyle/>
          <a:p>
            <a:pPr marL="238125" indent="-226060">
              <a:lnSpc>
                <a:spcPct val="100000"/>
              </a:lnSpc>
              <a:spcBef>
                <a:spcPts val="900"/>
              </a:spcBef>
              <a:buClr>
                <a:srgbClr val="FF0000"/>
              </a:buClr>
              <a:buSzPct val="80434"/>
              <a:buFont typeface="Georgia"/>
              <a:buChar char=""/>
              <a:tabLst>
                <a:tab pos="238760" algn="l"/>
              </a:tabLst>
            </a:pPr>
            <a:r>
              <a:rPr sz="2300" spc="-25" dirty="0">
                <a:solidFill>
                  <a:srgbClr val="0000FF"/>
                </a:solidFill>
                <a:latin typeface="Trebuchet MS"/>
                <a:cs typeface="Trebuchet MS"/>
              </a:rPr>
              <a:t>Run </a:t>
            </a:r>
            <a:r>
              <a:rPr sz="2300" spc="10" dirty="0">
                <a:solidFill>
                  <a:srgbClr val="0000FF"/>
                </a:solidFill>
                <a:latin typeface="Trebuchet MS"/>
                <a:cs typeface="Trebuchet MS"/>
              </a:rPr>
              <a:t>the app </a:t>
            </a:r>
            <a:r>
              <a:rPr sz="2300" spc="5" dirty="0">
                <a:solidFill>
                  <a:srgbClr val="0000FF"/>
                </a:solidFill>
                <a:latin typeface="Trebuchet MS"/>
                <a:cs typeface="Trebuchet MS"/>
              </a:rPr>
              <a:t>with </a:t>
            </a:r>
            <a:r>
              <a:rPr sz="2300" dirty="0">
                <a:solidFill>
                  <a:srgbClr val="0000FF"/>
                </a:solidFill>
                <a:latin typeface="Trebuchet MS"/>
                <a:cs typeface="Trebuchet MS"/>
              </a:rPr>
              <a:t>very </a:t>
            </a:r>
            <a:r>
              <a:rPr sz="2300" spc="5" dirty="0">
                <a:solidFill>
                  <a:srgbClr val="0000FF"/>
                </a:solidFill>
                <a:latin typeface="Trebuchet MS"/>
                <a:cs typeface="Trebuchet MS"/>
              </a:rPr>
              <a:t>low resource</a:t>
            </a:r>
            <a:r>
              <a:rPr sz="2300" spc="-175" dirty="0">
                <a:solidFill>
                  <a:srgbClr val="0000FF"/>
                </a:solidFill>
                <a:latin typeface="Trebuchet MS"/>
                <a:cs typeface="Trebuchet MS"/>
              </a:rPr>
              <a:t> </a:t>
            </a:r>
            <a:r>
              <a:rPr sz="2300" spc="5" dirty="0">
                <a:solidFill>
                  <a:srgbClr val="0000FF"/>
                </a:solidFill>
                <a:latin typeface="Trebuchet MS"/>
                <a:cs typeface="Trebuchet MS"/>
              </a:rPr>
              <a:t>levels</a:t>
            </a:r>
            <a:endParaRPr sz="2300">
              <a:latin typeface="Trebuchet MS"/>
              <a:cs typeface="Trebuchet MS"/>
            </a:endParaRPr>
          </a:p>
          <a:p>
            <a:pPr marL="238125" indent="-226060">
              <a:lnSpc>
                <a:spcPct val="100000"/>
              </a:lnSpc>
              <a:spcBef>
                <a:spcPts val="805"/>
              </a:spcBef>
              <a:buClr>
                <a:srgbClr val="FF0000"/>
              </a:buClr>
              <a:buSzPct val="80434"/>
              <a:buFont typeface="Georgia"/>
              <a:buChar char=""/>
              <a:tabLst>
                <a:tab pos="238760" algn="l"/>
              </a:tabLst>
            </a:pPr>
            <a:r>
              <a:rPr sz="2300" spc="-25" dirty="0">
                <a:solidFill>
                  <a:srgbClr val="0000FF"/>
                </a:solidFill>
                <a:latin typeface="Trebuchet MS"/>
                <a:cs typeface="Trebuchet MS"/>
              </a:rPr>
              <a:t>Run </a:t>
            </a:r>
            <a:r>
              <a:rPr sz="2300" spc="5" dirty="0">
                <a:solidFill>
                  <a:srgbClr val="0000FF"/>
                </a:solidFill>
                <a:latin typeface="Trebuchet MS"/>
                <a:cs typeface="Trebuchet MS"/>
              </a:rPr>
              <a:t>multiple concurrent</a:t>
            </a:r>
            <a:r>
              <a:rPr sz="2300" spc="-80" dirty="0">
                <a:solidFill>
                  <a:srgbClr val="0000FF"/>
                </a:solidFill>
                <a:latin typeface="Trebuchet MS"/>
                <a:cs typeface="Trebuchet MS"/>
              </a:rPr>
              <a:t> </a:t>
            </a:r>
            <a:r>
              <a:rPr sz="2300" dirty="0">
                <a:solidFill>
                  <a:srgbClr val="0000FF"/>
                </a:solidFill>
                <a:latin typeface="Trebuchet MS"/>
                <a:cs typeface="Trebuchet MS"/>
              </a:rPr>
              <a:t>sessions</a:t>
            </a:r>
            <a:endParaRPr sz="2300">
              <a:latin typeface="Trebuchet MS"/>
              <a:cs typeface="Trebuchet MS"/>
            </a:endParaRPr>
          </a:p>
          <a:p>
            <a:pPr marL="238125" indent="-226060">
              <a:lnSpc>
                <a:spcPct val="100000"/>
              </a:lnSpc>
              <a:spcBef>
                <a:spcPts val="805"/>
              </a:spcBef>
              <a:buClr>
                <a:srgbClr val="FF0000"/>
              </a:buClr>
              <a:buSzPct val="80434"/>
              <a:buFont typeface="Georgia"/>
              <a:buChar char=""/>
              <a:tabLst>
                <a:tab pos="238760" algn="l"/>
              </a:tabLst>
            </a:pPr>
            <a:r>
              <a:rPr sz="2300" spc="-45" dirty="0">
                <a:solidFill>
                  <a:srgbClr val="0000FF"/>
                </a:solidFill>
                <a:latin typeface="Trebuchet MS"/>
                <a:cs typeface="Trebuchet MS"/>
              </a:rPr>
              <a:t>Vary </a:t>
            </a:r>
            <a:r>
              <a:rPr sz="2300" spc="10" dirty="0">
                <a:solidFill>
                  <a:srgbClr val="0000FF"/>
                </a:solidFill>
                <a:latin typeface="Trebuchet MS"/>
                <a:cs typeface="Trebuchet MS"/>
              </a:rPr>
              <a:t>the </a:t>
            </a:r>
            <a:r>
              <a:rPr sz="2300" spc="5" dirty="0">
                <a:solidFill>
                  <a:srgbClr val="0000FF"/>
                </a:solidFill>
                <a:latin typeface="Trebuchet MS"/>
                <a:cs typeface="Trebuchet MS"/>
              </a:rPr>
              <a:t>loads/ resources</a:t>
            </a:r>
            <a:r>
              <a:rPr sz="2300" spc="-80" dirty="0">
                <a:solidFill>
                  <a:srgbClr val="0000FF"/>
                </a:solidFill>
                <a:latin typeface="Trebuchet MS"/>
                <a:cs typeface="Trebuchet MS"/>
              </a:rPr>
              <a:t> </a:t>
            </a:r>
            <a:r>
              <a:rPr sz="2300" spc="5" dirty="0">
                <a:solidFill>
                  <a:srgbClr val="0000FF"/>
                </a:solidFill>
                <a:latin typeface="Trebuchet MS"/>
                <a:cs typeface="Trebuchet MS"/>
              </a:rPr>
              <a:t>randomly</a:t>
            </a:r>
            <a:endParaRPr sz="2300">
              <a:latin typeface="Trebuchet MS"/>
              <a:cs typeface="Trebuchet MS"/>
            </a:endParaRPr>
          </a:p>
          <a:p>
            <a:pPr marL="238125" indent="-226060">
              <a:lnSpc>
                <a:spcPts val="2660"/>
              </a:lnSpc>
              <a:spcBef>
                <a:spcPts val="800"/>
              </a:spcBef>
              <a:buClr>
                <a:srgbClr val="FF0000"/>
              </a:buClr>
              <a:buSzPct val="80434"/>
              <a:buFont typeface="Georgia"/>
              <a:buChar char=""/>
              <a:tabLst>
                <a:tab pos="238760" algn="l"/>
              </a:tabLst>
            </a:pPr>
            <a:r>
              <a:rPr sz="2300" spc="-50" dirty="0">
                <a:solidFill>
                  <a:srgbClr val="0000FF"/>
                </a:solidFill>
                <a:latin typeface="Trebuchet MS"/>
                <a:cs typeface="Trebuchet MS"/>
              </a:rPr>
              <a:t>Tools</a:t>
            </a:r>
            <a:r>
              <a:rPr sz="2300" spc="-40" dirty="0">
                <a:solidFill>
                  <a:srgbClr val="0000FF"/>
                </a:solidFill>
                <a:latin typeface="Trebuchet MS"/>
                <a:cs typeface="Trebuchet MS"/>
              </a:rPr>
              <a:t> </a:t>
            </a:r>
            <a:r>
              <a:rPr sz="2300" spc="10" dirty="0">
                <a:solidFill>
                  <a:srgbClr val="0000FF"/>
                </a:solidFill>
                <a:latin typeface="Trebuchet MS"/>
                <a:cs typeface="Trebuchet MS"/>
              </a:rPr>
              <a:t>to</a:t>
            </a:r>
            <a:endParaRPr sz="2300">
              <a:latin typeface="Trebuchet MS"/>
              <a:cs typeface="Trebuchet MS"/>
            </a:endParaRPr>
          </a:p>
          <a:p>
            <a:pPr marL="609600" lvl="1" indent="-219710">
              <a:lnSpc>
                <a:spcPts val="2135"/>
              </a:lnSpc>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create </a:t>
            </a:r>
            <a:r>
              <a:rPr sz="1950" spc="5" dirty="0">
                <a:solidFill>
                  <a:srgbClr val="0000FF"/>
                </a:solidFill>
                <a:latin typeface="Trebuchet MS"/>
                <a:cs typeface="Trebuchet MS"/>
              </a:rPr>
              <a:t>artificial </a:t>
            </a:r>
            <a:r>
              <a:rPr sz="1950" spc="10" dirty="0">
                <a:solidFill>
                  <a:srgbClr val="0000FF"/>
                </a:solidFill>
                <a:latin typeface="Trebuchet MS"/>
                <a:cs typeface="Trebuchet MS"/>
              </a:rPr>
              <a:t>scarcity </a:t>
            </a:r>
            <a:r>
              <a:rPr sz="1950" spc="15" dirty="0">
                <a:solidFill>
                  <a:srgbClr val="0000FF"/>
                </a:solidFill>
                <a:latin typeface="Trebuchet MS"/>
                <a:cs typeface="Trebuchet MS"/>
              </a:rPr>
              <a:t>of</a:t>
            </a:r>
            <a:r>
              <a:rPr sz="1950" spc="25" dirty="0">
                <a:solidFill>
                  <a:srgbClr val="0000FF"/>
                </a:solidFill>
                <a:latin typeface="Trebuchet MS"/>
                <a:cs typeface="Trebuchet MS"/>
              </a:rPr>
              <a:t> </a:t>
            </a:r>
            <a:r>
              <a:rPr sz="1950" spc="10" dirty="0">
                <a:solidFill>
                  <a:srgbClr val="0000FF"/>
                </a:solidFill>
                <a:latin typeface="Trebuchet MS"/>
                <a:cs typeface="Trebuchet MS"/>
              </a:rPr>
              <a:t>resources</a:t>
            </a:r>
            <a:endParaRPr sz="1950">
              <a:latin typeface="Trebuchet MS"/>
              <a:cs typeface="Trebuchet MS"/>
            </a:endParaRPr>
          </a:p>
          <a:p>
            <a:pPr marL="609600" lvl="1" indent="-219710">
              <a:lnSpc>
                <a:spcPts val="2240"/>
              </a:lnSpc>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Create </a:t>
            </a:r>
            <a:r>
              <a:rPr sz="1950" spc="5" dirty="0">
                <a:solidFill>
                  <a:srgbClr val="0000FF"/>
                </a:solidFill>
                <a:latin typeface="Trebuchet MS"/>
                <a:cs typeface="Trebuchet MS"/>
              </a:rPr>
              <a:t>artificial </a:t>
            </a:r>
            <a:r>
              <a:rPr sz="1950" spc="10" dirty="0">
                <a:solidFill>
                  <a:srgbClr val="0000FF"/>
                </a:solidFill>
                <a:latin typeface="Trebuchet MS"/>
                <a:cs typeface="Trebuchet MS"/>
              </a:rPr>
              <a:t>high</a:t>
            </a:r>
            <a:r>
              <a:rPr sz="1950" spc="40" dirty="0">
                <a:solidFill>
                  <a:srgbClr val="0000FF"/>
                </a:solidFill>
                <a:latin typeface="Trebuchet MS"/>
                <a:cs typeface="Trebuchet MS"/>
              </a:rPr>
              <a:t> </a:t>
            </a:r>
            <a:r>
              <a:rPr sz="1950" spc="10" dirty="0">
                <a:solidFill>
                  <a:srgbClr val="0000FF"/>
                </a:solidFill>
                <a:latin typeface="Trebuchet MS"/>
                <a:cs typeface="Trebuchet MS"/>
              </a:rPr>
              <a:t>loads</a:t>
            </a:r>
            <a:endParaRPr sz="1950">
              <a:latin typeface="Trebuchet MS"/>
              <a:cs typeface="Trebuchet MS"/>
            </a:endParaRPr>
          </a:p>
        </p:txBody>
      </p:sp>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3674849"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5"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Stress </a:t>
            </a:r>
            <a:r>
              <a:rPr sz="1950" b="1" spc="-20" dirty="0">
                <a:solidFill>
                  <a:srgbClr val="C45911"/>
                </a:solidFill>
                <a:latin typeface="Carlito"/>
                <a:cs typeface="Carlito"/>
              </a:rPr>
              <a:t>Testing </a:t>
            </a:r>
            <a:r>
              <a:rPr sz="1950" b="1" spc="5" dirty="0">
                <a:solidFill>
                  <a:srgbClr val="C45911"/>
                </a:solidFill>
                <a:latin typeface="Carlito"/>
                <a:cs typeface="Carlito"/>
              </a:rPr>
              <a:t>- </a:t>
            </a:r>
            <a:r>
              <a:rPr sz="1950" b="1" spc="-5" dirty="0">
                <a:solidFill>
                  <a:srgbClr val="C45911"/>
                </a:solidFill>
                <a:latin typeface="Carlito"/>
                <a:cs typeface="Carlito"/>
              </a:rPr>
              <a:t>Techniques</a:t>
            </a:r>
            <a:endParaRPr sz="195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7237" y="2919446"/>
            <a:ext cx="6289040" cy="790575"/>
          </a:xfrm>
          <a:prstGeom prst="rect">
            <a:avLst/>
          </a:prstGeom>
        </p:spPr>
        <p:txBody>
          <a:bodyPr vert="horz" wrap="square" lIns="0" tIns="57150" rIns="0" bIns="0" rtlCol="0">
            <a:spAutoFit/>
          </a:bodyPr>
          <a:lstStyle/>
          <a:p>
            <a:pPr marL="238125" marR="5080" indent="-226060">
              <a:lnSpc>
                <a:spcPts val="2860"/>
              </a:lnSpc>
              <a:spcBef>
                <a:spcPts val="450"/>
              </a:spcBef>
            </a:pPr>
            <a:r>
              <a:rPr sz="2100" spc="-1135" dirty="0">
                <a:solidFill>
                  <a:srgbClr val="FF0000"/>
                </a:solidFill>
                <a:latin typeface="Georgia"/>
                <a:cs typeface="Georgia"/>
              </a:rPr>
              <a:t></a:t>
            </a:r>
            <a:r>
              <a:rPr sz="2100" spc="295" dirty="0">
                <a:solidFill>
                  <a:srgbClr val="FF0000"/>
                </a:solidFill>
                <a:latin typeface="Georgia"/>
                <a:cs typeface="Georgia"/>
              </a:rPr>
              <a:t> </a:t>
            </a:r>
            <a:r>
              <a:rPr sz="2650" spc="-5" dirty="0"/>
              <a:t>As </a:t>
            </a:r>
            <a:r>
              <a:rPr sz="2650" spc="-10" dirty="0"/>
              <a:t>the resource / </a:t>
            </a:r>
            <a:r>
              <a:rPr sz="2650" spc="-5" dirty="0"/>
              <a:t>load ratio decreases,  </a:t>
            </a:r>
            <a:r>
              <a:rPr sz="2650" spc="-10" dirty="0"/>
              <a:t>performance should </a:t>
            </a:r>
            <a:r>
              <a:rPr sz="2650" spc="-15" dirty="0"/>
              <a:t>go </a:t>
            </a:r>
            <a:r>
              <a:rPr sz="2650" spc="-10" dirty="0"/>
              <a:t>down</a:t>
            </a:r>
            <a:r>
              <a:rPr sz="2650" spc="30" dirty="0"/>
              <a:t> </a:t>
            </a:r>
            <a:r>
              <a:rPr sz="2650" spc="-40" dirty="0"/>
              <a:t>gradually.</a:t>
            </a:r>
            <a:endParaRPr sz="2650">
              <a:latin typeface="Georgia"/>
              <a:cs typeface="Georgia"/>
            </a:endParaRPr>
          </a:p>
        </p:txBody>
      </p:sp>
      <p:sp>
        <p:nvSpPr>
          <p:cNvPr id="3" name="object 3"/>
          <p:cNvSpPr txBox="1"/>
          <p:nvPr/>
        </p:nvSpPr>
        <p:spPr>
          <a:xfrm>
            <a:off x="1697237" y="3824708"/>
            <a:ext cx="6291580" cy="1696085"/>
          </a:xfrm>
          <a:prstGeom prst="rect">
            <a:avLst/>
          </a:prstGeom>
        </p:spPr>
        <p:txBody>
          <a:bodyPr vert="horz" wrap="square" lIns="0" tIns="57150" rIns="0" bIns="0" rtlCol="0">
            <a:spAutoFit/>
          </a:bodyPr>
          <a:lstStyle/>
          <a:p>
            <a:pPr marL="238125" marR="5715" indent="-226060">
              <a:lnSpc>
                <a:spcPts val="2860"/>
              </a:lnSpc>
              <a:spcBef>
                <a:spcPts val="450"/>
              </a:spcBef>
              <a:buClr>
                <a:srgbClr val="FF0000"/>
              </a:buClr>
              <a:buSzPct val="79245"/>
              <a:buFont typeface="Georgia"/>
              <a:buChar char=""/>
              <a:tabLst>
                <a:tab pos="238760" algn="l"/>
                <a:tab pos="723900" algn="l"/>
                <a:tab pos="2199640" algn="l"/>
                <a:tab pos="4073525" algn="l"/>
                <a:tab pos="5253990" algn="l"/>
                <a:tab pos="6101715" algn="l"/>
              </a:tabLst>
            </a:pPr>
            <a:r>
              <a:rPr sz="2650" spc="-5" dirty="0">
                <a:solidFill>
                  <a:srgbClr val="0000FF"/>
                </a:solidFill>
                <a:latin typeface="Trebuchet MS"/>
                <a:cs typeface="Trebuchet MS"/>
              </a:rPr>
              <a:t>In	</a:t>
            </a:r>
            <a:r>
              <a:rPr sz="2650" dirty="0">
                <a:solidFill>
                  <a:srgbClr val="0000FF"/>
                </a:solidFill>
                <a:latin typeface="Trebuchet MS"/>
                <a:cs typeface="Trebuchet MS"/>
              </a:rPr>
              <a:t>e</a:t>
            </a:r>
            <a:r>
              <a:rPr sz="2650" spc="-10" dirty="0">
                <a:solidFill>
                  <a:srgbClr val="0000FF"/>
                </a:solidFill>
                <a:latin typeface="Trebuchet MS"/>
                <a:cs typeface="Trebuchet MS"/>
              </a:rPr>
              <a:t>x</a:t>
            </a:r>
            <a:r>
              <a:rPr sz="2650" dirty="0">
                <a:solidFill>
                  <a:srgbClr val="0000FF"/>
                </a:solidFill>
                <a:latin typeface="Trebuchet MS"/>
                <a:cs typeface="Trebuchet MS"/>
              </a:rPr>
              <a:t>t</a:t>
            </a:r>
            <a:r>
              <a:rPr sz="2650" spc="-5" dirty="0">
                <a:solidFill>
                  <a:srgbClr val="0000FF"/>
                </a:solidFill>
                <a:latin typeface="Trebuchet MS"/>
                <a:cs typeface="Trebuchet MS"/>
              </a:rPr>
              <a:t>r</a:t>
            </a:r>
            <a:r>
              <a:rPr sz="2650" dirty="0">
                <a:solidFill>
                  <a:srgbClr val="0000FF"/>
                </a:solidFill>
                <a:latin typeface="Trebuchet MS"/>
                <a:cs typeface="Trebuchet MS"/>
              </a:rPr>
              <a:t>e</a:t>
            </a:r>
            <a:r>
              <a:rPr sz="2650" spc="-15" dirty="0">
                <a:solidFill>
                  <a:srgbClr val="0000FF"/>
                </a:solidFill>
                <a:latin typeface="Trebuchet MS"/>
                <a:cs typeface="Trebuchet MS"/>
              </a:rPr>
              <a:t>m</a:t>
            </a:r>
            <a:r>
              <a:rPr sz="2650" spc="-10" dirty="0">
                <a:solidFill>
                  <a:srgbClr val="0000FF"/>
                </a:solidFill>
                <a:latin typeface="Trebuchet MS"/>
                <a:cs typeface="Trebuchet MS"/>
              </a:rPr>
              <a:t>e</a:t>
            </a:r>
            <a:r>
              <a:rPr sz="2650" dirty="0">
                <a:solidFill>
                  <a:srgbClr val="0000FF"/>
                </a:solidFill>
                <a:latin typeface="Trebuchet MS"/>
                <a:cs typeface="Trebuchet MS"/>
              </a:rPr>
              <a:t>	</a:t>
            </a:r>
            <a:r>
              <a:rPr sz="2650" spc="-20" dirty="0">
                <a:solidFill>
                  <a:srgbClr val="0000FF"/>
                </a:solidFill>
                <a:latin typeface="Trebuchet MS"/>
                <a:cs typeface="Trebuchet MS"/>
              </a:rPr>
              <a:t>c</a:t>
            </a:r>
            <a:r>
              <a:rPr sz="2650" spc="-5" dirty="0">
                <a:solidFill>
                  <a:srgbClr val="0000FF"/>
                </a:solidFill>
                <a:latin typeface="Trebuchet MS"/>
                <a:cs typeface="Trebuchet MS"/>
              </a:rPr>
              <a:t>o</a:t>
            </a:r>
            <a:r>
              <a:rPr sz="2650" spc="-30" dirty="0">
                <a:solidFill>
                  <a:srgbClr val="0000FF"/>
                </a:solidFill>
                <a:latin typeface="Trebuchet MS"/>
                <a:cs typeface="Trebuchet MS"/>
              </a:rPr>
              <a:t>n</a:t>
            </a:r>
            <a:r>
              <a:rPr sz="2650" spc="-5" dirty="0">
                <a:solidFill>
                  <a:srgbClr val="0000FF"/>
                </a:solidFill>
                <a:latin typeface="Trebuchet MS"/>
                <a:cs typeface="Trebuchet MS"/>
              </a:rPr>
              <a:t>d</a:t>
            </a:r>
            <a:r>
              <a:rPr sz="2650" spc="5" dirty="0">
                <a:solidFill>
                  <a:srgbClr val="0000FF"/>
                </a:solidFill>
                <a:latin typeface="Trebuchet MS"/>
                <a:cs typeface="Trebuchet MS"/>
              </a:rPr>
              <a:t>i</a:t>
            </a:r>
            <a:r>
              <a:rPr sz="2650" spc="-25" dirty="0">
                <a:solidFill>
                  <a:srgbClr val="0000FF"/>
                </a:solidFill>
                <a:latin typeface="Trebuchet MS"/>
                <a:cs typeface="Trebuchet MS"/>
              </a:rPr>
              <a:t>t</a:t>
            </a:r>
            <a:r>
              <a:rPr sz="2650" spc="5" dirty="0">
                <a:solidFill>
                  <a:srgbClr val="0000FF"/>
                </a:solidFill>
                <a:latin typeface="Trebuchet MS"/>
                <a:cs typeface="Trebuchet MS"/>
              </a:rPr>
              <a:t>i</a:t>
            </a:r>
            <a:r>
              <a:rPr sz="2650" spc="-5" dirty="0">
                <a:solidFill>
                  <a:srgbClr val="0000FF"/>
                </a:solidFill>
                <a:latin typeface="Trebuchet MS"/>
                <a:cs typeface="Trebuchet MS"/>
              </a:rPr>
              <a:t>o</a:t>
            </a:r>
            <a:r>
              <a:rPr sz="2650" spc="-30" dirty="0">
                <a:solidFill>
                  <a:srgbClr val="0000FF"/>
                </a:solidFill>
                <a:latin typeface="Trebuchet MS"/>
                <a:cs typeface="Trebuchet MS"/>
              </a:rPr>
              <a:t>n</a:t>
            </a:r>
            <a:r>
              <a:rPr sz="2650" spc="5" dirty="0">
                <a:solidFill>
                  <a:srgbClr val="0000FF"/>
                </a:solidFill>
                <a:latin typeface="Trebuchet MS"/>
                <a:cs typeface="Trebuchet MS"/>
              </a:rPr>
              <a:t>s</a:t>
            </a:r>
            <a:r>
              <a:rPr sz="2650" spc="-5" dirty="0">
                <a:solidFill>
                  <a:srgbClr val="0000FF"/>
                </a:solidFill>
                <a:latin typeface="Trebuchet MS"/>
                <a:cs typeface="Trebuchet MS"/>
              </a:rPr>
              <a:t>,</a:t>
            </a:r>
            <a:r>
              <a:rPr sz="2650" dirty="0">
                <a:solidFill>
                  <a:srgbClr val="0000FF"/>
                </a:solidFill>
                <a:latin typeface="Trebuchet MS"/>
                <a:cs typeface="Trebuchet MS"/>
              </a:rPr>
              <a:t>	</a:t>
            </a:r>
            <a:r>
              <a:rPr sz="2650" spc="-20" dirty="0">
                <a:solidFill>
                  <a:srgbClr val="0000FF"/>
                </a:solidFill>
                <a:latin typeface="Trebuchet MS"/>
                <a:cs typeface="Trebuchet MS"/>
              </a:rPr>
              <a:t>s</a:t>
            </a:r>
            <a:r>
              <a:rPr sz="2650" spc="-5" dirty="0">
                <a:solidFill>
                  <a:srgbClr val="0000FF"/>
                </a:solidFill>
                <a:latin typeface="Trebuchet MS"/>
                <a:cs typeface="Trebuchet MS"/>
              </a:rPr>
              <a:t>ho</a:t>
            </a:r>
            <a:r>
              <a:rPr sz="2650" spc="-30" dirty="0">
                <a:solidFill>
                  <a:srgbClr val="0000FF"/>
                </a:solidFill>
                <a:latin typeface="Trebuchet MS"/>
                <a:cs typeface="Trebuchet MS"/>
              </a:rPr>
              <a:t>u</a:t>
            </a:r>
            <a:r>
              <a:rPr sz="2650" spc="5" dirty="0">
                <a:solidFill>
                  <a:srgbClr val="0000FF"/>
                </a:solidFill>
                <a:latin typeface="Trebuchet MS"/>
                <a:cs typeface="Trebuchet MS"/>
              </a:rPr>
              <a:t>l</a:t>
            </a:r>
            <a:r>
              <a:rPr sz="2650" spc="-10" dirty="0">
                <a:solidFill>
                  <a:srgbClr val="0000FF"/>
                </a:solidFill>
                <a:latin typeface="Trebuchet MS"/>
                <a:cs typeface="Trebuchet MS"/>
              </a:rPr>
              <a:t>d</a:t>
            </a:r>
            <a:r>
              <a:rPr sz="2650" dirty="0">
                <a:solidFill>
                  <a:srgbClr val="0000FF"/>
                </a:solidFill>
                <a:latin typeface="Trebuchet MS"/>
                <a:cs typeface="Trebuchet MS"/>
              </a:rPr>
              <a:t>	</a:t>
            </a:r>
            <a:r>
              <a:rPr sz="2650" spc="-20" dirty="0">
                <a:solidFill>
                  <a:srgbClr val="0000FF"/>
                </a:solidFill>
                <a:latin typeface="Trebuchet MS"/>
                <a:cs typeface="Trebuchet MS"/>
              </a:rPr>
              <a:t>s</a:t>
            </a:r>
            <a:r>
              <a:rPr sz="2650" dirty="0">
                <a:solidFill>
                  <a:srgbClr val="0000FF"/>
                </a:solidFill>
                <a:latin typeface="Trebuchet MS"/>
                <a:cs typeface="Trebuchet MS"/>
              </a:rPr>
              <a:t>to</a:t>
            </a:r>
            <a:r>
              <a:rPr sz="2650" spc="-10" dirty="0">
                <a:solidFill>
                  <a:srgbClr val="0000FF"/>
                </a:solidFill>
                <a:latin typeface="Trebuchet MS"/>
                <a:cs typeface="Trebuchet MS"/>
              </a:rPr>
              <a:t>p</a:t>
            </a:r>
            <a:r>
              <a:rPr sz="2650" dirty="0">
                <a:solidFill>
                  <a:srgbClr val="0000FF"/>
                </a:solidFill>
                <a:latin typeface="Trebuchet MS"/>
                <a:cs typeface="Trebuchet MS"/>
              </a:rPr>
              <a:t>	</a:t>
            </a:r>
            <a:r>
              <a:rPr sz="2650" spc="-5" dirty="0">
                <a:solidFill>
                  <a:srgbClr val="0000FF"/>
                </a:solidFill>
                <a:latin typeface="Trebuchet MS"/>
                <a:cs typeface="Trebuchet MS"/>
              </a:rPr>
              <a:t>/  pause</a:t>
            </a:r>
            <a:r>
              <a:rPr sz="2650" dirty="0">
                <a:solidFill>
                  <a:srgbClr val="0000FF"/>
                </a:solidFill>
                <a:latin typeface="Trebuchet MS"/>
                <a:cs typeface="Trebuchet MS"/>
              </a:rPr>
              <a:t> </a:t>
            </a:r>
            <a:r>
              <a:rPr sz="2650" spc="-10" dirty="0">
                <a:solidFill>
                  <a:srgbClr val="0000FF"/>
                </a:solidFill>
                <a:latin typeface="Trebuchet MS"/>
                <a:cs typeface="Trebuchet MS"/>
              </a:rPr>
              <a:t>gracefully</a:t>
            </a:r>
            <a:endParaRPr sz="2650">
              <a:latin typeface="Trebuchet MS"/>
              <a:cs typeface="Trebuchet MS"/>
            </a:endParaRPr>
          </a:p>
          <a:p>
            <a:pPr marL="238125" marR="5080" indent="-226060">
              <a:lnSpc>
                <a:spcPts val="2860"/>
              </a:lnSpc>
              <a:spcBef>
                <a:spcPts val="1410"/>
              </a:spcBef>
              <a:buClr>
                <a:srgbClr val="FF0000"/>
              </a:buClr>
              <a:buSzPct val="79245"/>
              <a:buFont typeface="Georgia"/>
              <a:buChar char=""/>
              <a:tabLst>
                <a:tab pos="238760" algn="l"/>
                <a:tab pos="1562100" algn="l"/>
                <a:tab pos="3034030" algn="l"/>
                <a:tab pos="5474970" algn="l"/>
              </a:tabLst>
            </a:pPr>
            <a:r>
              <a:rPr sz="2650" spc="-10" dirty="0">
                <a:solidFill>
                  <a:srgbClr val="0000FF"/>
                </a:solidFill>
                <a:latin typeface="Trebuchet MS"/>
                <a:cs typeface="Trebuchet MS"/>
              </a:rPr>
              <a:t>S</a:t>
            </a:r>
            <a:r>
              <a:rPr sz="2650" spc="-5" dirty="0">
                <a:solidFill>
                  <a:srgbClr val="0000FF"/>
                </a:solidFill>
                <a:latin typeface="Trebuchet MS"/>
                <a:cs typeface="Trebuchet MS"/>
              </a:rPr>
              <a:t>h</a:t>
            </a:r>
            <a:r>
              <a:rPr sz="2650" spc="-30" dirty="0">
                <a:solidFill>
                  <a:srgbClr val="0000FF"/>
                </a:solidFill>
                <a:latin typeface="Trebuchet MS"/>
                <a:cs typeface="Trebuchet MS"/>
              </a:rPr>
              <a:t>o</a:t>
            </a:r>
            <a:r>
              <a:rPr sz="2650" spc="-5" dirty="0">
                <a:solidFill>
                  <a:srgbClr val="0000FF"/>
                </a:solidFill>
                <a:latin typeface="Trebuchet MS"/>
                <a:cs typeface="Trebuchet MS"/>
              </a:rPr>
              <a:t>u</a:t>
            </a:r>
            <a:r>
              <a:rPr sz="2650" spc="-20" dirty="0">
                <a:solidFill>
                  <a:srgbClr val="0000FF"/>
                </a:solidFill>
                <a:latin typeface="Trebuchet MS"/>
                <a:cs typeface="Trebuchet MS"/>
              </a:rPr>
              <a:t>l</a:t>
            </a:r>
            <a:r>
              <a:rPr sz="2650" spc="-10" dirty="0">
                <a:solidFill>
                  <a:srgbClr val="0000FF"/>
                </a:solidFill>
                <a:latin typeface="Trebuchet MS"/>
                <a:cs typeface="Trebuchet MS"/>
              </a:rPr>
              <a:t>d</a:t>
            </a:r>
            <a:r>
              <a:rPr sz="2650" dirty="0">
                <a:solidFill>
                  <a:srgbClr val="0000FF"/>
                </a:solidFill>
                <a:latin typeface="Trebuchet MS"/>
                <a:cs typeface="Trebuchet MS"/>
              </a:rPr>
              <a:t>	</a:t>
            </a:r>
            <a:r>
              <a:rPr sz="2650" spc="20" dirty="0">
                <a:solidFill>
                  <a:srgbClr val="0000FF"/>
                </a:solidFill>
                <a:latin typeface="Trebuchet MS"/>
                <a:cs typeface="Trebuchet MS"/>
              </a:rPr>
              <a:t>r</a:t>
            </a:r>
            <a:r>
              <a:rPr sz="2650" spc="-25" dirty="0">
                <a:solidFill>
                  <a:srgbClr val="0000FF"/>
                </a:solidFill>
                <a:latin typeface="Trebuchet MS"/>
                <a:cs typeface="Trebuchet MS"/>
              </a:rPr>
              <a:t>e</a:t>
            </a:r>
            <a:r>
              <a:rPr sz="2650" spc="5" dirty="0">
                <a:solidFill>
                  <a:srgbClr val="0000FF"/>
                </a:solidFill>
                <a:latin typeface="Trebuchet MS"/>
                <a:cs typeface="Trebuchet MS"/>
              </a:rPr>
              <a:t>c</a:t>
            </a:r>
            <a:r>
              <a:rPr sz="2650" spc="-30" dirty="0">
                <a:solidFill>
                  <a:srgbClr val="0000FF"/>
                </a:solidFill>
                <a:latin typeface="Trebuchet MS"/>
                <a:cs typeface="Trebuchet MS"/>
              </a:rPr>
              <a:t>o</a:t>
            </a:r>
            <a:r>
              <a:rPr sz="2650" spc="-5" dirty="0">
                <a:solidFill>
                  <a:srgbClr val="0000FF"/>
                </a:solidFill>
                <a:latin typeface="Trebuchet MS"/>
                <a:cs typeface="Trebuchet MS"/>
              </a:rPr>
              <a:t>v</a:t>
            </a:r>
            <a:r>
              <a:rPr sz="2650" dirty="0">
                <a:solidFill>
                  <a:srgbClr val="0000FF"/>
                </a:solidFill>
                <a:latin typeface="Trebuchet MS"/>
                <a:cs typeface="Trebuchet MS"/>
              </a:rPr>
              <a:t>e</a:t>
            </a:r>
            <a:r>
              <a:rPr sz="2650" spc="-5" dirty="0">
                <a:solidFill>
                  <a:srgbClr val="0000FF"/>
                </a:solidFill>
                <a:latin typeface="Trebuchet MS"/>
                <a:cs typeface="Trebuchet MS"/>
              </a:rPr>
              <a:t>r</a:t>
            </a:r>
            <a:r>
              <a:rPr sz="2650" dirty="0">
                <a:solidFill>
                  <a:srgbClr val="0000FF"/>
                </a:solidFill>
                <a:latin typeface="Trebuchet MS"/>
                <a:cs typeface="Trebuchet MS"/>
              </a:rPr>
              <a:t>	</a:t>
            </a:r>
            <a:r>
              <a:rPr sz="2650" spc="5" dirty="0">
                <a:solidFill>
                  <a:srgbClr val="0000FF"/>
                </a:solidFill>
                <a:latin typeface="Trebuchet MS"/>
                <a:cs typeface="Trebuchet MS"/>
              </a:rPr>
              <a:t>s</a:t>
            </a:r>
            <a:r>
              <a:rPr sz="2650" spc="-15" dirty="0">
                <a:solidFill>
                  <a:srgbClr val="0000FF"/>
                </a:solidFill>
                <a:latin typeface="Trebuchet MS"/>
                <a:cs typeface="Trebuchet MS"/>
              </a:rPr>
              <a:t>ymm</a:t>
            </a:r>
            <a:r>
              <a:rPr sz="2650" dirty="0">
                <a:solidFill>
                  <a:srgbClr val="0000FF"/>
                </a:solidFill>
                <a:latin typeface="Trebuchet MS"/>
                <a:cs typeface="Trebuchet MS"/>
              </a:rPr>
              <a:t>et</a:t>
            </a:r>
            <a:r>
              <a:rPr sz="2650" spc="-5" dirty="0">
                <a:solidFill>
                  <a:srgbClr val="0000FF"/>
                </a:solidFill>
                <a:latin typeface="Trebuchet MS"/>
                <a:cs typeface="Trebuchet MS"/>
              </a:rPr>
              <a:t>r</a:t>
            </a:r>
            <a:r>
              <a:rPr sz="2650" spc="-20" dirty="0">
                <a:solidFill>
                  <a:srgbClr val="0000FF"/>
                </a:solidFill>
                <a:latin typeface="Trebuchet MS"/>
                <a:cs typeface="Trebuchet MS"/>
              </a:rPr>
              <a:t>i</a:t>
            </a:r>
            <a:r>
              <a:rPr sz="2650" spc="5" dirty="0">
                <a:solidFill>
                  <a:srgbClr val="0000FF"/>
                </a:solidFill>
                <a:latin typeface="Trebuchet MS"/>
                <a:cs typeface="Trebuchet MS"/>
              </a:rPr>
              <a:t>cal</a:t>
            </a:r>
            <a:r>
              <a:rPr sz="2650" spc="-20" dirty="0">
                <a:solidFill>
                  <a:srgbClr val="0000FF"/>
                </a:solidFill>
                <a:latin typeface="Trebuchet MS"/>
                <a:cs typeface="Trebuchet MS"/>
              </a:rPr>
              <a:t>l</a:t>
            </a:r>
            <a:r>
              <a:rPr sz="2650" spc="-5" dirty="0">
                <a:solidFill>
                  <a:srgbClr val="0000FF"/>
                </a:solidFill>
                <a:latin typeface="Trebuchet MS"/>
                <a:cs typeface="Trebuchet MS"/>
              </a:rPr>
              <a:t>y</a:t>
            </a:r>
            <a:r>
              <a:rPr sz="2650" dirty="0">
                <a:solidFill>
                  <a:srgbClr val="0000FF"/>
                </a:solidFill>
                <a:latin typeface="Trebuchet MS"/>
                <a:cs typeface="Trebuchet MS"/>
              </a:rPr>
              <a:t>	</a:t>
            </a:r>
            <a:r>
              <a:rPr sz="2650" spc="5" dirty="0">
                <a:solidFill>
                  <a:srgbClr val="0000FF"/>
                </a:solidFill>
                <a:latin typeface="Trebuchet MS"/>
                <a:cs typeface="Trebuchet MS"/>
              </a:rPr>
              <a:t>w</a:t>
            </a:r>
            <a:r>
              <a:rPr sz="2650" spc="-5" dirty="0">
                <a:solidFill>
                  <a:srgbClr val="0000FF"/>
                </a:solidFill>
                <a:latin typeface="Trebuchet MS"/>
                <a:cs typeface="Trebuchet MS"/>
              </a:rPr>
              <a:t>h</a:t>
            </a:r>
            <a:r>
              <a:rPr sz="2650" dirty="0">
                <a:solidFill>
                  <a:srgbClr val="0000FF"/>
                </a:solidFill>
                <a:latin typeface="Trebuchet MS"/>
                <a:cs typeface="Trebuchet MS"/>
              </a:rPr>
              <a:t>e</a:t>
            </a:r>
            <a:r>
              <a:rPr sz="2650" spc="-5" dirty="0">
                <a:solidFill>
                  <a:srgbClr val="0000FF"/>
                </a:solidFill>
                <a:latin typeface="Trebuchet MS"/>
                <a:cs typeface="Trebuchet MS"/>
              </a:rPr>
              <a:t>n  </a:t>
            </a:r>
            <a:r>
              <a:rPr sz="2650" spc="-10" dirty="0">
                <a:solidFill>
                  <a:srgbClr val="0000FF"/>
                </a:solidFill>
                <a:latin typeface="Trebuchet MS"/>
                <a:cs typeface="Trebuchet MS"/>
              </a:rPr>
              <a:t>stress conditions</a:t>
            </a:r>
            <a:r>
              <a:rPr sz="2650" spc="15" dirty="0">
                <a:solidFill>
                  <a:srgbClr val="0000FF"/>
                </a:solidFill>
                <a:latin typeface="Trebuchet MS"/>
                <a:cs typeface="Trebuchet MS"/>
              </a:rPr>
              <a:t> </a:t>
            </a:r>
            <a:r>
              <a:rPr sz="2650" spc="-10" dirty="0">
                <a:solidFill>
                  <a:srgbClr val="0000FF"/>
                </a:solidFill>
                <a:latin typeface="Trebuchet MS"/>
                <a:cs typeface="Trebuchet MS"/>
              </a:rPr>
              <a:t>ease.</a:t>
            </a:r>
            <a:endParaRPr sz="2650">
              <a:latin typeface="Trebuchet MS"/>
              <a:cs typeface="Trebuchet MS"/>
            </a:endParaRPr>
          </a:p>
        </p:txBody>
      </p:sp>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1" y="1195800"/>
            <a:ext cx="3598649"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55"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Stress </a:t>
            </a:r>
            <a:r>
              <a:rPr sz="1950" b="1" spc="-40" dirty="0">
                <a:solidFill>
                  <a:srgbClr val="C45911"/>
                </a:solidFill>
                <a:latin typeface="Carlito"/>
                <a:cs typeface="Carlito"/>
              </a:rPr>
              <a:t>Test</a:t>
            </a:r>
            <a:r>
              <a:rPr sz="1950" b="1" spc="-15" dirty="0">
                <a:solidFill>
                  <a:srgbClr val="C45911"/>
                </a:solidFill>
                <a:latin typeface="Carlito"/>
                <a:cs typeface="Carlito"/>
              </a:rPr>
              <a:t> </a:t>
            </a:r>
            <a:r>
              <a:rPr sz="1950" b="1" spc="5" dirty="0">
                <a:solidFill>
                  <a:srgbClr val="C45911"/>
                </a:solidFill>
                <a:latin typeface="Carlito"/>
                <a:cs typeface="Carlito"/>
              </a:rPr>
              <a:t>Outcomes</a:t>
            </a:r>
            <a:endParaRPr sz="195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42" y="2585725"/>
            <a:ext cx="5003758" cy="479425"/>
          </a:xfrm>
          <a:prstGeom prst="rect">
            <a:avLst/>
          </a:prstGeom>
        </p:spPr>
        <p:txBody>
          <a:bodyPr vert="horz" wrap="square" lIns="0" tIns="15875" rIns="0" bIns="0" rtlCol="0">
            <a:spAutoFit/>
          </a:bodyPr>
          <a:lstStyle/>
          <a:p>
            <a:pPr marL="12700">
              <a:lnSpc>
                <a:spcPct val="100000"/>
              </a:lnSpc>
              <a:spcBef>
                <a:spcPts val="125"/>
              </a:spcBef>
            </a:pPr>
            <a:r>
              <a:rPr sz="2950" b="1" spc="-5" dirty="0">
                <a:solidFill>
                  <a:srgbClr val="000000"/>
                </a:solidFill>
                <a:latin typeface="Carlito"/>
                <a:cs typeface="Carlito"/>
              </a:rPr>
              <a:t>SOFTWARE</a:t>
            </a:r>
            <a:r>
              <a:rPr sz="2950" b="1" spc="-100" dirty="0">
                <a:solidFill>
                  <a:srgbClr val="000000"/>
                </a:solidFill>
                <a:latin typeface="Carlito"/>
                <a:cs typeface="Carlito"/>
              </a:rPr>
              <a:t> </a:t>
            </a:r>
            <a:r>
              <a:rPr sz="2950" b="1" dirty="0">
                <a:solidFill>
                  <a:srgbClr val="000000"/>
                </a:solidFill>
                <a:latin typeface="Carlito"/>
                <a:cs typeface="Carlito"/>
              </a:rPr>
              <a:t>TESTING</a:t>
            </a:r>
            <a:endParaRPr sz="2950">
              <a:latin typeface="Carlito"/>
              <a:cs typeface="Carlito"/>
            </a:endParaRPr>
          </a:p>
        </p:txBody>
      </p:sp>
      <p:sp>
        <p:nvSpPr>
          <p:cNvPr id="3" name="object 3"/>
          <p:cNvSpPr txBox="1"/>
          <p:nvPr/>
        </p:nvSpPr>
        <p:spPr>
          <a:xfrm>
            <a:off x="558842" y="3442208"/>
            <a:ext cx="4775158" cy="479425"/>
          </a:xfrm>
          <a:prstGeom prst="rect">
            <a:avLst/>
          </a:prstGeom>
        </p:spPr>
        <p:txBody>
          <a:bodyPr vert="horz" wrap="square" lIns="0" tIns="15875" rIns="0" bIns="0" rtlCol="0">
            <a:spAutoFit/>
          </a:bodyPr>
          <a:lstStyle/>
          <a:p>
            <a:pPr marL="12700">
              <a:lnSpc>
                <a:spcPct val="100000"/>
              </a:lnSpc>
              <a:spcBef>
                <a:spcPts val="125"/>
              </a:spcBef>
            </a:pPr>
            <a:r>
              <a:rPr sz="2950" b="1" spc="10" dirty="0">
                <a:solidFill>
                  <a:srgbClr val="2F5497"/>
                </a:solidFill>
                <a:latin typeface="Carlito"/>
                <a:cs typeface="Carlito"/>
              </a:rPr>
              <a:t>Non-Functional</a:t>
            </a:r>
            <a:r>
              <a:rPr sz="2950" b="1" spc="-70" dirty="0">
                <a:solidFill>
                  <a:srgbClr val="2F5497"/>
                </a:solidFill>
                <a:latin typeface="Carlito"/>
                <a:cs typeface="Carlito"/>
              </a:rPr>
              <a:t> </a:t>
            </a:r>
            <a:r>
              <a:rPr sz="2950" b="1" spc="-35" dirty="0">
                <a:solidFill>
                  <a:srgbClr val="2F5497"/>
                </a:solidFill>
                <a:latin typeface="Carlito"/>
                <a:cs typeface="Carlito"/>
              </a:rPr>
              <a:t>Testing</a:t>
            </a:r>
            <a:endParaRPr sz="2950">
              <a:latin typeface="Carlito"/>
              <a:cs typeface="Carlito"/>
            </a:endParaRPr>
          </a:p>
        </p:txBody>
      </p:sp>
      <p:sp>
        <p:nvSpPr>
          <p:cNvPr id="6" name="object 6"/>
          <p:cNvSpPr/>
          <p:nvPr/>
        </p:nvSpPr>
        <p:spPr>
          <a:xfrm>
            <a:off x="0" y="3200400"/>
            <a:ext cx="6521450" cy="56515"/>
          </a:xfrm>
          <a:custGeom>
            <a:avLst/>
            <a:gdLst/>
            <a:ahLst/>
            <a:cxnLst/>
            <a:rect l="l" t="t" r="r" b="b"/>
            <a:pathLst>
              <a:path w="6521450" h="56514">
                <a:moveTo>
                  <a:pt x="0" y="56387"/>
                </a:moveTo>
                <a:lnTo>
                  <a:pt x="6521196" y="0"/>
                </a:lnTo>
              </a:path>
            </a:pathLst>
          </a:custGeom>
          <a:ln w="32004">
            <a:solidFill>
              <a:srgbClr val="DFA167"/>
            </a:solidFill>
          </a:ln>
        </p:spPr>
        <p:txBody>
          <a:bodyPr wrap="square" lIns="0" tIns="0" rIns="0" bIns="0" rtlCol="0"/>
          <a:lstStyle/>
          <a:p>
            <a:endParaRPr/>
          </a:p>
        </p:txBody>
      </p:sp>
      <p:sp>
        <p:nvSpPr>
          <p:cNvPr id="7" name="object 7"/>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sz="1850" spc="-1005" dirty="0">
                <a:solidFill>
                  <a:srgbClr val="FF0000"/>
                </a:solidFill>
                <a:latin typeface="Georgia"/>
                <a:cs typeface="Georgia"/>
              </a:rPr>
              <a:t></a:t>
            </a:r>
            <a:r>
              <a:rPr sz="1850" spc="450" dirty="0">
                <a:solidFill>
                  <a:srgbClr val="FF0000"/>
                </a:solidFill>
                <a:latin typeface="Georgia"/>
                <a:cs typeface="Georgia"/>
              </a:rPr>
              <a:t> </a:t>
            </a:r>
            <a:r>
              <a:rPr spc="5" dirty="0"/>
              <a:t>System </a:t>
            </a:r>
            <a:r>
              <a:rPr dirty="0"/>
              <a:t>hang</a:t>
            </a:r>
            <a:r>
              <a:rPr spc="-80" dirty="0"/>
              <a:t> </a:t>
            </a:r>
            <a:r>
              <a:rPr spc="-20" dirty="0"/>
              <a:t>permanently.</a:t>
            </a:r>
            <a:endParaRPr sz="1850">
              <a:latin typeface="Georgia"/>
              <a:cs typeface="Georgia"/>
            </a:endParaRPr>
          </a:p>
        </p:txBody>
      </p:sp>
      <p:sp>
        <p:nvSpPr>
          <p:cNvPr id="3" name="object 3"/>
          <p:cNvSpPr txBox="1">
            <a:spLocks noGrp="1"/>
          </p:cNvSpPr>
          <p:nvPr>
            <p:ph type="body" idx="1"/>
          </p:nvPr>
        </p:nvSpPr>
        <p:spPr>
          <a:prstGeom prst="rect">
            <a:avLst/>
          </a:prstGeom>
        </p:spPr>
        <p:txBody>
          <a:bodyPr vert="horz" wrap="square" lIns="0" tIns="160020" rIns="0" bIns="0" rtlCol="0">
            <a:spAutoFit/>
          </a:bodyPr>
          <a:lstStyle/>
          <a:p>
            <a:pPr marL="238125" indent="-226060">
              <a:lnSpc>
                <a:spcPct val="100000"/>
              </a:lnSpc>
              <a:spcBef>
                <a:spcPts val="1260"/>
              </a:spcBef>
              <a:buClr>
                <a:srgbClr val="FF0000"/>
              </a:buClr>
              <a:buSzPct val="80434"/>
              <a:buFont typeface="Georgia"/>
              <a:buChar char=""/>
              <a:tabLst>
                <a:tab pos="238760" algn="l"/>
              </a:tabLst>
            </a:pPr>
            <a:r>
              <a:rPr spc="-10" dirty="0"/>
              <a:t>Runtime </a:t>
            </a:r>
            <a:r>
              <a:rPr dirty="0"/>
              <a:t>crash </a:t>
            </a:r>
            <a:r>
              <a:rPr spc="5" dirty="0"/>
              <a:t>–</a:t>
            </a:r>
            <a:r>
              <a:rPr spc="-20" dirty="0"/>
              <a:t> </a:t>
            </a:r>
            <a:r>
              <a:rPr dirty="0"/>
              <a:t>unexpected</a:t>
            </a:r>
          </a:p>
          <a:p>
            <a:pPr marL="238125" marR="5080" indent="-226060">
              <a:lnSpc>
                <a:spcPts val="2500"/>
              </a:lnSpc>
              <a:spcBef>
                <a:spcPts val="1465"/>
              </a:spcBef>
              <a:buClr>
                <a:srgbClr val="FF0000"/>
              </a:buClr>
              <a:buSzPct val="80434"/>
              <a:buFont typeface="Georgia"/>
              <a:buChar char=""/>
              <a:tabLst>
                <a:tab pos="238760" algn="l"/>
              </a:tabLst>
            </a:pPr>
            <a:r>
              <a:rPr spc="5" dirty="0"/>
              <a:t>Affect </a:t>
            </a:r>
            <a:r>
              <a:rPr dirty="0"/>
              <a:t>other </a:t>
            </a:r>
            <a:r>
              <a:rPr spc="5" dirty="0"/>
              <a:t>programs </a:t>
            </a:r>
            <a:r>
              <a:rPr spc="10" dirty="0"/>
              <a:t>in </a:t>
            </a:r>
            <a:r>
              <a:rPr dirty="0"/>
              <a:t>the </a:t>
            </a:r>
            <a:r>
              <a:rPr spc="5" dirty="0"/>
              <a:t>system </a:t>
            </a:r>
            <a:r>
              <a:rPr dirty="0"/>
              <a:t>badly</a:t>
            </a:r>
            <a:r>
              <a:rPr spc="-165" dirty="0"/>
              <a:t> </a:t>
            </a:r>
            <a:r>
              <a:rPr spc="-5" dirty="0"/>
              <a:t>or  </a:t>
            </a:r>
            <a:r>
              <a:rPr spc="5" dirty="0"/>
              <a:t>worst </a:t>
            </a:r>
            <a:r>
              <a:rPr dirty="0"/>
              <a:t>the full system </a:t>
            </a:r>
            <a:r>
              <a:rPr spc="-5" dirty="0"/>
              <a:t>is </a:t>
            </a:r>
            <a:r>
              <a:rPr spc="5" dirty="0"/>
              <a:t>made</a:t>
            </a:r>
            <a:r>
              <a:rPr spc="-70" dirty="0"/>
              <a:t> </a:t>
            </a:r>
            <a:r>
              <a:rPr dirty="0"/>
              <a:t>unstable.</a:t>
            </a:r>
          </a:p>
          <a:p>
            <a:pPr marL="238125" indent="-226060">
              <a:lnSpc>
                <a:spcPts val="2630"/>
              </a:lnSpc>
              <a:spcBef>
                <a:spcPts val="1120"/>
              </a:spcBef>
              <a:buClr>
                <a:srgbClr val="FF0000"/>
              </a:buClr>
              <a:buSzPct val="80434"/>
              <a:buFont typeface="Georgia"/>
              <a:buChar char=""/>
              <a:tabLst>
                <a:tab pos="238760" algn="l"/>
              </a:tabLst>
            </a:pPr>
            <a:r>
              <a:rPr dirty="0"/>
              <a:t>Once stress </a:t>
            </a:r>
            <a:r>
              <a:rPr spc="5" dirty="0"/>
              <a:t>limit reached, does </a:t>
            </a:r>
            <a:r>
              <a:rPr spc="10" dirty="0"/>
              <a:t>not</a:t>
            </a:r>
            <a:r>
              <a:rPr spc="-150" dirty="0"/>
              <a:t> </a:t>
            </a:r>
            <a:r>
              <a:rPr i="1" spc="5" dirty="0">
                <a:latin typeface="Trebuchet MS"/>
                <a:cs typeface="Trebuchet MS"/>
              </a:rPr>
              <a:t>recover</a:t>
            </a:r>
          </a:p>
          <a:p>
            <a:pPr marL="238125">
              <a:lnSpc>
                <a:spcPts val="2630"/>
              </a:lnSpc>
            </a:pPr>
            <a:r>
              <a:rPr dirty="0"/>
              <a:t>when stress </a:t>
            </a:r>
            <a:r>
              <a:rPr spc="5" dirty="0"/>
              <a:t>levels </a:t>
            </a:r>
            <a:r>
              <a:rPr dirty="0"/>
              <a:t>are</a:t>
            </a:r>
            <a:r>
              <a:rPr spc="-60" dirty="0"/>
              <a:t> </a:t>
            </a:r>
            <a:r>
              <a:rPr spc="5" dirty="0"/>
              <a:t>reduced</a:t>
            </a:r>
          </a:p>
        </p:txBody>
      </p:sp>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3903449"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5"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Stress </a:t>
            </a:r>
            <a:r>
              <a:rPr sz="1950" b="1" spc="-20" dirty="0">
                <a:solidFill>
                  <a:srgbClr val="C45911"/>
                </a:solidFill>
                <a:latin typeface="Carlito"/>
                <a:cs typeface="Carlito"/>
              </a:rPr>
              <a:t>Testing </a:t>
            </a:r>
            <a:r>
              <a:rPr sz="1950" b="1" spc="5" dirty="0">
                <a:solidFill>
                  <a:srgbClr val="C45911"/>
                </a:solidFill>
                <a:latin typeface="Carlito"/>
                <a:cs typeface="Carlito"/>
              </a:rPr>
              <a:t>- </a:t>
            </a:r>
            <a:r>
              <a:rPr sz="1950" b="1" spc="-5" dirty="0">
                <a:solidFill>
                  <a:srgbClr val="C45911"/>
                </a:solidFill>
                <a:latin typeface="Carlito"/>
                <a:cs typeface="Carlito"/>
              </a:rPr>
              <a:t>Failure</a:t>
            </a:r>
            <a:r>
              <a:rPr sz="1950" b="1" spc="10" dirty="0">
                <a:solidFill>
                  <a:srgbClr val="C45911"/>
                </a:solidFill>
                <a:latin typeface="Carlito"/>
                <a:cs typeface="Carlito"/>
              </a:rPr>
              <a:t> </a:t>
            </a:r>
            <a:r>
              <a:rPr sz="1950" b="1" spc="5" dirty="0">
                <a:solidFill>
                  <a:srgbClr val="C45911"/>
                </a:solidFill>
                <a:latin typeface="Carlito"/>
                <a:cs typeface="Carlito"/>
              </a:rPr>
              <a:t>cases</a:t>
            </a:r>
            <a:endParaRPr sz="195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08237" y="2648244"/>
            <a:ext cx="6414770" cy="2967990"/>
          </a:xfrm>
          <a:prstGeom prst="rect">
            <a:avLst/>
          </a:prstGeom>
        </p:spPr>
        <p:txBody>
          <a:bodyPr vert="horz" wrap="square" lIns="0" tIns="12065" rIns="0" bIns="0" rtlCol="0">
            <a:spAutoFit/>
          </a:bodyPr>
          <a:lstStyle/>
          <a:p>
            <a:pPr marL="13970" marR="192405" algn="just">
              <a:lnSpc>
                <a:spcPct val="101499"/>
              </a:lnSpc>
              <a:spcBef>
                <a:spcPts val="95"/>
              </a:spcBef>
            </a:pPr>
            <a:r>
              <a:rPr sz="1950" spc="5" dirty="0">
                <a:solidFill>
                  <a:srgbClr val="0000FF"/>
                </a:solidFill>
                <a:latin typeface="Trebuchet MS"/>
                <a:cs typeface="Trebuchet MS"/>
              </a:rPr>
              <a:t>Performance testing </a:t>
            </a:r>
            <a:r>
              <a:rPr sz="1950" spc="10" dirty="0">
                <a:solidFill>
                  <a:srgbClr val="0000FF"/>
                </a:solidFill>
                <a:latin typeface="Trebuchet MS"/>
                <a:cs typeface="Trebuchet MS"/>
              </a:rPr>
              <a:t>is </a:t>
            </a:r>
            <a:r>
              <a:rPr sz="1950" spc="15" dirty="0">
                <a:solidFill>
                  <a:srgbClr val="0000FF"/>
                </a:solidFill>
                <a:latin typeface="Trebuchet MS"/>
                <a:cs typeface="Trebuchet MS"/>
              </a:rPr>
              <a:t>in </a:t>
            </a:r>
            <a:r>
              <a:rPr sz="1950" spc="10" dirty="0">
                <a:solidFill>
                  <a:srgbClr val="0000FF"/>
                </a:solidFill>
                <a:latin typeface="Trebuchet MS"/>
                <a:cs typeface="Trebuchet MS"/>
              </a:rPr>
              <a:t>general, </a:t>
            </a:r>
            <a:r>
              <a:rPr sz="1950" spc="15" dirty="0">
                <a:solidFill>
                  <a:srgbClr val="0000FF"/>
                </a:solidFill>
                <a:latin typeface="Trebuchet MS"/>
                <a:cs typeface="Trebuchet MS"/>
              </a:rPr>
              <a:t>a </a:t>
            </a:r>
            <a:r>
              <a:rPr sz="1950" spc="5" dirty="0">
                <a:solidFill>
                  <a:srgbClr val="0000FF"/>
                </a:solidFill>
                <a:latin typeface="Trebuchet MS"/>
                <a:cs typeface="Trebuchet MS"/>
              </a:rPr>
              <a:t>testing </a:t>
            </a:r>
            <a:r>
              <a:rPr sz="1950" spc="10" dirty="0">
                <a:solidFill>
                  <a:srgbClr val="0000FF"/>
                </a:solidFill>
                <a:latin typeface="Trebuchet MS"/>
                <a:cs typeface="Trebuchet MS"/>
              </a:rPr>
              <a:t>practice  performed </a:t>
            </a:r>
            <a:r>
              <a:rPr sz="1950" spc="15" dirty="0">
                <a:solidFill>
                  <a:srgbClr val="0000FF"/>
                </a:solidFill>
                <a:latin typeface="Trebuchet MS"/>
                <a:cs typeface="Trebuchet MS"/>
              </a:rPr>
              <a:t>to </a:t>
            </a:r>
            <a:r>
              <a:rPr sz="1950" spc="10" dirty="0">
                <a:solidFill>
                  <a:srgbClr val="0000FF"/>
                </a:solidFill>
                <a:latin typeface="Trebuchet MS"/>
                <a:cs typeface="Trebuchet MS"/>
              </a:rPr>
              <a:t>determine </a:t>
            </a:r>
            <a:r>
              <a:rPr sz="1950" spc="20" dirty="0">
                <a:solidFill>
                  <a:srgbClr val="0000FF"/>
                </a:solidFill>
                <a:latin typeface="Trebuchet MS"/>
                <a:cs typeface="Trebuchet MS"/>
              </a:rPr>
              <a:t>how </a:t>
            </a:r>
            <a:r>
              <a:rPr sz="1950" spc="15" dirty="0">
                <a:solidFill>
                  <a:srgbClr val="0000FF"/>
                </a:solidFill>
                <a:latin typeface="Trebuchet MS"/>
                <a:cs typeface="Trebuchet MS"/>
              </a:rPr>
              <a:t>a </a:t>
            </a:r>
            <a:r>
              <a:rPr sz="1950" spc="10" dirty="0">
                <a:solidFill>
                  <a:srgbClr val="0000FF"/>
                </a:solidFill>
                <a:latin typeface="Trebuchet MS"/>
                <a:cs typeface="Trebuchet MS"/>
              </a:rPr>
              <a:t>system performs </a:t>
            </a:r>
            <a:r>
              <a:rPr sz="1950" spc="5" dirty="0">
                <a:solidFill>
                  <a:srgbClr val="0000FF"/>
                </a:solidFill>
                <a:latin typeface="Trebuchet MS"/>
                <a:cs typeface="Trebuchet MS"/>
              </a:rPr>
              <a:t>in  </a:t>
            </a:r>
            <a:r>
              <a:rPr sz="1950" spc="10" dirty="0">
                <a:solidFill>
                  <a:srgbClr val="0000FF"/>
                </a:solidFill>
                <a:latin typeface="Trebuchet MS"/>
                <a:cs typeface="Trebuchet MS"/>
              </a:rPr>
              <a:t>terms</a:t>
            </a:r>
            <a:r>
              <a:rPr sz="1950" spc="605" dirty="0">
                <a:solidFill>
                  <a:srgbClr val="0000FF"/>
                </a:solidFill>
                <a:latin typeface="Trebuchet MS"/>
                <a:cs typeface="Trebuchet MS"/>
              </a:rPr>
              <a:t> </a:t>
            </a:r>
            <a:r>
              <a:rPr sz="1950" spc="15" dirty="0">
                <a:solidFill>
                  <a:srgbClr val="0000FF"/>
                </a:solidFill>
                <a:latin typeface="Trebuchet MS"/>
                <a:cs typeface="Trebuchet MS"/>
              </a:rPr>
              <a:t>of </a:t>
            </a:r>
            <a:r>
              <a:rPr sz="1950" spc="10" dirty="0">
                <a:solidFill>
                  <a:srgbClr val="0000FF"/>
                </a:solidFill>
                <a:latin typeface="Trebuchet MS"/>
                <a:cs typeface="Trebuchet MS"/>
              </a:rPr>
              <a:t>responsiveness  and  </a:t>
            </a:r>
            <a:r>
              <a:rPr sz="1950" spc="5" dirty="0">
                <a:solidFill>
                  <a:srgbClr val="0000FF"/>
                </a:solidFill>
                <a:latin typeface="Trebuchet MS"/>
                <a:cs typeface="Trebuchet MS"/>
              </a:rPr>
              <a:t>stability </a:t>
            </a:r>
            <a:r>
              <a:rPr sz="1950" spc="15" dirty="0">
                <a:solidFill>
                  <a:srgbClr val="0000FF"/>
                </a:solidFill>
                <a:latin typeface="Trebuchet MS"/>
                <a:cs typeface="Trebuchet MS"/>
              </a:rPr>
              <a:t>under a  </a:t>
            </a:r>
            <a:r>
              <a:rPr sz="1950" spc="10" dirty="0">
                <a:solidFill>
                  <a:srgbClr val="0000FF"/>
                </a:solidFill>
                <a:latin typeface="Trebuchet MS"/>
                <a:cs typeface="Trebuchet MS"/>
              </a:rPr>
              <a:t>particular</a:t>
            </a:r>
            <a:r>
              <a:rPr sz="1950" dirty="0">
                <a:solidFill>
                  <a:srgbClr val="0000FF"/>
                </a:solidFill>
                <a:latin typeface="Trebuchet MS"/>
                <a:cs typeface="Trebuchet MS"/>
              </a:rPr>
              <a:t> </a:t>
            </a:r>
            <a:r>
              <a:rPr sz="1950" spc="15" dirty="0">
                <a:solidFill>
                  <a:srgbClr val="0000FF"/>
                </a:solidFill>
                <a:latin typeface="Trebuchet MS"/>
                <a:cs typeface="Trebuchet MS"/>
              </a:rPr>
              <a:t>workload.</a:t>
            </a:r>
            <a:endParaRPr sz="1950">
              <a:latin typeface="Trebuchet MS"/>
              <a:cs typeface="Trebuchet MS"/>
            </a:endParaRPr>
          </a:p>
          <a:p>
            <a:pPr marL="238125" indent="-226060">
              <a:lnSpc>
                <a:spcPct val="100000"/>
              </a:lnSpc>
              <a:spcBef>
                <a:spcPts val="1415"/>
              </a:spcBef>
              <a:buClr>
                <a:srgbClr val="FF0000"/>
              </a:buClr>
              <a:buSzPct val="79487"/>
              <a:buFont typeface="Georgia"/>
              <a:buChar char=""/>
              <a:tabLst>
                <a:tab pos="238125" algn="l"/>
                <a:tab pos="238760" algn="l"/>
              </a:tabLst>
            </a:pPr>
            <a:r>
              <a:rPr sz="1950" spc="15" dirty="0">
                <a:solidFill>
                  <a:srgbClr val="0000FF"/>
                </a:solidFill>
                <a:latin typeface="Trebuchet MS"/>
                <a:cs typeface="Trebuchet MS"/>
              </a:rPr>
              <a:t>Why </a:t>
            </a:r>
            <a:r>
              <a:rPr sz="1950" spc="5" dirty="0">
                <a:solidFill>
                  <a:srgbClr val="0000FF"/>
                </a:solidFill>
                <a:latin typeface="Trebuchet MS"/>
                <a:cs typeface="Trebuchet MS"/>
              </a:rPr>
              <a:t>Performance</a:t>
            </a:r>
            <a:r>
              <a:rPr sz="1950" spc="15" dirty="0">
                <a:solidFill>
                  <a:srgbClr val="0000FF"/>
                </a:solidFill>
                <a:latin typeface="Trebuchet MS"/>
                <a:cs typeface="Trebuchet MS"/>
              </a:rPr>
              <a:t> </a:t>
            </a:r>
            <a:r>
              <a:rPr sz="1950" spc="5" dirty="0">
                <a:solidFill>
                  <a:srgbClr val="0000FF"/>
                </a:solidFill>
                <a:latin typeface="Trebuchet MS"/>
                <a:cs typeface="Trebuchet MS"/>
              </a:rPr>
              <a:t>testing?</a:t>
            </a:r>
            <a:endParaRPr sz="1950">
              <a:latin typeface="Trebuchet MS"/>
              <a:cs typeface="Trebuchet MS"/>
            </a:endParaRPr>
          </a:p>
          <a:p>
            <a:pPr marL="614680" lvl="1" indent="-224790">
              <a:lnSpc>
                <a:spcPct val="100000"/>
              </a:lnSpc>
              <a:spcBef>
                <a:spcPts val="10"/>
              </a:spcBef>
              <a:buClr>
                <a:srgbClr val="FF0000"/>
              </a:buClr>
              <a:buSzPct val="78787"/>
              <a:buFont typeface="Georgia"/>
              <a:buChar char=""/>
              <a:tabLst>
                <a:tab pos="614045" algn="l"/>
                <a:tab pos="615315" algn="l"/>
              </a:tabLst>
            </a:pPr>
            <a:r>
              <a:rPr sz="1650" spc="-100" dirty="0">
                <a:solidFill>
                  <a:srgbClr val="0000FF"/>
                </a:solidFill>
                <a:latin typeface="Trebuchet MS"/>
                <a:cs typeface="Trebuchet MS"/>
              </a:rPr>
              <a:t>To </a:t>
            </a:r>
            <a:r>
              <a:rPr sz="1650" dirty="0">
                <a:solidFill>
                  <a:srgbClr val="0000FF"/>
                </a:solidFill>
                <a:latin typeface="Trebuchet MS"/>
                <a:cs typeface="Trebuchet MS"/>
              </a:rPr>
              <a:t>measure </a:t>
            </a:r>
            <a:r>
              <a:rPr sz="1650" spc="5" dirty="0">
                <a:solidFill>
                  <a:srgbClr val="0000FF"/>
                </a:solidFill>
                <a:latin typeface="Trebuchet MS"/>
                <a:cs typeface="Trebuchet MS"/>
              </a:rPr>
              <a:t>and </a:t>
            </a:r>
            <a:r>
              <a:rPr sz="1650" dirty="0">
                <a:solidFill>
                  <a:srgbClr val="0000FF"/>
                </a:solidFill>
                <a:latin typeface="Trebuchet MS"/>
                <a:cs typeface="Trebuchet MS"/>
              </a:rPr>
              <a:t>improve </a:t>
            </a:r>
            <a:r>
              <a:rPr sz="1650" spc="-5" dirty="0">
                <a:solidFill>
                  <a:srgbClr val="0000FF"/>
                </a:solidFill>
                <a:latin typeface="Trebuchet MS"/>
                <a:cs typeface="Trebuchet MS"/>
              </a:rPr>
              <a:t>the </a:t>
            </a:r>
            <a:r>
              <a:rPr sz="1650" dirty="0">
                <a:solidFill>
                  <a:srgbClr val="0000FF"/>
                </a:solidFill>
                <a:latin typeface="Trebuchet MS"/>
                <a:cs typeface="Trebuchet MS"/>
              </a:rPr>
              <a:t>product</a:t>
            </a:r>
            <a:r>
              <a:rPr sz="1650" spc="-105" dirty="0">
                <a:solidFill>
                  <a:srgbClr val="0000FF"/>
                </a:solidFill>
                <a:latin typeface="Trebuchet MS"/>
                <a:cs typeface="Trebuchet MS"/>
              </a:rPr>
              <a:t> </a:t>
            </a:r>
            <a:r>
              <a:rPr sz="1650" dirty="0">
                <a:solidFill>
                  <a:srgbClr val="0000FF"/>
                </a:solidFill>
                <a:latin typeface="Trebuchet MS"/>
                <a:cs typeface="Trebuchet MS"/>
              </a:rPr>
              <a:t>performance</a:t>
            </a:r>
            <a:endParaRPr sz="1650">
              <a:latin typeface="Trebuchet MS"/>
              <a:cs typeface="Trebuchet MS"/>
            </a:endParaRPr>
          </a:p>
          <a:p>
            <a:pPr marL="614680" marR="5080" lvl="1" indent="-224154">
              <a:lnSpc>
                <a:spcPct val="100000"/>
              </a:lnSpc>
              <a:buClr>
                <a:srgbClr val="FF0000"/>
              </a:buClr>
              <a:buSzPct val="78787"/>
              <a:buFont typeface="Georgia"/>
              <a:buChar char=""/>
              <a:tabLst>
                <a:tab pos="614045" algn="l"/>
                <a:tab pos="615315" algn="l"/>
              </a:tabLst>
            </a:pPr>
            <a:r>
              <a:rPr sz="1650" spc="-100" dirty="0">
                <a:solidFill>
                  <a:srgbClr val="0000FF"/>
                </a:solidFill>
                <a:latin typeface="Trebuchet MS"/>
                <a:cs typeface="Trebuchet MS"/>
              </a:rPr>
              <a:t>To </a:t>
            </a:r>
            <a:r>
              <a:rPr sz="1650" dirty="0">
                <a:solidFill>
                  <a:srgbClr val="0000FF"/>
                </a:solidFill>
                <a:latin typeface="Trebuchet MS"/>
                <a:cs typeface="Trebuchet MS"/>
              </a:rPr>
              <a:t>gauge </a:t>
            </a:r>
            <a:r>
              <a:rPr sz="1650" spc="-5" dirty="0">
                <a:solidFill>
                  <a:srgbClr val="0000FF"/>
                </a:solidFill>
                <a:latin typeface="Trebuchet MS"/>
                <a:cs typeface="Trebuchet MS"/>
              </a:rPr>
              <a:t>performance against </a:t>
            </a:r>
            <a:r>
              <a:rPr sz="1650" spc="5" dirty="0">
                <a:solidFill>
                  <a:srgbClr val="0000FF"/>
                </a:solidFill>
                <a:latin typeface="Trebuchet MS"/>
                <a:cs typeface="Trebuchet MS"/>
              </a:rPr>
              <a:t>the </a:t>
            </a:r>
            <a:r>
              <a:rPr sz="1650" spc="-5" dirty="0">
                <a:solidFill>
                  <a:srgbClr val="0000FF"/>
                </a:solidFill>
                <a:latin typeface="Trebuchet MS"/>
                <a:cs typeface="Trebuchet MS"/>
              </a:rPr>
              <a:t>competing or standard  </a:t>
            </a:r>
            <a:r>
              <a:rPr sz="1650" dirty="0">
                <a:solidFill>
                  <a:srgbClr val="0000FF"/>
                </a:solidFill>
                <a:latin typeface="Trebuchet MS"/>
                <a:cs typeface="Trebuchet MS"/>
              </a:rPr>
              <a:t>products</a:t>
            </a:r>
            <a:endParaRPr sz="1650">
              <a:latin typeface="Trebuchet MS"/>
              <a:cs typeface="Trebuchet MS"/>
            </a:endParaRPr>
          </a:p>
          <a:p>
            <a:pPr marL="614680" marR="5715" lvl="1" indent="-224154">
              <a:lnSpc>
                <a:spcPct val="100000"/>
              </a:lnSpc>
              <a:buClr>
                <a:srgbClr val="FF0000"/>
              </a:buClr>
              <a:buSzPct val="78787"/>
              <a:buFont typeface="Georgia"/>
              <a:buChar char=""/>
              <a:tabLst>
                <a:tab pos="614045" algn="l"/>
                <a:tab pos="615315" algn="l"/>
              </a:tabLst>
            </a:pPr>
            <a:r>
              <a:rPr sz="1650" spc="-100" dirty="0">
                <a:solidFill>
                  <a:srgbClr val="0000FF"/>
                </a:solidFill>
                <a:latin typeface="Trebuchet MS"/>
                <a:cs typeface="Trebuchet MS"/>
              </a:rPr>
              <a:t>To </a:t>
            </a:r>
            <a:r>
              <a:rPr sz="1650" spc="-5" dirty="0">
                <a:solidFill>
                  <a:srgbClr val="0000FF"/>
                </a:solidFill>
                <a:latin typeface="Trebuchet MS"/>
                <a:cs typeface="Trebuchet MS"/>
              </a:rPr>
              <a:t>generate data </a:t>
            </a:r>
            <a:r>
              <a:rPr sz="1650" spc="-10" dirty="0">
                <a:solidFill>
                  <a:srgbClr val="0000FF"/>
                </a:solidFill>
                <a:latin typeface="Trebuchet MS"/>
                <a:cs typeface="Trebuchet MS"/>
              </a:rPr>
              <a:t>for “product </a:t>
            </a:r>
            <a:r>
              <a:rPr sz="1650" spc="-5" dirty="0">
                <a:solidFill>
                  <a:srgbClr val="0000FF"/>
                </a:solidFill>
                <a:latin typeface="Trebuchet MS"/>
                <a:cs typeface="Trebuchet MS"/>
              </a:rPr>
              <a:t>sizing” </a:t>
            </a:r>
            <a:r>
              <a:rPr sz="1650" dirty="0">
                <a:solidFill>
                  <a:srgbClr val="0000FF"/>
                </a:solidFill>
                <a:latin typeface="Trebuchet MS"/>
                <a:cs typeface="Trebuchet MS"/>
              </a:rPr>
              <a:t>/ </a:t>
            </a:r>
            <a:r>
              <a:rPr sz="1650" spc="-5" dirty="0">
                <a:solidFill>
                  <a:srgbClr val="0000FF"/>
                </a:solidFill>
                <a:latin typeface="Trebuchet MS"/>
                <a:cs typeface="Trebuchet MS"/>
              </a:rPr>
              <a:t>capacity planning  and </a:t>
            </a:r>
            <a:r>
              <a:rPr sz="1650" dirty="0">
                <a:solidFill>
                  <a:srgbClr val="0000FF"/>
                </a:solidFill>
                <a:latin typeface="Trebuchet MS"/>
                <a:cs typeface="Trebuchet MS"/>
              </a:rPr>
              <a:t>product </a:t>
            </a:r>
            <a:r>
              <a:rPr sz="1650" spc="-5" dirty="0">
                <a:solidFill>
                  <a:srgbClr val="0000FF"/>
                </a:solidFill>
                <a:latin typeface="Trebuchet MS"/>
                <a:cs typeface="Trebuchet MS"/>
              </a:rPr>
              <a:t>positioning </a:t>
            </a:r>
            <a:r>
              <a:rPr sz="1650" spc="5" dirty="0">
                <a:solidFill>
                  <a:srgbClr val="0000FF"/>
                </a:solidFill>
                <a:latin typeface="Trebuchet MS"/>
                <a:cs typeface="Trebuchet MS"/>
              </a:rPr>
              <a:t>in the </a:t>
            </a:r>
            <a:r>
              <a:rPr sz="1650" dirty="0">
                <a:solidFill>
                  <a:srgbClr val="0000FF"/>
                </a:solidFill>
                <a:latin typeface="Trebuchet MS"/>
                <a:cs typeface="Trebuchet MS"/>
              </a:rPr>
              <a:t>market</a:t>
            </a:r>
            <a:r>
              <a:rPr sz="1650" spc="-180" dirty="0">
                <a:solidFill>
                  <a:srgbClr val="0000FF"/>
                </a:solidFill>
                <a:latin typeface="Trebuchet MS"/>
                <a:cs typeface="Trebuchet MS"/>
              </a:rPr>
              <a:t> </a:t>
            </a:r>
            <a:r>
              <a:rPr sz="1650" dirty="0">
                <a:solidFill>
                  <a:srgbClr val="0000FF"/>
                </a:solidFill>
                <a:latin typeface="Trebuchet MS"/>
                <a:cs typeface="Trebuchet MS"/>
              </a:rPr>
              <a:t>place</a:t>
            </a:r>
            <a:endParaRPr sz="1650">
              <a:latin typeface="Trebuchet MS"/>
              <a:cs typeface="Trebuchet MS"/>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a:spLocks noGrp="1"/>
          </p:cNvSpPr>
          <p:nvPr>
            <p:ph type="title"/>
          </p:nvPr>
        </p:nvSpPr>
        <p:spPr>
          <a:xfrm>
            <a:off x="388062" y="1275043"/>
            <a:ext cx="2888538" cy="325157"/>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p:txBody>
      </p:sp>
      <p:sp>
        <p:nvSpPr>
          <p:cNvPr id="6" name="object 6"/>
          <p:cNvSpPr txBox="1"/>
          <p:nvPr/>
        </p:nvSpPr>
        <p:spPr>
          <a:xfrm>
            <a:off x="363750" y="1656038"/>
            <a:ext cx="2684249" cy="325162"/>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C45911"/>
                </a:solidFill>
                <a:latin typeface="Carlito"/>
                <a:cs typeface="Carlito"/>
              </a:rPr>
              <a:t>Performance</a:t>
            </a:r>
            <a:r>
              <a:rPr sz="1950" b="1" spc="-45" dirty="0">
                <a:solidFill>
                  <a:srgbClr val="C45911"/>
                </a:solidFill>
                <a:latin typeface="Carlito"/>
                <a:cs typeface="Carlito"/>
              </a:rPr>
              <a:t> </a:t>
            </a:r>
            <a:r>
              <a:rPr sz="1950" b="1" spc="-20" dirty="0">
                <a:solidFill>
                  <a:srgbClr val="C45911"/>
                </a:solidFill>
                <a:latin typeface="Carlito"/>
                <a:cs typeface="Carlito"/>
              </a:rPr>
              <a:t>Testing</a:t>
            </a:r>
            <a:endParaRPr sz="195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7224" y="2710725"/>
            <a:ext cx="6351270" cy="3495675"/>
          </a:xfrm>
          <a:prstGeom prst="rect">
            <a:avLst/>
          </a:prstGeom>
        </p:spPr>
        <p:txBody>
          <a:bodyPr vert="horz" wrap="square" lIns="0" tIns="12065" rIns="0" bIns="0" rtlCol="0">
            <a:spAutoFit/>
          </a:bodyPr>
          <a:lstStyle/>
          <a:p>
            <a:pPr marL="238125" marR="5080" indent="-226060" algn="just">
              <a:lnSpc>
                <a:spcPct val="101499"/>
              </a:lnSpc>
              <a:spcBef>
                <a:spcPts val="95"/>
              </a:spcBef>
              <a:buClr>
                <a:srgbClr val="FF0000"/>
              </a:buClr>
              <a:buSzPct val="79487"/>
              <a:buFont typeface="Georgia"/>
              <a:buChar char=""/>
              <a:tabLst>
                <a:tab pos="238760" algn="l"/>
              </a:tabLst>
            </a:pPr>
            <a:r>
              <a:rPr sz="1950" spc="15" dirty="0">
                <a:solidFill>
                  <a:srgbClr val="0000FF"/>
                </a:solidFill>
                <a:latin typeface="Trebuchet MS"/>
                <a:cs typeface="Trebuchet MS"/>
              </a:rPr>
              <a:t>The </a:t>
            </a:r>
            <a:r>
              <a:rPr sz="1950" spc="10" dirty="0">
                <a:solidFill>
                  <a:srgbClr val="0000FF"/>
                </a:solidFill>
                <a:latin typeface="Trebuchet MS"/>
                <a:cs typeface="Trebuchet MS"/>
              </a:rPr>
              <a:t>test cases </a:t>
            </a:r>
            <a:r>
              <a:rPr sz="1950" spc="15" dirty="0">
                <a:solidFill>
                  <a:srgbClr val="0000FF"/>
                </a:solidFill>
                <a:latin typeface="Trebuchet MS"/>
                <a:cs typeface="Trebuchet MS"/>
              </a:rPr>
              <a:t>would </a:t>
            </a:r>
            <a:r>
              <a:rPr sz="1950" spc="5" dirty="0">
                <a:solidFill>
                  <a:srgbClr val="0000FF"/>
                </a:solidFill>
                <a:latin typeface="Trebuchet MS"/>
                <a:cs typeface="Trebuchet MS"/>
              </a:rPr>
              <a:t>focus </a:t>
            </a:r>
            <a:r>
              <a:rPr sz="1950" spc="15" dirty="0">
                <a:solidFill>
                  <a:srgbClr val="0000FF"/>
                </a:solidFill>
                <a:latin typeface="Trebuchet MS"/>
                <a:cs typeface="Trebuchet MS"/>
              </a:rPr>
              <a:t>on </a:t>
            </a:r>
            <a:r>
              <a:rPr sz="1950" spc="5" dirty="0">
                <a:solidFill>
                  <a:srgbClr val="0000FF"/>
                </a:solidFill>
                <a:latin typeface="Trebuchet MS"/>
                <a:cs typeface="Trebuchet MS"/>
              </a:rPr>
              <a:t>getting </a:t>
            </a:r>
            <a:r>
              <a:rPr sz="1950" spc="10" dirty="0">
                <a:solidFill>
                  <a:srgbClr val="0000FF"/>
                </a:solidFill>
                <a:latin typeface="Trebuchet MS"/>
                <a:cs typeface="Trebuchet MS"/>
              </a:rPr>
              <a:t>response time  and</a:t>
            </a:r>
            <a:r>
              <a:rPr sz="1950" spc="605" dirty="0">
                <a:solidFill>
                  <a:srgbClr val="0000FF"/>
                </a:solidFill>
                <a:latin typeface="Trebuchet MS"/>
                <a:cs typeface="Trebuchet MS"/>
              </a:rPr>
              <a:t> </a:t>
            </a:r>
            <a:r>
              <a:rPr sz="1950" spc="10" dirty="0">
                <a:solidFill>
                  <a:srgbClr val="0000FF"/>
                </a:solidFill>
                <a:latin typeface="Trebuchet MS"/>
                <a:cs typeface="Trebuchet MS"/>
              </a:rPr>
              <a:t>throughput  for  different  operations,  </a:t>
            </a:r>
            <a:r>
              <a:rPr sz="1950" spc="15" dirty="0">
                <a:solidFill>
                  <a:srgbClr val="0000FF"/>
                </a:solidFill>
                <a:latin typeface="Trebuchet MS"/>
                <a:cs typeface="Trebuchet MS"/>
              </a:rPr>
              <a:t>under  </a:t>
            </a:r>
            <a:r>
              <a:rPr sz="1950" spc="10" dirty="0">
                <a:solidFill>
                  <a:srgbClr val="0000FF"/>
                </a:solidFill>
                <a:latin typeface="Trebuchet MS"/>
                <a:cs typeface="Trebuchet MS"/>
              </a:rPr>
              <a:t>defined environment and</a:t>
            </a:r>
            <a:r>
              <a:rPr sz="1950" spc="25" dirty="0">
                <a:solidFill>
                  <a:srgbClr val="0000FF"/>
                </a:solidFill>
                <a:latin typeface="Trebuchet MS"/>
                <a:cs typeface="Trebuchet MS"/>
              </a:rPr>
              <a:t> </a:t>
            </a:r>
            <a:r>
              <a:rPr sz="1950" spc="15" dirty="0">
                <a:solidFill>
                  <a:srgbClr val="0000FF"/>
                </a:solidFill>
                <a:latin typeface="Trebuchet MS"/>
                <a:cs typeface="Trebuchet MS"/>
              </a:rPr>
              <a:t>load</a:t>
            </a:r>
            <a:endParaRPr sz="1950">
              <a:latin typeface="Trebuchet MS"/>
              <a:cs typeface="Trebuchet MS"/>
            </a:endParaRPr>
          </a:p>
          <a:p>
            <a:pPr marL="238125" marR="5715" indent="-226060" algn="just">
              <a:lnSpc>
                <a:spcPct val="101499"/>
              </a:lnSpc>
              <a:spcBef>
                <a:spcPts val="1785"/>
              </a:spcBef>
              <a:buClr>
                <a:srgbClr val="FF0000"/>
              </a:buClr>
              <a:buSzPct val="79487"/>
              <a:buFont typeface="Georgia"/>
              <a:buChar char=""/>
              <a:tabLst>
                <a:tab pos="238760" algn="l"/>
              </a:tabLst>
            </a:pPr>
            <a:r>
              <a:rPr sz="1950" spc="-15" dirty="0">
                <a:solidFill>
                  <a:srgbClr val="0000FF"/>
                </a:solidFill>
                <a:latin typeface="Trebuchet MS"/>
                <a:cs typeface="Trebuchet MS"/>
              </a:rPr>
              <a:t>Tracking </a:t>
            </a:r>
            <a:r>
              <a:rPr sz="1950" spc="10" dirty="0">
                <a:solidFill>
                  <a:srgbClr val="0000FF"/>
                </a:solidFill>
                <a:latin typeface="Trebuchet MS"/>
                <a:cs typeface="Trebuchet MS"/>
              </a:rPr>
              <a:t>resource consumption when resources </a:t>
            </a:r>
            <a:r>
              <a:rPr sz="1950" spc="15" dirty="0">
                <a:solidFill>
                  <a:srgbClr val="0000FF"/>
                </a:solidFill>
                <a:latin typeface="Trebuchet MS"/>
                <a:cs typeface="Trebuchet MS"/>
              </a:rPr>
              <a:t>are  </a:t>
            </a:r>
            <a:r>
              <a:rPr sz="1950" spc="10" dirty="0">
                <a:solidFill>
                  <a:srgbClr val="0000FF"/>
                </a:solidFill>
                <a:latin typeface="Trebuchet MS"/>
                <a:cs typeface="Trebuchet MS"/>
              </a:rPr>
              <a:t>shared </a:t>
            </a:r>
            <a:r>
              <a:rPr sz="1950" spc="5" dirty="0">
                <a:solidFill>
                  <a:srgbClr val="0000FF"/>
                </a:solidFill>
                <a:latin typeface="Trebuchet MS"/>
                <a:cs typeface="Trebuchet MS"/>
              </a:rPr>
              <a:t>with </a:t>
            </a:r>
            <a:r>
              <a:rPr sz="1950" spc="10" dirty="0">
                <a:solidFill>
                  <a:srgbClr val="0000FF"/>
                </a:solidFill>
                <a:latin typeface="Trebuchet MS"/>
                <a:cs typeface="Trebuchet MS"/>
              </a:rPr>
              <a:t>other</a:t>
            </a:r>
            <a:r>
              <a:rPr sz="1950" spc="25" dirty="0">
                <a:solidFill>
                  <a:srgbClr val="0000FF"/>
                </a:solidFill>
                <a:latin typeface="Trebuchet MS"/>
                <a:cs typeface="Trebuchet MS"/>
              </a:rPr>
              <a:t> </a:t>
            </a:r>
            <a:r>
              <a:rPr sz="1950" spc="10" dirty="0">
                <a:solidFill>
                  <a:srgbClr val="0000FF"/>
                </a:solidFill>
                <a:latin typeface="Trebuchet MS"/>
                <a:cs typeface="Trebuchet MS"/>
              </a:rPr>
              <a:t>systems</a:t>
            </a:r>
            <a:endParaRPr sz="1950">
              <a:latin typeface="Trebuchet MS"/>
              <a:cs typeface="Trebuchet MS"/>
            </a:endParaRPr>
          </a:p>
          <a:p>
            <a:pPr marL="238125" indent="-226060">
              <a:lnSpc>
                <a:spcPct val="100000"/>
              </a:lnSpc>
              <a:spcBef>
                <a:spcPts val="1814"/>
              </a:spcBef>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Example:</a:t>
            </a:r>
            <a:endParaRPr sz="1950">
              <a:latin typeface="Trebuchet MS"/>
              <a:cs typeface="Trebuchet MS"/>
            </a:endParaRPr>
          </a:p>
          <a:p>
            <a:pPr marL="609600" lvl="1" indent="-219710">
              <a:lnSpc>
                <a:spcPct val="100000"/>
              </a:lnSpc>
              <a:spcBef>
                <a:spcPts val="35"/>
              </a:spcBef>
              <a:buClr>
                <a:srgbClr val="FF0000"/>
              </a:buClr>
              <a:buSzPct val="79487"/>
              <a:buFont typeface="Georgia"/>
              <a:buChar char=""/>
              <a:tabLst>
                <a:tab pos="609600" algn="l"/>
                <a:tab pos="610235" algn="l"/>
              </a:tabLst>
            </a:pPr>
            <a:r>
              <a:rPr sz="1950" spc="5" dirty="0">
                <a:solidFill>
                  <a:srgbClr val="0000FF"/>
                </a:solidFill>
                <a:latin typeface="Trebuchet MS"/>
                <a:cs typeface="Trebuchet MS"/>
              </a:rPr>
              <a:t>Performance </a:t>
            </a:r>
            <a:r>
              <a:rPr sz="1950" spc="10" dirty="0">
                <a:solidFill>
                  <a:srgbClr val="0000FF"/>
                </a:solidFill>
                <a:latin typeface="Trebuchet MS"/>
                <a:cs typeface="Trebuchet MS"/>
              </a:rPr>
              <a:t>for adding 1million</a:t>
            </a:r>
            <a:r>
              <a:rPr sz="1950" dirty="0">
                <a:solidFill>
                  <a:srgbClr val="0000FF"/>
                </a:solidFill>
                <a:latin typeface="Trebuchet MS"/>
                <a:cs typeface="Trebuchet MS"/>
              </a:rPr>
              <a:t> </a:t>
            </a:r>
            <a:r>
              <a:rPr sz="1950" spc="10" dirty="0">
                <a:solidFill>
                  <a:srgbClr val="0000FF"/>
                </a:solidFill>
                <a:latin typeface="Trebuchet MS"/>
                <a:cs typeface="Trebuchet MS"/>
              </a:rPr>
              <a:t>records</a:t>
            </a:r>
            <a:endParaRPr sz="1950">
              <a:latin typeface="Trebuchet MS"/>
              <a:cs typeface="Trebuchet MS"/>
            </a:endParaRPr>
          </a:p>
          <a:p>
            <a:pPr marL="609600" marR="5080" lvl="1" indent="-219710">
              <a:lnSpc>
                <a:spcPct val="101499"/>
              </a:lnSpc>
              <a:buClr>
                <a:srgbClr val="FF0000"/>
              </a:buClr>
              <a:buSzPct val="79487"/>
              <a:buFont typeface="Georgia"/>
              <a:buChar char=""/>
              <a:tabLst>
                <a:tab pos="609600" algn="l"/>
                <a:tab pos="610235" algn="l"/>
                <a:tab pos="2413000" algn="l"/>
                <a:tab pos="3129280" algn="l"/>
                <a:tab pos="3725545" algn="l"/>
                <a:tab pos="5369560" algn="l"/>
              </a:tabLst>
            </a:pPr>
            <a:r>
              <a:rPr sz="1950" dirty="0">
                <a:solidFill>
                  <a:srgbClr val="0000FF"/>
                </a:solidFill>
                <a:latin typeface="Trebuchet MS"/>
                <a:cs typeface="Trebuchet MS"/>
              </a:rPr>
              <a:t>B</a:t>
            </a:r>
            <a:r>
              <a:rPr sz="1950" spc="20" dirty="0">
                <a:solidFill>
                  <a:srgbClr val="0000FF"/>
                </a:solidFill>
                <a:latin typeface="Trebuchet MS"/>
                <a:cs typeface="Trebuchet MS"/>
              </a:rPr>
              <a:t>e</a:t>
            </a:r>
            <a:r>
              <a:rPr sz="1950" dirty="0">
                <a:solidFill>
                  <a:srgbClr val="0000FF"/>
                </a:solidFill>
                <a:latin typeface="Trebuchet MS"/>
                <a:cs typeface="Trebuchet MS"/>
              </a:rPr>
              <a:t>n</a:t>
            </a:r>
            <a:r>
              <a:rPr sz="1950" spc="20" dirty="0">
                <a:solidFill>
                  <a:srgbClr val="0000FF"/>
                </a:solidFill>
                <a:latin typeface="Trebuchet MS"/>
                <a:cs typeface="Trebuchet MS"/>
              </a:rPr>
              <a:t>ch</a:t>
            </a:r>
            <a:r>
              <a:rPr sz="1950" spc="15" dirty="0">
                <a:solidFill>
                  <a:srgbClr val="0000FF"/>
                </a:solidFill>
                <a:latin typeface="Trebuchet MS"/>
                <a:cs typeface="Trebuchet MS"/>
              </a:rPr>
              <a:t>m</a:t>
            </a:r>
            <a:r>
              <a:rPr sz="1950" dirty="0">
                <a:solidFill>
                  <a:srgbClr val="0000FF"/>
                </a:solidFill>
                <a:latin typeface="Trebuchet MS"/>
                <a:cs typeface="Trebuchet MS"/>
              </a:rPr>
              <a:t>a</a:t>
            </a:r>
            <a:r>
              <a:rPr sz="1950" spc="10" dirty="0">
                <a:solidFill>
                  <a:srgbClr val="0000FF"/>
                </a:solidFill>
                <a:latin typeface="Trebuchet MS"/>
                <a:cs typeface="Trebuchet MS"/>
              </a:rPr>
              <a:t>r</a:t>
            </a:r>
            <a:r>
              <a:rPr sz="1950" spc="25" dirty="0">
                <a:solidFill>
                  <a:srgbClr val="0000FF"/>
                </a:solidFill>
                <a:latin typeface="Trebuchet MS"/>
                <a:cs typeface="Trebuchet MS"/>
              </a:rPr>
              <a:t>k</a:t>
            </a:r>
            <a:r>
              <a:rPr sz="1950" spc="15" dirty="0">
                <a:solidFill>
                  <a:srgbClr val="0000FF"/>
                </a:solidFill>
                <a:latin typeface="Trebuchet MS"/>
                <a:cs typeface="Trebuchet MS"/>
              </a:rPr>
              <a:t>ing</a:t>
            </a:r>
            <a:r>
              <a:rPr sz="1950" dirty="0">
                <a:solidFill>
                  <a:srgbClr val="0000FF"/>
                </a:solidFill>
                <a:latin typeface="Trebuchet MS"/>
                <a:cs typeface="Trebuchet MS"/>
              </a:rPr>
              <a:t>	</a:t>
            </a:r>
            <a:r>
              <a:rPr sz="1950" spc="30" dirty="0">
                <a:solidFill>
                  <a:srgbClr val="0000FF"/>
                </a:solidFill>
                <a:latin typeface="Trebuchet MS"/>
                <a:cs typeface="Trebuchet MS"/>
              </a:rPr>
              <a:t>w</a:t>
            </a:r>
            <a:r>
              <a:rPr sz="1950" spc="-5" dirty="0">
                <a:solidFill>
                  <a:srgbClr val="0000FF"/>
                </a:solidFill>
                <a:latin typeface="Trebuchet MS"/>
                <a:cs typeface="Trebuchet MS"/>
              </a:rPr>
              <a:t>it</a:t>
            </a:r>
            <a:r>
              <a:rPr sz="1950" spc="15" dirty="0">
                <a:solidFill>
                  <a:srgbClr val="0000FF"/>
                </a:solidFill>
                <a:latin typeface="Trebuchet MS"/>
                <a:cs typeface="Trebuchet MS"/>
              </a:rPr>
              <a:t>h</a:t>
            </a:r>
            <a:r>
              <a:rPr sz="1950" dirty="0">
                <a:solidFill>
                  <a:srgbClr val="0000FF"/>
                </a:solidFill>
                <a:latin typeface="Trebuchet MS"/>
                <a:cs typeface="Trebuchet MS"/>
              </a:rPr>
              <a:t>	</a:t>
            </a:r>
            <a:r>
              <a:rPr sz="1950" spc="-5" dirty="0">
                <a:solidFill>
                  <a:srgbClr val="0000FF"/>
                </a:solidFill>
                <a:latin typeface="Trebuchet MS"/>
                <a:cs typeface="Trebuchet MS"/>
              </a:rPr>
              <a:t>t</a:t>
            </a:r>
            <a:r>
              <a:rPr sz="1950" spc="20" dirty="0">
                <a:solidFill>
                  <a:srgbClr val="0000FF"/>
                </a:solidFill>
                <a:latin typeface="Trebuchet MS"/>
                <a:cs typeface="Trebuchet MS"/>
              </a:rPr>
              <a:t>h</a:t>
            </a:r>
            <a:r>
              <a:rPr sz="1950" spc="15" dirty="0">
                <a:solidFill>
                  <a:srgbClr val="0000FF"/>
                </a:solidFill>
                <a:latin typeface="Trebuchet MS"/>
                <a:cs typeface="Trebuchet MS"/>
              </a:rPr>
              <a:t>e</a:t>
            </a:r>
            <a:r>
              <a:rPr sz="1950" dirty="0">
                <a:solidFill>
                  <a:srgbClr val="0000FF"/>
                </a:solidFill>
                <a:latin typeface="Trebuchet MS"/>
                <a:cs typeface="Trebuchet MS"/>
              </a:rPr>
              <a:t>	</a:t>
            </a:r>
            <a:r>
              <a:rPr sz="1950" spc="-5" dirty="0">
                <a:solidFill>
                  <a:srgbClr val="0000FF"/>
                </a:solidFill>
                <a:latin typeface="Trebuchet MS"/>
                <a:cs typeface="Trebuchet MS"/>
              </a:rPr>
              <a:t>c</a:t>
            </a:r>
            <a:r>
              <a:rPr sz="1950" spc="20" dirty="0">
                <a:solidFill>
                  <a:srgbClr val="0000FF"/>
                </a:solidFill>
                <a:latin typeface="Trebuchet MS"/>
                <a:cs typeface="Trebuchet MS"/>
              </a:rPr>
              <a:t>o</a:t>
            </a:r>
            <a:r>
              <a:rPr sz="1950" spc="15" dirty="0">
                <a:solidFill>
                  <a:srgbClr val="0000FF"/>
                </a:solidFill>
                <a:latin typeface="Trebuchet MS"/>
                <a:cs typeface="Trebuchet MS"/>
              </a:rPr>
              <a:t>m</a:t>
            </a:r>
            <a:r>
              <a:rPr sz="1950" spc="20" dirty="0">
                <a:solidFill>
                  <a:srgbClr val="0000FF"/>
                </a:solidFill>
                <a:latin typeface="Trebuchet MS"/>
                <a:cs typeface="Trebuchet MS"/>
              </a:rPr>
              <a:t>pe</a:t>
            </a:r>
            <a:r>
              <a:rPr sz="1950" spc="-5" dirty="0">
                <a:solidFill>
                  <a:srgbClr val="0000FF"/>
                </a:solidFill>
                <a:latin typeface="Trebuchet MS"/>
                <a:cs typeface="Trebuchet MS"/>
              </a:rPr>
              <a:t>t</a:t>
            </a:r>
            <a:r>
              <a:rPr sz="1950" spc="10" dirty="0">
                <a:solidFill>
                  <a:srgbClr val="0000FF"/>
                </a:solidFill>
                <a:latin typeface="Trebuchet MS"/>
                <a:cs typeface="Trebuchet MS"/>
              </a:rPr>
              <a:t>i</a:t>
            </a:r>
            <a:r>
              <a:rPr sz="1950" spc="-5" dirty="0">
                <a:solidFill>
                  <a:srgbClr val="0000FF"/>
                </a:solidFill>
                <a:latin typeface="Trebuchet MS"/>
                <a:cs typeface="Trebuchet MS"/>
              </a:rPr>
              <a:t>t</a:t>
            </a:r>
            <a:r>
              <a:rPr sz="1950" spc="20" dirty="0">
                <a:solidFill>
                  <a:srgbClr val="0000FF"/>
                </a:solidFill>
                <a:latin typeface="Trebuchet MS"/>
                <a:cs typeface="Trebuchet MS"/>
              </a:rPr>
              <a:t>o</a:t>
            </a:r>
            <a:r>
              <a:rPr sz="1950" spc="-10" dirty="0">
                <a:solidFill>
                  <a:srgbClr val="0000FF"/>
                </a:solidFill>
                <a:latin typeface="Trebuchet MS"/>
                <a:cs typeface="Trebuchet MS"/>
              </a:rPr>
              <a:t>r</a:t>
            </a:r>
            <a:r>
              <a:rPr sz="1950" spc="-145" dirty="0">
                <a:solidFill>
                  <a:srgbClr val="0000FF"/>
                </a:solidFill>
                <a:latin typeface="Trebuchet MS"/>
                <a:cs typeface="Trebuchet MS"/>
              </a:rPr>
              <a:t>’</a:t>
            </a:r>
            <a:r>
              <a:rPr sz="1950" spc="10" dirty="0">
                <a:solidFill>
                  <a:srgbClr val="0000FF"/>
                </a:solidFill>
                <a:latin typeface="Trebuchet MS"/>
                <a:cs typeface="Trebuchet MS"/>
              </a:rPr>
              <a:t>s</a:t>
            </a:r>
            <a:r>
              <a:rPr sz="1950" dirty="0">
                <a:solidFill>
                  <a:srgbClr val="0000FF"/>
                </a:solidFill>
                <a:latin typeface="Trebuchet MS"/>
                <a:cs typeface="Trebuchet MS"/>
              </a:rPr>
              <a:t>	p</a:t>
            </a:r>
            <a:r>
              <a:rPr sz="1950" spc="10" dirty="0">
                <a:solidFill>
                  <a:srgbClr val="0000FF"/>
                </a:solidFill>
                <a:latin typeface="Trebuchet MS"/>
                <a:cs typeface="Trebuchet MS"/>
              </a:rPr>
              <a:t>r</a:t>
            </a:r>
            <a:r>
              <a:rPr sz="1950" spc="20" dirty="0">
                <a:solidFill>
                  <a:srgbClr val="0000FF"/>
                </a:solidFill>
                <a:latin typeface="Trebuchet MS"/>
                <a:cs typeface="Trebuchet MS"/>
              </a:rPr>
              <a:t>odu</a:t>
            </a:r>
            <a:r>
              <a:rPr sz="1950" spc="-5" dirty="0">
                <a:solidFill>
                  <a:srgbClr val="0000FF"/>
                </a:solidFill>
                <a:latin typeface="Trebuchet MS"/>
                <a:cs typeface="Trebuchet MS"/>
              </a:rPr>
              <a:t>c</a:t>
            </a:r>
            <a:r>
              <a:rPr sz="1950" spc="15" dirty="0">
                <a:solidFill>
                  <a:srgbClr val="0000FF"/>
                </a:solidFill>
                <a:latin typeface="Trebuchet MS"/>
                <a:cs typeface="Trebuchet MS"/>
              </a:rPr>
              <a:t>t</a:t>
            </a:r>
            <a:r>
              <a:rPr sz="1950" spc="5" dirty="0">
                <a:solidFill>
                  <a:srgbClr val="0000FF"/>
                </a:solidFill>
                <a:latin typeface="Trebuchet MS"/>
                <a:cs typeface="Trebuchet MS"/>
              </a:rPr>
              <a:t>,  </a:t>
            </a:r>
            <a:r>
              <a:rPr sz="1950" spc="10" dirty="0">
                <a:solidFill>
                  <a:srgbClr val="0000FF"/>
                </a:solidFill>
                <a:latin typeface="Trebuchet MS"/>
                <a:cs typeface="Trebuchet MS"/>
              </a:rPr>
              <a:t>using some standard benchmarking</a:t>
            </a:r>
            <a:r>
              <a:rPr sz="1950" spc="30" dirty="0">
                <a:solidFill>
                  <a:srgbClr val="0000FF"/>
                </a:solidFill>
                <a:latin typeface="Trebuchet MS"/>
                <a:cs typeface="Trebuchet MS"/>
              </a:rPr>
              <a:t> </a:t>
            </a:r>
            <a:r>
              <a:rPr sz="1950" spc="10" dirty="0">
                <a:solidFill>
                  <a:srgbClr val="0000FF"/>
                </a:solidFill>
                <a:latin typeface="Trebuchet MS"/>
                <a:cs typeface="Trebuchet MS"/>
              </a:rPr>
              <a:t>tools</a:t>
            </a:r>
            <a:endParaRPr sz="1950">
              <a:latin typeface="Trebuchet MS"/>
              <a:cs typeface="Trebuchet MS"/>
            </a:endParaRPr>
          </a:p>
          <a:p>
            <a:pPr marL="609600" lvl="1" indent="-219710">
              <a:lnSpc>
                <a:spcPct val="100000"/>
              </a:lnSpc>
              <a:spcBef>
                <a:spcPts val="35"/>
              </a:spcBef>
              <a:buClr>
                <a:srgbClr val="FF0000"/>
              </a:buClr>
              <a:buSzPct val="79487"/>
              <a:buFont typeface="Georgia"/>
              <a:buChar char=""/>
              <a:tabLst>
                <a:tab pos="609600" algn="l"/>
                <a:tab pos="610235" algn="l"/>
              </a:tabLst>
            </a:pPr>
            <a:r>
              <a:rPr sz="1950" spc="5" dirty="0">
                <a:solidFill>
                  <a:srgbClr val="0000FF"/>
                </a:solidFill>
                <a:latin typeface="Trebuchet MS"/>
                <a:cs typeface="Trebuchet MS"/>
              </a:rPr>
              <a:t>All </a:t>
            </a:r>
            <a:r>
              <a:rPr sz="1950" spc="15" dirty="0">
                <a:solidFill>
                  <a:srgbClr val="0000FF"/>
                </a:solidFill>
                <a:latin typeface="Trebuchet MS"/>
                <a:cs typeface="Trebuchet MS"/>
              </a:rPr>
              <a:t>under </a:t>
            </a:r>
            <a:r>
              <a:rPr sz="1950" spc="10" dirty="0">
                <a:solidFill>
                  <a:srgbClr val="0000FF"/>
                </a:solidFill>
                <a:latin typeface="Trebuchet MS"/>
                <a:cs typeface="Trebuchet MS"/>
              </a:rPr>
              <a:t>controlled</a:t>
            </a:r>
            <a:r>
              <a:rPr sz="1950" spc="25" dirty="0">
                <a:solidFill>
                  <a:srgbClr val="0000FF"/>
                </a:solidFill>
                <a:latin typeface="Trebuchet MS"/>
                <a:cs typeface="Trebuchet MS"/>
              </a:rPr>
              <a:t> </a:t>
            </a:r>
            <a:r>
              <a:rPr sz="1950" spc="10" dirty="0">
                <a:solidFill>
                  <a:srgbClr val="0000FF"/>
                </a:solidFill>
                <a:latin typeface="Trebuchet MS"/>
                <a:cs typeface="Trebuchet MS"/>
              </a:rPr>
              <a:t>environments</a:t>
            </a:r>
            <a:endParaRPr sz="1950">
              <a:latin typeface="Trebuchet MS"/>
              <a:cs typeface="Trebuchet MS"/>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p:nvPr/>
        </p:nvSpPr>
        <p:spPr>
          <a:xfrm>
            <a:off x="363750" y="1195800"/>
            <a:ext cx="3141449"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11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Performance</a:t>
            </a:r>
            <a:r>
              <a:rPr sz="1950" b="1" spc="-60" dirty="0">
                <a:solidFill>
                  <a:srgbClr val="C45911"/>
                </a:solidFill>
                <a:latin typeface="Carlito"/>
                <a:cs typeface="Carlito"/>
              </a:rPr>
              <a:t> </a:t>
            </a:r>
            <a:r>
              <a:rPr sz="1950" b="1" spc="-20" dirty="0">
                <a:solidFill>
                  <a:srgbClr val="C45911"/>
                </a:solidFill>
                <a:latin typeface="Carlito"/>
                <a:cs typeface="Carlito"/>
              </a:rPr>
              <a:t>Testing</a:t>
            </a:r>
            <a:endParaRPr sz="195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23719" y="2736640"/>
            <a:ext cx="5618480" cy="2651125"/>
          </a:xfrm>
          <a:prstGeom prst="rect">
            <a:avLst/>
          </a:prstGeom>
        </p:spPr>
        <p:txBody>
          <a:bodyPr vert="horz" wrap="square" lIns="0" tIns="14604" rIns="0" bIns="0" rtlCol="0">
            <a:spAutoFit/>
          </a:bodyPr>
          <a:lstStyle/>
          <a:p>
            <a:pPr marL="306705" indent="-294640">
              <a:lnSpc>
                <a:spcPts val="2630"/>
              </a:lnSpc>
              <a:spcBef>
                <a:spcPts val="114"/>
              </a:spcBef>
              <a:buClr>
                <a:srgbClr val="FF0000"/>
              </a:buClr>
              <a:buSzPct val="80434"/>
              <a:buFont typeface="Georgia"/>
              <a:buChar char=""/>
              <a:tabLst>
                <a:tab pos="306705" algn="l"/>
                <a:tab pos="307340" algn="l"/>
              </a:tabLst>
            </a:pPr>
            <a:r>
              <a:rPr sz="2300" dirty="0">
                <a:solidFill>
                  <a:srgbClr val="0000FF"/>
                </a:solidFill>
                <a:latin typeface="Trebuchet MS"/>
                <a:cs typeface="Trebuchet MS"/>
              </a:rPr>
              <a:t>Establish </a:t>
            </a:r>
            <a:r>
              <a:rPr sz="2300" spc="10" dirty="0">
                <a:solidFill>
                  <a:srgbClr val="0000FF"/>
                </a:solidFill>
                <a:latin typeface="Trebuchet MS"/>
                <a:cs typeface="Trebuchet MS"/>
              </a:rPr>
              <a:t>the </a:t>
            </a:r>
            <a:r>
              <a:rPr sz="2300" spc="5" dirty="0">
                <a:solidFill>
                  <a:srgbClr val="0000FF"/>
                </a:solidFill>
                <a:latin typeface="Trebuchet MS"/>
                <a:cs typeface="Trebuchet MS"/>
              </a:rPr>
              <a:t>performance</a:t>
            </a:r>
            <a:r>
              <a:rPr sz="2300" spc="-80" dirty="0">
                <a:solidFill>
                  <a:srgbClr val="0000FF"/>
                </a:solidFill>
                <a:latin typeface="Trebuchet MS"/>
                <a:cs typeface="Trebuchet MS"/>
              </a:rPr>
              <a:t> </a:t>
            </a:r>
            <a:r>
              <a:rPr sz="2300" dirty="0">
                <a:solidFill>
                  <a:srgbClr val="0000FF"/>
                </a:solidFill>
                <a:latin typeface="Trebuchet MS"/>
                <a:cs typeface="Trebuchet MS"/>
              </a:rPr>
              <a:t>requirements</a:t>
            </a:r>
            <a:endParaRPr sz="2300">
              <a:latin typeface="Trebuchet MS"/>
              <a:cs typeface="Trebuchet MS"/>
            </a:endParaRPr>
          </a:p>
          <a:p>
            <a:pPr marL="306705" indent="-294640">
              <a:lnSpc>
                <a:spcPts val="2490"/>
              </a:lnSpc>
              <a:buClr>
                <a:srgbClr val="FF0000"/>
              </a:buClr>
              <a:buSzPct val="80434"/>
              <a:buFont typeface="Georgia"/>
              <a:buChar char=""/>
              <a:tabLst>
                <a:tab pos="306705" algn="l"/>
                <a:tab pos="307340" algn="l"/>
              </a:tabLst>
            </a:pPr>
            <a:r>
              <a:rPr sz="2300" spc="5" dirty="0">
                <a:solidFill>
                  <a:srgbClr val="0000FF"/>
                </a:solidFill>
                <a:latin typeface="Trebuchet MS"/>
                <a:cs typeface="Trebuchet MS"/>
              </a:rPr>
              <a:t>Design </a:t>
            </a:r>
            <a:r>
              <a:rPr sz="2300" dirty="0">
                <a:solidFill>
                  <a:srgbClr val="0000FF"/>
                </a:solidFill>
                <a:latin typeface="Trebuchet MS"/>
                <a:cs typeface="Trebuchet MS"/>
              </a:rPr>
              <a:t>the </a:t>
            </a:r>
            <a:r>
              <a:rPr sz="2300" spc="5" dirty="0">
                <a:solidFill>
                  <a:srgbClr val="0000FF"/>
                </a:solidFill>
                <a:latin typeface="Trebuchet MS"/>
                <a:cs typeface="Trebuchet MS"/>
              </a:rPr>
              <a:t>performance test</a:t>
            </a:r>
            <a:r>
              <a:rPr sz="2300" spc="-130" dirty="0">
                <a:solidFill>
                  <a:srgbClr val="0000FF"/>
                </a:solidFill>
                <a:latin typeface="Trebuchet MS"/>
                <a:cs typeface="Trebuchet MS"/>
              </a:rPr>
              <a:t> </a:t>
            </a:r>
            <a:r>
              <a:rPr sz="2300" dirty="0">
                <a:solidFill>
                  <a:srgbClr val="0000FF"/>
                </a:solidFill>
                <a:latin typeface="Trebuchet MS"/>
                <a:cs typeface="Trebuchet MS"/>
              </a:rPr>
              <a:t>cases</a:t>
            </a:r>
            <a:endParaRPr sz="2300">
              <a:latin typeface="Trebuchet MS"/>
              <a:cs typeface="Trebuchet MS"/>
            </a:endParaRPr>
          </a:p>
          <a:p>
            <a:pPr marL="306705" indent="-294640">
              <a:lnSpc>
                <a:spcPts val="2490"/>
              </a:lnSpc>
              <a:buClr>
                <a:srgbClr val="FF0000"/>
              </a:buClr>
              <a:buSzPct val="80434"/>
              <a:buFont typeface="Georgia"/>
              <a:buChar char=""/>
              <a:tabLst>
                <a:tab pos="306705" algn="l"/>
                <a:tab pos="307340" algn="l"/>
              </a:tabLst>
            </a:pPr>
            <a:r>
              <a:rPr sz="2300" spc="5" dirty="0">
                <a:solidFill>
                  <a:srgbClr val="0000FF"/>
                </a:solidFill>
                <a:latin typeface="Trebuchet MS"/>
                <a:cs typeface="Trebuchet MS"/>
              </a:rPr>
              <a:t>Automate</a:t>
            </a:r>
            <a:endParaRPr sz="2300">
              <a:latin typeface="Trebuchet MS"/>
              <a:cs typeface="Trebuchet MS"/>
            </a:endParaRPr>
          </a:p>
          <a:p>
            <a:pPr marL="306705" indent="-294640">
              <a:lnSpc>
                <a:spcPts val="2495"/>
              </a:lnSpc>
              <a:buClr>
                <a:srgbClr val="FF0000"/>
              </a:buClr>
              <a:buSzPct val="80434"/>
              <a:buFont typeface="Georgia"/>
              <a:buChar char=""/>
              <a:tabLst>
                <a:tab pos="306705" algn="l"/>
                <a:tab pos="307340" algn="l"/>
              </a:tabLst>
            </a:pPr>
            <a:r>
              <a:rPr sz="2300" spc="5" dirty="0">
                <a:solidFill>
                  <a:srgbClr val="0000FF"/>
                </a:solidFill>
                <a:latin typeface="Trebuchet MS"/>
                <a:cs typeface="Trebuchet MS"/>
              </a:rPr>
              <a:t>Conduct testing and collect</a:t>
            </a:r>
            <a:r>
              <a:rPr sz="2300" spc="-160" dirty="0">
                <a:solidFill>
                  <a:srgbClr val="0000FF"/>
                </a:solidFill>
                <a:latin typeface="Trebuchet MS"/>
                <a:cs typeface="Trebuchet MS"/>
              </a:rPr>
              <a:t> </a:t>
            </a:r>
            <a:r>
              <a:rPr sz="2300" spc="5" dirty="0">
                <a:solidFill>
                  <a:srgbClr val="0000FF"/>
                </a:solidFill>
                <a:latin typeface="Trebuchet MS"/>
                <a:cs typeface="Trebuchet MS"/>
              </a:rPr>
              <a:t>results</a:t>
            </a:r>
            <a:endParaRPr sz="2300">
              <a:latin typeface="Trebuchet MS"/>
              <a:cs typeface="Trebuchet MS"/>
            </a:endParaRPr>
          </a:p>
          <a:p>
            <a:pPr marL="306705" indent="-294640">
              <a:lnSpc>
                <a:spcPts val="2495"/>
              </a:lnSpc>
              <a:buClr>
                <a:srgbClr val="FF0000"/>
              </a:buClr>
              <a:buSzPct val="80434"/>
              <a:buFont typeface="Georgia"/>
              <a:buChar char=""/>
              <a:tabLst>
                <a:tab pos="306705" algn="l"/>
                <a:tab pos="307340" algn="l"/>
              </a:tabLst>
            </a:pPr>
            <a:r>
              <a:rPr sz="2300" spc="5" dirty="0">
                <a:solidFill>
                  <a:srgbClr val="0000FF"/>
                </a:solidFill>
                <a:latin typeface="Trebuchet MS"/>
                <a:cs typeface="Trebuchet MS"/>
              </a:rPr>
              <a:t>Analyze</a:t>
            </a:r>
            <a:r>
              <a:rPr sz="2300" spc="-40" dirty="0">
                <a:solidFill>
                  <a:srgbClr val="0000FF"/>
                </a:solidFill>
                <a:latin typeface="Trebuchet MS"/>
                <a:cs typeface="Trebuchet MS"/>
              </a:rPr>
              <a:t> </a:t>
            </a:r>
            <a:r>
              <a:rPr sz="2300" spc="5" dirty="0">
                <a:solidFill>
                  <a:srgbClr val="0000FF"/>
                </a:solidFill>
                <a:latin typeface="Trebuchet MS"/>
                <a:cs typeface="Trebuchet MS"/>
              </a:rPr>
              <a:t>results</a:t>
            </a:r>
            <a:endParaRPr sz="2300">
              <a:latin typeface="Trebuchet MS"/>
              <a:cs typeface="Trebuchet MS"/>
            </a:endParaRPr>
          </a:p>
          <a:p>
            <a:pPr marL="306705" indent="-294640">
              <a:lnSpc>
                <a:spcPts val="2495"/>
              </a:lnSpc>
              <a:buClr>
                <a:srgbClr val="FF0000"/>
              </a:buClr>
              <a:buSzPct val="80434"/>
              <a:buFont typeface="Georgia"/>
              <a:buChar char=""/>
              <a:tabLst>
                <a:tab pos="306705" algn="l"/>
                <a:tab pos="307340" algn="l"/>
              </a:tabLst>
            </a:pPr>
            <a:r>
              <a:rPr sz="2300" spc="-70" dirty="0">
                <a:solidFill>
                  <a:srgbClr val="0000FF"/>
                </a:solidFill>
                <a:latin typeface="Trebuchet MS"/>
                <a:cs typeface="Trebuchet MS"/>
              </a:rPr>
              <a:t>Tune</a:t>
            </a:r>
            <a:r>
              <a:rPr sz="2300" spc="-20" dirty="0">
                <a:solidFill>
                  <a:srgbClr val="0000FF"/>
                </a:solidFill>
                <a:latin typeface="Trebuchet MS"/>
                <a:cs typeface="Trebuchet MS"/>
              </a:rPr>
              <a:t> </a:t>
            </a:r>
            <a:r>
              <a:rPr sz="2300" spc="5" dirty="0">
                <a:solidFill>
                  <a:srgbClr val="0000FF"/>
                </a:solidFill>
                <a:latin typeface="Trebuchet MS"/>
                <a:cs typeface="Trebuchet MS"/>
              </a:rPr>
              <a:t>performance</a:t>
            </a:r>
            <a:endParaRPr sz="2300">
              <a:latin typeface="Trebuchet MS"/>
              <a:cs typeface="Trebuchet MS"/>
            </a:endParaRPr>
          </a:p>
          <a:p>
            <a:pPr marL="306705" indent="-294640">
              <a:lnSpc>
                <a:spcPts val="2415"/>
              </a:lnSpc>
              <a:buClr>
                <a:srgbClr val="FF0000"/>
              </a:buClr>
              <a:buSzPct val="80434"/>
              <a:buFont typeface="Georgia"/>
              <a:buChar char=""/>
              <a:tabLst>
                <a:tab pos="306705" algn="l"/>
                <a:tab pos="307340" algn="l"/>
              </a:tabLst>
            </a:pPr>
            <a:r>
              <a:rPr sz="2300" spc="5" dirty="0">
                <a:solidFill>
                  <a:srgbClr val="0000FF"/>
                </a:solidFill>
                <a:latin typeface="Trebuchet MS"/>
                <a:cs typeface="Trebuchet MS"/>
              </a:rPr>
              <a:t>Benchmark</a:t>
            </a:r>
            <a:endParaRPr sz="2300">
              <a:latin typeface="Trebuchet MS"/>
              <a:cs typeface="Trebuchet MS"/>
            </a:endParaRPr>
          </a:p>
          <a:p>
            <a:pPr marL="306705" indent="-294640">
              <a:lnSpc>
                <a:spcPts val="3145"/>
              </a:lnSpc>
              <a:buClr>
                <a:srgbClr val="FF0000"/>
              </a:buClr>
              <a:buSzPct val="80434"/>
              <a:buFont typeface="Georgia"/>
              <a:buChar char=""/>
              <a:tabLst>
                <a:tab pos="306705" algn="l"/>
                <a:tab pos="307340" algn="l"/>
              </a:tabLst>
            </a:pPr>
            <a:r>
              <a:rPr sz="2300" dirty="0">
                <a:solidFill>
                  <a:srgbClr val="0000FF"/>
                </a:solidFill>
                <a:latin typeface="Trebuchet MS"/>
                <a:cs typeface="Trebuchet MS"/>
              </a:rPr>
              <a:t>Establish </a:t>
            </a:r>
            <a:r>
              <a:rPr sz="2300" spc="5" dirty="0">
                <a:solidFill>
                  <a:srgbClr val="0000FF"/>
                </a:solidFill>
                <a:latin typeface="Trebuchet MS"/>
                <a:cs typeface="Trebuchet MS"/>
              </a:rPr>
              <a:t>needed </a:t>
            </a:r>
            <a:r>
              <a:rPr sz="2300" dirty="0">
                <a:solidFill>
                  <a:srgbClr val="0000FF"/>
                </a:solidFill>
                <a:latin typeface="Trebuchet MS"/>
                <a:cs typeface="Trebuchet MS"/>
              </a:rPr>
              <a:t>configuration</a:t>
            </a:r>
            <a:r>
              <a:rPr sz="2300" spc="-75" dirty="0">
                <a:solidFill>
                  <a:srgbClr val="0000FF"/>
                </a:solidFill>
                <a:latin typeface="Trebuchet MS"/>
                <a:cs typeface="Trebuchet MS"/>
              </a:rPr>
              <a:t> </a:t>
            </a:r>
            <a:r>
              <a:rPr sz="2300" dirty="0">
                <a:solidFill>
                  <a:srgbClr val="0000FF"/>
                </a:solidFill>
                <a:latin typeface="Trebuchet MS"/>
                <a:cs typeface="Trebuchet MS"/>
              </a:rPr>
              <a:t>size</a:t>
            </a:r>
            <a:r>
              <a:rPr sz="2800" dirty="0">
                <a:latin typeface="UKIJ Basma"/>
                <a:cs typeface="UKIJ Basma"/>
              </a:rPr>
              <a:t>.</a:t>
            </a:r>
            <a:endParaRPr sz="2800">
              <a:latin typeface="UKIJ Basma"/>
              <a:cs typeface="UKIJ Basma"/>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p:nvPr/>
        </p:nvSpPr>
        <p:spPr>
          <a:xfrm>
            <a:off x="363751" y="1195800"/>
            <a:ext cx="4360649"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Performance </a:t>
            </a:r>
            <a:r>
              <a:rPr sz="1950" b="1" spc="-20" dirty="0">
                <a:solidFill>
                  <a:srgbClr val="C45911"/>
                </a:solidFill>
                <a:latin typeface="Carlito"/>
                <a:cs typeface="Carlito"/>
              </a:rPr>
              <a:t>Testing</a:t>
            </a:r>
            <a:r>
              <a:rPr sz="1950" b="1" spc="-25" dirty="0">
                <a:solidFill>
                  <a:srgbClr val="C45911"/>
                </a:solidFill>
                <a:latin typeface="Carlito"/>
                <a:cs typeface="Carlito"/>
              </a:rPr>
              <a:t> </a:t>
            </a:r>
            <a:r>
              <a:rPr sz="1950" b="1" spc="10" dirty="0">
                <a:solidFill>
                  <a:srgbClr val="C45911"/>
                </a:solidFill>
                <a:latin typeface="Carlito"/>
                <a:cs typeface="Carlito"/>
              </a:rPr>
              <a:t>Methodology</a:t>
            </a:r>
            <a:endParaRPr sz="195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86175" y="2479026"/>
            <a:ext cx="6211570" cy="3457575"/>
          </a:xfrm>
          <a:prstGeom prst="rect">
            <a:avLst/>
          </a:prstGeom>
        </p:spPr>
        <p:txBody>
          <a:bodyPr vert="horz" wrap="square" lIns="0" tIns="14604" rIns="0" bIns="0" rtlCol="0">
            <a:spAutoFit/>
          </a:bodyPr>
          <a:lstStyle/>
          <a:p>
            <a:pPr marL="238125" indent="-226060">
              <a:lnSpc>
                <a:spcPts val="2630"/>
              </a:lnSpc>
              <a:spcBef>
                <a:spcPts val="114"/>
              </a:spcBef>
              <a:buClr>
                <a:srgbClr val="FF0000"/>
              </a:buClr>
              <a:buSzPct val="80434"/>
              <a:buFont typeface="Georgia"/>
              <a:buChar char=""/>
              <a:tabLst>
                <a:tab pos="238760" algn="l"/>
              </a:tabLst>
            </a:pPr>
            <a:r>
              <a:rPr sz="2300" spc="5" dirty="0">
                <a:solidFill>
                  <a:srgbClr val="0000FF"/>
                </a:solidFill>
                <a:latin typeface="Trebuchet MS"/>
                <a:cs typeface="Trebuchet MS"/>
              </a:rPr>
              <a:t>Both static and</a:t>
            </a:r>
            <a:r>
              <a:rPr sz="2300" spc="-60" dirty="0">
                <a:solidFill>
                  <a:srgbClr val="0000FF"/>
                </a:solidFill>
                <a:latin typeface="Trebuchet MS"/>
                <a:cs typeface="Trebuchet MS"/>
              </a:rPr>
              <a:t> </a:t>
            </a:r>
            <a:r>
              <a:rPr sz="2300" spc="5" dirty="0">
                <a:solidFill>
                  <a:srgbClr val="0000FF"/>
                </a:solidFill>
                <a:latin typeface="Trebuchet MS"/>
                <a:cs typeface="Trebuchet MS"/>
              </a:rPr>
              <a:t>dynamic</a:t>
            </a:r>
            <a:endParaRPr sz="2300">
              <a:latin typeface="Trebuchet MS"/>
              <a:cs typeface="Trebuchet MS"/>
            </a:endParaRPr>
          </a:p>
          <a:p>
            <a:pPr marL="238125" indent="-226060">
              <a:lnSpc>
                <a:spcPts val="2490"/>
              </a:lnSpc>
              <a:buClr>
                <a:srgbClr val="FF0000"/>
              </a:buClr>
              <a:buSzPct val="80434"/>
              <a:buFont typeface="Georgia"/>
              <a:buChar char=""/>
              <a:tabLst>
                <a:tab pos="238760" algn="l"/>
              </a:tabLst>
            </a:pPr>
            <a:r>
              <a:rPr sz="2300" spc="-25" dirty="0">
                <a:solidFill>
                  <a:srgbClr val="0000FF"/>
                </a:solidFill>
                <a:latin typeface="Trebuchet MS"/>
                <a:cs typeface="Trebuchet MS"/>
              </a:rPr>
              <a:t>Weak </a:t>
            </a:r>
            <a:r>
              <a:rPr sz="2300" spc="10" dirty="0">
                <a:solidFill>
                  <a:srgbClr val="0000FF"/>
                </a:solidFill>
                <a:latin typeface="Trebuchet MS"/>
                <a:cs typeface="Trebuchet MS"/>
              </a:rPr>
              <a:t>spots </a:t>
            </a:r>
            <a:r>
              <a:rPr sz="2300" dirty="0">
                <a:solidFill>
                  <a:srgbClr val="0000FF"/>
                </a:solidFill>
                <a:latin typeface="Trebuchet MS"/>
                <a:cs typeface="Trebuchet MS"/>
              </a:rPr>
              <a:t>are called security</a:t>
            </a:r>
            <a:r>
              <a:rPr sz="2300" spc="-5" dirty="0">
                <a:solidFill>
                  <a:srgbClr val="0000FF"/>
                </a:solidFill>
                <a:latin typeface="Trebuchet MS"/>
                <a:cs typeface="Trebuchet MS"/>
              </a:rPr>
              <a:t> </a:t>
            </a:r>
            <a:r>
              <a:rPr sz="2300" dirty="0">
                <a:solidFill>
                  <a:srgbClr val="0000FF"/>
                </a:solidFill>
                <a:latin typeface="Trebuchet MS"/>
                <a:cs typeface="Trebuchet MS"/>
              </a:rPr>
              <a:t>vulnerabilities</a:t>
            </a:r>
            <a:endParaRPr sz="2300">
              <a:latin typeface="Trebuchet MS"/>
              <a:cs typeface="Trebuchet MS"/>
            </a:endParaRPr>
          </a:p>
          <a:p>
            <a:pPr marL="238125" marR="232410" indent="-226060">
              <a:lnSpc>
                <a:spcPts val="2220"/>
              </a:lnSpc>
              <a:spcBef>
                <a:spcPts val="385"/>
              </a:spcBef>
              <a:buClr>
                <a:srgbClr val="FF0000"/>
              </a:buClr>
              <a:buSzPct val="80434"/>
              <a:buFont typeface="Georgia"/>
              <a:buChar char=""/>
              <a:tabLst>
                <a:tab pos="238760" algn="l"/>
              </a:tabLst>
            </a:pPr>
            <a:r>
              <a:rPr sz="2300" spc="5" dirty="0">
                <a:solidFill>
                  <a:srgbClr val="0000FF"/>
                </a:solidFill>
                <a:latin typeface="Trebuchet MS"/>
                <a:cs typeface="Trebuchet MS"/>
              </a:rPr>
              <a:t>Many test tools </a:t>
            </a:r>
            <a:r>
              <a:rPr sz="2300" spc="10" dirty="0">
                <a:solidFill>
                  <a:srgbClr val="0000FF"/>
                </a:solidFill>
                <a:latin typeface="Trebuchet MS"/>
                <a:cs typeface="Trebuchet MS"/>
              </a:rPr>
              <a:t>to </a:t>
            </a:r>
            <a:r>
              <a:rPr sz="2300" dirty="0">
                <a:solidFill>
                  <a:srgbClr val="0000FF"/>
                </a:solidFill>
                <a:latin typeface="Trebuchet MS"/>
                <a:cs typeface="Trebuchet MS"/>
              </a:rPr>
              <a:t>identify </a:t>
            </a:r>
            <a:r>
              <a:rPr sz="2300" spc="5" dirty="0">
                <a:solidFill>
                  <a:srgbClr val="0000FF"/>
                </a:solidFill>
                <a:latin typeface="Trebuchet MS"/>
                <a:cs typeface="Trebuchet MS"/>
              </a:rPr>
              <a:t>vulnerabilities</a:t>
            </a:r>
            <a:r>
              <a:rPr sz="2300" spc="-300" dirty="0">
                <a:solidFill>
                  <a:srgbClr val="0000FF"/>
                </a:solidFill>
                <a:latin typeface="Trebuchet MS"/>
                <a:cs typeface="Trebuchet MS"/>
              </a:rPr>
              <a:t> </a:t>
            </a:r>
            <a:r>
              <a:rPr sz="1950" spc="15" dirty="0">
                <a:solidFill>
                  <a:srgbClr val="0000FF"/>
                </a:solidFill>
                <a:latin typeface="Trebuchet MS"/>
                <a:cs typeface="Trebuchet MS"/>
              </a:rPr>
              <a:t>at  </a:t>
            </a:r>
            <a:r>
              <a:rPr sz="1950" spc="10" dirty="0">
                <a:solidFill>
                  <a:srgbClr val="0000FF"/>
                </a:solidFill>
                <a:latin typeface="Trebuchet MS"/>
                <a:cs typeface="Trebuchet MS"/>
              </a:rPr>
              <a:t>application</a:t>
            </a:r>
            <a:r>
              <a:rPr sz="1950" spc="5" dirty="0">
                <a:solidFill>
                  <a:srgbClr val="0000FF"/>
                </a:solidFill>
                <a:latin typeface="Trebuchet MS"/>
                <a:cs typeface="Trebuchet MS"/>
              </a:rPr>
              <a:t> </a:t>
            </a:r>
            <a:r>
              <a:rPr sz="1950" spc="10" dirty="0">
                <a:solidFill>
                  <a:srgbClr val="0000FF"/>
                </a:solidFill>
                <a:latin typeface="Trebuchet MS"/>
                <a:cs typeface="Trebuchet MS"/>
              </a:rPr>
              <a:t>level.</a:t>
            </a:r>
            <a:endParaRPr sz="1950">
              <a:latin typeface="Trebuchet MS"/>
              <a:cs typeface="Trebuchet MS"/>
            </a:endParaRPr>
          </a:p>
          <a:p>
            <a:pPr marL="238125" indent="-226060">
              <a:lnSpc>
                <a:spcPts val="1980"/>
              </a:lnSpc>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Ex.,</a:t>
            </a:r>
            <a:endParaRPr sz="1950">
              <a:latin typeface="Trebuchet MS"/>
              <a:cs typeface="Trebuchet MS"/>
            </a:endParaRPr>
          </a:p>
          <a:p>
            <a:pPr marL="609600" lvl="1" indent="-219710">
              <a:lnSpc>
                <a:spcPts val="2140"/>
              </a:lnSpc>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Access control – application</a:t>
            </a:r>
            <a:r>
              <a:rPr sz="1950" spc="-25" dirty="0">
                <a:solidFill>
                  <a:srgbClr val="0000FF"/>
                </a:solidFill>
                <a:latin typeface="Trebuchet MS"/>
                <a:cs typeface="Trebuchet MS"/>
              </a:rPr>
              <a:t> </a:t>
            </a:r>
            <a:r>
              <a:rPr sz="1950" spc="10" dirty="0">
                <a:solidFill>
                  <a:srgbClr val="0000FF"/>
                </a:solidFill>
                <a:latin typeface="Trebuchet MS"/>
                <a:cs typeface="Trebuchet MS"/>
              </a:rPr>
              <a:t>level</a:t>
            </a:r>
            <a:endParaRPr sz="1950">
              <a:latin typeface="Trebuchet MS"/>
              <a:cs typeface="Trebuchet MS"/>
            </a:endParaRPr>
          </a:p>
          <a:p>
            <a:pPr marL="609600" lvl="1" indent="-219710">
              <a:lnSpc>
                <a:spcPts val="2140"/>
              </a:lnSpc>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Direct usage </a:t>
            </a:r>
            <a:r>
              <a:rPr sz="1950" spc="15" dirty="0">
                <a:solidFill>
                  <a:srgbClr val="0000FF"/>
                </a:solidFill>
                <a:latin typeface="Trebuchet MS"/>
                <a:cs typeface="Trebuchet MS"/>
              </a:rPr>
              <a:t>of </a:t>
            </a:r>
            <a:r>
              <a:rPr sz="1950" spc="10" dirty="0">
                <a:solidFill>
                  <a:srgbClr val="0000FF"/>
                </a:solidFill>
                <a:latin typeface="Trebuchet MS"/>
                <a:cs typeface="Trebuchet MS"/>
              </a:rPr>
              <a:t>resources through </a:t>
            </a:r>
            <a:r>
              <a:rPr sz="1950" spc="20" dirty="0">
                <a:solidFill>
                  <a:srgbClr val="0000FF"/>
                </a:solidFill>
                <a:latin typeface="Trebuchet MS"/>
                <a:cs typeface="Trebuchet MS"/>
              </a:rPr>
              <a:t>low </a:t>
            </a:r>
            <a:r>
              <a:rPr sz="1950" spc="10" dirty="0">
                <a:solidFill>
                  <a:srgbClr val="0000FF"/>
                </a:solidFill>
                <a:latin typeface="Trebuchet MS"/>
                <a:cs typeface="Trebuchet MS"/>
              </a:rPr>
              <a:t>level</a:t>
            </a:r>
            <a:r>
              <a:rPr sz="1950" spc="-5" dirty="0">
                <a:solidFill>
                  <a:srgbClr val="0000FF"/>
                </a:solidFill>
                <a:latin typeface="Trebuchet MS"/>
                <a:cs typeface="Trebuchet MS"/>
              </a:rPr>
              <a:t> </a:t>
            </a:r>
            <a:r>
              <a:rPr sz="1950" spc="10" dirty="0">
                <a:solidFill>
                  <a:srgbClr val="0000FF"/>
                </a:solidFill>
                <a:latin typeface="Trebuchet MS"/>
                <a:cs typeface="Trebuchet MS"/>
              </a:rPr>
              <a:t>code</a:t>
            </a:r>
            <a:endParaRPr sz="1950">
              <a:latin typeface="Trebuchet MS"/>
              <a:cs typeface="Trebuchet MS"/>
            </a:endParaRPr>
          </a:p>
          <a:p>
            <a:pPr marL="609600" lvl="1" indent="-219710">
              <a:lnSpc>
                <a:spcPts val="2135"/>
              </a:lnSpc>
              <a:buClr>
                <a:srgbClr val="FF0000"/>
              </a:buClr>
              <a:buSzPct val="79487"/>
              <a:buFont typeface="Georgia"/>
              <a:buChar char=""/>
              <a:tabLst>
                <a:tab pos="609600" algn="l"/>
                <a:tab pos="610235" algn="l"/>
              </a:tabLst>
            </a:pPr>
            <a:r>
              <a:rPr sz="1950" spc="15" dirty="0">
                <a:solidFill>
                  <a:srgbClr val="0000FF"/>
                </a:solidFill>
                <a:latin typeface="Trebuchet MS"/>
                <a:cs typeface="Trebuchet MS"/>
              </a:rPr>
              <a:t>SQL </a:t>
            </a:r>
            <a:r>
              <a:rPr sz="1950" spc="10" dirty="0">
                <a:solidFill>
                  <a:srgbClr val="0000FF"/>
                </a:solidFill>
                <a:latin typeface="Trebuchet MS"/>
                <a:cs typeface="Trebuchet MS"/>
              </a:rPr>
              <a:t>injection through</a:t>
            </a:r>
            <a:r>
              <a:rPr sz="1950" spc="-85" dirty="0">
                <a:solidFill>
                  <a:srgbClr val="0000FF"/>
                </a:solidFill>
                <a:latin typeface="Trebuchet MS"/>
                <a:cs typeface="Trebuchet MS"/>
              </a:rPr>
              <a:t> </a:t>
            </a:r>
            <a:r>
              <a:rPr sz="1950" spc="10" dirty="0">
                <a:solidFill>
                  <a:srgbClr val="0000FF"/>
                </a:solidFill>
                <a:latin typeface="Trebuchet MS"/>
                <a:cs typeface="Trebuchet MS"/>
              </a:rPr>
              <a:t>input</a:t>
            </a:r>
            <a:endParaRPr sz="1950">
              <a:latin typeface="Trebuchet MS"/>
              <a:cs typeface="Trebuchet MS"/>
            </a:endParaRPr>
          </a:p>
          <a:p>
            <a:pPr marL="609600" lvl="1" indent="-219710">
              <a:lnSpc>
                <a:spcPts val="2135"/>
              </a:lnSpc>
              <a:buClr>
                <a:srgbClr val="FF0000"/>
              </a:buClr>
              <a:buSzPct val="79487"/>
              <a:buFont typeface="Georgia"/>
              <a:buChar char=""/>
              <a:tabLst>
                <a:tab pos="609600" algn="l"/>
                <a:tab pos="610235" algn="l"/>
              </a:tabLst>
            </a:pPr>
            <a:r>
              <a:rPr sz="1950" spc="5" dirty="0">
                <a:solidFill>
                  <a:srgbClr val="0000FF"/>
                </a:solidFill>
                <a:latin typeface="Trebuchet MS"/>
                <a:cs typeface="Trebuchet MS"/>
              </a:rPr>
              <a:t>Buffer</a:t>
            </a:r>
            <a:r>
              <a:rPr sz="1950" spc="20" dirty="0">
                <a:solidFill>
                  <a:srgbClr val="0000FF"/>
                </a:solidFill>
                <a:latin typeface="Trebuchet MS"/>
                <a:cs typeface="Trebuchet MS"/>
              </a:rPr>
              <a:t> </a:t>
            </a:r>
            <a:r>
              <a:rPr sz="1950" spc="15" dirty="0">
                <a:solidFill>
                  <a:srgbClr val="0000FF"/>
                </a:solidFill>
                <a:latin typeface="Trebuchet MS"/>
                <a:cs typeface="Trebuchet MS"/>
              </a:rPr>
              <a:t>overflow</a:t>
            </a:r>
            <a:endParaRPr sz="1950">
              <a:latin typeface="Trebuchet MS"/>
              <a:cs typeface="Trebuchet MS"/>
            </a:endParaRPr>
          </a:p>
          <a:p>
            <a:pPr marL="609600" lvl="1" indent="-219710">
              <a:lnSpc>
                <a:spcPts val="2135"/>
              </a:lnSpc>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Usage </a:t>
            </a:r>
            <a:r>
              <a:rPr sz="1950" spc="15" dirty="0">
                <a:solidFill>
                  <a:srgbClr val="0000FF"/>
                </a:solidFill>
                <a:latin typeface="Trebuchet MS"/>
                <a:cs typeface="Trebuchet MS"/>
              </a:rPr>
              <a:t>of</a:t>
            </a:r>
            <a:r>
              <a:rPr sz="1950" spc="5" dirty="0">
                <a:solidFill>
                  <a:srgbClr val="0000FF"/>
                </a:solidFill>
                <a:latin typeface="Trebuchet MS"/>
                <a:cs typeface="Trebuchet MS"/>
              </a:rPr>
              <a:t> </a:t>
            </a:r>
            <a:r>
              <a:rPr sz="1950" spc="10" dirty="0">
                <a:solidFill>
                  <a:srgbClr val="0000FF"/>
                </a:solidFill>
                <a:latin typeface="Trebuchet MS"/>
                <a:cs typeface="Trebuchet MS"/>
              </a:rPr>
              <a:t>encryption</a:t>
            </a:r>
            <a:endParaRPr sz="1950">
              <a:latin typeface="Trebuchet MS"/>
              <a:cs typeface="Trebuchet MS"/>
            </a:endParaRPr>
          </a:p>
          <a:p>
            <a:pPr marL="609600" lvl="1" indent="-219710">
              <a:lnSpc>
                <a:spcPts val="2140"/>
              </a:lnSpc>
              <a:buClr>
                <a:srgbClr val="FF0000"/>
              </a:buClr>
              <a:buSzPct val="79487"/>
              <a:buFont typeface="Georgia"/>
              <a:buChar char=""/>
              <a:tabLst>
                <a:tab pos="609600" algn="l"/>
                <a:tab pos="610235" algn="l"/>
              </a:tabLst>
            </a:pPr>
            <a:r>
              <a:rPr sz="1950" spc="5" dirty="0">
                <a:solidFill>
                  <a:srgbClr val="0000FF"/>
                </a:solidFill>
                <a:latin typeface="Trebuchet MS"/>
                <a:cs typeface="Trebuchet MS"/>
              </a:rPr>
              <a:t>Sensitive </a:t>
            </a:r>
            <a:r>
              <a:rPr sz="1950" spc="10" dirty="0">
                <a:solidFill>
                  <a:srgbClr val="0000FF"/>
                </a:solidFill>
                <a:latin typeface="Trebuchet MS"/>
                <a:cs typeface="Trebuchet MS"/>
              </a:rPr>
              <a:t>info </a:t>
            </a:r>
            <a:r>
              <a:rPr sz="1950" spc="5" dirty="0">
                <a:solidFill>
                  <a:srgbClr val="0000FF"/>
                </a:solidFill>
                <a:latin typeface="Trebuchet MS"/>
                <a:cs typeface="Trebuchet MS"/>
              </a:rPr>
              <a:t>in </a:t>
            </a:r>
            <a:r>
              <a:rPr sz="1950" spc="10" dirty="0">
                <a:solidFill>
                  <a:srgbClr val="0000FF"/>
                </a:solidFill>
                <a:latin typeface="Trebuchet MS"/>
                <a:cs typeface="Trebuchet MS"/>
              </a:rPr>
              <a:t>non-secure</a:t>
            </a:r>
            <a:r>
              <a:rPr sz="1950" spc="65" dirty="0">
                <a:solidFill>
                  <a:srgbClr val="0000FF"/>
                </a:solidFill>
                <a:latin typeface="Trebuchet MS"/>
                <a:cs typeface="Trebuchet MS"/>
              </a:rPr>
              <a:t> </a:t>
            </a:r>
            <a:r>
              <a:rPr sz="1950" spc="10" dirty="0">
                <a:solidFill>
                  <a:srgbClr val="0000FF"/>
                </a:solidFill>
                <a:latin typeface="Trebuchet MS"/>
                <a:cs typeface="Trebuchet MS"/>
              </a:rPr>
              <a:t>channel(http)</a:t>
            </a:r>
            <a:endParaRPr sz="1950">
              <a:latin typeface="Trebuchet MS"/>
              <a:cs typeface="Trebuchet MS"/>
            </a:endParaRPr>
          </a:p>
          <a:p>
            <a:pPr marL="609600" lvl="1" indent="-219710">
              <a:lnSpc>
                <a:spcPts val="2245"/>
              </a:lnSpc>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API</a:t>
            </a:r>
            <a:r>
              <a:rPr sz="1950" spc="-15" dirty="0">
                <a:solidFill>
                  <a:srgbClr val="0000FF"/>
                </a:solidFill>
                <a:latin typeface="Trebuchet MS"/>
                <a:cs typeface="Trebuchet MS"/>
              </a:rPr>
              <a:t> </a:t>
            </a:r>
            <a:r>
              <a:rPr sz="1950" spc="10" dirty="0">
                <a:solidFill>
                  <a:srgbClr val="0000FF"/>
                </a:solidFill>
                <a:latin typeface="Trebuchet MS"/>
                <a:cs typeface="Trebuchet MS"/>
              </a:rPr>
              <a:t>Interfaces</a:t>
            </a:r>
            <a:endParaRPr sz="1950">
              <a:latin typeface="Trebuchet MS"/>
              <a:cs typeface="Trebuchet MS"/>
            </a:endParaRPr>
          </a:p>
        </p:txBody>
      </p:sp>
      <p:sp>
        <p:nvSpPr>
          <p:cNvPr id="3" name="object 3"/>
          <p:cNvSpPr/>
          <p:nvPr/>
        </p:nvSpPr>
        <p:spPr>
          <a:xfrm>
            <a:off x="8790431" y="1438655"/>
            <a:ext cx="778764" cy="11658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a:spLocks noGrp="1"/>
          </p:cNvSpPr>
          <p:nvPr>
            <p:ph type="title"/>
          </p:nvPr>
        </p:nvSpPr>
        <p:spPr>
          <a:xfrm>
            <a:off x="388062" y="1275042"/>
            <a:ext cx="2888538" cy="316753"/>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p:txBody>
      </p:sp>
      <p:sp>
        <p:nvSpPr>
          <p:cNvPr id="6" name="object 6"/>
          <p:cNvSpPr txBox="1"/>
          <p:nvPr/>
        </p:nvSpPr>
        <p:spPr>
          <a:xfrm>
            <a:off x="363750" y="1656038"/>
            <a:ext cx="2531849" cy="325162"/>
          </a:xfrm>
          <a:prstGeom prst="rect">
            <a:avLst/>
          </a:prstGeom>
        </p:spPr>
        <p:txBody>
          <a:bodyPr vert="horz" wrap="square" lIns="0" tIns="16510" rIns="0" bIns="0" rtlCol="0">
            <a:spAutoFit/>
          </a:bodyPr>
          <a:lstStyle/>
          <a:p>
            <a:pPr marL="12700">
              <a:lnSpc>
                <a:spcPct val="100000"/>
              </a:lnSpc>
              <a:spcBef>
                <a:spcPts val="130"/>
              </a:spcBef>
            </a:pPr>
            <a:r>
              <a:rPr sz="1950" b="1" spc="10" dirty="0">
                <a:solidFill>
                  <a:srgbClr val="C45911"/>
                </a:solidFill>
                <a:latin typeface="Carlito"/>
                <a:cs typeface="Carlito"/>
              </a:rPr>
              <a:t>Security</a:t>
            </a:r>
            <a:r>
              <a:rPr sz="1950" b="1" spc="-55" dirty="0">
                <a:solidFill>
                  <a:srgbClr val="C45911"/>
                </a:solidFill>
                <a:latin typeface="Carlito"/>
                <a:cs typeface="Carlito"/>
              </a:rPr>
              <a:t> </a:t>
            </a:r>
            <a:r>
              <a:rPr sz="1950" b="1" spc="-20" dirty="0">
                <a:solidFill>
                  <a:srgbClr val="C45911"/>
                </a:solidFill>
                <a:latin typeface="Carlito"/>
                <a:cs typeface="Carlito"/>
              </a:rPr>
              <a:t>Testing</a:t>
            </a:r>
            <a:endParaRPr sz="1950">
              <a:latin typeface="Carlito"/>
              <a:cs typeface="Carlito"/>
            </a:endParaRPr>
          </a:p>
        </p:txBody>
      </p:sp>
      <p:sp>
        <p:nvSpPr>
          <p:cNvPr id="7" name="Rectangle 6"/>
          <p:cNvSpPr/>
          <p:nvPr/>
        </p:nvSpPr>
        <p:spPr>
          <a:xfrm>
            <a:off x="1295400" y="6553200"/>
            <a:ext cx="7010400" cy="369332"/>
          </a:xfrm>
          <a:prstGeom prst="rect">
            <a:avLst/>
          </a:prstGeom>
        </p:spPr>
        <p:txBody>
          <a:bodyPr wrap="square">
            <a:spAutoFit/>
          </a:bodyPr>
          <a:lstStyle/>
          <a:p>
            <a:r>
              <a:rPr lang="en-IN" b="1" dirty="0">
                <a:solidFill>
                  <a:srgbClr val="0070C0"/>
                </a:solidFill>
                <a:hlinkClick r:id="rId4"/>
              </a:rPr>
              <a:t>SQL Injection Reference</a:t>
            </a:r>
            <a:endParaRPr lang="en-IN" b="1" dirty="0">
              <a:solidFill>
                <a:srgbClr val="0070C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306" y="2479026"/>
            <a:ext cx="7109459" cy="378460"/>
          </a:xfrm>
          <a:prstGeom prst="rect">
            <a:avLst/>
          </a:prstGeom>
        </p:spPr>
        <p:txBody>
          <a:bodyPr vert="horz" wrap="square" lIns="0" tIns="14604" rIns="0" bIns="0" rtlCol="0">
            <a:spAutoFit/>
          </a:bodyPr>
          <a:lstStyle/>
          <a:p>
            <a:pPr marL="12700">
              <a:lnSpc>
                <a:spcPct val="100000"/>
              </a:lnSpc>
              <a:spcBef>
                <a:spcPts val="114"/>
              </a:spcBef>
            </a:pPr>
            <a:r>
              <a:rPr sz="1850" spc="-1005" dirty="0">
                <a:solidFill>
                  <a:srgbClr val="FF0000"/>
                </a:solidFill>
                <a:latin typeface="Georgia"/>
                <a:cs typeface="Georgia"/>
              </a:rPr>
              <a:t></a:t>
            </a:r>
            <a:r>
              <a:rPr sz="1850" spc="484" dirty="0">
                <a:solidFill>
                  <a:srgbClr val="FF0000"/>
                </a:solidFill>
                <a:latin typeface="Georgia"/>
                <a:cs typeface="Georgia"/>
              </a:rPr>
              <a:t> </a:t>
            </a:r>
            <a:r>
              <a:rPr spc="-10" dirty="0"/>
              <a:t>Regression </a:t>
            </a:r>
            <a:r>
              <a:rPr spc="5" dirty="0"/>
              <a:t>testing </a:t>
            </a:r>
            <a:r>
              <a:rPr spc="-5" dirty="0"/>
              <a:t>is </a:t>
            </a:r>
            <a:r>
              <a:rPr spc="5" dirty="0"/>
              <a:t>a black </a:t>
            </a:r>
            <a:r>
              <a:rPr spc="10" dirty="0"/>
              <a:t>box </a:t>
            </a:r>
            <a:r>
              <a:rPr spc="5"/>
              <a:t>testing</a:t>
            </a:r>
            <a:r>
              <a:rPr spc="-135"/>
              <a:t> </a:t>
            </a:r>
            <a:r>
              <a:t>technique.</a:t>
            </a:r>
            <a:endParaRPr sz="1850">
              <a:latin typeface="Georgia"/>
              <a:cs typeface="Georgia"/>
            </a:endParaRPr>
          </a:p>
        </p:txBody>
      </p:sp>
      <p:sp>
        <p:nvSpPr>
          <p:cNvPr id="3" name="object 3"/>
          <p:cNvSpPr txBox="1"/>
          <p:nvPr/>
        </p:nvSpPr>
        <p:spPr>
          <a:xfrm>
            <a:off x="557306" y="3111488"/>
            <a:ext cx="7351395" cy="2280285"/>
          </a:xfrm>
          <a:prstGeom prst="rect">
            <a:avLst/>
          </a:prstGeom>
        </p:spPr>
        <p:txBody>
          <a:bodyPr vert="horz" wrap="square" lIns="0" tIns="52705" rIns="0" bIns="0" rtlCol="0">
            <a:spAutoFit/>
          </a:bodyPr>
          <a:lstStyle/>
          <a:p>
            <a:pPr marL="238125" marR="5080" indent="-226060">
              <a:lnSpc>
                <a:spcPts val="2500"/>
              </a:lnSpc>
              <a:spcBef>
                <a:spcPts val="415"/>
              </a:spcBef>
              <a:buClr>
                <a:srgbClr val="FF0000"/>
              </a:buClr>
              <a:buSzPct val="80434"/>
              <a:buFont typeface="Georgia"/>
              <a:buChar char=""/>
              <a:tabLst>
                <a:tab pos="238760" algn="l"/>
              </a:tabLst>
            </a:pPr>
            <a:r>
              <a:rPr sz="2300" spc="5" dirty="0">
                <a:solidFill>
                  <a:srgbClr val="0000FF"/>
                </a:solidFill>
                <a:latin typeface="Trebuchet MS"/>
                <a:cs typeface="Trebuchet MS"/>
              </a:rPr>
              <a:t>It </a:t>
            </a:r>
            <a:r>
              <a:rPr sz="2300" spc="-5" dirty="0">
                <a:solidFill>
                  <a:srgbClr val="0000FF"/>
                </a:solidFill>
                <a:latin typeface="Trebuchet MS"/>
                <a:cs typeface="Trebuchet MS"/>
              </a:rPr>
              <a:t>is </a:t>
            </a:r>
            <a:r>
              <a:rPr sz="2300" dirty="0">
                <a:solidFill>
                  <a:srgbClr val="0000FF"/>
                </a:solidFill>
                <a:latin typeface="Trebuchet MS"/>
                <a:cs typeface="Trebuchet MS"/>
              </a:rPr>
              <a:t>used to </a:t>
            </a:r>
            <a:r>
              <a:rPr sz="2300" spc="5" dirty="0">
                <a:solidFill>
                  <a:srgbClr val="0000FF"/>
                </a:solidFill>
                <a:latin typeface="Trebuchet MS"/>
                <a:cs typeface="Trebuchet MS"/>
              </a:rPr>
              <a:t>authenticate a </a:t>
            </a:r>
            <a:r>
              <a:rPr sz="2300" b="1" spc="10" dirty="0">
                <a:solidFill>
                  <a:srgbClr val="0000FF"/>
                </a:solidFill>
                <a:latin typeface="Trebuchet MS"/>
                <a:cs typeface="Trebuchet MS"/>
              </a:rPr>
              <a:t>code </a:t>
            </a:r>
            <a:r>
              <a:rPr sz="2300" b="1" spc="5" dirty="0">
                <a:solidFill>
                  <a:srgbClr val="0000FF"/>
                </a:solidFill>
                <a:latin typeface="Trebuchet MS"/>
                <a:cs typeface="Trebuchet MS"/>
              </a:rPr>
              <a:t>change </a:t>
            </a:r>
            <a:r>
              <a:rPr sz="2300" b="1" spc="10" dirty="0">
                <a:solidFill>
                  <a:srgbClr val="0000FF"/>
                </a:solidFill>
                <a:latin typeface="Trebuchet MS"/>
                <a:cs typeface="Trebuchet MS"/>
              </a:rPr>
              <a:t>in the  </a:t>
            </a:r>
            <a:r>
              <a:rPr sz="2300" b="1" spc="5" dirty="0">
                <a:solidFill>
                  <a:srgbClr val="0000FF"/>
                </a:solidFill>
                <a:latin typeface="Trebuchet MS"/>
                <a:cs typeface="Trebuchet MS"/>
              </a:rPr>
              <a:t>software</a:t>
            </a:r>
            <a:r>
              <a:rPr sz="2300" spc="5" dirty="0">
                <a:solidFill>
                  <a:srgbClr val="0000FF"/>
                </a:solidFill>
                <a:latin typeface="Trebuchet MS"/>
                <a:cs typeface="Trebuchet MS"/>
              </a:rPr>
              <a:t> does </a:t>
            </a:r>
            <a:r>
              <a:rPr sz="2300" dirty="0">
                <a:solidFill>
                  <a:srgbClr val="0000FF"/>
                </a:solidFill>
                <a:latin typeface="Trebuchet MS"/>
                <a:cs typeface="Trebuchet MS"/>
              </a:rPr>
              <a:t>not </a:t>
            </a:r>
            <a:r>
              <a:rPr sz="2300" spc="5" dirty="0">
                <a:solidFill>
                  <a:srgbClr val="0000FF"/>
                </a:solidFill>
                <a:latin typeface="Trebuchet MS"/>
                <a:cs typeface="Trebuchet MS"/>
              </a:rPr>
              <a:t>impact </a:t>
            </a:r>
            <a:r>
              <a:rPr sz="2300" dirty="0">
                <a:solidFill>
                  <a:srgbClr val="0000FF"/>
                </a:solidFill>
                <a:latin typeface="Trebuchet MS"/>
                <a:cs typeface="Trebuchet MS"/>
              </a:rPr>
              <a:t>the existing </a:t>
            </a:r>
            <a:r>
              <a:rPr sz="2300" spc="5" dirty="0">
                <a:solidFill>
                  <a:srgbClr val="0000FF"/>
                </a:solidFill>
                <a:latin typeface="Trebuchet MS"/>
                <a:cs typeface="Trebuchet MS"/>
              </a:rPr>
              <a:t>functionality</a:t>
            </a:r>
            <a:r>
              <a:rPr sz="2300" spc="-160" dirty="0">
                <a:solidFill>
                  <a:srgbClr val="0000FF"/>
                </a:solidFill>
                <a:latin typeface="Trebuchet MS"/>
                <a:cs typeface="Trebuchet MS"/>
              </a:rPr>
              <a:t> </a:t>
            </a:r>
            <a:r>
              <a:rPr sz="2300" spc="5" dirty="0">
                <a:solidFill>
                  <a:srgbClr val="0000FF"/>
                </a:solidFill>
                <a:latin typeface="Trebuchet MS"/>
                <a:cs typeface="Trebuchet MS"/>
              </a:rPr>
              <a:t>of  </a:t>
            </a:r>
            <a:r>
              <a:rPr sz="2300" dirty="0">
                <a:solidFill>
                  <a:srgbClr val="0000FF"/>
                </a:solidFill>
                <a:latin typeface="Trebuchet MS"/>
                <a:cs typeface="Trebuchet MS"/>
              </a:rPr>
              <a:t>the</a:t>
            </a:r>
            <a:r>
              <a:rPr sz="2300" spc="-20" dirty="0">
                <a:solidFill>
                  <a:srgbClr val="0000FF"/>
                </a:solidFill>
                <a:latin typeface="Trebuchet MS"/>
                <a:cs typeface="Trebuchet MS"/>
              </a:rPr>
              <a:t> </a:t>
            </a:r>
            <a:r>
              <a:rPr sz="2300" spc="5" dirty="0">
                <a:solidFill>
                  <a:srgbClr val="0000FF"/>
                </a:solidFill>
                <a:latin typeface="Trebuchet MS"/>
                <a:cs typeface="Trebuchet MS"/>
              </a:rPr>
              <a:t>product.</a:t>
            </a:r>
            <a:endParaRPr sz="2300">
              <a:latin typeface="Trebuchet MS"/>
              <a:cs typeface="Trebuchet MS"/>
            </a:endParaRPr>
          </a:p>
          <a:p>
            <a:pPr>
              <a:lnSpc>
                <a:spcPct val="100000"/>
              </a:lnSpc>
              <a:spcBef>
                <a:spcPts val="45"/>
              </a:spcBef>
              <a:buClr>
                <a:srgbClr val="FF0000"/>
              </a:buClr>
              <a:buFont typeface="Georgia"/>
              <a:buChar char=""/>
            </a:pPr>
            <a:endParaRPr sz="2100">
              <a:latin typeface="Trebuchet MS"/>
              <a:cs typeface="Trebuchet MS"/>
            </a:endParaRPr>
          </a:p>
          <a:p>
            <a:pPr marL="238125" marR="342265" indent="-226060">
              <a:lnSpc>
                <a:spcPts val="2500"/>
              </a:lnSpc>
              <a:buClr>
                <a:srgbClr val="FF0000"/>
              </a:buClr>
              <a:buSzPct val="80434"/>
              <a:buFont typeface="Georgia"/>
              <a:buChar char=""/>
              <a:tabLst>
                <a:tab pos="238760" algn="l"/>
              </a:tabLst>
            </a:pPr>
            <a:r>
              <a:rPr sz="2300" spc="-10" dirty="0">
                <a:solidFill>
                  <a:srgbClr val="0000FF"/>
                </a:solidFill>
                <a:latin typeface="Trebuchet MS"/>
                <a:cs typeface="Trebuchet MS"/>
              </a:rPr>
              <a:t>Regression </a:t>
            </a:r>
            <a:r>
              <a:rPr sz="2300" spc="5" dirty="0">
                <a:solidFill>
                  <a:srgbClr val="0000FF"/>
                </a:solidFill>
                <a:latin typeface="Trebuchet MS"/>
                <a:cs typeface="Trebuchet MS"/>
              </a:rPr>
              <a:t>testing </a:t>
            </a:r>
            <a:r>
              <a:rPr sz="2300" spc="-5" dirty="0">
                <a:solidFill>
                  <a:srgbClr val="0000FF"/>
                </a:solidFill>
                <a:latin typeface="Trebuchet MS"/>
                <a:cs typeface="Trebuchet MS"/>
              </a:rPr>
              <a:t>is </a:t>
            </a:r>
            <a:r>
              <a:rPr sz="2300" dirty="0">
                <a:solidFill>
                  <a:srgbClr val="0000FF"/>
                </a:solidFill>
                <a:latin typeface="Trebuchet MS"/>
                <a:cs typeface="Trebuchet MS"/>
              </a:rPr>
              <a:t>making </a:t>
            </a:r>
            <a:r>
              <a:rPr sz="2300" spc="5" dirty="0">
                <a:solidFill>
                  <a:srgbClr val="0000FF"/>
                </a:solidFill>
                <a:latin typeface="Trebuchet MS"/>
                <a:cs typeface="Trebuchet MS"/>
              </a:rPr>
              <a:t>sure </a:t>
            </a:r>
            <a:r>
              <a:rPr sz="2300" dirty="0">
                <a:solidFill>
                  <a:srgbClr val="0000FF"/>
                </a:solidFill>
                <a:latin typeface="Trebuchet MS"/>
                <a:cs typeface="Trebuchet MS"/>
              </a:rPr>
              <a:t>that the </a:t>
            </a:r>
            <a:r>
              <a:rPr sz="2300" spc="5" dirty="0">
                <a:solidFill>
                  <a:srgbClr val="0000FF"/>
                </a:solidFill>
                <a:latin typeface="Trebuchet MS"/>
                <a:cs typeface="Trebuchet MS"/>
              </a:rPr>
              <a:t>product  works </a:t>
            </a:r>
            <a:r>
              <a:rPr sz="2300" dirty="0">
                <a:solidFill>
                  <a:srgbClr val="0000FF"/>
                </a:solidFill>
                <a:latin typeface="Trebuchet MS"/>
                <a:cs typeface="Trebuchet MS"/>
              </a:rPr>
              <a:t>fine </a:t>
            </a:r>
            <a:r>
              <a:rPr sz="2300" spc="5" dirty="0">
                <a:solidFill>
                  <a:srgbClr val="0000FF"/>
                </a:solidFill>
                <a:latin typeface="Trebuchet MS"/>
                <a:cs typeface="Trebuchet MS"/>
              </a:rPr>
              <a:t>with </a:t>
            </a:r>
            <a:r>
              <a:rPr sz="2300" spc="-5" dirty="0">
                <a:solidFill>
                  <a:srgbClr val="0000FF"/>
                </a:solidFill>
                <a:latin typeface="Trebuchet MS"/>
                <a:cs typeface="Trebuchet MS"/>
              </a:rPr>
              <a:t>new </a:t>
            </a:r>
            <a:r>
              <a:rPr sz="2300" spc="-20" dirty="0">
                <a:solidFill>
                  <a:srgbClr val="0000FF"/>
                </a:solidFill>
                <a:latin typeface="Trebuchet MS"/>
                <a:cs typeface="Trebuchet MS"/>
              </a:rPr>
              <a:t>functionality, </a:t>
            </a:r>
            <a:r>
              <a:rPr sz="2300" spc="5" dirty="0">
                <a:solidFill>
                  <a:srgbClr val="0000FF"/>
                </a:solidFill>
                <a:latin typeface="Trebuchet MS"/>
                <a:cs typeface="Trebuchet MS"/>
              </a:rPr>
              <a:t>bug </a:t>
            </a:r>
            <a:r>
              <a:rPr sz="2300" dirty="0">
                <a:solidFill>
                  <a:srgbClr val="0000FF"/>
                </a:solidFill>
                <a:latin typeface="Trebuchet MS"/>
                <a:cs typeface="Trebuchet MS"/>
              </a:rPr>
              <a:t>fixes, </a:t>
            </a:r>
            <a:r>
              <a:rPr sz="2300" spc="5" dirty="0">
                <a:solidFill>
                  <a:srgbClr val="0000FF"/>
                </a:solidFill>
                <a:latin typeface="Trebuchet MS"/>
                <a:cs typeface="Trebuchet MS"/>
              </a:rPr>
              <a:t>or any  change </a:t>
            </a:r>
            <a:r>
              <a:rPr sz="2300" spc="-5" dirty="0">
                <a:solidFill>
                  <a:srgbClr val="0000FF"/>
                </a:solidFill>
                <a:latin typeface="Trebuchet MS"/>
                <a:cs typeface="Trebuchet MS"/>
              </a:rPr>
              <a:t>in </a:t>
            </a:r>
            <a:r>
              <a:rPr sz="2300" dirty="0">
                <a:solidFill>
                  <a:srgbClr val="0000FF"/>
                </a:solidFill>
                <a:latin typeface="Trebuchet MS"/>
                <a:cs typeface="Trebuchet MS"/>
              </a:rPr>
              <a:t>the </a:t>
            </a:r>
            <a:r>
              <a:rPr sz="2300" spc="5" dirty="0">
                <a:solidFill>
                  <a:srgbClr val="0000FF"/>
                </a:solidFill>
                <a:latin typeface="Trebuchet MS"/>
                <a:cs typeface="Trebuchet MS"/>
              </a:rPr>
              <a:t>existing</a:t>
            </a:r>
            <a:r>
              <a:rPr sz="2300" spc="-75" dirty="0">
                <a:solidFill>
                  <a:srgbClr val="0000FF"/>
                </a:solidFill>
                <a:latin typeface="Trebuchet MS"/>
                <a:cs typeface="Trebuchet MS"/>
              </a:rPr>
              <a:t> </a:t>
            </a:r>
            <a:r>
              <a:rPr sz="2300" dirty="0">
                <a:solidFill>
                  <a:srgbClr val="0000FF"/>
                </a:solidFill>
                <a:latin typeface="Trebuchet MS"/>
                <a:cs typeface="Trebuchet MS"/>
              </a:rPr>
              <a:t>feature.</a:t>
            </a:r>
            <a:endParaRPr sz="2300">
              <a:latin typeface="Trebuchet MS"/>
              <a:cs typeface="Trebuchet MS"/>
            </a:endParaRPr>
          </a:p>
        </p:txBody>
      </p:sp>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3370049" cy="785400"/>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Regression</a:t>
            </a:r>
            <a:r>
              <a:rPr sz="1950" b="1" spc="-20" dirty="0">
                <a:solidFill>
                  <a:srgbClr val="C45911"/>
                </a:solidFill>
                <a:latin typeface="Carlito"/>
                <a:cs typeface="Carlito"/>
              </a:rPr>
              <a:t> </a:t>
            </a:r>
            <a:r>
              <a:rPr sz="1950" b="1" spc="-15" dirty="0">
                <a:solidFill>
                  <a:srgbClr val="C45911"/>
                </a:solidFill>
                <a:latin typeface="Carlito"/>
                <a:cs typeface="Carlito"/>
              </a:rPr>
              <a:t>Testing</a:t>
            </a:r>
            <a:endParaRPr sz="1950">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3370049" cy="785400"/>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lang="en-IN" sz="1950" b="1" spc="5" dirty="0">
                <a:solidFill>
                  <a:srgbClr val="C45911"/>
                </a:solidFill>
                <a:latin typeface="Carlito"/>
                <a:cs typeface="Carlito"/>
              </a:rPr>
              <a:t>Types of </a:t>
            </a:r>
            <a:r>
              <a:rPr sz="1950" b="1" spc="5">
                <a:solidFill>
                  <a:srgbClr val="C45911"/>
                </a:solidFill>
                <a:latin typeface="Carlito"/>
                <a:cs typeface="Carlito"/>
              </a:rPr>
              <a:t>Regression</a:t>
            </a:r>
            <a:r>
              <a:rPr sz="1950" b="1" spc="-20">
                <a:solidFill>
                  <a:srgbClr val="C45911"/>
                </a:solidFill>
                <a:latin typeface="Carlito"/>
                <a:cs typeface="Carlito"/>
              </a:rPr>
              <a:t> </a:t>
            </a:r>
            <a:r>
              <a:rPr sz="1950" b="1" spc="-15" dirty="0">
                <a:solidFill>
                  <a:srgbClr val="C45911"/>
                </a:solidFill>
                <a:latin typeface="Carlito"/>
                <a:cs typeface="Carlito"/>
              </a:rPr>
              <a:t>Testing</a:t>
            </a:r>
            <a:endParaRPr sz="1950">
              <a:latin typeface="Carlito"/>
              <a:cs typeface="Carlito"/>
            </a:endParaRPr>
          </a:p>
        </p:txBody>
      </p:sp>
      <p:pic>
        <p:nvPicPr>
          <p:cNvPr id="1026" name="Picture 2"/>
          <p:cNvPicPr>
            <a:picLocks noChangeAspect="1" noChangeArrowheads="1"/>
          </p:cNvPicPr>
          <p:nvPr/>
        </p:nvPicPr>
        <p:blipFill>
          <a:blip r:embed="rId3"/>
          <a:srcRect/>
          <a:stretch>
            <a:fillRect/>
          </a:stretch>
        </p:blipFill>
        <p:spPr bwMode="auto">
          <a:xfrm>
            <a:off x="609600" y="2286000"/>
            <a:ext cx="7734300" cy="50863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8790431" y="1438655"/>
            <a:ext cx="778764" cy="11658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4284450"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lang="en-IN" sz="1950" b="1" spc="5" dirty="0">
                <a:solidFill>
                  <a:srgbClr val="C45911"/>
                </a:solidFill>
                <a:latin typeface="Carlito"/>
                <a:cs typeface="Carlito"/>
              </a:rPr>
              <a:t>Types of </a:t>
            </a:r>
            <a:r>
              <a:rPr sz="1950" b="1" spc="5">
                <a:solidFill>
                  <a:srgbClr val="C45911"/>
                </a:solidFill>
                <a:latin typeface="Carlito"/>
                <a:cs typeface="Carlito"/>
              </a:rPr>
              <a:t>Regression</a:t>
            </a:r>
            <a:r>
              <a:rPr sz="1950" b="1" spc="-20">
                <a:solidFill>
                  <a:srgbClr val="C45911"/>
                </a:solidFill>
                <a:latin typeface="Carlito"/>
                <a:cs typeface="Carlito"/>
              </a:rPr>
              <a:t> </a:t>
            </a:r>
            <a:r>
              <a:rPr sz="1950" b="1" spc="-15">
                <a:solidFill>
                  <a:srgbClr val="C45911"/>
                </a:solidFill>
                <a:latin typeface="Carlito"/>
                <a:cs typeface="Carlito"/>
              </a:rPr>
              <a:t>Testing</a:t>
            </a:r>
            <a:r>
              <a:rPr lang="en-IN" sz="1950" b="1" spc="-15" dirty="0">
                <a:solidFill>
                  <a:srgbClr val="C45911"/>
                </a:solidFill>
                <a:latin typeface="Carlito"/>
                <a:cs typeface="Carlito"/>
              </a:rPr>
              <a:t> (Cont.)</a:t>
            </a:r>
            <a:endParaRPr sz="1950">
              <a:latin typeface="Carlito"/>
              <a:cs typeface="Carlito"/>
            </a:endParaRPr>
          </a:p>
        </p:txBody>
      </p:sp>
      <p:sp>
        <p:nvSpPr>
          <p:cNvPr id="7" name="Rectangle 6"/>
          <p:cNvSpPr/>
          <p:nvPr/>
        </p:nvSpPr>
        <p:spPr>
          <a:xfrm>
            <a:off x="304800" y="2286001"/>
            <a:ext cx="8458200" cy="4524315"/>
          </a:xfrm>
          <a:prstGeom prst="rect">
            <a:avLst/>
          </a:prstGeom>
        </p:spPr>
        <p:txBody>
          <a:bodyPr wrap="square">
            <a:spAutoFit/>
          </a:bodyPr>
          <a:lstStyle/>
          <a:p>
            <a:r>
              <a:rPr lang="en-IN" sz="2400" b="1" dirty="0">
                <a:solidFill>
                  <a:srgbClr val="0070C0"/>
                </a:solidFill>
              </a:rPr>
              <a:t>Corrective Regression testing </a:t>
            </a:r>
          </a:p>
          <a:p>
            <a:pPr>
              <a:buFont typeface="Arial" pitchFamily="34" charset="0"/>
              <a:buChar char="•"/>
            </a:pPr>
            <a:r>
              <a:rPr lang="en-IN" sz="2400" dirty="0"/>
              <a:t>Used when there are no changes made to the product’s specification. </a:t>
            </a:r>
          </a:p>
          <a:p>
            <a:pPr>
              <a:buFont typeface="Arial" pitchFamily="34" charset="0"/>
              <a:buChar char="•"/>
            </a:pPr>
            <a:r>
              <a:rPr lang="en-IN" sz="2400" dirty="0"/>
              <a:t>Can reuse existing test cases to make this type of regression testing easier and ultimately  arrive at the desired result.</a:t>
            </a:r>
          </a:p>
          <a:p>
            <a:pPr>
              <a:buFont typeface="Arial" pitchFamily="34" charset="0"/>
              <a:buChar char="•"/>
            </a:pPr>
            <a:endParaRPr lang="en-IN" sz="2400" dirty="0"/>
          </a:p>
          <a:p>
            <a:r>
              <a:rPr lang="en-IN" sz="2400" b="1" dirty="0">
                <a:solidFill>
                  <a:srgbClr val="0070C0"/>
                </a:solidFill>
              </a:rPr>
              <a:t>Retest -all Regression testing</a:t>
            </a:r>
            <a:endParaRPr lang="en-IN" sz="2400" dirty="0"/>
          </a:p>
          <a:p>
            <a:pPr>
              <a:buFont typeface="Arial" pitchFamily="34" charset="0"/>
              <a:buChar char="•"/>
            </a:pPr>
            <a:r>
              <a:rPr lang="en-IN" sz="2400" dirty="0"/>
              <a:t> Tedious form of regression testing - involves testing all the existing aspects of any particular product along with reusing all the test cases. </a:t>
            </a:r>
          </a:p>
          <a:p>
            <a:pPr>
              <a:buFont typeface="Arial" pitchFamily="34" charset="0"/>
              <a:buChar char="•"/>
            </a:pPr>
            <a:r>
              <a:rPr lang="en-IN" sz="2400" dirty="0"/>
              <a:t> This type of testing is not advisable when there is a minor change that has been infused in the existing product.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4284450"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lang="en-IN" sz="1950" b="1" spc="5" dirty="0">
                <a:solidFill>
                  <a:srgbClr val="C45911"/>
                </a:solidFill>
                <a:latin typeface="Carlito"/>
                <a:cs typeface="Carlito"/>
              </a:rPr>
              <a:t>Types of </a:t>
            </a:r>
            <a:r>
              <a:rPr sz="1950" b="1" spc="5">
                <a:solidFill>
                  <a:srgbClr val="C45911"/>
                </a:solidFill>
                <a:latin typeface="Carlito"/>
                <a:cs typeface="Carlito"/>
              </a:rPr>
              <a:t>Regression</a:t>
            </a:r>
            <a:r>
              <a:rPr sz="1950" b="1" spc="-20">
                <a:solidFill>
                  <a:srgbClr val="C45911"/>
                </a:solidFill>
                <a:latin typeface="Carlito"/>
                <a:cs typeface="Carlito"/>
              </a:rPr>
              <a:t> </a:t>
            </a:r>
            <a:r>
              <a:rPr sz="1950" b="1" spc="-15">
                <a:solidFill>
                  <a:srgbClr val="C45911"/>
                </a:solidFill>
                <a:latin typeface="Carlito"/>
                <a:cs typeface="Carlito"/>
              </a:rPr>
              <a:t>Testing</a:t>
            </a:r>
            <a:r>
              <a:rPr lang="en-IN" sz="1950" b="1" spc="-15" dirty="0">
                <a:solidFill>
                  <a:srgbClr val="C45911"/>
                </a:solidFill>
                <a:latin typeface="Carlito"/>
                <a:cs typeface="Carlito"/>
              </a:rPr>
              <a:t> (Cont.)</a:t>
            </a:r>
            <a:endParaRPr sz="1950">
              <a:latin typeface="Carlito"/>
              <a:cs typeface="Carlito"/>
            </a:endParaRPr>
          </a:p>
        </p:txBody>
      </p:sp>
      <p:sp>
        <p:nvSpPr>
          <p:cNvPr id="7" name="Rectangle 6"/>
          <p:cNvSpPr/>
          <p:nvPr/>
        </p:nvSpPr>
        <p:spPr>
          <a:xfrm>
            <a:off x="304800" y="2286001"/>
            <a:ext cx="8305800" cy="3785652"/>
          </a:xfrm>
          <a:prstGeom prst="rect">
            <a:avLst/>
          </a:prstGeom>
        </p:spPr>
        <p:txBody>
          <a:bodyPr wrap="square">
            <a:spAutoFit/>
          </a:bodyPr>
          <a:lstStyle/>
          <a:p>
            <a:r>
              <a:rPr lang="en-IN" sz="2400" b="1" dirty="0">
                <a:solidFill>
                  <a:srgbClr val="0070C0"/>
                </a:solidFill>
              </a:rPr>
              <a:t>Selective Regression testing </a:t>
            </a:r>
          </a:p>
          <a:p>
            <a:pPr>
              <a:buFont typeface="Arial" pitchFamily="34" charset="0"/>
              <a:buChar char="•"/>
            </a:pPr>
            <a:r>
              <a:rPr lang="en-IN" sz="2400" dirty="0"/>
              <a:t>Analyzes the impact of new code on the existing code</a:t>
            </a:r>
          </a:p>
          <a:p>
            <a:pPr>
              <a:buFont typeface="Arial" pitchFamily="34" charset="0"/>
              <a:buChar char="•"/>
            </a:pPr>
            <a:r>
              <a:rPr lang="en-IN" sz="2400" dirty="0"/>
              <a:t>Uses a subset of existing test cases to reduce the cost and effort needed for retesting</a:t>
            </a:r>
          </a:p>
          <a:p>
            <a:pPr>
              <a:buFont typeface="Arial" pitchFamily="34" charset="0"/>
              <a:buChar char="•"/>
            </a:pPr>
            <a:endParaRPr lang="en-IN" sz="2400" dirty="0"/>
          </a:p>
          <a:p>
            <a:r>
              <a:rPr lang="en-IN" sz="2400" b="1" dirty="0">
                <a:solidFill>
                  <a:srgbClr val="0070C0"/>
                </a:solidFill>
              </a:rPr>
              <a:t>Progressive Regression testing</a:t>
            </a:r>
            <a:endParaRPr lang="en-IN" sz="2400" dirty="0"/>
          </a:p>
          <a:p>
            <a:pPr>
              <a:buFont typeface="Arial" pitchFamily="34" charset="0"/>
              <a:buChar char="•"/>
            </a:pPr>
            <a:r>
              <a:rPr lang="en-IN" sz="2400" dirty="0"/>
              <a:t> When there are new test cases and changes in program specifications</a:t>
            </a:r>
          </a:p>
          <a:p>
            <a:pPr>
              <a:buFont typeface="Arial" pitchFamily="34" charset="0"/>
              <a:buChar char="•"/>
            </a:pPr>
            <a:r>
              <a:rPr lang="en-IN" sz="2400" dirty="0"/>
              <a:t>Ensures that a new or updated version of your software does not compromise your already existing features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4284450"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lang="en-IN" sz="1950" b="1" spc="5" dirty="0">
                <a:solidFill>
                  <a:srgbClr val="C45911"/>
                </a:solidFill>
                <a:latin typeface="Carlito"/>
                <a:cs typeface="Carlito"/>
              </a:rPr>
              <a:t>Types of </a:t>
            </a:r>
            <a:r>
              <a:rPr sz="1950" b="1" spc="5">
                <a:solidFill>
                  <a:srgbClr val="C45911"/>
                </a:solidFill>
                <a:latin typeface="Carlito"/>
                <a:cs typeface="Carlito"/>
              </a:rPr>
              <a:t>Regression</a:t>
            </a:r>
            <a:r>
              <a:rPr sz="1950" b="1" spc="-20">
                <a:solidFill>
                  <a:srgbClr val="C45911"/>
                </a:solidFill>
                <a:latin typeface="Carlito"/>
                <a:cs typeface="Carlito"/>
              </a:rPr>
              <a:t> </a:t>
            </a:r>
            <a:r>
              <a:rPr sz="1950" b="1" spc="-15">
                <a:solidFill>
                  <a:srgbClr val="C45911"/>
                </a:solidFill>
                <a:latin typeface="Carlito"/>
                <a:cs typeface="Carlito"/>
              </a:rPr>
              <a:t>Testing</a:t>
            </a:r>
            <a:r>
              <a:rPr lang="en-IN" sz="1950" b="1" spc="-15" dirty="0">
                <a:solidFill>
                  <a:srgbClr val="C45911"/>
                </a:solidFill>
                <a:latin typeface="Carlito"/>
                <a:cs typeface="Carlito"/>
              </a:rPr>
              <a:t> (Cont.)</a:t>
            </a:r>
            <a:endParaRPr sz="1950">
              <a:latin typeface="Carlito"/>
              <a:cs typeface="Carlito"/>
            </a:endParaRPr>
          </a:p>
        </p:txBody>
      </p:sp>
      <p:sp>
        <p:nvSpPr>
          <p:cNvPr id="7" name="Rectangle 6"/>
          <p:cNvSpPr/>
          <p:nvPr/>
        </p:nvSpPr>
        <p:spPr>
          <a:xfrm>
            <a:off x="304800" y="2286001"/>
            <a:ext cx="8305800" cy="4154984"/>
          </a:xfrm>
          <a:prstGeom prst="rect">
            <a:avLst/>
          </a:prstGeom>
        </p:spPr>
        <p:txBody>
          <a:bodyPr wrap="square">
            <a:spAutoFit/>
          </a:bodyPr>
          <a:lstStyle/>
          <a:p>
            <a:r>
              <a:rPr lang="en-IN" sz="2400" b="1" dirty="0">
                <a:solidFill>
                  <a:srgbClr val="0070C0"/>
                </a:solidFill>
              </a:rPr>
              <a:t>Complete Regression testing </a:t>
            </a:r>
          </a:p>
          <a:p>
            <a:pPr>
              <a:buFont typeface="Arial" pitchFamily="34" charset="0"/>
              <a:buChar char="•"/>
            </a:pPr>
            <a:r>
              <a:rPr lang="en-IN" sz="2400" dirty="0"/>
              <a:t>This is the best regression testing to be used in case of major changes cropping up in your test code. </a:t>
            </a:r>
          </a:p>
          <a:p>
            <a:pPr>
              <a:buFont typeface="Arial" pitchFamily="34" charset="0"/>
              <a:buChar char="•"/>
            </a:pPr>
            <a:r>
              <a:rPr lang="en-IN" sz="2400" dirty="0"/>
              <a:t>This is specifically used when there is a major change in the root code of the software.</a:t>
            </a:r>
          </a:p>
          <a:p>
            <a:pPr>
              <a:buFont typeface="Arial" pitchFamily="34" charset="0"/>
              <a:buChar char="•"/>
            </a:pPr>
            <a:r>
              <a:rPr lang="en-IN" sz="2400" dirty="0"/>
              <a:t>This is helpful in combating unexpected issues, test before handing off the application to the user.</a:t>
            </a:r>
          </a:p>
          <a:p>
            <a:endParaRPr lang="en-IN" sz="2400" b="1">
              <a:solidFill>
                <a:srgbClr val="0070C0"/>
              </a:solidFill>
            </a:endParaRPr>
          </a:p>
          <a:p>
            <a:r>
              <a:rPr lang="en-IN" sz="2400" b="1">
                <a:solidFill>
                  <a:srgbClr val="0070C0"/>
                </a:solidFill>
              </a:rPr>
              <a:t>Partial </a:t>
            </a:r>
            <a:r>
              <a:rPr lang="en-IN" sz="2400" b="1" dirty="0">
                <a:solidFill>
                  <a:srgbClr val="0070C0"/>
                </a:solidFill>
              </a:rPr>
              <a:t>Regression testing</a:t>
            </a:r>
            <a:endParaRPr lang="en-IN" sz="2400" dirty="0"/>
          </a:p>
          <a:p>
            <a:pPr>
              <a:buFont typeface="Arial" pitchFamily="34" charset="0"/>
              <a:buChar char="•"/>
            </a:pPr>
            <a:r>
              <a:rPr lang="en-IN" sz="2400" dirty="0"/>
              <a:t>Tests issues when new code is added to already existing code</a:t>
            </a:r>
          </a:p>
          <a:p>
            <a:pPr>
              <a:buFont typeface="Arial" pitchFamily="34" charset="0"/>
              <a:buChar char="•"/>
            </a:pPr>
            <a:r>
              <a:rPr lang="en-IN" sz="2400" dirty="0"/>
              <a:t>Ensures that a system continues to work after adding new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7204" y="2639003"/>
            <a:ext cx="6292215" cy="2592070"/>
          </a:xfrm>
          <a:prstGeom prst="rect">
            <a:avLst/>
          </a:prstGeom>
        </p:spPr>
        <p:txBody>
          <a:bodyPr vert="horz" wrap="square" lIns="0" tIns="14604" rIns="0" bIns="0" rtlCol="0">
            <a:spAutoFit/>
          </a:bodyPr>
          <a:lstStyle/>
          <a:p>
            <a:pPr marL="238125" indent="-226060">
              <a:lnSpc>
                <a:spcPct val="100000"/>
              </a:lnSpc>
              <a:spcBef>
                <a:spcPts val="114"/>
              </a:spcBef>
              <a:buClr>
                <a:srgbClr val="FF0000"/>
              </a:buClr>
              <a:buSzPct val="80434"/>
              <a:buFont typeface="Georgia"/>
              <a:buChar char=""/>
              <a:tabLst>
                <a:tab pos="238760" algn="l"/>
              </a:tabLst>
            </a:pPr>
            <a:r>
              <a:rPr sz="2300" dirty="0">
                <a:solidFill>
                  <a:srgbClr val="0000FF"/>
                </a:solidFill>
                <a:latin typeface="Trebuchet MS"/>
                <a:cs typeface="Trebuchet MS"/>
              </a:rPr>
              <a:t>Functional</a:t>
            </a:r>
            <a:r>
              <a:rPr sz="2300" spc="-85" dirty="0">
                <a:solidFill>
                  <a:srgbClr val="0000FF"/>
                </a:solidFill>
                <a:latin typeface="Trebuchet MS"/>
                <a:cs typeface="Trebuchet MS"/>
              </a:rPr>
              <a:t> </a:t>
            </a:r>
            <a:r>
              <a:rPr sz="2300" spc="-35" dirty="0">
                <a:solidFill>
                  <a:srgbClr val="0000FF"/>
                </a:solidFill>
                <a:latin typeface="Trebuchet MS"/>
                <a:cs typeface="Trebuchet MS"/>
              </a:rPr>
              <a:t>Testing</a:t>
            </a:r>
            <a:endParaRPr sz="2300">
              <a:latin typeface="Trebuchet MS"/>
              <a:cs typeface="Trebuchet MS"/>
            </a:endParaRPr>
          </a:p>
          <a:p>
            <a:pPr marL="609600" marR="5080" lvl="1" indent="-219710" algn="just">
              <a:lnSpc>
                <a:spcPct val="81200"/>
              </a:lnSpc>
              <a:spcBef>
                <a:spcPts val="2220"/>
              </a:spcBef>
              <a:buClr>
                <a:srgbClr val="FF0000"/>
              </a:buClr>
              <a:buSzPct val="79487"/>
              <a:buFont typeface="Georgia"/>
              <a:buChar char=""/>
              <a:tabLst>
                <a:tab pos="610235" algn="l"/>
              </a:tabLst>
            </a:pPr>
            <a:r>
              <a:rPr sz="1950" spc="-114" dirty="0">
                <a:solidFill>
                  <a:srgbClr val="0000FF"/>
                </a:solidFill>
                <a:latin typeface="Trebuchet MS"/>
                <a:cs typeface="Trebuchet MS"/>
              </a:rPr>
              <a:t>To </a:t>
            </a:r>
            <a:r>
              <a:rPr sz="1950" spc="10" dirty="0">
                <a:solidFill>
                  <a:srgbClr val="0000FF"/>
                </a:solidFill>
                <a:latin typeface="Trebuchet MS"/>
                <a:cs typeface="Trebuchet MS"/>
              </a:rPr>
              <a:t>evaluate the functional requirements </a:t>
            </a:r>
            <a:r>
              <a:rPr sz="1950" spc="15" dirty="0">
                <a:solidFill>
                  <a:srgbClr val="0000FF"/>
                </a:solidFill>
                <a:latin typeface="Trebuchet MS"/>
                <a:cs typeface="Trebuchet MS"/>
              </a:rPr>
              <a:t>of a  </a:t>
            </a:r>
            <a:r>
              <a:rPr sz="1950" spc="10" dirty="0">
                <a:solidFill>
                  <a:srgbClr val="0000FF"/>
                </a:solidFill>
                <a:latin typeface="Trebuchet MS"/>
                <a:cs typeface="Trebuchet MS"/>
              </a:rPr>
              <a:t>system </a:t>
            </a:r>
            <a:r>
              <a:rPr sz="1950" spc="10">
                <a:solidFill>
                  <a:srgbClr val="0000FF"/>
                </a:solidFill>
                <a:latin typeface="Trebuchet MS"/>
                <a:cs typeface="Trebuchet MS"/>
              </a:rPr>
              <a:t>and </a:t>
            </a:r>
            <a:r>
              <a:rPr sz="1950" spc="15">
                <a:solidFill>
                  <a:srgbClr val="0000FF"/>
                </a:solidFill>
                <a:latin typeface="Trebuchet MS"/>
                <a:cs typeface="Trebuchet MS"/>
              </a:rPr>
              <a:t>focus </a:t>
            </a:r>
            <a:r>
              <a:rPr sz="1950" spc="15" dirty="0">
                <a:solidFill>
                  <a:srgbClr val="0000FF"/>
                </a:solidFill>
                <a:latin typeface="Trebuchet MS"/>
                <a:cs typeface="Trebuchet MS"/>
              </a:rPr>
              <a:t>on </a:t>
            </a:r>
            <a:r>
              <a:rPr sz="1950" spc="10" dirty="0">
                <a:solidFill>
                  <a:srgbClr val="0000FF"/>
                </a:solidFill>
                <a:latin typeface="Trebuchet MS"/>
                <a:cs typeface="Trebuchet MS"/>
              </a:rPr>
              <a:t>the outputs generated </a:t>
            </a:r>
            <a:r>
              <a:rPr sz="1950" spc="15" dirty="0">
                <a:solidFill>
                  <a:srgbClr val="0000FF"/>
                </a:solidFill>
                <a:latin typeface="Trebuchet MS"/>
                <a:cs typeface="Trebuchet MS"/>
              </a:rPr>
              <a:t>in  </a:t>
            </a:r>
            <a:r>
              <a:rPr sz="1950" spc="10" dirty="0">
                <a:solidFill>
                  <a:srgbClr val="0000FF"/>
                </a:solidFill>
                <a:latin typeface="Trebuchet MS"/>
                <a:cs typeface="Trebuchet MS"/>
              </a:rPr>
              <a:t>response</a:t>
            </a:r>
            <a:r>
              <a:rPr sz="1950" spc="605" dirty="0">
                <a:solidFill>
                  <a:srgbClr val="0000FF"/>
                </a:solidFill>
                <a:latin typeface="Trebuchet MS"/>
                <a:cs typeface="Trebuchet MS"/>
              </a:rPr>
              <a:t> </a:t>
            </a:r>
            <a:r>
              <a:rPr sz="1950" spc="5" dirty="0">
                <a:solidFill>
                  <a:srgbClr val="0000FF"/>
                </a:solidFill>
                <a:latin typeface="Trebuchet MS"/>
                <a:cs typeface="Trebuchet MS"/>
              </a:rPr>
              <a:t>to </a:t>
            </a:r>
            <a:r>
              <a:rPr sz="1950" spc="10" dirty="0">
                <a:solidFill>
                  <a:srgbClr val="0000FF"/>
                </a:solidFill>
                <a:latin typeface="Trebuchet MS"/>
                <a:cs typeface="Trebuchet MS"/>
              </a:rPr>
              <a:t>selected  </a:t>
            </a:r>
            <a:r>
              <a:rPr sz="1950" spc="5" dirty="0">
                <a:solidFill>
                  <a:srgbClr val="0000FF"/>
                </a:solidFill>
                <a:latin typeface="Trebuchet MS"/>
                <a:cs typeface="Trebuchet MS"/>
              </a:rPr>
              <a:t>inputs </a:t>
            </a:r>
            <a:r>
              <a:rPr sz="1950" spc="15" dirty="0">
                <a:solidFill>
                  <a:srgbClr val="0000FF"/>
                </a:solidFill>
                <a:latin typeface="Trebuchet MS"/>
                <a:cs typeface="Trebuchet MS"/>
              </a:rPr>
              <a:t>and </a:t>
            </a:r>
            <a:r>
              <a:rPr sz="1950" spc="10" dirty="0">
                <a:solidFill>
                  <a:srgbClr val="0000FF"/>
                </a:solidFill>
                <a:latin typeface="Trebuchet MS"/>
                <a:cs typeface="Trebuchet MS"/>
              </a:rPr>
              <a:t>execution  conditions</a:t>
            </a:r>
            <a:endParaRPr sz="1950">
              <a:latin typeface="Trebuchet MS"/>
              <a:cs typeface="Trebuchet MS"/>
            </a:endParaRPr>
          </a:p>
          <a:p>
            <a:pPr marL="609600" marR="6350" lvl="1" indent="-219710" algn="just">
              <a:lnSpc>
                <a:spcPct val="81300"/>
              </a:lnSpc>
              <a:spcBef>
                <a:spcPts val="1900"/>
              </a:spcBef>
              <a:buClr>
                <a:srgbClr val="FF0000"/>
              </a:buClr>
              <a:buSzPct val="79487"/>
              <a:buFont typeface="Georgia"/>
              <a:buChar char=""/>
              <a:tabLst>
                <a:tab pos="610235" algn="l"/>
              </a:tabLst>
            </a:pPr>
            <a:r>
              <a:rPr sz="1950" spc="15" dirty="0">
                <a:solidFill>
                  <a:srgbClr val="0000FF"/>
                </a:solidFill>
                <a:latin typeface="Trebuchet MS"/>
                <a:cs typeface="Trebuchet MS"/>
              </a:rPr>
              <a:t>Focus </a:t>
            </a:r>
            <a:r>
              <a:rPr sz="1950" dirty="0">
                <a:solidFill>
                  <a:srgbClr val="0000FF"/>
                </a:solidFill>
                <a:latin typeface="Trebuchet MS"/>
                <a:cs typeface="Trebuchet MS"/>
              </a:rPr>
              <a:t>is </a:t>
            </a:r>
            <a:r>
              <a:rPr sz="1950" spc="15" dirty="0">
                <a:solidFill>
                  <a:srgbClr val="0000FF"/>
                </a:solidFill>
                <a:latin typeface="Trebuchet MS"/>
                <a:cs typeface="Trebuchet MS"/>
              </a:rPr>
              <a:t>on </a:t>
            </a:r>
            <a:r>
              <a:rPr sz="1950" spc="5" dirty="0">
                <a:solidFill>
                  <a:srgbClr val="0000FF"/>
                </a:solidFill>
                <a:latin typeface="Trebuchet MS"/>
                <a:cs typeface="Trebuchet MS"/>
              </a:rPr>
              <a:t>testing </a:t>
            </a:r>
            <a:r>
              <a:rPr sz="1950" spc="10" dirty="0">
                <a:solidFill>
                  <a:srgbClr val="0000FF"/>
                </a:solidFill>
                <a:latin typeface="Trebuchet MS"/>
                <a:cs typeface="Trebuchet MS"/>
              </a:rPr>
              <a:t>the </a:t>
            </a:r>
            <a:r>
              <a:rPr sz="1950" spc="-5" dirty="0">
                <a:solidFill>
                  <a:srgbClr val="0000FF"/>
                </a:solidFill>
                <a:latin typeface="Trebuchet MS"/>
                <a:cs typeface="Trebuchet MS"/>
              </a:rPr>
              <a:t>product’s </a:t>
            </a:r>
            <a:r>
              <a:rPr sz="1950" spc="10" dirty="0">
                <a:solidFill>
                  <a:srgbClr val="0000FF"/>
                </a:solidFill>
                <a:latin typeface="Trebuchet MS"/>
                <a:cs typeface="Trebuchet MS"/>
              </a:rPr>
              <a:t>behavior (both  positive </a:t>
            </a:r>
            <a:r>
              <a:rPr sz="1950" spc="20" dirty="0">
                <a:solidFill>
                  <a:srgbClr val="0000FF"/>
                </a:solidFill>
                <a:latin typeface="Trebuchet MS"/>
                <a:cs typeface="Trebuchet MS"/>
              </a:rPr>
              <a:t>&amp; </a:t>
            </a:r>
            <a:r>
              <a:rPr sz="1950" spc="10" dirty="0">
                <a:solidFill>
                  <a:srgbClr val="0000FF"/>
                </a:solidFill>
                <a:latin typeface="Trebuchet MS"/>
                <a:cs typeface="Trebuchet MS"/>
              </a:rPr>
              <a:t>negative) </a:t>
            </a:r>
            <a:r>
              <a:rPr sz="1950" spc="15" dirty="0">
                <a:solidFill>
                  <a:srgbClr val="0000FF"/>
                </a:solidFill>
                <a:latin typeface="Trebuchet MS"/>
                <a:cs typeface="Trebuchet MS"/>
              </a:rPr>
              <a:t>from a </a:t>
            </a:r>
            <a:r>
              <a:rPr sz="1950" spc="10" dirty="0">
                <a:solidFill>
                  <a:srgbClr val="0000FF"/>
                </a:solidFill>
                <a:latin typeface="Trebuchet MS"/>
                <a:cs typeface="Trebuchet MS"/>
              </a:rPr>
              <a:t>direct </a:t>
            </a:r>
            <a:r>
              <a:rPr sz="1950" spc="5" dirty="0">
                <a:solidFill>
                  <a:srgbClr val="0000FF"/>
                </a:solidFill>
                <a:latin typeface="Trebuchet MS"/>
                <a:cs typeface="Trebuchet MS"/>
              </a:rPr>
              <a:t>output </a:t>
            </a:r>
            <a:r>
              <a:rPr sz="1950" spc="10" dirty="0">
                <a:solidFill>
                  <a:srgbClr val="0000FF"/>
                </a:solidFill>
                <a:latin typeface="Trebuchet MS"/>
                <a:cs typeface="Trebuchet MS"/>
              </a:rPr>
              <a:t>point </a:t>
            </a:r>
            <a:r>
              <a:rPr sz="1950" spc="15" dirty="0">
                <a:solidFill>
                  <a:srgbClr val="0000FF"/>
                </a:solidFill>
                <a:latin typeface="Trebuchet MS"/>
                <a:cs typeface="Trebuchet MS"/>
              </a:rPr>
              <a:t>of  </a:t>
            </a:r>
            <a:r>
              <a:rPr sz="1950" spc="10" dirty="0">
                <a:solidFill>
                  <a:srgbClr val="0000FF"/>
                </a:solidFill>
                <a:latin typeface="Trebuchet MS"/>
                <a:cs typeface="Trebuchet MS"/>
              </a:rPr>
              <a:t>view</a:t>
            </a:r>
            <a:endParaRPr sz="1950">
              <a:latin typeface="Trebuchet MS"/>
              <a:cs typeface="Trebuchet MS"/>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a:spLocks noGrp="1"/>
          </p:cNvSpPr>
          <p:nvPr>
            <p:ph type="title"/>
          </p:nvPr>
        </p:nvSpPr>
        <p:spPr>
          <a:xfrm>
            <a:off x="388062" y="1275042"/>
            <a:ext cx="3650538" cy="316753"/>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p:txBody>
      </p:sp>
      <p:sp>
        <p:nvSpPr>
          <p:cNvPr id="6" name="object 6"/>
          <p:cNvSpPr txBox="1"/>
          <p:nvPr/>
        </p:nvSpPr>
        <p:spPr>
          <a:xfrm>
            <a:off x="363751" y="1656038"/>
            <a:ext cx="1312649" cy="325162"/>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C45911"/>
                </a:solidFill>
                <a:latin typeface="Carlito"/>
                <a:cs typeface="Carlito"/>
              </a:rPr>
              <a:t>Overview</a:t>
            </a:r>
            <a:endParaRPr sz="1950">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6" name="object 6"/>
          <p:cNvSpPr txBox="1"/>
          <p:nvPr/>
        </p:nvSpPr>
        <p:spPr>
          <a:xfrm>
            <a:off x="363750" y="1195800"/>
            <a:ext cx="4284450"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lang="en-IN" sz="1950" b="1" spc="5" dirty="0">
                <a:solidFill>
                  <a:srgbClr val="C45911"/>
                </a:solidFill>
                <a:latin typeface="Carlito"/>
                <a:cs typeface="Carlito"/>
              </a:rPr>
              <a:t>Types of </a:t>
            </a:r>
            <a:r>
              <a:rPr sz="1950" b="1" spc="5">
                <a:solidFill>
                  <a:srgbClr val="C45911"/>
                </a:solidFill>
                <a:latin typeface="Carlito"/>
                <a:cs typeface="Carlito"/>
              </a:rPr>
              <a:t>Regression</a:t>
            </a:r>
            <a:r>
              <a:rPr sz="1950" b="1" spc="-20">
                <a:solidFill>
                  <a:srgbClr val="C45911"/>
                </a:solidFill>
                <a:latin typeface="Carlito"/>
                <a:cs typeface="Carlito"/>
              </a:rPr>
              <a:t> </a:t>
            </a:r>
            <a:r>
              <a:rPr sz="1950" b="1" spc="-15">
                <a:solidFill>
                  <a:srgbClr val="C45911"/>
                </a:solidFill>
                <a:latin typeface="Carlito"/>
                <a:cs typeface="Carlito"/>
              </a:rPr>
              <a:t>Testing</a:t>
            </a:r>
            <a:r>
              <a:rPr lang="en-IN" sz="1950" b="1" spc="-15" dirty="0">
                <a:solidFill>
                  <a:srgbClr val="C45911"/>
                </a:solidFill>
                <a:latin typeface="Carlito"/>
                <a:cs typeface="Carlito"/>
              </a:rPr>
              <a:t> (Cont.)</a:t>
            </a:r>
            <a:endParaRPr sz="1950">
              <a:latin typeface="Carlito"/>
              <a:cs typeface="Carlito"/>
            </a:endParaRPr>
          </a:p>
        </p:txBody>
      </p:sp>
      <p:sp>
        <p:nvSpPr>
          <p:cNvPr id="7" name="Rectangle 6"/>
          <p:cNvSpPr/>
          <p:nvPr/>
        </p:nvSpPr>
        <p:spPr>
          <a:xfrm>
            <a:off x="304800" y="2286001"/>
            <a:ext cx="8305800" cy="1938992"/>
          </a:xfrm>
          <a:prstGeom prst="rect">
            <a:avLst/>
          </a:prstGeom>
        </p:spPr>
        <p:txBody>
          <a:bodyPr wrap="square">
            <a:spAutoFit/>
          </a:bodyPr>
          <a:lstStyle/>
          <a:p>
            <a:r>
              <a:rPr lang="en-IN" sz="2400" b="1" dirty="0">
                <a:solidFill>
                  <a:srgbClr val="0070C0"/>
                </a:solidFill>
              </a:rPr>
              <a:t>Unit Regression testing </a:t>
            </a:r>
          </a:p>
          <a:p>
            <a:pPr>
              <a:buFont typeface="Arial" pitchFamily="34" charset="0"/>
              <a:buChar char="•"/>
            </a:pPr>
            <a:r>
              <a:rPr lang="en-IN" sz="2400" dirty="0"/>
              <a:t>Most important part of unit testing</a:t>
            </a:r>
          </a:p>
          <a:p>
            <a:pPr>
              <a:buFont typeface="Arial" pitchFamily="34" charset="0"/>
              <a:buChar char="•"/>
            </a:pPr>
            <a:r>
              <a:rPr lang="en-IN" sz="2400" dirty="0"/>
              <a:t>Focuses on the code as a unit, while blocking all associated dependencies &amp; interactions during testing</a:t>
            </a:r>
          </a:p>
          <a:p>
            <a:endParaRPr lang="en-I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3962400"/>
            <a:ext cx="3779520" cy="0"/>
          </a:xfrm>
          <a:custGeom>
            <a:avLst/>
            <a:gdLst/>
            <a:ahLst/>
            <a:cxnLst/>
            <a:rect l="l" t="t" r="r" b="b"/>
            <a:pathLst>
              <a:path w="3779520">
                <a:moveTo>
                  <a:pt x="0" y="0"/>
                </a:moveTo>
                <a:lnTo>
                  <a:pt x="3779519" y="0"/>
                </a:lnTo>
              </a:path>
            </a:pathLst>
          </a:custGeom>
          <a:ln w="32004">
            <a:solidFill>
              <a:srgbClr val="C45911"/>
            </a:solidFill>
          </a:ln>
        </p:spPr>
        <p:txBody>
          <a:bodyPr wrap="square" lIns="0" tIns="0" rIns="0" bIns="0" rtlCol="0"/>
          <a:lstStyle/>
          <a:p>
            <a:endParaRPr/>
          </a:p>
        </p:txBody>
      </p:sp>
      <p:sp>
        <p:nvSpPr>
          <p:cNvPr id="3" name="object 3"/>
          <p:cNvSpPr txBox="1"/>
          <p:nvPr/>
        </p:nvSpPr>
        <p:spPr>
          <a:xfrm>
            <a:off x="4419600" y="4267200"/>
            <a:ext cx="5153025" cy="966289"/>
          </a:xfrm>
          <a:prstGeom prst="rect">
            <a:avLst/>
          </a:prstGeom>
        </p:spPr>
        <p:txBody>
          <a:bodyPr vert="horz" wrap="square" lIns="0" tIns="42544" rIns="0" bIns="0" rtlCol="0">
            <a:spAutoFit/>
          </a:bodyPr>
          <a:lstStyle/>
          <a:p>
            <a:pPr marL="12600" lvl="0"/>
            <a:r>
              <a:rPr lang="en-IN" sz="2000" dirty="0">
                <a:ea typeface="Calibri"/>
                <a:cs typeface="Calibri"/>
                <a:sym typeface="Calibri"/>
              </a:rPr>
              <a:t>Prof. </a:t>
            </a:r>
            <a:r>
              <a:rPr lang="en-IN" sz="2000" dirty="0" err="1">
                <a:ea typeface="Calibri"/>
                <a:cs typeface="Calibri"/>
                <a:sym typeface="Calibri"/>
              </a:rPr>
              <a:t>Venkatesh</a:t>
            </a:r>
            <a:r>
              <a:rPr lang="en-IN" sz="2000" dirty="0">
                <a:ea typeface="Calibri"/>
                <a:cs typeface="Calibri"/>
                <a:sym typeface="Calibri"/>
              </a:rPr>
              <a:t> Prasad</a:t>
            </a:r>
            <a:endParaRPr lang="en-IN" sz="1400" dirty="0"/>
          </a:p>
          <a:p>
            <a:pPr marL="12600" lvl="0"/>
            <a:r>
              <a:rPr lang="en-IN" sz="2000" dirty="0">
                <a:ea typeface="Calibri"/>
                <a:cs typeface="Calibri"/>
                <a:sym typeface="Calibri"/>
              </a:rPr>
              <a:t>venkateshprasad@pes.edu</a:t>
            </a:r>
            <a:endParaRPr lang="en-IN" sz="1400" b="0" i="0" u="none" strike="noStrike" cap="none" dirty="0">
              <a:solidFill>
                <a:srgbClr val="000000"/>
              </a:solidFill>
              <a:latin typeface="Arial"/>
              <a:ea typeface="Arial"/>
              <a:cs typeface="Arial"/>
              <a:sym typeface="Arial"/>
            </a:endParaRPr>
          </a:p>
          <a:p>
            <a:pPr marL="12600" lvl="0">
              <a:buClr>
                <a:srgbClr val="000000"/>
              </a:buClr>
              <a:buSzPts val="2400"/>
            </a:pPr>
            <a:r>
              <a:rPr lang="en-IN" sz="2000" dirty="0">
                <a:solidFill>
                  <a:srgbClr val="000000"/>
                </a:solidFill>
                <a:ea typeface="Calibri"/>
                <a:cs typeface="Calibri"/>
                <a:sym typeface="Calibri"/>
              </a:rPr>
              <a:t>Department of Computer Science</a:t>
            </a:r>
            <a:endParaRPr lang="en-IN" sz="1400" b="0" i="0" u="none" strike="noStrike" cap="none" dirty="0">
              <a:solidFill>
                <a:srgbClr val="000000"/>
              </a:solidFill>
              <a:latin typeface="Arial"/>
              <a:ea typeface="Arial"/>
              <a:cs typeface="Arial"/>
              <a:sym typeface="Arial"/>
            </a:endParaRPr>
          </a:p>
        </p:txBody>
      </p:sp>
      <p:sp>
        <p:nvSpPr>
          <p:cNvPr id="4" name="object 4"/>
          <p:cNvSpPr/>
          <p:nvPr/>
        </p:nvSpPr>
        <p:spPr>
          <a:xfrm>
            <a:off x="8881872" y="1347228"/>
            <a:ext cx="881380" cy="889000"/>
          </a:xfrm>
          <a:custGeom>
            <a:avLst/>
            <a:gdLst/>
            <a:ahLst/>
            <a:cxnLst/>
            <a:rect l="l" t="t" r="r" b="b"/>
            <a:pathLst>
              <a:path w="881379" h="889000">
                <a:moveTo>
                  <a:pt x="880872" y="0"/>
                </a:moveTo>
                <a:lnTo>
                  <a:pt x="0" y="0"/>
                </a:lnTo>
                <a:lnTo>
                  <a:pt x="0" y="36576"/>
                </a:lnTo>
                <a:lnTo>
                  <a:pt x="842772" y="36576"/>
                </a:lnTo>
                <a:lnTo>
                  <a:pt x="842772" y="888479"/>
                </a:lnTo>
                <a:lnTo>
                  <a:pt x="880872" y="888479"/>
                </a:lnTo>
                <a:lnTo>
                  <a:pt x="880872" y="36576"/>
                </a:lnTo>
                <a:lnTo>
                  <a:pt x="880872" y="9131"/>
                </a:lnTo>
                <a:lnTo>
                  <a:pt x="880872" y="0"/>
                </a:lnTo>
                <a:close/>
              </a:path>
            </a:pathLst>
          </a:custGeom>
          <a:solidFill>
            <a:srgbClr val="C45911"/>
          </a:solidFill>
        </p:spPr>
        <p:txBody>
          <a:bodyPr wrap="square" lIns="0" tIns="0" rIns="0" bIns="0" rtlCol="0"/>
          <a:lstStyle/>
          <a:p>
            <a:endParaRPr/>
          </a:p>
        </p:txBody>
      </p:sp>
      <p:sp>
        <p:nvSpPr>
          <p:cNvPr id="5" name="object 5"/>
          <p:cNvSpPr/>
          <p:nvPr/>
        </p:nvSpPr>
        <p:spPr>
          <a:xfrm>
            <a:off x="259080" y="5586983"/>
            <a:ext cx="881380" cy="890269"/>
          </a:xfrm>
          <a:custGeom>
            <a:avLst/>
            <a:gdLst/>
            <a:ahLst/>
            <a:cxnLst/>
            <a:rect l="l" t="t" r="r" b="b"/>
            <a:pathLst>
              <a:path w="881380" h="890270">
                <a:moveTo>
                  <a:pt x="880872" y="851928"/>
                </a:moveTo>
                <a:lnTo>
                  <a:pt x="38100" y="851928"/>
                </a:lnTo>
                <a:lnTo>
                  <a:pt x="38100" y="0"/>
                </a:lnTo>
                <a:lnTo>
                  <a:pt x="0" y="0"/>
                </a:lnTo>
                <a:lnTo>
                  <a:pt x="0" y="851928"/>
                </a:lnTo>
                <a:lnTo>
                  <a:pt x="0" y="880872"/>
                </a:lnTo>
                <a:lnTo>
                  <a:pt x="0" y="890028"/>
                </a:lnTo>
                <a:lnTo>
                  <a:pt x="880872" y="890028"/>
                </a:lnTo>
                <a:lnTo>
                  <a:pt x="880872" y="851928"/>
                </a:lnTo>
                <a:close/>
              </a:path>
            </a:pathLst>
          </a:custGeom>
          <a:solidFill>
            <a:srgbClr val="C45911"/>
          </a:solidFill>
        </p:spPr>
        <p:txBody>
          <a:bodyPr wrap="square" lIns="0" tIns="0" rIns="0" bIns="0" rtlCol="0"/>
          <a:lstStyle/>
          <a:p>
            <a:endParaRPr/>
          </a:p>
        </p:txBody>
      </p:sp>
      <p:sp>
        <p:nvSpPr>
          <p:cNvPr id="6" name="object 6"/>
          <p:cNvSpPr/>
          <p:nvPr/>
        </p:nvSpPr>
        <p:spPr>
          <a:xfrm>
            <a:off x="1981200" y="2378964"/>
            <a:ext cx="1967484" cy="2939795"/>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590316" y="2750341"/>
            <a:ext cx="4182084" cy="369973"/>
          </a:xfrm>
          <a:prstGeom prst="rect">
            <a:avLst/>
          </a:prstGeom>
        </p:spPr>
        <p:txBody>
          <a:bodyPr vert="horz" wrap="square" lIns="0" tIns="15875" rIns="0" bIns="0" rtlCol="0">
            <a:spAutoFit/>
          </a:bodyPr>
          <a:lstStyle/>
          <a:p>
            <a:pPr marL="981075">
              <a:lnSpc>
                <a:spcPct val="100000"/>
              </a:lnSpc>
              <a:spcBef>
                <a:spcPts val="125"/>
              </a:spcBef>
            </a:pPr>
            <a:r>
              <a:rPr b="1" spc="10" dirty="0">
                <a:solidFill>
                  <a:schemeClr val="accent6">
                    <a:lumMod val="75000"/>
                  </a:schemeClr>
                </a:solidFill>
              </a:rPr>
              <a:t>THANK</a:t>
            </a:r>
            <a:r>
              <a:rPr b="1" spc="-40" dirty="0">
                <a:solidFill>
                  <a:schemeClr val="accent6">
                    <a:lumMod val="75000"/>
                  </a:schemeClr>
                </a:solidFill>
              </a:rPr>
              <a:t> </a:t>
            </a:r>
            <a:r>
              <a:rPr b="1" spc="-25" dirty="0">
                <a:solidFill>
                  <a:schemeClr val="accent6">
                    <a:lumMod val="75000"/>
                  </a:schemeClr>
                </a:solidFill>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11156" y="2442566"/>
            <a:ext cx="4535170" cy="3014345"/>
          </a:xfrm>
          <a:prstGeom prst="rect">
            <a:avLst/>
          </a:prstGeom>
        </p:spPr>
        <p:txBody>
          <a:bodyPr vert="horz" wrap="square" lIns="0" tIns="189865" rIns="0" bIns="0" rtlCol="0">
            <a:spAutoFit/>
          </a:bodyPr>
          <a:lstStyle/>
          <a:p>
            <a:pPr marL="238125" indent="-226060">
              <a:lnSpc>
                <a:spcPct val="100000"/>
              </a:lnSpc>
              <a:spcBef>
                <a:spcPts val="1495"/>
              </a:spcBef>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Non-Functional </a:t>
            </a:r>
            <a:r>
              <a:rPr sz="1950" spc="5" dirty="0">
                <a:solidFill>
                  <a:srgbClr val="0000FF"/>
                </a:solidFill>
                <a:latin typeface="Trebuchet MS"/>
                <a:cs typeface="Trebuchet MS"/>
              </a:rPr>
              <a:t>testing</a:t>
            </a:r>
            <a:endParaRPr sz="1950">
              <a:latin typeface="Trebuchet MS"/>
              <a:cs typeface="Trebuchet MS"/>
            </a:endParaRPr>
          </a:p>
          <a:p>
            <a:pPr marL="609600" lvl="1" indent="-219710">
              <a:lnSpc>
                <a:spcPct val="100000"/>
              </a:lnSpc>
              <a:spcBef>
                <a:spcPts val="1405"/>
              </a:spcBef>
              <a:buClr>
                <a:srgbClr val="FF0000"/>
              </a:buClr>
              <a:buSzPct val="79487"/>
              <a:buFont typeface="Georgia"/>
              <a:buChar char=""/>
              <a:tabLst>
                <a:tab pos="609600" algn="l"/>
                <a:tab pos="610235" algn="l"/>
              </a:tabLst>
            </a:pPr>
            <a:r>
              <a:rPr sz="1950" spc="-25" dirty="0">
                <a:solidFill>
                  <a:srgbClr val="0000FF"/>
                </a:solidFill>
                <a:latin typeface="Trebuchet MS"/>
                <a:cs typeface="Trebuchet MS"/>
              </a:rPr>
              <a:t>Testing </a:t>
            </a:r>
            <a:r>
              <a:rPr sz="1950" spc="10" dirty="0">
                <a:solidFill>
                  <a:srgbClr val="0000FF"/>
                </a:solidFill>
                <a:latin typeface="Trebuchet MS"/>
                <a:cs typeface="Trebuchet MS"/>
              </a:rPr>
              <a:t>the abilities </a:t>
            </a:r>
            <a:r>
              <a:rPr sz="1950" spc="15" dirty="0">
                <a:solidFill>
                  <a:srgbClr val="0000FF"/>
                </a:solidFill>
                <a:latin typeface="Trebuchet MS"/>
                <a:cs typeface="Trebuchet MS"/>
              </a:rPr>
              <a:t>of </a:t>
            </a:r>
            <a:r>
              <a:rPr sz="1950" spc="10" dirty="0">
                <a:solidFill>
                  <a:srgbClr val="0000FF"/>
                </a:solidFill>
                <a:latin typeface="Trebuchet MS"/>
                <a:cs typeface="Trebuchet MS"/>
              </a:rPr>
              <a:t>the</a:t>
            </a:r>
            <a:r>
              <a:rPr sz="1950" spc="-15" dirty="0">
                <a:solidFill>
                  <a:srgbClr val="0000FF"/>
                </a:solidFill>
                <a:latin typeface="Trebuchet MS"/>
                <a:cs typeface="Trebuchet MS"/>
              </a:rPr>
              <a:t> </a:t>
            </a:r>
            <a:r>
              <a:rPr sz="1950" spc="10" dirty="0">
                <a:solidFill>
                  <a:srgbClr val="0000FF"/>
                </a:solidFill>
                <a:latin typeface="Trebuchet MS"/>
                <a:cs typeface="Trebuchet MS"/>
              </a:rPr>
              <a:t>system.</a:t>
            </a:r>
            <a:endParaRPr sz="1950">
              <a:latin typeface="Trebuchet MS"/>
              <a:cs typeface="Trebuchet MS"/>
            </a:endParaRPr>
          </a:p>
          <a:p>
            <a:pPr marL="969644" lvl="2" indent="-203200">
              <a:lnSpc>
                <a:spcPts val="1880"/>
              </a:lnSpc>
              <a:spcBef>
                <a:spcPts val="1430"/>
              </a:spcBef>
              <a:buClr>
                <a:srgbClr val="FF0000"/>
              </a:buClr>
              <a:buSzPct val="78787"/>
              <a:buFont typeface="Georgia"/>
              <a:buChar char=""/>
              <a:tabLst>
                <a:tab pos="970280" algn="l"/>
              </a:tabLst>
            </a:pPr>
            <a:r>
              <a:rPr sz="1650" b="1" dirty="0">
                <a:solidFill>
                  <a:srgbClr val="0000FF"/>
                </a:solidFill>
                <a:latin typeface="Trebuchet MS"/>
                <a:cs typeface="Trebuchet MS"/>
              </a:rPr>
              <a:t>Reliability</a:t>
            </a:r>
            <a:endParaRPr sz="1650">
              <a:latin typeface="Trebuchet MS"/>
              <a:cs typeface="Trebuchet MS"/>
            </a:endParaRPr>
          </a:p>
          <a:p>
            <a:pPr marL="969644" lvl="2" indent="-203200">
              <a:lnSpc>
                <a:spcPts val="1780"/>
              </a:lnSpc>
              <a:buClr>
                <a:srgbClr val="FF0000"/>
              </a:buClr>
              <a:buSzPct val="78787"/>
              <a:buFont typeface="Georgia"/>
              <a:buChar char=""/>
              <a:tabLst>
                <a:tab pos="970280" algn="l"/>
              </a:tabLst>
            </a:pPr>
            <a:r>
              <a:rPr sz="1650" b="1" spc="-5" dirty="0">
                <a:solidFill>
                  <a:srgbClr val="0000FF"/>
                </a:solidFill>
                <a:latin typeface="Trebuchet MS"/>
                <a:cs typeface="Trebuchet MS"/>
              </a:rPr>
              <a:t>Scalability</a:t>
            </a:r>
            <a:endParaRPr sz="1650">
              <a:latin typeface="Trebuchet MS"/>
              <a:cs typeface="Trebuchet MS"/>
            </a:endParaRPr>
          </a:p>
          <a:p>
            <a:pPr marL="969644" lvl="2" indent="-203200">
              <a:lnSpc>
                <a:spcPts val="1780"/>
              </a:lnSpc>
              <a:buClr>
                <a:srgbClr val="FF0000"/>
              </a:buClr>
              <a:buSzPct val="78787"/>
              <a:buFont typeface="Georgia"/>
              <a:buChar char=""/>
              <a:tabLst>
                <a:tab pos="970280" algn="l"/>
              </a:tabLst>
            </a:pPr>
            <a:r>
              <a:rPr sz="1650" b="1" spc="-10" dirty="0">
                <a:solidFill>
                  <a:srgbClr val="0000FF"/>
                </a:solidFill>
                <a:latin typeface="Trebuchet MS"/>
                <a:cs typeface="Trebuchet MS"/>
              </a:rPr>
              <a:t>Performance</a:t>
            </a:r>
            <a:endParaRPr sz="1650">
              <a:latin typeface="Trebuchet MS"/>
              <a:cs typeface="Trebuchet MS"/>
            </a:endParaRPr>
          </a:p>
          <a:p>
            <a:pPr marL="969644" lvl="2" indent="-203200">
              <a:lnSpc>
                <a:spcPts val="1780"/>
              </a:lnSpc>
              <a:buClr>
                <a:srgbClr val="FF0000"/>
              </a:buClr>
              <a:buSzPct val="78787"/>
              <a:buFont typeface="Georgia"/>
              <a:buChar char=""/>
              <a:tabLst>
                <a:tab pos="970280" algn="l"/>
              </a:tabLst>
            </a:pPr>
            <a:r>
              <a:rPr sz="1650" b="1" dirty="0">
                <a:solidFill>
                  <a:srgbClr val="0000FF"/>
                </a:solidFill>
                <a:latin typeface="Trebuchet MS"/>
                <a:cs typeface="Trebuchet MS"/>
              </a:rPr>
              <a:t>Stress</a:t>
            </a:r>
            <a:endParaRPr sz="1650">
              <a:latin typeface="Trebuchet MS"/>
              <a:cs typeface="Trebuchet MS"/>
            </a:endParaRPr>
          </a:p>
          <a:p>
            <a:pPr marL="969644" lvl="2" indent="-203200">
              <a:lnSpc>
                <a:spcPts val="1780"/>
              </a:lnSpc>
              <a:buClr>
                <a:srgbClr val="FF0000"/>
              </a:buClr>
              <a:buSzPct val="78787"/>
              <a:buFont typeface="Georgia"/>
              <a:buChar char=""/>
              <a:tabLst>
                <a:tab pos="970280" algn="l"/>
              </a:tabLst>
            </a:pPr>
            <a:r>
              <a:rPr sz="1650" b="1" spc="-5" dirty="0">
                <a:solidFill>
                  <a:srgbClr val="0000FF"/>
                </a:solidFill>
                <a:latin typeface="Trebuchet MS"/>
                <a:cs typeface="Trebuchet MS"/>
              </a:rPr>
              <a:t>Interoperability</a:t>
            </a:r>
            <a:endParaRPr sz="1650">
              <a:latin typeface="Trebuchet MS"/>
              <a:cs typeface="Trebuchet MS"/>
            </a:endParaRPr>
          </a:p>
          <a:p>
            <a:pPr marL="969644" lvl="2" indent="-203200">
              <a:lnSpc>
                <a:spcPts val="1880"/>
              </a:lnSpc>
              <a:buClr>
                <a:srgbClr val="FF0000"/>
              </a:buClr>
              <a:buSzPct val="78787"/>
              <a:buFont typeface="Georgia"/>
              <a:buChar char=""/>
              <a:tabLst>
                <a:tab pos="970280" algn="l"/>
              </a:tabLst>
            </a:pPr>
            <a:r>
              <a:rPr sz="1650" b="1" dirty="0">
                <a:solidFill>
                  <a:srgbClr val="0000FF"/>
                </a:solidFill>
                <a:latin typeface="Trebuchet MS"/>
                <a:cs typeface="Trebuchet MS"/>
              </a:rPr>
              <a:t>Compatibility</a:t>
            </a:r>
            <a:endParaRPr sz="1650">
              <a:latin typeface="Trebuchet MS"/>
              <a:cs typeface="Trebuchet MS"/>
            </a:endParaRPr>
          </a:p>
          <a:p>
            <a:pPr marL="609600" lvl="1" indent="-219710">
              <a:lnSpc>
                <a:spcPct val="100000"/>
              </a:lnSpc>
              <a:spcBef>
                <a:spcPts val="1390"/>
              </a:spcBef>
              <a:buClr>
                <a:srgbClr val="FF0000"/>
              </a:buClr>
              <a:buSzPct val="79487"/>
              <a:buFont typeface="Georgia"/>
              <a:buChar char=""/>
              <a:tabLst>
                <a:tab pos="609600" algn="l"/>
                <a:tab pos="610235" algn="l"/>
              </a:tabLst>
            </a:pPr>
            <a:r>
              <a:rPr sz="1950" spc="5" dirty="0">
                <a:solidFill>
                  <a:srgbClr val="0000FF"/>
                </a:solidFill>
                <a:latin typeface="Trebuchet MS"/>
                <a:cs typeface="Trebuchet MS"/>
              </a:rPr>
              <a:t>Security</a:t>
            </a:r>
            <a:endParaRPr sz="1950">
              <a:latin typeface="Trebuchet MS"/>
              <a:cs typeface="Trebuchet MS"/>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a:spLocks noGrp="1"/>
          </p:cNvSpPr>
          <p:nvPr>
            <p:ph type="title"/>
          </p:nvPr>
        </p:nvSpPr>
        <p:spPr>
          <a:xfrm>
            <a:off x="388062" y="1275043"/>
            <a:ext cx="2659938" cy="325157"/>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p:txBody>
      </p:sp>
      <p:sp>
        <p:nvSpPr>
          <p:cNvPr id="6" name="object 6"/>
          <p:cNvSpPr txBox="1"/>
          <p:nvPr/>
        </p:nvSpPr>
        <p:spPr>
          <a:xfrm>
            <a:off x="363751" y="1656038"/>
            <a:ext cx="1312649" cy="316753"/>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C45911"/>
                </a:solidFill>
                <a:latin typeface="Carlito"/>
                <a:cs typeface="Carlito"/>
              </a:rPr>
              <a:t>Overview</a:t>
            </a:r>
            <a:endParaRPr sz="195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09808" y="2555232"/>
            <a:ext cx="6852284" cy="3723004"/>
          </a:xfrm>
          <a:prstGeom prst="rect">
            <a:avLst/>
          </a:prstGeom>
        </p:spPr>
        <p:txBody>
          <a:bodyPr vert="horz" wrap="square" lIns="0" tIns="16510" rIns="0" bIns="0" rtlCol="0">
            <a:spAutoFit/>
          </a:bodyPr>
          <a:lstStyle/>
          <a:p>
            <a:pPr marL="238125" indent="-226060">
              <a:lnSpc>
                <a:spcPts val="2245"/>
              </a:lnSpc>
              <a:spcBef>
                <a:spcPts val="130"/>
              </a:spcBef>
              <a:buClr>
                <a:srgbClr val="FF0000"/>
              </a:buClr>
              <a:buSzPct val="79487"/>
              <a:buFont typeface="Georgia"/>
              <a:buChar char=""/>
              <a:tabLst>
                <a:tab pos="238125" algn="l"/>
                <a:tab pos="238760" algn="l"/>
              </a:tabLst>
            </a:pPr>
            <a:r>
              <a:rPr sz="1950" spc="-114" dirty="0">
                <a:solidFill>
                  <a:srgbClr val="0000FF"/>
                </a:solidFill>
                <a:latin typeface="Trebuchet MS"/>
                <a:cs typeface="Trebuchet MS"/>
              </a:rPr>
              <a:t>To </a:t>
            </a:r>
            <a:r>
              <a:rPr sz="1950" spc="10" dirty="0">
                <a:solidFill>
                  <a:srgbClr val="0000FF"/>
                </a:solidFill>
                <a:latin typeface="Trebuchet MS"/>
                <a:cs typeface="Trebuchet MS"/>
              </a:rPr>
              <a:t>find design faults and </a:t>
            </a:r>
            <a:r>
              <a:rPr sz="1950" spc="5" dirty="0">
                <a:solidFill>
                  <a:srgbClr val="0000FF"/>
                </a:solidFill>
                <a:latin typeface="Trebuchet MS"/>
                <a:cs typeface="Trebuchet MS"/>
              </a:rPr>
              <a:t>to </a:t>
            </a:r>
            <a:r>
              <a:rPr sz="1950" spc="10" dirty="0">
                <a:solidFill>
                  <a:srgbClr val="0000FF"/>
                </a:solidFill>
                <a:latin typeface="Trebuchet MS"/>
                <a:cs typeface="Trebuchet MS"/>
              </a:rPr>
              <a:t>help </a:t>
            </a:r>
            <a:r>
              <a:rPr sz="1950" spc="15" dirty="0">
                <a:solidFill>
                  <a:srgbClr val="0000FF"/>
                </a:solidFill>
                <a:latin typeface="Trebuchet MS"/>
                <a:cs typeface="Trebuchet MS"/>
              </a:rPr>
              <a:t>in </a:t>
            </a:r>
            <a:r>
              <a:rPr sz="1950" spc="5" dirty="0">
                <a:solidFill>
                  <a:srgbClr val="0000FF"/>
                </a:solidFill>
                <a:latin typeface="Trebuchet MS"/>
                <a:cs typeface="Trebuchet MS"/>
              </a:rPr>
              <a:t>fixing</a:t>
            </a:r>
            <a:r>
              <a:rPr sz="1950" spc="165" dirty="0">
                <a:solidFill>
                  <a:srgbClr val="0000FF"/>
                </a:solidFill>
                <a:latin typeface="Trebuchet MS"/>
                <a:cs typeface="Trebuchet MS"/>
              </a:rPr>
              <a:t> </a:t>
            </a:r>
            <a:r>
              <a:rPr sz="1950" spc="10" dirty="0">
                <a:solidFill>
                  <a:srgbClr val="0000FF"/>
                </a:solidFill>
                <a:latin typeface="Trebuchet MS"/>
                <a:cs typeface="Trebuchet MS"/>
              </a:rPr>
              <a:t>them.</a:t>
            </a:r>
            <a:endParaRPr sz="1950">
              <a:latin typeface="Trebuchet MS"/>
              <a:cs typeface="Trebuchet MS"/>
            </a:endParaRPr>
          </a:p>
          <a:p>
            <a:pPr marL="238125" indent="-226060">
              <a:lnSpc>
                <a:spcPts val="2150"/>
              </a:lnSpc>
              <a:buClr>
                <a:srgbClr val="FF0000"/>
              </a:buClr>
              <a:buSzPct val="79487"/>
              <a:buFont typeface="Georgia"/>
              <a:buChar char=""/>
              <a:tabLst>
                <a:tab pos="238125" algn="l"/>
                <a:tab pos="238760" algn="l"/>
              </a:tabLst>
            </a:pPr>
            <a:r>
              <a:rPr sz="1950" spc="-114" dirty="0">
                <a:solidFill>
                  <a:srgbClr val="0000FF"/>
                </a:solidFill>
                <a:latin typeface="Trebuchet MS"/>
                <a:cs typeface="Trebuchet MS"/>
              </a:rPr>
              <a:t>To </a:t>
            </a:r>
            <a:r>
              <a:rPr sz="1950" spc="10" dirty="0">
                <a:solidFill>
                  <a:srgbClr val="0000FF"/>
                </a:solidFill>
                <a:latin typeface="Trebuchet MS"/>
                <a:cs typeface="Trebuchet MS"/>
              </a:rPr>
              <a:t>find the </a:t>
            </a:r>
            <a:r>
              <a:rPr sz="1950" spc="5" dirty="0">
                <a:solidFill>
                  <a:srgbClr val="0000FF"/>
                </a:solidFill>
                <a:latin typeface="Trebuchet MS"/>
                <a:cs typeface="Trebuchet MS"/>
              </a:rPr>
              <a:t>limits of </a:t>
            </a:r>
            <a:r>
              <a:rPr sz="1950" spc="10" dirty="0">
                <a:solidFill>
                  <a:srgbClr val="0000FF"/>
                </a:solidFill>
                <a:latin typeface="Trebuchet MS"/>
                <a:cs typeface="Trebuchet MS"/>
              </a:rPr>
              <a:t>the</a:t>
            </a:r>
            <a:r>
              <a:rPr sz="1950" spc="185" dirty="0">
                <a:solidFill>
                  <a:srgbClr val="0000FF"/>
                </a:solidFill>
                <a:latin typeface="Trebuchet MS"/>
                <a:cs typeface="Trebuchet MS"/>
              </a:rPr>
              <a:t> </a:t>
            </a:r>
            <a:r>
              <a:rPr sz="1950" spc="10" dirty="0">
                <a:solidFill>
                  <a:srgbClr val="0000FF"/>
                </a:solidFill>
                <a:latin typeface="Trebuchet MS"/>
                <a:cs typeface="Trebuchet MS"/>
              </a:rPr>
              <a:t>product</a:t>
            </a:r>
            <a:endParaRPr sz="1950">
              <a:latin typeface="Trebuchet MS"/>
              <a:cs typeface="Trebuchet MS"/>
            </a:endParaRPr>
          </a:p>
          <a:p>
            <a:pPr marL="390525">
              <a:lnSpc>
                <a:spcPts val="1885"/>
              </a:lnSpc>
              <a:tabLst>
                <a:tab pos="609600" algn="l"/>
              </a:tabLst>
            </a:pPr>
            <a:r>
              <a:rPr sz="1300" spc="-700" dirty="0">
                <a:solidFill>
                  <a:srgbClr val="FF0000"/>
                </a:solidFill>
                <a:latin typeface="Georgia"/>
                <a:cs typeface="Georgia"/>
              </a:rPr>
              <a:t>	</a:t>
            </a:r>
            <a:r>
              <a:rPr sz="1650" spc="5" dirty="0">
                <a:solidFill>
                  <a:srgbClr val="0000FF"/>
                </a:solidFill>
                <a:latin typeface="Trebuchet MS"/>
                <a:cs typeface="Trebuchet MS"/>
              </a:rPr>
              <a:t>Max </a:t>
            </a:r>
            <a:r>
              <a:rPr sz="1650" spc="-5" dirty="0">
                <a:solidFill>
                  <a:srgbClr val="0000FF"/>
                </a:solidFill>
                <a:latin typeface="Trebuchet MS"/>
                <a:cs typeface="Trebuchet MS"/>
              </a:rPr>
              <a:t>no. of concurrent </a:t>
            </a:r>
            <a:r>
              <a:rPr sz="1650" dirty="0">
                <a:solidFill>
                  <a:srgbClr val="0000FF"/>
                </a:solidFill>
                <a:latin typeface="Trebuchet MS"/>
                <a:cs typeface="Trebuchet MS"/>
              </a:rPr>
              <a:t>access, </a:t>
            </a:r>
            <a:r>
              <a:rPr sz="1650" spc="5" dirty="0">
                <a:solidFill>
                  <a:srgbClr val="0000FF"/>
                </a:solidFill>
                <a:latin typeface="Trebuchet MS"/>
                <a:cs typeface="Trebuchet MS"/>
              </a:rPr>
              <a:t>min </a:t>
            </a:r>
            <a:r>
              <a:rPr sz="1650" spc="-30" dirty="0">
                <a:solidFill>
                  <a:srgbClr val="0000FF"/>
                </a:solidFill>
                <a:latin typeface="Trebuchet MS"/>
                <a:cs typeface="Trebuchet MS"/>
              </a:rPr>
              <a:t>memory, </a:t>
            </a:r>
            <a:r>
              <a:rPr sz="1650" dirty="0">
                <a:solidFill>
                  <a:srgbClr val="0000FF"/>
                </a:solidFill>
                <a:latin typeface="Trebuchet MS"/>
                <a:cs typeface="Trebuchet MS"/>
              </a:rPr>
              <a:t>max # </a:t>
            </a:r>
            <a:r>
              <a:rPr sz="1650" spc="5" dirty="0">
                <a:solidFill>
                  <a:srgbClr val="0000FF"/>
                </a:solidFill>
                <a:latin typeface="Trebuchet MS"/>
                <a:cs typeface="Trebuchet MS"/>
              </a:rPr>
              <a:t>of</a:t>
            </a:r>
            <a:r>
              <a:rPr sz="1650" spc="-160" dirty="0">
                <a:solidFill>
                  <a:srgbClr val="0000FF"/>
                </a:solidFill>
                <a:latin typeface="Trebuchet MS"/>
                <a:cs typeface="Trebuchet MS"/>
              </a:rPr>
              <a:t> </a:t>
            </a:r>
            <a:r>
              <a:rPr sz="1650" dirty="0">
                <a:solidFill>
                  <a:srgbClr val="0000FF"/>
                </a:solidFill>
                <a:latin typeface="Trebuchet MS"/>
                <a:cs typeface="Trebuchet MS"/>
              </a:rPr>
              <a:t>rows</a:t>
            </a:r>
            <a:endParaRPr sz="1650">
              <a:latin typeface="Trebuchet MS"/>
              <a:cs typeface="Trebuchet MS"/>
            </a:endParaRPr>
          </a:p>
          <a:p>
            <a:pPr marL="238125" marR="6985" indent="-226060">
              <a:lnSpc>
                <a:spcPts val="2140"/>
              </a:lnSpc>
              <a:spcBef>
                <a:spcPts val="1450"/>
              </a:spcBef>
              <a:buClr>
                <a:srgbClr val="FF0000"/>
              </a:buClr>
              <a:buSzPct val="79487"/>
              <a:buFont typeface="Georgia"/>
              <a:buChar char=""/>
              <a:tabLst>
                <a:tab pos="238125" algn="l"/>
                <a:tab pos="238760" algn="l"/>
                <a:tab pos="615315" algn="l"/>
                <a:tab pos="1186180" algn="l"/>
                <a:tab pos="1686560" algn="l"/>
                <a:tab pos="2750185" algn="l"/>
                <a:tab pos="3253104" algn="l"/>
              </a:tabLst>
            </a:pPr>
            <a:r>
              <a:rPr sz="1950" spc="-114" dirty="0">
                <a:solidFill>
                  <a:srgbClr val="0000FF"/>
                </a:solidFill>
                <a:latin typeface="Trebuchet MS"/>
                <a:cs typeface="Trebuchet MS"/>
              </a:rPr>
              <a:t>To	</a:t>
            </a:r>
            <a:r>
              <a:rPr sz="1950" spc="10" dirty="0">
                <a:solidFill>
                  <a:srgbClr val="0000FF"/>
                </a:solidFill>
                <a:latin typeface="Trebuchet MS"/>
                <a:cs typeface="Trebuchet MS"/>
              </a:rPr>
              <a:t>find	out	</a:t>
            </a:r>
            <a:r>
              <a:rPr sz="1950" spc="15" dirty="0">
                <a:solidFill>
                  <a:srgbClr val="0000FF"/>
                </a:solidFill>
                <a:latin typeface="Trebuchet MS"/>
                <a:cs typeface="Trebuchet MS"/>
              </a:rPr>
              <a:t>whether	</a:t>
            </a:r>
            <a:r>
              <a:rPr sz="1950" spc="10" dirty="0">
                <a:solidFill>
                  <a:srgbClr val="0000FF"/>
                </a:solidFill>
                <a:latin typeface="Trebuchet MS"/>
                <a:cs typeface="Trebuchet MS"/>
              </a:rPr>
              <a:t>the	</a:t>
            </a:r>
            <a:r>
              <a:rPr sz="1950" spc="15" dirty="0">
                <a:solidFill>
                  <a:srgbClr val="0000FF"/>
                </a:solidFill>
                <a:latin typeface="Trebuchet MS"/>
                <a:cs typeface="Trebuchet MS"/>
              </a:rPr>
              <a:t>product can behave </a:t>
            </a:r>
            <a:r>
              <a:rPr sz="1950" spc="10" dirty="0">
                <a:solidFill>
                  <a:srgbClr val="0000FF"/>
                </a:solidFill>
                <a:latin typeface="Trebuchet MS"/>
                <a:cs typeface="Trebuchet MS"/>
              </a:rPr>
              <a:t>gracefully  during stress and load</a:t>
            </a:r>
            <a:r>
              <a:rPr sz="1950" spc="20" dirty="0">
                <a:solidFill>
                  <a:srgbClr val="0000FF"/>
                </a:solidFill>
                <a:latin typeface="Trebuchet MS"/>
                <a:cs typeface="Trebuchet MS"/>
              </a:rPr>
              <a:t> </a:t>
            </a:r>
            <a:r>
              <a:rPr sz="1950" spc="10" dirty="0">
                <a:solidFill>
                  <a:srgbClr val="0000FF"/>
                </a:solidFill>
                <a:latin typeface="Trebuchet MS"/>
                <a:cs typeface="Trebuchet MS"/>
              </a:rPr>
              <a:t>conditions</a:t>
            </a:r>
            <a:endParaRPr sz="1950">
              <a:latin typeface="Trebuchet MS"/>
              <a:cs typeface="Trebuchet MS"/>
            </a:endParaRPr>
          </a:p>
          <a:p>
            <a:pPr>
              <a:lnSpc>
                <a:spcPct val="100000"/>
              </a:lnSpc>
              <a:spcBef>
                <a:spcPts val="50"/>
              </a:spcBef>
              <a:buClr>
                <a:srgbClr val="FF0000"/>
              </a:buClr>
              <a:buFont typeface="Georgia"/>
              <a:buChar char=""/>
            </a:pPr>
            <a:endParaRPr sz="1800">
              <a:latin typeface="Trebuchet MS"/>
              <a:cs typeface="Trebuchet MS"/>
            </a:endParaRPr>
          </a:p>
          <a:p>
            <a:pPr marL="238125" marR="5080" indent="-226060">
              <a:lnSpc>
                <a:spcPts val="2140"/>
              </a:lnSpc>
              <a:buClr>
                <a:srgbClr val="FF0000"/>
              </a:buClr>
              <a:buSzPct val="79487"/>
              <a:buFont typeface="Georgia"/>
              <a:buChar char=""/>
              <a:tabLst>
                <a:tab pos="238125" algn="l"/>
                <a:tab pos="238760" algn="l"/>
              </a:tabLst>
            </a:pPr>
            <a:r>
              <a:rPr sz="1950" spc="-114" dirty="0">
                <a:solidFill>
                  <a:srgbClr val="0000FF"/>
                </a:solidFill>
                <a:latin typeface="Trebuchet MS"/>
                <a:cs typeface="Trebuchet MS"/>
              </a:rPr>
              <a:t>To </a:t>
            </a:r>
            <a:r>
              <a:rPr sz="1950" spc="10" dirty="0">
                <a:solidFill>
                  <a:srgbClr val="0000FF"/>
                </a:solidFill>
                <a:latin typeface="Trebuchet MS"/>
                <a:cs typeface="Trebuchet MS"/>
              </a:rPr>
              <a:t>ensure that the </a:t>
            </a:r>
            <a:r>
              <a:rPr sz="1950" spc="15" dirty="0">
                <a:solidFill>
                  <a:srgbClr val="0000FF"/>
                </a:solidFill>
                <a:latin typeface="Trebuchet MS"/>
                <a:cs typeface="Trebuchet MS"/>
              </a:rPr>
              <a:t>product </a:t>
            </a:r>
            <a:r>
              <a:rPr sz="1950" spc="10" dirty="0">
                <a:solidFill>
                  <a:srgbClr val="0000FF"/>
                </a:solidFill>
                <a:latin typeface="Trebuchet MS"/>
                <a:cs typeface="Trebuchet MS"/>
              </a:rPr>
              <a:t>can </a:t>
            </a:r>
            <a:r>
              <a:rPr sz="1950" spc="15" dirty="0">
                <a:solidFill>
                  <a:srgbClr val="0000FF"/>
                </a:solidFill>
                <a:latin typeface="Trebuchet MS"/>
                <a:cs typeface="Trebuchet MS"/>
              </a:rPr>
              <a:t>work </a:t>
            </a:r>
            <a:r>
              <a:rPr sz="1950" spc="10" dirty="0">
                <a:solidFill>
                  <a:srgbClr val="0000FF"/>
                </a:solidFill>
                <a:latin typeface="Trebuchet MS"/>
                <a:cs typeface="Trebuchet MS"/>
              </a:rPr>
              <a:t>without </a:t>
            </a:r>
            <a:r>
              <a:rPr sz="1950" spc="15" dirty="0">
                <a:solidFill>
                  <a:srgbClr val="0000FF"/>
                </a:solidFill>
                <a:latin typeface="Trebuchet MS"/>
                <a:cs typeface="Trebuchet MS"/>
              </a:rPr>
              <a:t>degrading  </a:t>
            </a:r>
            <a:r>
              <a:rPr sz="1950" spc="10" dirty="0">
                <a:solidFill>
                  <a:srgbClr val="0000FF"/>
                </a:solidFill>
                <a:latin typeface="Trebuchet MS"/>
                <a:cs typeface="Trebuchet MS"/>
              </a:rPr>
              <a:t>for </a:t>
            </a:r>
            <a:r>
              <a:rPr sz="1950" spc="15" dirty="0">
                <a:solidFill>
                  <a:srgbClr val="0000FF"/>
                </a:solidFill>
                <a:latin typeface="Trebuchet MS"/>
                <a:cs typeface="Trebuchet MS"/>
              </a:rPr>
              <a:t>a long</a:t>
            </a:r>
            <a:r>
              <a:rPr sz="1950" spc="-30" dirty="0">
                <a:solidFill>
                  <a:srgbClr val="0000FF"/>
                </a:solidFill>
                <a:latin typeface="Trebuchet MS"/>
                <a:cs typeface="Trebuchet MS"/>
              </a:rPr>
              <a:t> </a:t>
            </a:r>
            <a:r>
              <a:rPr sz="1950" spc="10" dirty="0">
                <a:solidFill>
                  <a:srgbClr val="0000FF"/>
                </a:solidFill>
                <a:latin typeface="Trebuchet MS"/>
                <a:cs typeface="Trebuchet MS"/>
              </a:rPr>
              <a:t>duration</a:t>
            </a:r>
            <a:endParaRPr sz="1950">
              <a:latin typeface="Trebuchet MS"/>
              <a:cs typeface="Trebuchet MS"/>
            </a:endParaRPr>
          </a:p>
          <a:p>
            <a:pPr>
              <a:lnSpc>
                <a:spcPct val="100000"/>
              </a:lnSpc>
              <a:spcBef>
                <a:spcPts val="35"/>
              </a:spcBef>
              <a:buClr>
                <a:srgbClr val="FF0000"/>
              </a:buClr>
              <a:buFont typeface="Georgia"/>
              <a:buChar char=""/>
            </a:pPr>
            <a:endParaRPr sz="1800">
              <a:latin typeface="Trebuchet MS"/>
              <a:cs typeface="Trebuchet MS"/>
            </a:endParaRPr>
          </a:p>
          <a:p>
            <a:pPr marL="238125" marR="5080" indent="-226060">
              <a:lnSpc>
                <a:spcPts val="2140"/>
              </a:lnSpc>
              <a:buClr>
                <a:srgbClr val="FF0000"/>
              </a:buClr>
              <a:buSzPct val="79487"/>
              <a:buFont typeface="Georgia"/>
              <a:buChar char=""/>
              <a:tabLst>
                <a:tab pos="238125" algn="l"/>
                <a:tab pos="238760" algn="l"/>
              </a:tabLst>
            </a:pPr>
            <a:r>
              <a:rPr sz="1950" spc="-114" dirty="0">
                <a:solidFill>
                  <a:srgbClr val="0000FF"/>
                </a:solidFill>
                <a:latin typeface="Trebuchet MS"/>
                <a:cs typeface="Trebuchet MS"/>
              </a:rPr>
              <a:t>To </a:t>
            </a:r>
            <a:r>
              <a:rPr sz="1950" spc="15" dirty="0">
                <a:solidFill>
                  <a:srgbClr val="0000FF"/>
                </a:solidFill>
                <a:latin typeface="Trebuchet MS"/>
                <a:cs typeface="Trebuchet MS"/>
              </a:rPr>
              <a:t>compare </a:t>
            </a:r>
            <a:r>
              <a:rPr sz="1950" spc="5" dirty="0">
                <a:solidFill>
                  <a:srgbClr val="0000FF"/>
                </a:solidFill>
                <a:latin typeface="Trebuchet MS"/>
                <a:cs typeface="Trebuchet MS"/>
              </a:rPr>
              <a:t>with </a:t>
            </a:r>
            <a:r>
              <a:rPr sz="1950" spc="10" dirty="0">
                <a:solidFill>
                  <a:srgbClr val="0000FF"/>
                </a:solidFill>
                <a:latin typeface="Trebuchet MS"/>
                <a:cs typeface="Trebuchet MS"/>
              </a:rPr>
              <a:t>other </a:t>
            </a:r>
            <a:r>
              <a:rPr sz="1950" spc="15" dirty="0">
                <a:solidFill>
                  <a:srgbClr val="0000FF"/>
                </a:solidFill>
                <a:latin typeface="Trebuchet MS"/>
                <a:cs typeface="Trebuchet MS"/>
              </a:rPr>
              <a:t>products and </a:t>
            </a:r>
            <a:r>
              <a:rPr sz="1950" spc="10" dirty="0">
                <a:solidFill>
                  <a:srgbClr val="0000FF"/>
                </a:solidFill>
                <a:latin typeface="Trebuchet MS"/>
                <a:cs typeface="Trebuchet MS"/>
              </a:rPr>
              <a:t>previous version </a:t>
            </a:r>
            <a:r>
              <a:rPr sz="1950" spc="5" dirty="0">
                <a:solidFill>
                  <a:srgbClr val="0000FF"/>
                </a:solidFill>
                <a:latin typeface="Trebuchet MS"/>
                <a:cs typeface="Trebuchet MS"/>
              </a:rPr>
              <a:t>of  </a:t>
            </a:r>
            <a:r>
              <a:rPr sz="1950" spc="10" dirty="0">
                <a:solidFill>
                  <a:srgbClr val="0000FF"/>
                </a:solidFill>
                <a:latin typeface="Trebuchet MS"/>
                <a:cs typeface="Trebuchet MS"/>
              </a:rPr>
              <a:t>the </a:t>
            </a:r>
            <a:r>
              <a:rPr sz="1950" spc="15" dirty="0">
                <a:solidFill>
                  <a:srgbClr val="0000FF"/>
                </a:solidFill>
                <a:latin typeface="Trebuchet MS"/>
                <a:cs typeface="Trebuchet MS"/>
              </a:rPr>
              <a:t>product </a:t>
            </a:r>
            <a:r>
              <a:rPr sz="1950" spc="10" dirty="0">
                <a:solidFill>
                  <a:srgbClr val="0000FF"/>
                </a:solidFill>
                <a:latin typeface="Trebuchet MS"/>
                <a:cs typeface="Trebuchet MS"/>
              </a:rPr>
              <a:t>under</a:t>
            </a:r>
            <a:r>
              <a:rPr sz="1950" dirty="0">
                <a:solidFill>
                  <a:srgbClr val="0000FF"/>
                </a:solidFill>
                <a:latin typeface="Trebuchet MS"/>
                <a:cs typeface="Trebuchet MS"/>
              </a:rPr>
              <a:t> </a:t>
            </a:r>
            <a:r>
              <a:rPr sz="1950" spc="5" dirty="0">
                <a:solidFill>
                  <a:srgbClr val="0000FF"/>
                </a:solidFill>
                <a:latin typeface="Trebuchet MS"/>
                <a:cs typeface="Trebuchet MS"/>
              </a:rPr>
              <a:t>test.</a:t>
            </a:r>
            <a:endParaRPr sz="1950">
              <a:latin typeface="Trebuchet MS"/>
              <a:cs typeface="Trebuchet MS"/>
            </a:endParaRPr>
          </a:p>
          <a:p>
            <a:pPr marL="238125" indent="-226060">
              <a:lnSpc>
                <a:spcPct val="100000"/>
              </a:lnSpc>
              <a:spcBef>
                <a:spcPts val="1905"/>
              </a:spcBef>
              <a:buClr>
                <a:srgbClr val="FF0000"/>
              </a:buClr>
              <a:buSzPct val="79487"/>
              <a:buFont typeface="Georgia"/>
              <a:buChar char=""/>
              <a:tabLst>
                <a:tab pos="238125" algn="l"/>
                <a:tab pos="238760" algn="l"/>
              </a:tabLst>
            </a:pPr>
            <a:r>
              <a:rPr sz="1950" spc="-114" dirty="0">
                <a:solidFill>
                  <a:srgbClr val="0000FF"/>
                </a:solidFill>
                <a:latin typeface="Trebuchet MS"/>
                <a:cs typeface="Trebuchet MS"/>
              </a:rPr>
              <a:t>To </a:t>
            </a:r>
            <a:r>
              <a:rPr sz="1950" spc="10" dirty="0">
                <a:solidFill>
                  <a:srgbClr val="0000FF"/>
                </a:solidFill>
                <a:latin typeface="Trebuchet MS"/>
                <a:cs typeface="Trebuchet MS"/>
              </a:rPr>
              <a:t>avoid un-intended side</a:t>
            </a:r>
            <a:r>
              <a:rPr sz="1950" spc="155" dirty="0">
                <a:solidFill>
                  <a:srgbClr val="0000FF"/>
                </a:solidFill>
                <a:latin typeface="Trebuchet MS"/>
                <a:cs typeface="Trebuchet MS"/>
              </a:rPr>
              <a:t> </a:t>
            </a:r>
            <a:r>
              <a:rPr sz="1950" spc="5" dirty="0">
                <a:solidFill>
                  <a:srgbClr val="0000FF"/>
                </a:solidFill>
                <a:latin typeface="Trebuchet MS"/>
                <a:cs typeface="Trebuchet MS"/>
              </a:rPr>
              <a:t>effects.</a:t>
            </a:r>
            <a:endParaRPr sz="1950">
              <a:latin typeface="Trebuchet MS"/>
              <a:cs typeface="Trebuchet MS"/>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p:nvPr/>
        </p:nvSpPr>
        <p:spPr>
          <a:xfrm>
            <a:off x="363751" y="1195800"/>
            <a:ext cx="3674849" cy="785400"/>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5" dirty="0">
                <a:solidFill>
                  <a:srgbClr val="C45911"/>
                </a:solidFill>
                <a:latin typeface="Carlito"/>
                <a:cs typeface="Carlito"/>
              </a:rPr>
              <a:t>Why </a:t>
            </a:r>
            <a:r>
              <a:rPr sz="1950" b="1" spc="10" dirty="0">
                <a:solidFill>
                  <a:srgbClr val="C45911"/>
                </a:solidFill>
                <a:latin typeface="Carlito"/>
                <a:cs typeface="Carlito"/>
              </a:rPr>
              <a:t>Non-Functional</a:t>
            </a:r>
            <a:r>
              <a:rPr sz="1950" b="1" spc="-55" dirty="0">
                <a:solidFill>
                  <a:srgbClr val="C45911"/>
                </a:solidFill>
                <a:latin typeface="Carlito"/>
                <a:cs typeface="Carlito"/>
              </a:rPr>
              <a:t> </a:t>
            </a:r>
            <a:r>
              <a:rPr sz="1950" b="1" spc="-15" dirty="0">
                <a:solidFill>
                  <a:srgbClr val="C45911"/>
                </a:solidFill>
                <a:latin typeface="Carlito"/>
                <a:cs typeface="Carlito"/>
              </a:rPr>
              <a:t>Testing?</a:t>
            </a:r>
            <a:endParaRPr sz="195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574202501"/>
              </p:ext>
            </p:extLst>
          </p:nvPr>
        </p:nvGraphicFramePr>
        <p:xfrm>
          <a:off x="1440941" y="2460498"/>
          <a:ext cx="6851649" cy="4124385"/>
        </p:xfrm>
        <a:graphic>
          <a:graphicData uri="http://schemas.openxmlformats.org/drawingml/2006/table">
            <a:tbl>
              <a:tblPr firstRow="1" bandRow="1">
                <a:tableStyleId>{2D5ABB26-0587-4C30-8999-92F81FD0307C}</a:tableStyleId>
              </a:tblPr>
              <a:tblGrid>
                <a:gridCol w="393065">
                  <a:extLst>
                    <a:ext uri="{9D8B030D-6E8A-4147-A177-3AD203B41FA5}">
                      <a16:colId xmlns:a16="http://schemas.microsoft.com/office/drawing/2014/main" val="20000"/>
                    </a:ext>
                  </a:extLst>
                </a:gridCol>
                <a:gridCol w="1932305">
                  <a:extLst>
                    <a:ext uri="{9D8B030D-6E8A-4147-A177-3AD203B41FA5}">
                      <a16:colId xmlns:a16="http://schemas.microsoft.com/office/drawing/2014/main" val="20001"/>
                    </a:ext>
                  </a:extLst>
                </a:gridCol>
                <a:gridCol w="1764664">
                  <a:extLst>
                    <a:ext uri="{9D8B030D-6E8A-4147-A177-3AD203B41FA5}">
                      <a16:colId xmlns:a16="http://schemas.microsoft.com/office/drawing/2014/main" val="20002"/>
                    </a:ext>
                  </a:extLst>
                </a:gridCol>
                <a:gridCol w="2761615">
                  <a:extLst>
                    <a:ext uri="{9D8B030D-6E8A-4147-A177-3AD203B41FA5}">
                      <a16:colId xmlns:a16="http://schemas.microsoft.com/office/drawing/2014/main" val="20003"/>
                    </a:ext>
                  </a:extLst>
                </a:gridCol>
              </a:tblGrid>
              <a:tr h="251460">
                <a:tc>
                  <a:txBody>
                    <a:bodyPr/>
                    <a:lstStyle/>
                    <a:p>
                      <a:pPr algn="ctr">
                        <a:lnSpc>
                          <a:spcPct val="100000"/>
                        </a:lnSpc>
                        <a:spcBef>
                          <a:spcPts val="275"/>
                        </a:spcBef>
                      </a:pPr>
                      <a:r>
                        <a:rPr sz="1150" b="1" dirty="0">
                          <a:solidFill>
                            <a:srgbClr val="0000FF"/>
                          </a:solidFill>
                          <a:latin typeface="Trebuchet MS"/>
                          <a:cs typeface="Trebuchet MS"/>
                        </a:rPr>
                        <a:t>#</a:t>
                      </a:r>
                      <a:endParaRPr sz="1150">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80059">
                        <a:lnSpc>
                          <a:spcPct val="100000"/>
                        </a:lnSpc>
                        <a:spcBef>
                          <a:spcPts val="275"/>
                        </a:spcBef>
                      </a:pPr>
                      <a:r>
                        <a:rPr sz="1150" b="1" spc="-20" dirty="0">
                          <a:solidFill>
                            <a:srgbClr val="0000FF"/>
                          </a:solidFill>
                          <a:latin typeface="Trebuchet MS"/>
                          <a:cs typeface="Trebuchet MS"/>
                        </a:rPr>
                        <a:t>Testing</a:t>
                      </a:r>
                      <a:r>
                        <a:rPr sz="1150" b="1" spc="-75" dirty="0">
                          <a:solidFill>
                            <a:srgbClr val="0000FF"/>
                          </a:solidFill>
                          <a:latin typeface="Trebuchet MS"/>
                          <a:cs typeface="Trebuchet MS"/>
                        </a:rPr>
                        <a:t> </a:t>
                      </a:r>
                      <a:r>
                        <a:rPr sz="1150" b="1" spc="-5" dirty="0">
                          <a:solidFill>
                            <a:srgbClr val="0000FF"/>
                          </a:solidFill>
                          <a:latin typeface="Trebuchet MS"/>
                          <a:cs typeface="Trebuchet MS"/>
                        </a:rPr>
                        <a:t>Aspect</a:t>
                      </a:r>
                      <a:endParaRPr sz="1150">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4160">
                        <a:lnSpc>
                          <a:spcPct val="100000"/>
                        </a:lnSpc>
                        <a:spcBef>
                          <a:spcPts val="275"/>
                        </a:spcBef>
                      </a:pPr>
                      <a:r>
                        <a:rPr sz="1150" b="1" spc="-10" dirty="0">
                          <a:solidFill>
                            <a:srgbClr val="0000FF"/>
                          </a:solidFill>
                          <a:latin typeface="Trebuchet MS"/>
                          <a:cs typeface="Trebuchet MS"/>
                        </a:rPr>
                        <a:t>Functional</a:t>
                      </a:r>
                      <a:r>
                        <a:rPr sz="1150" b="1" spc="-40" dirty="0">
                          <a:solidFill>
                            <a:srgbClr val="0000FF"/>
                          </a:solidFill>
                          <a:latin typeface="Trebuchet MS"/>
                          <a:cs typeface="Trebuchet MS"/>
                        </a:rPr>
                        <a:t> </a:t>
                      </a:r>
                      <a:r>
                        <a:rPr sz="1150" b="1" spc="-20" dirty="0">
                          <a:solidFill>
                            <a:srgbClr val="0000FF"/>
                          </a:solidFill>
                          <a:latin typeface="Trebuchet MS"/>
                          <a:cs typeface="Trebuchet MS"/>
                        </a:rPr>
                        <a:t>Testing</a:t>
                      </a:r>
                      <a:endParaRPr sz="1150">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17855">
                        <a:lnSpc>
                          <a:spcPct val="100000"/>
                        </a:lnSpc>
                        <a:spcBef>
                          <a:spcPts val="275"/>
                        </a:spcBef>
                      </a:pPr>
                      <a:r>
                        <a:rPr sz="1150" b="1" spc="-10" dirty="0">
                          <a:solidFill>
                            <a:srgbClr val="0000FF"/>
                          </a:solidFill>
                          <a:latin typeface="Trebuchet MS"/>
                          <a:cs typeface="Trebuchet MS"/>
                        </a:rPr>
                        <a:t>Non </a:t>
                      </a:r>
                      <a:r>
                        <a:rPr sz="1150" b="1" spc="-5" dirty="0">
                          <a:solidFill>
                            <a:srgbClr val="0000FF"/>
                          </a:solidFill>
                          <a:latin typeface="Trebuchet MS"/>
                          <a:cs typeface="Trebuchet MS"/>
                        </a:rPr>
                        <a:t>functional </a:t>
                      </a:r>
                      <a:r>
                        <a:rPr sz="1150" b="1" spc="-25" dirty="0">
                          <a:solidFill>
                            <a:srgbClr val="0000FF"/>
                          </a:solidFill>
                          <a:latin typeface="Trebuchet MS"/>
                          <a:cs typeface="Trebuchet MS"/>
                        </a:rPr>
                        <a:t>Testing</a:t>
                      </a:r>
                      <a:endParaRPr sz="1150">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28244">
                <a:tc>
                  <a:txBody>
                    <a:bodyPr/>
                    <a:lstStyle/>
                    <a:p>
                      <a:pPr algn="ctr">
                        <a:lnSpc>
                          <a:spcPct val="100000"/>
                        </a:lnSpc>
                        <a:spcBef>
                          <a:spcPts val="275"/>
                        </a:spcBef>
                      </a:pPr>
                      <a:r>
                        <a:rPr sz="1150" dirty="0">
                          <a:solidFill>
                            <a:srgbClr val="0000FF"/>
                          </a:solidFill>
                          <a:highlight>
                            <a:srgbClr val="FFFF00"/>
                          </a:highlight>
                          <a:latin typeface="Trebuchet MS"/>
                          <a:cs typeface="Trebuchet MS"/>
                        </a:rPr>
                        <a:t>1</a:t>
                      </a:r>
                      <a:endParaRPr sz="115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75"/>
                        </a:spcBef>
                      </a:pPr>
                      <a:r>
                        <a:rPr sz="1150" spc="-5" dirty="0">
                          <a:solidFill>
                            <a:srgbClr val="0000FF"/>
                          </a:solidFill>
                          <a:highlight>
                            <a:srgbClr val="FFFF00"/>
                          </a:highlight>
                          <a:latin typeface="Trebuchet MS"/>
                          <a:cs typeface="Trebuchet MS"/>
                        </a:rPr>
                        <a:t>Involves</a:t>
                      </a:r>
                      <a:endParaRPr sz="115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marR="307975" indent="-635">
                        <a:lnSpc>
                          <a:spcPct val="100899"/>
                        </a:lnSpc>
                        <a:spcBef>
                          <a:spcPts val="265"/>
                        </a:spcBef>
                      </a:pPr>
                      <a:r>
                        <a:rPr sz="1150" spc="-10" dirty="0">
                          <a:solidFill>
                            <a:srgbClr val="0000FF"/>
                          </a:solidFill>
                          <a:highlight>
                            <a:srgbClr val="FFFF00"/>
                          </a:highlight>
                          <a:latin typeface="Trebuchet MS"/>
                          <a:cs typeface="Trebuchet MS"/>
                        </a:rPr>
                        <a:t>Product features </a:t>
                      </a:r>
                      <a:r>
                        <a:rPr sz="1150" spc="-5" dirty="0">
                          <a:solidFill>
                            <a:srgbClr val="0000FF"/>
                          </a:solidFill>
                          <a:highlight>
                            <a:srgbClr val="FFFF00"/>
                          </a:highlight>
                          <a:latin typeface="Trebuchet MS"/>
                          <a:cs typeface="Trebuchet MS"/>
                        </a:rPr>
                        <a:t>and  functionality</a:t>
                      </a:r>
                      <a:endParaRPr sz="1150">
                        <a:highlight>
                          <a:srgbClr val="FFFF00"/>
                        </a:highlight>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75"/>
                        </a:spcBef>
                      </a:pPr>
                      <a:r>
                        <a:rPr sz="1150" spc="-5" dirty="0">
                          <a:solidFill>
                            <a:srgbClr val="0000FF"/>
                          </a:solidFill>
                          <a:highlight>
                            <a:srgbClr val="FFFF00"/>
                          </a:highlight>
                          <a:latin typeface="Trebuchet MS"/>
                          <a:cs typeface="Trebuchet MS"/>
                        </a:rPr>
                        <a:t>Quality</a:t>
                      </a:r>
                      <a:r>
                        <a:rPr sz="1150" spc="25" dirty="0">
                          <a:solidFill>
                            <a:srgbClr val="0000FF"/>
                          </a:solidFill>
                          <a:highlight>
                            <a:srgbClr val="FFFF00"/>
                          </a:highlight>
                          <a:latin typeface="Trebuchet MS"/>
                          <a:cs typeface="Trebuchet MS"/>
                        </a:rPr>
                        <a:t> </a:t>
                      </a:r>
                      <a:r>
                        <a:rPr sz="1150" spc="-5" dirty="0">
                          <a:solidFill>
                            <a:srgbClr val="0000FF"/>
                          </a:solidFill>
                          <a:highlight>
                            <a:srgbClr val="FFFF00"/>
                          </a:highlight>
                          <a:latin typeface="Trebuchet MS"/>
                          <a:cs typeface="Trebuchet MS"/>
                        </a:rPr>
                        <a:t>factors</a:t>
                      </a:r>
                      <a:endParaRPr sz="1150" dirty="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51460">
                <a:tc>
                  <a:txBody>
                    <a:bodyPr/>
                    <a:lstStyle/>
                    <a:p>
                      <a:pPr algn="ctr">
                        <a:lnSpc>
                          <a:spcPct val="100000"/>
                        </a:lnSpc>
                        <a:spcBef>
                          <a:spcPts val="265"/>
                        </a:spcBef>
                      </a:pPr>
                      <a:r>
                        <a:rPr sz="1150" dirty="0">
                          <a:solidFill>
                            <a:srgbClr val="0000FF"/>
                          </a:solidFill>
                          <a:latin typeface="Trebuchet MS"/>
                          <a:cs typeface="Trebuchet MS"/>
                        </a:rPr>
                        <a:t>2</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65"/>
                        </a:spcBef>
                      </a:pPr>
                      <a:r>
                        <a:rPr sz="1150" spc="-35" dirty="0">
                          <a:solidFill>
                            <a:srgbClr val="0000FF"/>
                          </a:solidFill>
                          <a:latin typeface="Trebuchet MS"/>
                          <a:cs typeface="Trebuchet MS"/>
                        </a:rPr>
                        <a:t>Tests</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265"/>
                        </a:spcBef>
                      </a:pPr>
                      <a:r>
                        <a:rPr sz="1150" spc="-10" dirty="0">
                          <a:solidFill>
                            <a:srgbClr val="0000FF"/>
                          </a:solidFill>
                          <a:latin typeface="Trebuchet MS"/>
                          <a:cs typeface="Trebuchet MS"/>
                        </a:rPr>
                        <a:t>Product </a:t>
                      </a:r>
                      <a:r>
                        <a:rPr sz="1150" spc="-5" dirty="0">
                          <a:solidFill>
                            <a:srgbClr val="0000FF"/>
                          </a:solidFill>
                          <a:latin typeface="Trebuchet MS"/>
                          <a:cs typeface="Trebuchet MS"/>
                        </a:rPr>
                        <a:t>behaviour</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65"/>
                        </a:spcBef>
                      </a:pPr>
                      <a:r>
                        <a:rPr sz="1150" spc="-5" dirty="0">
                          <a:solidFill>
                            <a:srgbClr val="0000FF"/>
                          </a:solidFill>
                          <a:latin typeface="Trebuchet MS"/>
                          <a:cs typeface="Trebuchet MS"/>
                        </a:rPr>
                        <a:t>Behaviour </a:t>
                      </a:r>
                      <a:r>
                        <a:rPr sz="1150" spc="-10" dirty="0">
                          <a:solidFill>
                            <a:srgbClr val="0000FF"/>
                          </a:solidFill>
                          <a:latin typeface="Trebuchet MS"/>
                          <a:cs typeface="Trebuchet MS"/>
                        </a:rPr>
                        <a:t>and</a:t>
                      </a:r>
                      <a:r>
                        <a:rPr sz="1150" spc="40" dirty="0">
                          <a:solidFill>
                            <a:srgbClr val="0000FF"/>
                          </a:solidFill>
                          <a:latin typeface="Trebuchet MS"/>
                          <a:cs typeface="Trebuchet MS"/>
                        </a:rPr>
                        <a:t> </a:t>
                      </a:r>
                      <a:r>
                        <a:rPr sz="1150" spc="-5" dirty="0">
                          <a:solidFill>
                            <a:srgbClr val="0000FF"/>
                          </a:solidFill>
                          <a:latin typeface="Trebuchet MS"/>
                          <a:cs typeface="Trebuchet MS"/>
                        </a:rPr>
                        <a:t>experience</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26719">
                <a:tc>
                  <a:txBody>
                    <a:bodyPr/>
                    <a:lstStyle/>
                    <a:p>
                      <a:pPr algn="ctr">
                        <a:lnSpc>
                          <a:spcPct val="100000"/>
                        </a:lnSpc>
                        <a:spcBef>
                          <a:spcPts val="265"/>
                        </a:spcBef>
                      </a:pPr>
                      <a:r>
                        <a:rPr sz="1150" dirty="0">
                          <a:solidFill>
                            <a:srgbClr val="0000FF"/>
                          </a:solidFill>
                          <a:latin typeface="Trebuchet MS"/>
                          <a:cs typeface="Trebuchet MS"/>
                        </a:rPr>
                        <a:t>3</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65"/>
                        </a:spcBef>
                      </a:pPr>
                      <a:r>
                        <a:rPr sz="1150" spc="-15" dirty="0">
                          <a:solidFill>
                            <a:srgbClr val="0000FF"/>
                          </a:solidFill>
                          <a:latin typeface="Trebuchet MS"/>
                          <a:cs typeface="Trebuchet MS"/>
                        </a:rPr>
                        <a:t>Result</a:t>
                      </a:r>
                      <a:r>
                        <a:rPr sz="1150" spc="5" dirty="0">
                          <a:solidFill>
                            <a:srgbClr val="0000FF"/>
                          </a:solidFill>
                          <a:latin typeface="Trebuchet MS"/>
                          <a:cs typeface="Trebuchet MS"/>
                        </a:rPr>
                        <a:t> </a:t>
                      </a:r>
                      <a:r>
                        <a:rPr sz="1150" spc="-5" dirty="0">
                          <a:solidFill>
                            <a:srgbClr val="0000FF"/>
                          </a:solidFill>
                          <a:latin typeface="Trebuchet MS"/>
                          <a:cs typeface="Trebuchet MS"/>
                        </a:rPr>
                        <a:t>conclusion</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marR="151130" indent="-635">
                        <a:lnSpc>
                          <a:spcPct val="100899"/>
                        </a:lnSpc>
                        <a:spcBef>
                          <a:spcPts val="250"/>
                        </a:spcBef>
                      </a:pPr>
                      <a:r>
                        <a:rPr sz="1150" spc="-5" dirty="0">
                          <a:solidFill>
                            <a:srgbClr val="0000FF"/>
                          </a:solidFill>
                          <a:latin typeface="Trebuchet MS"/>
                          <a:cs typeface="Trebuchet MS"/>
                        </a:rPr>
                        <a:t>Simple </a:t>
                      </a:r>
                      <a:r>
                        <a:rPr sz="1150" spc="-10" dirty="0">
                          <a:solidFill>
                            <a:srgbClr val="0000FF"/>
                          </a:solidFill>
                          <a:latin typeface="Trebuchet MS"/>
                          <a:cs typeface="Trebuchet MS"/>
                        </a:rPr>
                        <a:t>steps </a:t>
                      </a:r>
                      <a:r>
                        <a:rPr sz="1150" spc="-5" dirty="0">
                          <a:solidFill>
                            <a:srgbClr val="0000FF"/>
                          </a:solidFill>
                          <a:latin typeface="Trebuchet MS"/>
                          <a:cs typeface="Trebuchet MS"/>
                        </a:rPr>
                        <a:t>written </a:t>
                      </a:r>
                      <a:r>
                        <a:rPr sz="1150" dirty="0">
                          <a:solidFill>
                            <a:srgbClr val="0000FF"/>
                          </a:solidFill>
                          <a:latin typeface="Trebuchet MS"/>
                          <a:cs typeface="Trebuchet MS"/>
                        </a:rPr>
                        <a:t>to  </a:t>
                      </a:r>
                      <a:r>
                        <a:rPr sz="1150" spc="-5" dirty="0">
                          <a:solidFill>
                            <a:srgbClr val="0000FF"/>
                          </a:solidFill>
                          <a:latin typeface="Trebuchet MS"/>
                          <a:cs typeface="Trebuchet MS"/>
                        </a:rPr>
                        <a:t>check expected</a:t>
                      </a:r>
                      <a:r>
                        <a:rPr sz="1150" spc="-35" dirty="0">
                          <a:solidFill>
                            <a:srgbClr val="0000FF"/>
                          </a:solidFill>
                          <a:latin typeface="Trebuchet MS"/>
                          <a:cs typeface="Trebuchet MS"/>
                        </a:rPr>
                        <a:t> </a:t>
                      </a:r>
                      <a:r>
                        <a:rPr sz="1150" spc="-5" dirty="0">
                          <a:solidFill>
                            <a:srgbClr val="0000FF"/>
                          </a:solidFill>
                          <a:latin typeface="Trebuchet MS"/>
                          <a:cs typeface="Trebuchet MS"/>
                        </a:rPr>
                        <a:t>results</a:t>
                      </a:r>
                      <a:endParaRPr sz="1150">
                        <a:latin typeface="Trebuchet MS"/>
                        <a:cs typeface="Trebuchet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65"/>
                        </a:spcBef>
                      </a:pPr>
                      <a:r>
                        <a:rPr sz="1150" spc="-5" dirty="0">
                          <a:solidFill>
                            <a:srgbClr val="0000FF"/>
                          </a:solidFill>
                          <a:latin typeface="Trebuchet MS"/>
                          <a:cs typeface="Trebuchet MS"/>
                        </a:rPr>
                        <a:t>Huge data collected and</a:t>
                      </a:r>
                      <a:r>
                        <a:rPr sz="1150" spc="15" dirty="0">
                          <a:solidFill>
                            <a:srgbClr val="0000FF"/>
                          </a:solidFill>
                          <a:latin typeface="Trebuchet MS"/>
                          <a:cs typeface="Trebuchet MS"/>
                        </a:rPr>
                        <a:t> </a:t>
                      </a:r>
                      <a:r>
                        <a:rPr sz="1150" spc="-5" dirty="0">
                          <a:solidFill>
                            <a:srgbClr val="0000FF"/>
                          </a:solidFill>
                          <a:latin typeface="Trebuchet MS"/>
                          <a:cs typeface="Trebuchet MS"/>
                        </a:rPr>
                        <a:t>analyzed</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28243">
                <a:tc>
                  <a:txBody>
                    <a:bodyPr/>
                    <a:lstStyle/>
                    <a:p>
                      <a:pPr algn="ctr">
                        <a:lnSpc>
                          <a:spcPct val="100000"/>
                        </a:lnSpc>
                        <a:spcBef>
                          <a:spcPts val="275"/>
                        </a:spcBef>
                      </a:pPr>
                      <a:r>
                        <a:rPr sz="1150" dirty="0">
                          <a:solidFill>
                            <a:srgbClr val="0000FF"/>
                          </a:solidFill>
                          <a:latin typeface="Trebuchet MS"/>
                          <a:cs typeface="Trebuchet MS"/>
                        </a:rPr>
                        <a:t>4</a:t>
                      </a:r>
                      <a:endParaRPr sz="1150">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75"/>
                        </a:spcBef>
                      </a:pPr>
                      <a:r>
                        <a:rPr sz="1150" spc="-15" dirty="0">
                          <a:solidFill>
                            <a:srgbClr val="0000FF"/>
                          </a:solidFill>
                          <a:latin typeface="Trebuchet MS"/>
                          <a:cs typeface="Trebuchet MS"/>
                        </a:rPr>
                        <a:t>Results </a:t>
                      </a:r>
                      <a:r>
                        <a:rPr sz="1150" spc="-5" dirty="0">
                          <a:solidFill>
                            <a:srgbClr val="0000FF"/>
                          </a:solidFill>
                          <a:latin typeface="Trebuchet MS"/>
                          <a:cs typeface="Trebuchet MS"/>
                        </a:rPr>
                        <a:t>vary </a:t>
                      </a:r>
                      <a:r>
                        <a:rPr sz="1150" spc="-10" dirty="0">
                          <a:solidFill>
                            <a:srgbClr val="0000FF"/>
                          </a:solidFill>
                          <a:latin typeface="Trebuchet MS"/>
                          <a:cs typeface="Trebuchet MS"/>
                        </a:rPr>
                        <a:t>due</a:t>
                      </a:r>
                      <a:r>
                        <a:rPr sz="1150" spc="55" dirty="0">
                          <a:solidFill>
                            <a:srgbClr val="0000FF"/>
                          </a:solidFill>
                          <a:latin typeface="Trebuchet MS"/>
                          <a:cs typeface="Trebuchet MS"/>
                        </a:rPr>
                        <a:t> </a:t>
                      </a:r>
                      <a:r>
                        <a:rPr sz="1150" spc="-5" dirty="0">
                          <a:solidFill>
                            <a:srgbClr val="0000FF"/>
                          </a:solidFill>
                          <a:latin typeface="Trebuchet MS"/>
                          <a:cs typeface="Trebuchet MS"/>
                        </a:rPr>
                        <a:t>to</a:t>
                      </a:r>
                      <a:endParaRPr sz="1150">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275"/>
                        </a:spcBef>
                      </a:pPr>
                      <a:r>
                        <a:rPr sz="1150" spc="-10" dirty="0">
                          <a:solidFill>
                            <a:srgbClr val="0000FF"/>
                          </a:solidFill>
                          <a:latin typeface="Trebuchet MS"/>
                          <a:cs typeface="Trebuchet MS"/>
                        </a:rPr>
                        <a:t>Product</a:t>
                      </a:r>
                      <a:r>
                        <a:rPr sz="1150" spc="-25" dirty="0">
                          <a:solidFill>
                            <a:srgbClr val="0000FF"/>
                          </a:solidFill>
                          <a:latin typeface="Trebuchet MS"/>
                          <a:cs typeface="Trebuchet MS"/>
                        </a:rPr>
                        <a:t> </a:t>
                      </a:r>
                      <a:r>
                        <a:rPr sz="1150" spc="-5" dirty="0">
                          <a:solidFill>
                            <a:srgbClr val="0000FF"/>
                          </a:solidFill>
                          <a:latin typeface="Trebuchet MS"/>
                          <a:cs typeface="Trebuchet MS"/>
                        </a:rPr>
                        <a:t>implementation</a:t>
                      </a:r>
                      <a:endParaRPr sz="1150">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marR="86360">
                        <a:lnSpc>
                          <a:spcPct val="100899"/>
                        </a:lnSpc>
                        <a:spcBef>
                          <a:spcPts val="265"/>
                        </a:spcBef>
                      </a:pPr>
                      <a:r>
                        <a:rPr sz="1150" spc="-10" dirty="0">
                          <a:solidFill>
                            <a:srgbClr val="0000FF"/>
                          </a:solidFill>
                          <a:latin typeface="Trebuchet MS"/>
                          <a:cs typeface="Trebuchet MS"/>
                        </a:rPr>
                        <a:t>Product </a:t>
                      </a:r>
                      <a:r>
                        <a:rPr sz="1150" spc="-5" dirty="0">
                          <a:solidFill>
                            <a:srgbClr val="0000FF"/>
                          </a:solidFill>
                          <a:latin typeface="Trebuchet MS"/>
                          <a:cs typeface="Trebuchet MS"/>
                        </a:rPr>
                        <a:t>implementation, resources </a:t>
                      </a:r>
                      <a:r>
                        <a:rPr sz="1150" spc="-10" dirty="0">
                          <a:solidFill>
                            <a:srgbClr val="0000FF"/>
                          </a:solidFill>
                          <a:latin typeface="Trebuchet MS"/>
                          <a:cs typeface="Trebuchet MS"/>
                        </a:rPr>
                        <a:t>and  </a:t>
                      </a:r>
                      <a:r>
                        <a:rPr sz="1150" spc="-5" dirty="0">
                          <a:solidFill>
                            <a:srgbClr val="0000FF"/>
                          </a:solidFill>
                          <a:latin typeface="Trebuchet MS"/>
                          <a:cs typeface="Trebuchet MS"/>
                        </a:rPr>
                        <a:t>configurations</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51460">
                <a:tc>
                  <a:txBody>
                    <a:bodyPr/>
                    <a:lstStyle/>
                    <a:p>
                      <a:pPr algn="ctr">
                        <a:lnSpc>
                          <a:spcPct val="100000"/>
                        </a:lnSpc>
                        <a:spcBef>
                          <a:spcPts val="265"/>
                        </a:spcBef>
                      </a:pPr>
                      <a:r>
                        <a:rPr sz="1150" dirty="0">
                          <a:solidFill>
                            <a:srgbClr val="0000FF"/>
                          </a:solidFill>
                          <a:highlight>
                            <a:srgbClr val="FFFF00"/>
                          </a:highlight>
                          <a:latin typeface="Trebuchet MS"/>
                          <a:cs typeface="Trebuchet MS"/>
                        </a:rPr>
                        <a:t>5</a:t>
                      </a:r>
                      <a:endParaRPr sz="1150">
                        <a:highlight>
                          <a:srgbClr val="FFFF00"/>
                        </a:highlight>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65"/>
                        </a:spcBef>
                      </a:pPr>
                      <a:r>
                        <a:rPr sz="1150" spc="-25" dirty="0">
                          <a:solidFill>
                            <a:srgbClr val="0000FF"/>
                          </a:solidFill>
                          <a:highlight>
                            <a:srgbClr val="FFFF00"/>
                          </a:highlight>
                          <a:latin typeface="Trebuchet MS"/>
                          <a:cs typeface="Trebuchet MS"/>
                        </a:rPr>
                        <a:t>Testing</a:t>
                      </a:r>
                      <a:r>
                        <a:rPr sz="1150" dirty="0">
                          <a:solidFill>
                            <a:srgbClr val="0000FF"/>
                          </a:solidFill>
                          <a:highlight>
                            <a:srgbClr val="FFFF00"/>
                          </a:highlight>
                          <a:latin typeface="Trebuchet MS"/>
                          <a:cs typeface="Trebuchet MS"/>
                        </a:rPr>
                        <a:t> </a:t>
                      </a:r>
                      <a:r>
                        <a:rPr sz="1150" spc="-5" dirty="0">
                          <a:solidFill>
                            <a:srgbClr val="0000FF"/>
                          </a:solidFill>
                          <a:highlight>
                            <a:srgbClr val="FFFF00"/>
                          </a:highlight>
                          <a:latin typeface="Trebuchet MS"/>
                          <a:cs typeface="Trebuchet MS"/>
                        </a:rPr>
                        <a:t>focus</a:t>
                      </a:r>
                      <a:endParaRPr sz="1150">
                        <a:highlight>
                          <a:srgbClr val="FFFF00"/>
                        </a:highlight>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265"/>
                        </a:spcBef>
                      </a:pPr>
                      <a:r>
                        <a:rPr sz="1150" spc="-5" dirty="0">
                          <a:solidFill>
                            <a:srgbClr val="0000FF"/>
                          </a:solidFill>
                          <a:highlight>
                            <a:srgbClr val="FFFF00"/>
                          </a:highlight>
                          <a:latin typeface="Trebuchet MS"/>
                          <a:cs typeface="Trebuchet MS"/>
                        </a:rPr>
                        <a:t>Defect detection</a:t>
                      </a:r>
                      <a:endParaRPr sz="1150">
                        <a:highlight>
                          <a:srgbClr val="FFFF00"/>
                        </a:highlight>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65"/>
                        </a:spcBef>
                      </a:pPr>
                      <a:r>
                        <a:rPr sz="1150" spc="-5" dirty="0">
                          <a:solidFill>
                            <a:srgbClr val="0000FF"/>
                          </a:solidFill>
                          <a:highlight>
                            <a:srgbClr val="FFFF00"/>
                          </a:highlight>
                          <a:latin typeface="Trebuchet MS"/>
                          <a:cs typeface="Trebuchet MS"/>
                        </a:rPr>
                        <a:t>Qualification </a:t>
                      </a:r>
                      <a:r>
                        <a:rPr sz="1150" dirty="0">
                          <a:solidFill>
                            <a:srgbClr val="0000FF"/>
                          </a:solidFill>
                          <a:highlight>
                            <a:srgbClr val="FFFF00"/>
                          </a:highlight>
                          <a:latin typeface="Trebuchet MS"/>
                          <a:cs typeface="Trebuchet MS"/>
                        </a:rPr>
                        <a:t>of</a:t>
                      </a:r>
                      <a:r>
                        <a:rPr sz="1150" spc="35" dirty="0">
                          <a:solidFill>
                            <a:srgbClr val="0000FF"/>
                          </a:solidFill>
                          <a:highlight>
                            <a:srgbClr val="FFFF00"/>
                          </a:highlight>
                          <a:latin typeface="Trebuchet MS"/>
                          <a:cs typeface="Trebuchet MS"/>
                        </a:rPr>
                        <a:t> </a:t>
                      </a:r>
                      <a:r>
                        <a:rPr sz="1150" spc="-5" dirty="0">
                          <a:solidFill>
                            <a:srgbClr val="0000FF"/>
                          </a:solidFill>
                          <a:highlight>
                            <a:srgbClr val="FFFF00"/>
                          </a:highlight>
                          <a:latin typeface="Trebuchet MS"/>
                          <a:cs typeface="Trebuchet MS"/>
                        </a:rPr>
                        <a:t>product</a:t>
                      </a:r>
                      <a:endParaRPr sz="1150" dirty="0">
                        <a:highlight>
                          <a:srgbClr val="FFFF00"/>
                        </a:highlight>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26720">
                <a:tc>
                  <a:txBody>
                    <a:bodyPr/>
                    <a:lstStyle/>
                    <a:p>
                      <a:pPr algn="ctr">
                        <a:lnSpc>
                          <a:spcPct val="100000"/>
                        </a:lnSpc>
                        <a:spcBef>
                          <a:spcPts val="265"/>
                        </a:spcBef>
                      </a:pPr>
                      <a:r>
                        <a:rPr sz="1150" dirty="0">
                          <a:solidFill>
                            <a:srgbClr val="0000FF"/>
                          </a:solidFill>
                          <a:highlight>
                            <a:srgbClr val="FFFF00"/>
                          </a:highlight>
                          <a:latin typeface="Trebuchet MS"/>
                          <a:cs typeface="Trebuchet MS"/>
                        </a:rPr>
                        <a:t>6</a:t>
                      </a:r>
                      <a:endParaRPr sz="1150" dirty="0">
                        <a:highlight>
                          <a:srgbClr val="FFFF00"/>
                        </a:highlight>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65"/>
                        </a:spcBef>
                      </a:pPr>
                      <a:r>
                        <a:rPr sz="1150" spc="-10" dirty="0">
                          <a:solidFill>
                            <a:srgbClr val="0000FF"/>
                          </a:solidFill>
                          <a:highlight>
                            <a:srgbClr val="FFFF00"/>
                          </a:highlight>
                          <a:latin typeface="Trebuchet MS"/>
                          <a:cs typeface="Trebuchet MS"/>
                        </a:rPr>
                        <a:t>Knowledge</a:t>
                      </a:r>
                      <a:r>
                        <a:rPr sz="1150" spc="10" dirty="0">
                          <a:solidFill>
                            <a:srgbClr val="0000FF"/>
                          </a:solidFill>
                          <a:highlight>
                            <a:srgbClr val="FFFF00"/>
                          </a:highlight>
                          <a:latin typeface="Trebuchet MS"/>
                          <a:cs typeface="Trebuchet MS"/>
                        </a:rPr>
                        <a:t> </a:t>
                      </a:r>
                      <a:r>
                        <a:rPr sz="1150" spc="-10" dirty="0">
                          <a:solidFill>
                            <a:srgbClr val="0000FF"/>
                          </a:solidFill>
                          <a:highlight>
                            <a:srgbClr val="FFFF00"/>
                          </a:highlight>
                          <a:latin typeface="Trebuchet MS"/>
                          <a:cs typeface="Trebuchet MS"/>
                        </a:rPr>
                        <a:t>required</a:t>
                      </a:r>
                      <a:endParaRPr sz="1150">
                        <a:highlight>
                          <a:srgbClr val="FFFF00"/>
                        </a:highlight>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265"/>
                        </a:spcBef>
                      </a:pPr>
                      <a:r>
                        <a:rPr sz="1150" spc="-10" dirty="0">
                          <a:solidFill>
                            <a:srgbClr val="0000FF"/>
                          </a:solidFill>
                          <a:highlight>
                            <a:srgbClr val="FFFF00"/>
                          </a:highlight>
                          <a:latin typeface="Trebuchet MS"/>
                          <a:cs typeface="Trebuchet MS"/>
                        </a:rPr>
                        <a:t>Product </a:t>
                      </a:r>
                      <a:r>
                        <a:rPr sz="1150" spc="-5" dirty="0">
                          <a:solidFill>
                            <a:srgbClr val="0000FF"/>
                          </a:solidFill>
                          <a:highlight>
                            <a:srgbClr val="FFFF00"/>
                          </a:highlight>
                          <a:latin typeface="Trebuchet MS"/>
                          <a:cs typeface="Trebuchet MS"/>
                        </a:rPr>
                        <a:t>and</a:t>
                      </a:r>
                      <a:r>
                        <a:rPr sz="1150" spc="5" dirty="0">
                          <a:solidFill>
                            <a:srgbClr val="0000FF"/>
                          </a:solidFill>
                          <a:highlight>
                            <a:srgbClr val="FFFF00"/>
                          </a:highlight>
                          <a:latin typeface="Trebuchet MS"/>
                          <a:cs typeface="Trebuchet MS"/>
                        </a:rPr>
                        <a:t> </a:t>
                      </a:r>
                      <a:r>
                        <a:rPr sz="1150" spc="-5" dirty="0">
                          <a:solidFill>
                            <a:srgbClr val="0000FF"/>
                          </a:solidFill>
                          <a:highlight>
                            <a:srgbClr val="FFFF00"/>
                          </a:highlight>
                          <a:latin typeface="Trebuchet MS"/>
                          <a:cs typeface="Trebuchet MS"/>
                        </a:rPr>
                        <a:t>domain</a:t>
                      </a:r>
                      <a:endParaRPr sz="1150">
                        <a:highlight>
                          <a:srgbClr val="FFFF00"/>
                        </a:highlight>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marR="528955">
                        <a:lnSpc>
                          <a:spcPct val="100899"/>
                        </a:lnSpc>
                        <a:spcBef>
                          <a:spcPts val="250"/>
                        </a:spcBef>
                      </a:pPr>
                      <a:r>
                        <a:rPr sz="1150" spc="-10" dirty="0">
                          <a:solidFill>
                            <a:srgbClr val="0000FF"/>
                          </a:solidFill>
                          <a:highlight>
                            <a:srgbClr val="FFFF00"/>
                          </a:highlight>
                          <a:latin typeface="Trebuchet MS"/>
                          <a:cs typeface="Trebuchet MS"/>
                        </a:rPr>
                        <a:t>Product and </a:t>
                      </a:r>
                      <a:r>
                        <a:rPr sz="1150" spc="-5" dirty="0">
                          <a:solidFill>
                            <a:srgbClr val="0000FF"/>
                          </a:solidFill>
                          <a:highlight>
                            <a:srgbClr val="FFFF00"/>
                          </a:highlight>
                          <a:latin typeface="Trebuchet MS"/>
                          <a:cs typeface="Trebuchet MS"/>
                        </a:rPr>
                        <a:t>domain, design,  architecture and statistical</a:t>
                      </a:r>
                      <a:r>
                        <a:rPr sz="1150" spc="50" dirty="0">
                          <a:solidFill>
                            <a:srgbClr val="0000FF"/>
                          </a:solidFill>
                          <a:highlight>
                            <a:srgbClr val="FFFF00"/>
                          </a:highlight>
                          <a:latin typeface="Trebuchet MS"/>
                          <a:cs typeface="Trebuchet MS"/>
                        </a:rPr>
                        <a:t> </a:t>
                      </a:r>
                      <a:r>
                        <a:rPr sz="1150" spc="-10" dirty="0">
                          <a:solidFill>
                            <a:srgbClr val="0000FF"/>
                          </a:solidFill>
                          <a:highlight>
                            <a:srgbClr val="FFFF00"/>
                          </a:highlight>
                          <a:latin typeface="Trebuchet MS"/>
                          <a:cs typeface="Trebuchet MS"/>
                        </a:rPr>
                        <a:t>skills</a:t>
                      </a:r>
                      <a:r>
                        <a:rPr lang="en-IN" sz="1150" spc="-10" dirty="0">
                          <a:solidFill>
                            <a:srgbClr val="0000FF"/>
                          </a:solidFill>
                          <a:highlight>
                            <a:srgbClr val="FFFF00"/>
                          </a:highlight>
                          <a:latin typeface="Trebuchet MS"/>
                          <a:cs typeface="Trebuchet MS"/>
                        </a:rPr>
                        <a:t> (Think Why</a:t>
                      </a:r>
                      <a:r>
                        <a:rPr lang="en-IN" sz="1150" spc="-10" baseline="0" dirty="0">
                          <a:solidFill>
                            <a:srgbClr val="0000FF"/>
                          </a:solidFill>
                          <a:highlight>
                            <a:srgbClr val="FFFF00"/>
                          </a:highlight>
                          <a:latin typeface="Trebuchet MS"/>
                          <a:cs typeface="Trebuchet MS"/>
                        </a:rPr>
                        <a:t> )</a:t>
                      </a:r>
                      <a:endParaRPr sz="1150" dirty="0">
                        <a:highlight>
                          <a:srgbClr val="FFFF00"/>
                        </a:highlight>
                        <a:latin typeface="Trebuchet MS"/>
                        <a:cs typeface="Trebuchet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51459">
                <a:tc>
                  <a:txBody>
                    <a:bodyPr/>
                    <a:lstStyle/>
                    <a:p>
                      <a:pPr algn="ctr">
                        <a:lnSpc>
                          <a:spcPct val="100000"/>
                        </a:lnSpc>
                        <a:spcBef>
                          <a:spcPts val="275"/>
                        </a:spcBef>
                      </a:pPr>
                      <a:r>
                        <a:rPr sz="1150" dirty="0">
                          <a:solidFill>
                            <a:srgbClr val="0000FF"/>
                          </a:solidFill>
                          <a:highlight>
                            <a:srgbClr val="FFFF00"/>
                          </a:highlight>
                          <a:latin typeface="Trebuchet MS"/>
                          <a:cs typeface="Trebuchet MS"/>
                        </a:rPr>
                        <a:t>7</a:t>
                      </a:r>
                      <a:endParaRPr sz="115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75"/>
                        </a:spcBef>
                      </a:pPr>
                      <a:r>
                        <a:rPr sz="1150" spc="-10" dirty="0">
                          <a:solidFill>
                            <a:srgbClr val="0000FF"/>
                          </a:solidFill>
                          <a:highlight>
                            <a:srgbClr val="FFFF00"/>
                          </a:highlight>
                          <a:latin typeface="Trebuchet MS"/>
                          <a:cs typeface="Trebuchet MS"/>
                        </a:rPr>
                        <a:t>Failures </a:t>
                      </a:r>
                      <a:r>
                        <a:rPr sz="1150" spc="-5" dirty="0">
                          <a:solidFill>
                            <a:srgbClr val="0000FF"/>
                          </a:solidFill>
                          <a:highlight>
                            <a:srgbClr val="FFFF00"/>
                          </a:highlight>
                          <a:latin typeface="Trebuchet MS"/>
                          <a:cs typeface="Trebuchet MS"/>
                        </a:rPr>
                        <a:t>normally </a:t>
                      </a:r>
                      <a:r>
                        <a:rPr sz="1150" spc="-10" dirty="0">
                          <a:solidFill>
                            <a:srgbClr val="0000FF"/>
                          </a:solidFill>
                          <a:highlight>
                            <a:srgbClr val="FFFF00"/>
                          </a:highlight>
                          <a:latin typeface="Trebuchet MS"/>
                          <a:cs typeface="Trebuchet MS"/>
                        </a:rPr>
                        <a:t>due</a:t>
                      </a:r>
                      <a:r>
                        <a:rPr sz="1150" spc="100" dirty="0">
                          <a:solidFill>
                            <a:srgbClr val="0000FF"/>
                          </a:solidFill>
                          <a:highlight>
                            <a:srgbClr val="FFFF00"/>
                          </a:highlight>
                          <a:latin typeface="Trebuchet MS"/>
                          <a:cs typeface="Trebuchet MS"/>
                        </a:rPr>
                        <a:t> </a:t>
                      </a:r>
                      <a:r>
                        <a:rPr sz="1150" spc="-5" dirty="0">
                          <a:solidFill>
                            <a:srgbClr val="0000FF"/>
                          </a:solidFill>
                          <a:highlight>
                            <a:srgbClr val="FFFF00"/>
                          </a:highlight>
                          <a:latin typeface="Trebuchet MS"/>
                          <a:cs typeface="Trebuchet MS"/>
                        </a:rPr>
                        <a:t>to</a:t>
                      </a:r>
                      <a:endParaRPr sz="115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275"/>
                        </a:spcBef>
                      </a:pPr>
                      <a:r>
                        <a:rPr sz="1150" spc="-5" dirty="0">
                          <a:solidFill>
                            <a:srgbClr val="0000FF"/>
                          </a:solidFill>
                          <a:highlight>
                            <a:srgbClr val="FFFF00"/>
                          </a:highlight>
                          <a:latin typeface="Trebuchet MS"/>
                          <a:cs typeface="Trebuchet MS"/>
                        </a:rPr>
                        <a:t>Code</a:t>
                      </a:r>
                      <a:endParaRPr sz="115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75"/>
                        </a:spcBef>
                      </a:pPr>
                      <a:r>
                        <a:rPr sz="1150" spc="-5" dirty="0">
                          <a:solidFill>
                            <a:srgbClr val="0000FF"/>
                          </a:solidFill>
                          <a:highlight>
                            <a:srgbClr val="FFFF00"/>
                          </a:highlight>
                          <a:latin typeface="Trebuchet MS"/>
                          <a:cs typeface="Trebuchet MS"/>
                        </a:rPr>
                        <a:t>Architecture, design and</a:t>
                      </a:r>
                      <a:r>
                        <a:rPr sz="1150" spc="35" dirty="0">
                          <a:solidFill>
                            <a:srgbClr val="0000FF"/>
                          </a:solidFill>
                          <a:highlight>
                            <a:srgbClr val="FFFF00"/>
                          </a:highlight>
                          <a:latin typeface="Trebuchet MS"/>
                          <a:cs typeface="Trebuchet MS"/>
                        </a:rPr>
                        <a:t> </a:t>
                      </a:r>
                      <a:r>
                        <a:rPr sz="1150" spc="-5" dirty="0">
                          <a:solidFill>
                            <a:srgbClr val="0000FF"/>
                          </a:solidFill>
                          <a:highlight>
                            <a:srgbClr val="FFFF00"/>
                          </a:highlight>
                          <a:latin typeface="Trebuchet MS"/>
                          <a:cs typeface="Trebuchet MS"/>
                        </a:rPr>
                        <a:t>code</a:t>
                      </a:r>
                      <a:endParaRPr sz="1150" dirty="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428244">
                <a:tc>
                  <a:txBody>
                    <a:bodyPr/>
                    <a:lstStyle/>
                    <a:p>
                      <a:pPr algn="ctr">
                        <a:lnSpc>
                          <a:spcPct val="100000"/>
                        </a:lnSpc>
                        <a:spcBef>
                          <a:spcPts val="275"/>
                        </a:spcBef>
                      </a:pPr>
                      <a:r>
                        <a:rPr sz="1150" dirty="0">
                          <a:solidFill>
                            <a:srgbClr val="0000FF"/>
                          </a:solidFill>
                          <a:highlight>
                            <a:srgbClr val="FFFF00"/>
                          </a:highlight>
                          <a:latin typeface="Trebuchet MS"/>
                          <a:cs typeface="Trebuchet MS"/>
                        </a:rPr>
                        <a:t>8</a:t>
                      </a:r>
                      <a:endParaRPr sz="115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75"/>
                        </a:spcBef>
                      </a:pPr>
                      <a:r>
                        <a:rPr sz="1150" spc="-25" dirty="0">
                          <a:solidFill>
                            <a:srgbClr val="0000FF"/>
                          </a:solidFill>
                          <a:highlight>
                            <a:srgbClr val="FFFF00"/>
                          </a:highlight>
                          <a:latin typeface="Trebuchet MS"/>
                          <a:cs typeface="Trebuchet MS"/>
                        </a:rPr>
                        <a:t>Testing</a:t>
                      </a:r>
                      <a:r>
                        <a:rPr sz="1150" dirty="0">
                          <a:solidFill>
                            <a:srgbClr val="0000FF"/>
                          </a:solidFill>
                          <a:highlight>
                            <a:srgbClr val="FFFF00"/>
                          </a:highlight>
                          <a:latin typeface="Trebuchet MS"/>
                          <a:cs typeface="Trebuchet MS"/>
                        </a:rPr>
                        <a:t> </a:t>
                      </a:r>
                      <a:r>
                        <a:rPr sz="1150" spc="-5" dirty="0">
                          <a:solidFill>
                            <a:srgbClr val="0000FF"/>
                          </a:solidFill>
                          <a:highlight>
                            <a:srgbClr val="FFFF00"/>
                          </a:highlight>
                          <a:latin typeface="Trebuchet MS"/>
                          <a:cs typeface="Trebuchet MS"/>
                        </a:rPr>
                        <a:t>phase</a:t>
                      </a:r>
                      <a:endParaRPr sz="115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marR="177800" indent="-635">
                        <a:lnSpc>
                          <a:spcPct val="100899"/>
                        </a:lnSpc>
                        <a:spcBef>
                          <a:spcPts val="265"/>
                        </a:spcBef>
                      </a:pPr>
                      <a:r>
                        <a:rPr sz="1150" spc="-5" dirty="0">
                          <a:solidFill>
                            <a:srgbClr val="0000FF"/>
                          </a:solidFill>
                          <a:highlight>
                            <a:srgbClr val="FFFF00"/>
                          </a:highlight>
                          <a:latin typeface="Trebuchet MS"/>
                          <a:cs typeface="Trebuchet MS"/>
                        </a:rPr>
                        <a:t>Unit, component,  integration </a:t>
                      </a:r>
                      <a:r>
                        <a:rPr sz="1150" spc="-10" dirty="0">
                          <a:solidFill>
                            <a:srgbClr val="0000FF"/>
                          </a:solidFill>
                          <a:highlight>
                            <a:srgbClr val="FFFF00"/>
                          </a:highlight>
                          <a:latin typeface="Trebuchet MS"/>
                          <a:cs typeface="Trebuchet MS"/>
                        </a:rPr>
                        <a:t>and</a:t>
                      </a:r>
                      <a:r>
                        <a:rPr sz="1150" dirty="0">
                          <a:solidFill>
                            <a:srgbClr val="0000FF"/>
                          </a:solidFill>
                          <a:highlight>
                            <a:srgbClr val="FFFF00"/>
                          </a:highlight>
                          <a:latin typeface="Trebuchet MS"/>
                          <a:cs typeface="Trebuchet MS"/>
                        </a:rPr>
                        <a:t> </a:t>
                      </a:r>
                      <a:r>
                        <a:rPr sz="1150" spc="-5" dirty="0">
                          <a:solidFill>
                            <a:srgbClr val="0000FF"/>
                          </a:solidFill>
                          <a:highlight>
                            <a:srgbClr val="FFFF00"/>
                          </a:highlight>
                          <a:latin typeface="Trebuchet MS"/>
                          <a:cs typeface="Trebuchet MS"/>
                        </a:rPr>
                        <a:t>system</a:t>
                      </a:r>
                      <a:endParaRPr sz="1150">
                        <a:highlight>
                          <a:srgbClr val="FFFF00"/>
                        </a:highlight>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75"/>
                        </a:spcBef>
                      </a:pPr>
                      <a:r>
                        <a:rPr sz="1150" spc="-5" dirty="0">
                          <a:solidFill>
                            <a:srgbClr val="0000FF"/>
                          </a:solidFill>
                          <a:highlight>
                            <a:srgbClr val="FFFF00"/>
                          </a:highlight>
                          <a:latin typeface="Trebuchet MS"/>
                          <a:cs typeface="Trebuchet MS"/>
                        </a:rPr>
                        <a:t>System</a:t>
                      </a:r>
                      <a:endParaRPr sz="1150" dirty="0">
                        <a:highlight>
                          <a:srgbClr val="FFFF00"/>
                        </a:highlight>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426719">
                <a:tc>
                  <a:txBody>
                    <a:bodyPr/>
                    <a:lstStyle/>
                    <a:p>
                      <a:pPr algn="ctr">
                        <a:lnSpc>
                          <a:spcPct val="100000"/>
                        </a:lnSpc>
                        <a:spcBef>
                          <a:spcPts val="265"/>
                        </a:spcBef>
                      </a:pPr>
                      <a:r>
                        <a:rPr sz="1150" dirty="0">
                          <a:solidFill>
                            <a:srgbClr val="0000FF"/>
                          </a:solidFill>
                          <a:latin typeface="Trebuchet MS"/>
                          <a:cs typeface="Trebuchet MS"/>
                        </a:rPr>
                        <a:t>9</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65"/>
                        </a:spcBef>
                      </a:pPr>
                      <a:r>
                        <a:rPr sz="1150" spc="-40" dirty="0">
                          <a:solidFill>
                            <a:srgbClr val="0000FF"/>
                          </a:solidFill>
                          <a:latin typeface="Trebuchet MS"/>
                          <a:cs typeface="Trebuchet MS"/>
                        </a:rPr>
                        <a:t>Test </a:t>
                      </a:r>
                      <a:r>
                        <a:rPr sz="1150" dirty="0">
                          <a:solidFill>
                            <a:srgbClr val="0000FF"/>
                          </a:solidFill>
                          <a:latin typeface="Trebuchet MS"/>
                          <a:cs typeface="Trebuchet MS"/>
                        </a:rPr>
                        <a:t>case</a:t>
                      </a:r>
                      <a:r>
                        <a:rPr sz="1150" spc="10" dirty="0">
                          <a:solidFill>
                            <a:srgbClr val="0000FF"/>
                          </a:solidFill>
                          <a:latin typeface="Trebuchet MS"/>
                          <a:cs typeface="Trebuchet MS"/>
                        </a:rPr>
                        <a:t> </a:t>
                      </a:r>
                      <a:r>
                        <a:rPr sz="1150" spc="-10" dirty="0">
                          <a:solidFill>
                            <a:srgbClr val="0000FF"/>
                          </a:solidFill>
                          <a:latin typeface="Trebuchet MS"/>
                          <a:cs typeface="Trebuchet MS"/>
                        </a:rPr>
                        <a:t>Repeatability</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5565">
                        <a:lnSpc>
                          <a:spcPct val="100000"/>
                        </a:lnSpc>
                        <a:spcBef>
                          <a:spcPts val="265"/>
                        </a:spcBef>
                      </a:pPr>
                      <a:r>
                        <a:rPr sz="1150" spc="-15" dirty="0">
                          <a:solidFill>
                            <a:srgbClr val="0000FF"/>
                          </a:solidFill>
                          <a:latin typeface="Trebuchet MS"/>
                          <a:cs typeface="Trebuchet MS"/>
                        </a:rPr>
                        <a:t>Repeated </a:t>
                      </a:r>
                      <a:r>
                        <a:rPr sz="1150" spc="-5" dirty="0">
                          <a:solidFill>
                            <a:srgbClr val="0000FF"/>
                          </a:solidFill>
                          <a:latin typeface="Trebuchet MS"/>
                          <a:cs typeface="Trebuchet MS"/>
                        </a:rPr>
                        <a:t>many</a:t>
                      </a:r>
                      <a:r>
                        <a:rPr sz="1150" spc="30" dirty="0">
                          <a:solidFill>
                            <a:srgbClr val="0000FF"/>
                          </a:solidFill>
                          <a:latin typeface="Trebuchet MS"/>
                          <a:cs typeface="Trebuchet MS"/>
                        </a:rPr>
                        <a:t> </a:t>
                      </a:r>
                      <a:r>
                        <a:rPr sz="1150" spc="-5" dirty="0">
                          <a:solidFill>
                            <a:srgbClr val="0000FF"/>
                          </a:solidFill>
                          <a:latin typeface="Trebuchet MS"/>
                          <a:cs typeface="Trebuchet MS"/>
                        </a:rPr>
                        <a:t>times</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marR="248285">
                        <a:lnSpc>
                          <a:spcPct val="100899"/>
                        </a:lnSpc>
                        <a:spcBef>
                          <a:spcPts val="250"/>
                        </a:spcBef>
                      </a:pPr>
                      <a:r>
                        <a:rPr sz="1150" spc="-15" dirty="0">
                          <a:solidFill>
                            <a:srgbClr val="0000FF"/>
                          </a:solidFill>
                          <a:latin typeface="Trebuchet MS"/>
                          <a:cs typeface="Trebuchet MS"/>
                        </a:rPr>
                        <a:t>Repeated </a:t>
                      </a:r>
                      <a:r>
                        <a:rPr sz="1150" spc="-5" dirty="0">
                          <a:solidFill>
                            <a:srgbClr val="0000FF"/>
                          </a:solidFill>
                          <a:latin typeface="Trebuchet MS"/>
                          <a:cs typeface="Trebuchet MS"/>
                        </a:rPr>
                        <a:t>only in </a:t>
                      </a:r>
                      <a:r>
                        <a:rPr sz="1150" dirty="0">
                          <a:solidFill>
                            <a:srgbClr val="0000FF"/>
                          </a:solidFill>
                          <a:latin typeface="Trebuchet MS"/>
                          <a:cs typeface="Trebuchet MS"/>
                        </a:rPr>
                        <a:t>case of </a:t>
                      </a:r>
                      <a:r>
                        <a:rPr sz="1150" spc="-5" dirty="0">
                          <a:solidFill>
                            <a:srgbClr val="0000FF"/>
                          </a:solidFill>
                          <a:latin typeface="Trebuchet MS"/>
                          <a:cs typeface="Trebuchet MS"/>
                        </a:rPr>
                        <a:t>failures </a:t>
                      </a:r>
                      <a:r>
                        <a:rPr sz="1150" spc="-10" dirty="0">
                          <a:solidFill>
                            <a:srgbClr val="0000FF"/>
                          </a:solidFill>
                          <a:latin typeface="Trebuchet MS"/>
                          <a:cs typeface="Trebuchet MS"/>
                        </a:rPr>
                        <a:t>and  </a:t>
                      </a:r>
                      <a:r>
                        <a:rPr sz="1150" dirty="0">
                          <a:solidFill>
                            <a:srgbClr val="0000FF"/>
                          </a:solidFill>
                          <a:latin typeface="Trebuchet MS"/>
                          <a:cs typeface="Trebuchet MS"/>
                        </a:rPr>
                        <a:t>for </a:t>
                      </a:r>
                      <a:r>
                        <a:rPr sz="1150" spc="-5" dirty="0">
                          <a:solidFill>
                            <a:srgbClr val="0000FF"/>
                          </a:solidFill>
                          <a:latin typeface="Trebuchet MS"/>
                          <a:cs typeface="Trebuchet MS"/>
                        </a:rPr>
                        <a:t>different</a:t>
                      </a:r>
                      <a:r>
                        <a:rPr sz="1150" spc="20" dirty="0">
                          <a:solidFill>
                            <a:srgbClr val="0000FF"/>
                          </a:solidFill>
                          <a:latin typeface="Trebuchet MS"/>
                          <a:cs typeface="Trebuchet MS"/>
                        </a:rPr>
                        <a:t> </a:t>
                      </a:r>
                      <a:r>
                        <a:rPr sz="1150" spc="-5" dirty="0">
                          <a:solidFill>
                            <a:srgbClr val="0000FF"/>
                          </a:solidFill>
                          <a:latin typeface="Trebuchet MS"/>
                          <a:cs typeface="Trebuchet MS"/>
                        </a:rPr>
                        <a:t>configurations</a:t>
                      </a:r>
                      <a:endParaRPr sz="1150" dirty="0">
                        <a:latin typeface="Trebuchet MS"/>
                        <a:cs typeface="Trebuchet MS"/>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428244">
                <a:tc>
                  <a:txBody>
                    <a:bodyPr/>
                    <a:lstStyle/>
                    <a:p>
                      <a:pPr algn="ctr">
                        <a:lnSpc>
                          <a:spcPct val="100000"/>
                        </a:lnSpc>
                        <a:spcBef>
                          <a:spcPts val="275"/>
                        </a:spcBef>
                      </a:pPr>
                      <a:r>
                        <a:rPr sz="1150" spc="-5" dirty="0">
                          <a:solidFill>
                            <a:srgbClr val="0000FF"/>
                          </a:solidFill>
                          <a:latin typeface="Trebuchet MS"/>
                          <a:cs typeface="Trebuchet MS"/>
                        </a:rPr>
                        <a:t>10</a:t>
                      </a:r>
                      <a:endParaRPr sz="1150">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75"/>
                        </a:spcBef>
                      </a:pPr>
                      <a:r>
                        <a:rPr sz="1150" spc="-5" dirty="0">
                          <a:solidFill>
                            <a:srgbClr val="0000FF"/>
                          </a:solidFill>
                          <a:latin typeface="Trebuchet MS"/>
                          <a:cs typeface="Trebuchet MS"/>
                        </a:rPr>
                        <a:t>Configuration</a:t>
                      </a:r>
                      <a:endParaRPr sz="1150">
                        <a:latin typeface="Trebuchet MS"/>
                        <a:cs typeface="Trebuchet MS"/>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marR="265430" indent="-635">
                        <a:lnSpc>
                          <a:spcPct val="100899"/>
                        </a:lnSpc>
                        <a:spcBef>
                          <a:spcPts val="265"/>
                        </a:spcBef>
                      </a:pPr>
                      <a:r>
                        <a:rPr sz="1150" spc="-5" dirty="0">
                          <a:solidFill>
                            <a:srgbClr val="0000FF"/>
                          </a:solidFill>
                          <a:latin typeface="Trebuchet MS"/>
                          <a:cs typeface="Trebuchet MS"/>
                        </a:rPr>
                        <a:t>One-time set up for </a:t>
                      </a:r>
                      <a:r>
                        <a:rPr sz="1150" dirty="0">
                          <a:solidFill>
                            <a:srgbClr val="0000FF"/>
                          </a:solidFill>
                          <a:latin typeface="Trebuchet MS"/>
                          <a:cs typeface="Trebuchet MS"/>
                        </a:rPr>
                        <a:t>a  </a:t>
                      </a:r>
                      <a:r>
                        <a:rPr sz="1150" spc="-5" dirty="0">
                          <a:solidFill>
                            <a:srgbClr val="0000FF"/>
                          </a:solidFill>
                          <a:latin typeface="Trebuchet MS"/>
                          <a:cs typeface="Trebuchet MS"/>
                        </a:rPr>
                        <a:t>set </a:t>
                      </a:r>
                      <a:r>
                        <a:rPr sz="1150" dirty="0">
                          <a:solidFill>
                            <a:srgbClr val="0000FF"/>
                          </a:solidFill>
                          <a:latin typeface="Trebuchet MS"/>
                          <a:cs typeface="Trebuchet MS"/>
                        </a:rPr>
                        <a:t>of </a:t>
                      </a:r>
                      <a:r>
                        <a:rPr sz="1150" spc="-5" dirty="0">
                          <a:solidFill>
                            <a:srgbClr val="0000FF"/>
                          </a:solidFill>
                          <a:latin typeface="Trebuchet MS"/>
                          <a:cs typeface="Trebuchet MS"/>
                        </a:rPr>
                        <a:t>test</a:t>
                      </a:r>
                      <a:r>
                        <a:rPr sz="1150" spc="-30" dirty="0">
                          <a:solidFill>
                            <a:srgbClr val="0000FF"/>
                          </a:solidFill>
                          <a:latin typeface="Trebuchet MS"/>
                          <a:cs typeface="Trebuchet MS"/>
                        </a:rPr>
                        <a:t> </a:t>
                      </a:r>
                      <a:r>
                        <a:rPr sz="1150" spc="-5" dirty="0">
                          <a:solidFill>
                            <a:srgbClr val="0000FF"/>
                          </a:solidFill>
                          <a:latin typeface="Trebuchet MS"/>
                          <a:cs typeface="Trebuchet MS"/>
                        </a:rPr>
                        <a:t>cases</a:t>
                      </a:r>
                      <a:endParaRPr sz="115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marR="337185">
                        <a:lnSpc>
                          <a:spcPct val="100899"/>
                        </a:lnSpc>
                        <a:spcBef>
                          <a:spcPts val="265"/>
                        </a:spcBef>
                      </a:pPr>
                      <a:r>
                        <a:rPr sz="1150" spc="-5" dirty="0">
                          <a:solidFill>
                            <a:srgbClr val="0000FF"/>
                          </a:solidFill>
                          <a:latin typeface="Trebuchet MS"/>
                          <a:cs typeface="Trebuchet MS"/>
                        </a:rPr>
                        <a:t>Configuration changes </a:t>
                      </a:r>
                      <a:r>
                        <a:rPr sz="1150" dirty="0">
                          <a:solidFill>
                            <a:srgbClr val="0000FF"/>
                          </a:solidFill>
                          <a:latin typeface="Trebuchet MS"/>
                          <a:cs typeface="Trebuchet MS"/>
                        </a:rPr>
                        <a:t>for each </a:t>
                      </a:r>
                      <a:r>
                        <a:rPr sz="1150" spc="-5" dirty="0">
                          <a:solidFill>
                            <a:srgbClr val="0000FF"/>
                          </a:solidFill>
                          <a:latin typeface="Trebuchet MS"/>
                          <a:cs typeface="Trebuchet MS"/>
                        </a:rPr>
                        <a:t>test  </a:t>
                      </a:r>
                      <a:r>
                        <a:rPr sz="1150" dirty="0">
                          <a:solidFill>
                            <a:srgbClr val="0000FF"/>
                          </a:solidFill>
                          <a:latin typeface="Trebuchet MS"/>
                          <a:cs typeface="Trebuchet MS"/>
                        </a:rPr>
                        <a:t>case</a:t>
                      </a:r>
                      <a:endParaRPr sz="1150" dirty="0">
                        <a:latin typeface="Trebuchet MS"/>
                        <a:cs typeface="Trebuchet MS"/>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sp>
        <p:nvSpPr>
          <p:cNvPr id="3" name="object 3"/>
          <p:cNvSpPr/>
          <p:nvPr/>
        </p:nvSpPr>
        <p:spPr>
          <a:xfrm>
            <a:off x="8790431" y="1438655"/>
            <a:ext cx="778764" cy="11658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p:nvPr/>
        </p:nvSpPr>
        <p:spPr>
          <a:xfrm>
            <a:off x="363751" y="1195800"/>
            <a:ext cx="4741649" cy="786113"/>
          </a:xfrm>
          <a:prstGeom prst="rect">
            <a:avLst/>
          </a:prstGeom>
        </p:spPr>
        <p:txBody>
          <a:bodyPr vert="horz" wrap="square" lIns="0" tIns="95250" rIns="0" bIns="0" rtlCol="0">
            <a:spAutoFit/>
          </a:bodyPr>
          <a:lstStyle/>
          <a:p>
            <a:pPr marL="36830">
              <a:lnSpc>
                <a:spcPct val="100000"/>
              </a:lnSpc>
              <a:spcBef>
                <a:spcPts val="750"/>
              </a:spcBef>
            </a:pPr>
            <a:r>
              <a:rPr sz="1950" b="1" spc="5" dirty="0">
                <a:solidFill>
                  <a:srgbClr val="2F5497"/>
                </a:solidFill>
                <a:latin typeface="Carlito"/>
                <a:cs typeface="Carlito"/>
              </a:rPr>
              <a:t>SOFTWARE</a:t>
            </a:r>
            <a:r>
              <a:rPr sz="1950" b="1" spc="-3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a:p>
            <a:pPr marL="12700">
              <a:lnSpc>
                <a:spcPct val="100000"/>
              </a:lnSpc>
              <a:spcBef>
                <a:spcPts val="660"/>
              </a:spcBef>
            </a:pPr>
            <a:r>
              <a:rPr sz="1950" b="1" spc="10" dirty="0">
                <a:solidFill>
                  <a:srgbClr val="C45911"/>
                </a:solidFill>
                <a:latin typeface="Carlito"/>
                <a:cs typeface="Carlito"/>
              </a:rPr>
              <a:t>Functional </a:t>
            </a:r>
            <a:r>
              <a:rPr sz="1950" b="1" spc="5" dirty="0">
                <a:solidFill>
                  <a:srgbClr val="C45911"/>
                </a:solidFill>
                <a:latin typeface="Carlito"/>
                <a:cs typeface="Carlito"/>
              </a:rPr>
              <a:t>vs. </a:t>
            </a:r>
            <a:r>
              <a:rPr sz="1950" b="1" spc="15" dirty="0">
                <a:solidFill>
                  <a:srgbClr val="C45911"/>
                </a:solidFill>
                <a:latin typeface="Carlito"/>
                <a:cs typeface="Carlito"/>
              </a:rPr>
              <a:t>Non </a:t>
            </a:r>
            <a:r>
              <a:rPr sz="1950" b="1" spc="10" dirty="0">
                <a:solidFill>
                  <a:srgbClr val="C45911"/>
                </a:solidFill>
                <a:latin typeface="Carlito"/>
                <a:cs typeface="Carlito"/>
              </a:rPr>
              <a:t>functional</a:t>
            </a:r>
            <a:r>
              <a:rPr sz="1950" b="1" spc="-110" dirty="0">
                <a:solidFill>
                  <a:srgbClr val="C45911"/>
                </a:solidFill>
                <a:latin typeface="Carlito"/>
                <a:cs typeface="Carlito"/>
              </a:rPr>
              <a:t> </a:t>
            </a:r>
            <a:r>
              <a:rPr sz="1950" b="1" spc="-15" dirty="0">
                <a:solidFill>
                  <a:srgbClr val="C45911"/>
                </a:solidFill>
                <a:latin typeface="Carlito"/>
                <a:cs typeface="Carlito"/>
              </a:rPr>
              <a:t>Testing</a:t>
            </a:r>
            <a:endParaRPr sz="1950">
              <a:latin typeface="Carlito"/>
              <a:cs typeface="Carlito"/>
            </a:endParaRPr>
          </a:p>
        </p:txBody>
      </p:sp>
      <p:sp>
        <p:nvSpPr>
          <p:cNvPr id="6" name="Rectangle 5"/>
          <p:cNvSpPr/>
          <p:nvPr/>
        </p:nvSpPr>
        <p:spPr>
          <a:xfrm>
            <a:off x="1447800" y="6858000"/>
            <a:ext cx="5029200" cy="923330"/>
          </a:xfrm>
          <a:prstGeom prst="rect">
            <a:avLst/>
          </a:prstGeom>
          <a:ln>
            <a:solidFill>
              <a:srgbClr val="C00000"/>
            </a:solidFill>
          </a:ln>
        </p:spPr>
        <p:txBody>
          <a:bodyPr>
            <a:spAutoFit/>
          </a:bodyPr>
          <a:lstStyle/>
          <a:p>
            <a:r>
              <a:rPr lang="en-IN" dirty="0"/>
              <a:t>Statistical Testing makes use of statistical methods to determine the reliability of the program.  See Notes below.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7224" y="2710725"/>
            <a:ext cx="6353175" cy="2591435"/>
          </a:xfrm>
          <a:prstGeom prst="rect">
            <a:avLst/>
          </a:prstGeom>
        </p:spPr>
        <p:txBody>
          <a:bodyPr vert="horz" wrap="square" lIns="0" tIns="16510" rIns="0" bIns="0" rtlCol="0">
            <a:spAutoFit/>
          </a:bodyPr>
          <a:lstStyle/>
          <a:p>
            <a:pPr marL="238125" indent="-226060">
              <a:lnSpc>
                <a:spcPct val="100000"/>
              </a:lnSpc>
              <a:spcBef>
                <a:spcPts val="130"/>
              </a:spcBef>
              <a:buClr>
                <a:srgbClr val="FF0000"/>
              </a:buClr>
              <a:buSzPct val="79487"/>
              <a:buFont typeface="Georgia"/>
              <a:buChar char=""/>
              <a:tabLst>
                <a:tab pos="238125" algn="l"/>
                <a:tab pos="238760" algn="l"/>
              </a:tabLst>
            </a:pPr>
            <a:r>
              <a:rPr sz="1950" spc="10" dirty="0">
                <a:solidFill>
                  <a:srgbClr val="0000FF"/>
                </a:solidFill>
                <a:latin typeface="Trebuchet MS"/>
                <a:cs typeface="Trebuchet MS"/>
              </a:rPr>
              <a:t>Scalability</a:t>
            </a:r>
            <a:r>
              <a:rPr sz="1950" spc="15" dirty="0">
                <a:solidFill>
                  <a:srgbClr val="0000FF"/>
                </a:solidFill>
                <a:latin typeface="Trebuchet MS"/>
                <a:cs typeface="Trebuchet MS"/>
              </a:rPr>
              <a:t> </a:t>
            </a:r>
            <a:r>
              <a:rPr sz="1950" spc="5" dirty="0">
                <a:solidFill>
                  <a:srgbClr val="0000FF"/>
                </a:solidFill>
                <a:latin typeface="Trebuchet MS"/>
                <a:cs typeface="Trebuchet MS"/>
              </a:rPr>
              <a:t>test</a:t>
            </a:r>
            <a:endParaRPr sz="1950">
              <a:latin typeface="Trebuchet MS"/>
              <a:cs typeface="Trebuchet MS"/>
            </a:endParaRPr>
          </a:p>
          <a:p>
            <a:pPr marL="609600" marR="5715" lvl="1" indent="-219710" algn="just">
              <a:lnSpc>
                <a:spcPct val="100000"/>
              </a:lnSpc>
              <a:spcBef>
                <a:spcPts val="1200"/>
              </a:spcBef>
              <a:buClr>
                <a:srgbClr val="FF0000"/>
              </a:buClr>
              <a:buSzPct val="78787"/>
              <a:buFont typeface="Georgia"/>
              <a:buChar char=""/>
              <a:tabLst>
                <a:tab pos="610235" algn="l"/>
              </a:tabLst>
            </a:pPr>
            <a:r>
              <a:rPr sz="1650" spc="-35" dirty="0">
                <a:solidFill>
                  <a:srgbClr val="0000FF"/>
                </a:solidFill>
                <a:latin typeface="Trebuchet MS"/>
                <a:cs typeface="Trebuchet MS"/>
              </a:rPr>
              <a:t>Testing </a:t>
            </a:r>
            <a:r>
              <a:rPr sz="1650" spc="-5" dirty="0">
                <a:solidFill>
                  <a:srgbClr val="0000FF"/>
                </a:solidFill>
                <a:latin typeface="Trebuchet MS"/>
                <a:cs typeface="Trebuchet MS"/>
              </a:rPr>
              <a:t>that requires </a:t>
            </a:r>
            <a:r>
              <a:rPr sz="1650" spc="5" dirty="0">
                <a:solidFill>
                  <a:srgbClr val="0000FF"/>
                </a:solidFill>
                <a:latin typeface="Trebuchet MS"/>
                <a:cs typeface="Trebuchet MS"/>
              </a:rPr>
              <a:t>to </a:t>
            </a:r>
            <a:r>
              <a:rPr sz="1650" spc="-5" dirty="0">
                <a:solidFill>
                  <a:srgbClr val="0000FF"/>
                </a:solidFill>
                <a:latin typeface="Trebuchet MS"/>
                <a:cs typeface="Trebuchet MS"/>
              </a:rPr>
              <a:t>find </a:t>
            </a:r>
            <a:r>
              <a:rPr sz="1650" spc="-10" dirty="0">
                <a:solidFill>
                  <a:srgbClr val="0000FF"/>
                </a:solidFill>
                <a:latin typeface="Trebuchet MS"/>
                <a:cs typeface="Trebuchet MS"/>
              </a:rPr>
              <a:t>out the </a:t>
            </a:r>
            <a:r>
              <a:rPr sz="1650" spc="-5" dirty="0">
                <a:solidFill>
                  <a:srgbClr val="0000FF"/>
                </a:solidFill>
                <a:latin typeface="Trebuchet MS"/>
                <a:cs typeface="Trebuchet MS"/>
              </a:rPr>
              <a:t>maximum capability </a:t>
            </a:r>
            <a:r>
              <a:rPr sz="1650" spc="5" dirty="0">
                <a:solidFill>
                  <a:srgbClr val="0000FF"/>
                </a:solidFill>
                <a:latin typeface="Trebuchet MS"/>
                <a:cs typeface="Trebuchet MS"/>
              </a:rPr>
              <a:t>of  </a:t>
            </a:r>
            <a:r>
              <a:rPr sz="1650" spc="-5" dirty="0">
                <a:solidFill>
                  <a:srgbClr val="0000FF"/>
                </a:solidFill>
                <a:latin typeface="Trebuchet MS"/>
                <a:cs typeface="Trebuchet MS"/>
              </a:rPr>
              <a:t>the product</a:t>
            </a:r>
            <a:r>
              <a:rPr sz="1650" spc="-40" dirty="0">
                <a:solidFill>
                  <a:srgbClr val="0000FF"/>
                </a:solidFill>
                <a:latin typeface="Trebuchet MS"/>
                <a:cs typeface="Trebuchet MS"/>
              </a:rPr>
              <a:t> </a:t>
            </a:r>
            <a:r>
              <a:rPr sz="1650" spc="-5" dirty="0">
                <a:solidFill>
                  <a:srgbClr val="0000FF"/>
                </a:solidFill>
                <a:latin typeface="Trebuchet MS"/>
                <a:cs typeface="Trebuchet MS"/>
              </a:rPr>
              <a:t>parameters.</a:t>
            </a:r>
            <a:endParaRPr sz="1650">
              <a:latin typeface="Trebuchet MS"/>
              <a:cs typeface="Trebuchet MS"/>
            </a:endParaRPr>
          </a:p>
          <a:p>
            <a:pPr marL="238125" indent="-226060">
              <a:lnSpc>
                <a:spcPct val="100000"/>
              </a:lnSpc>
              <a:spcBef>
                <a:spcPts val="1210"/>
              </a:spcBef>
              <a:buClr>
                <a:srgbClr val="FF0000"/>
              </a:buClr>
              <a:buSzPct val="79487"/>
              <a:buFont typeface="Georgia"/>
              <a:buChar char=""/>
              <a:tabLst>
                <a:tab pos="238125" algn="l"/>
                <a:tab pos="238760" algn="l"/>
              </a:tabLst>
            </a:pPr>
            <a:r>
              <a:rPr sz="1950" spc="5" dirty="0">
                <a:solidFill>
                  <a:srgbClr val="0000FF"/>
                </a:solidFill>
                <a:latin typeface="Trebuchet MS"/>
                <a:cs typeface="Trebuchet MS"/>
              </a:rPr>
              <a:t>Performance</a:t>
            </a:r>
            <a:r>
              <a:rPr sz="1950" spc="10" dirty="0">
                <a:solidFill>
                  <a:srgbClr val="0000FF"/>
                </a:solidFill>
                <a:latin typeface="Trebuchet MS"/>
                <a:cs typeface="Trebuchet MS"/>
              </a:rPr>
              <a:t> </a:t>
            </a:r>
            <a:r>
              <a:rPr sz="1950" spc="5" dirty="0">
                <a:solidFill>
                  <a:srgbClr val="0000FF"/>
                </a:solidFill>
                <a:latin typeface="Trebuchet MS"/>
                <a:cs typeface="Trebuchet MS"/>
              </a:rPr>
              <a:t>test</a:t>
            </a:r>
            <a:endParaRPr sz="1950">
              <a:latin typeface="Trebuchet MS"/>
              <a:cs typeface="Trebuchet MS"/>
            </a:endParaRPr>
          </a:p>
          <a:p>
            <a:pPr marL="609600" marR="5080" lvl="1" indent="-219710" algn="just">
              <a:lnSpc>
                <a:spcPct val="100000"/>
              </a:lnSpc>
              <a:spcBef>
                <a:spcPts val="1200"/>
              </a:spcBef>
              <a:buClr>
                <a:srgbClr val="FF0000"/>
              </a:buClr>
              <a:buSzPct val="78787"/>
              <a:buFont typeface="Georgia"/>
              <a:buChar char=""/>
              <a:tabLst>
                <a:tab pos="610235" algn="l"/>
              </a:tabLst>
            </a:pPr>
            <a:r>
              <a:rPr sz="1650" spc="-35" dirty="0">
                <a:solidFill>
                  <a:srgbClr val="0000FF"/>
                </a:solidFill>
                <a:latin typeface="Trebuchet MS"/>
                <a:cs typeface="Trebuchet MS"/>
              </a:rPr>
              <a:t>Testing </a:t>
            </a:r>
            <a:r>
              <a:rPr sz="1650" spc="-10" dirty="0">
                <a:solidFill>
                  <a:srgbClr val="0000FF"/>
                </a:solidFill>
                <a:latin typeface="Trebuchet MS"/>
                <a:cs typeface="Trebuchet MS"/>
              </a:rPr>
              <a:t>conducted </a:t>
            </a:r>
            <a:r>
              <a:rPr sz="1650" spc="-5" dirty="0">
                <a:solidFill>
                  <a:srgbClr val="0000FF"/>
                </a:solidFill>
                <a:latin typeface="Trebuchet MS"/>
                <a:cs typeface="Trebuchet MS"/>
              </a:rPr>
              <a:t>to evaluate the </a:t>
            </a:r>
            <a:r>
              <a:rPr sz="1650" spc="5" dirty="0">
                <a:solidFill>
                  <a:srgbClr val="0000FF"/>
                </a:solidFill>
                <a:latin typeface="Trebuchet MS"/>
                <a:cs typeface="Trebuchet MS"/>
              </a:rPr>
              <a:t>time </a:t>
            </a:r>
            <a:r>
              <a:rPr sz="1650" dirty="0">
                <a:solidFill>
                  <a:srgbClr val="0000FF"/>
                </a:solidFill>
                <a:latin typeface="Trebuchet MS"/>
                <a:cs typeface="Trebuchet MS"/>
              </a:rPr>
              <a:t>taken </a:t>
            </a:r>
            <a:r>
              <a:rPr sz="1650" spc="-5" dirty="0">
                <a:solidFill>
                  <a:srgbClr val="0000FF"/>
                </a:solidFill>
                <a:latin typeface="Trebuchet MS"/>
                <a:cs typeface="Trebuchet MS"/>
              </a:rPr>
              <a:t>or response  </a:t>
            </a:r>
            <a:r>
              <a:rPr sz="1650" dirty="0">
                <a:solidFill>
                  <a:srgbClr val="0000FF"/>
                </a:solidFill>
                <a:latin typeface="Trebuchet MS"/>
                <a:cs typeface="Trebuchet MS"/>
              </a:rPr>
              <a:t>time </a:t>
            </a:r>
            <a:r>
              <a:rPr sz="1650" spc="-5" dirty="0">
                <a:solidFill>
                  <a:srgbClr val="0000FF"/>
                </a:solidFill>
                <a:latin typeface="Trebuchet MS"/>
                <a:cs typeface="Trebuchet MS"/>
              </a:rPr>
              <a:t>of the product </a:t>
            </a:r>
            <a:r>
              <a:rPr sz="1650" spc="5" dirty="0">
                <a:solidFill>
                  <a:srgbClr val="0000FF"/>
                </a:solidFill>
                <a:latin typeface="Trebuchet MS"/>
                <a:cs typeface="Trebuchet MS"/>
              </a:rPr>
              <a:t>to </a:t>
            </a:r>
            <a:r>
              <a:rPr sz="1650" spc="-5" dirty="0">
                <a:solidFill>
                  <a:srgbClr val="0000FF"/>
                </a:solidFill>
                <a:latin typeface="Trebuchet MS"/>
                <a:cs typeface="Trebuchet MS"/>
              </a:rPr>
              <a:t>perform it's required functions under  stated conditions in comparison </a:t>
            </a:r>
            <a:r>
              <a:rPr sz="1650" dirty="0">
                <a:solidFill>
                  <a:srgbClr val="0000FF"/>
                </a:solidFill>
                <a:latin typeface="Trebuchet MS"/>
                <a:cs typeface="Trebuchet MS"/>
              </a:rPr>
              <a:t>with </a:t>
            </a:r>
            <a:r>
              <a:rPr sz="1650" spc="-5" dirty="0">
                <a:solidFill>
                  <a:srgbClr val="0000FF"/>
                </a:solidFill>
                <a:latin typeface="Trebuchet MS"/>
                <a:cs typeface="Trebuchet MS"/>
              </a:rPr>
              <a:t>different versions of  </a:t>
            </a:r>
            <a:r>
              <a:rPr sz="1650" spc="5" dirty="0">
                <a:solidFill>
                  <a:srgbClr val="0000FF"/>
                </a:solidFill>
                <a:latin typeface="Trebuchet MS"/>
                <a:cs typeface="Trebuchet MS"/>
              </a:rPr>
              <a:t>same </a:t>
            </a:r>
            <a:r>
              <a:rPr sz="1650" dirty="0">
                <a:solidFill>
                  <a:srgbClr val="0000FF"/>
                </a:solidFill>
                <a:latin typeface="Trebuchet MS"/>
                <a:cs typeface="Trebuchet MS"/>
              </a:rPr>
              <a:t>product </a:t>
            </a:r>
            <a:r>
              <a:rPr sz="1650" spc="5" dirty="0">
                <a:solidFill>
                  <a:srgbClr val="0000FF"/>
                </a:solidFill>
                <a:latin typeface="Trebuchet MS"/>
                <a:cs typeface="Trebuchet MS"/>
              </a:rPr>
              <a:t>and </a:t>
            </a:r>
            <a:r>
              <a:rPr sz="1650" dirty="0">
                <a:solidFill>
                  <a:srgbClr val="0000FF"/>
                </a:solidFill>
                <a:latin typeface="Trebuchet MS"/>
                <a:cs typeface="Trebuchet MS"/>
              </a:rPr>
              <a:t>competitive</a:t>
            </a:r>
            <a:r>
              <a:rPr sz="1650" spc="-165" dirty="0">
                <a:solidFill>
                  <a:srgbClr val="0000FF"/>
                </a:solidFill>
                <a:latin typeface="Trebuchet MS"/>
                <a:cs typeface="Trebuchet MS"/>
              </a:rPr>
              <a:t> </a:t>
            </a:r>
            <a:r>
              <a:rPr sz="1650" spc="-5" dirty="0">
                <a:solidFill>
                  <a:srgbClr val="0000FF"/>
                </a:solidFill>
                <a:latin typeface="Trebuchet MS"/>
                <a:cs typeface="Trebuchet MS"/>
              </a:rPr>
              <a:t>products.</a:t>
            </a:r>
            <a:endParaRPr sz="1650">
              <a:latin typeface="Trebuchet MS"/>
              <a:cs typeface="Trebuchet MS"/>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a:spLocks noGrp="1"/>
          </p:cNvSpPr>
          <p:nvPr>
            <p:ph type="title"/>
          </p:nvPr>
        </p:nvSpPr>
        <p:spPr>
          <a:xfrm>
            <a:off x="388062" y="1275043"/>
            <a:ext cx="3117138" cy="325157"/>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p:txBody>
      </p:sp>
      <p:sp>
        <p:nvSpPr>
          <p:cNvPr id="6" name="object 6"/>
          <p:cNvSpPr txBox="1"/>
          <p:nvPr/>
        </p:nvSpPr>
        <p:spPr>
          <a:xfrm>
            <a:off x="363750" y="1656038"/>
            <a:ext cx="3293849" cy="316753"/>
          </a:xfrm>
          <a:prstGeom prst="rect">
            <a:avLst/>
          </a:prstGeom>
        </p:spPr>
        <p:txBody>
          <a:bodyPr vert="horz" wrap="square" lIns="0" tIns="16510" rIns="0" bIns="0" rtlCol="0">
            <a:spAutoFit/>
          </a:bodyPr>
          <a:lstStyle/>
          <a:p>
            <a:pPr marL="12700">
              <a:lnSpc>
                <a:spcPct val="100000"/>
              </a:lnSpc>
              <a:spcBef>
                <a:spcPts val="130"/>
              </a:spcBef>
            </a:pPr>
            <a:r>
              <a:rPr sz="1950" b="1" spc="10" dirty="0">
                <a:solidFill>
                  <a:srgbClr val="C45911"/>
                </a:solidFill>
                <a:latin typeface="Carlito"/>
                <a:cs typeface="Carlito"/>
              </a:rPr>
              <a:t>Non-Functional</a:t>
            </a:r>
            <a:r>
              <a:rPr sz="1950" b="1" spc="-80" dirty="0">
                <a:solidFill>
                  <a:srgbClr val="C45911"/>
                </a:solidFill>
                <a:latin typeface="Carlito"/>
                <a:cs typeface="Carlito"/>
              </a:rPr>
              <a:t> </a:t>
            </a:r>
            <a:r>
              <a:rPr sz="1950" b="1" spc="-15" dirty="0">
                <a:solidFill>
                  <a:srgbClr val="C45911"/>
                </a:solidFill>
                <a:latin typeface="Carlito"/>
                <a:cs typeface="Carlito"/>
              </a:rPr>
              <a:t>Testing</a:t>
            </a:r>
            <a:endParaRPr sz="195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7224" y="2898141"/>
            <a:ext cx="6353175" cy="2641600"/>
          </a:xfrm>
          <a:prstGeom prst="rect">
            <a:avLst/>
          </a:prstGeom>
        </p:spPr>
        <p:txBody>
          <a:bodyPr vert="horz" wrap="square" lIns="0" tIns="16510" rIns="0" bIns="0" rtlCol="0">
            <a:spAutoFit/>
          </a:bodyPr>
          <a:lstStyle/>
          <a:p>
            <a:pPr marL="238125" indent="-226060" algn="just">
              <a:lnSpc>
                <a:spcPct val="100000"/>
              </a:lnSpc>
              <a:spcBef>
                <a:spcPts val="130"/>
              </a:spcBef>
              <a:buClr>
                <a:srgbClr val="FF0000"/>
              </a:buClr>
              <a:buSzPct val="79487"/>
              <a:buFont typeface="Georgia"/>
              <a:buChar char=""/>
              <a:tabLst>
                <a:tab pos="238760" algn="l"/>
              </a:tabLst>
            </a:pPr>
            <a:r>
              <a:rPr sz="1950" dirty="0">
                <a:solidFill>
                  <a:srgbClr val="0000FF"/>
                </a:solidFill>
                <a:latin typeface="Trebuchet MS"/>
                <a:cs typeface="Trebuchet MS"/>
              </a:rPr>
              <a:t>Reliability</a:t>
            </a:r>
            <a:r>
              <a:rPr sz="1950" spc="30" dirty="0">
                <a:solidFill>
                  <a:srgbClr val="0000FF"/>
                </a:solidFill>
                <a:latin typeface="Trebuchet MS"/>
                <a:cs typeface="Trebuchet MS"/>
              </a:rPr>
              <a:t> </a:t>
            </a:r>
            <a:r>
              <a:rPr sz="1950" spc="5" dirty="0">
                <a:solidFill>
                  <a:srgbClr val="0000FF"/>
                </a:solidFill>
                <a:latin typeface="Trebuchet MS"/>
                <a:cs typeface="Trebuchet MS"/>
              </a:rPr>
              <a:t>test</a:t>
            </a:r>
            <a:endParaRPr sz="1950">
              <a:latin typeface="Trebuchet MS"/>
              <a:cs typeface="Trebuchet MS"/>
            </a:endParaRPr>
          </a:p>
          <a:p>
            <a:pPr marL="609600" marR="6985" lvl="1" indent="-219710" algn="just">
              <a:lnSpc>
                <a:spcPct val="100000"/>
              </a:lnSpc>
              <a:spcBef>
                <a:spcPts val="10"/>
              </a:spcBef>
              <a:buClr>
                <a:srgbClr val="FF0000"/>
              </a:buClr>
              <a:buSzPct val="78787"/>
              <a:buFont typeface="Georgia"/>
              <a:buChar char=""/>
              <a:tabLst>
                <a:tab pos="610235" algn="l"/>
              </a:tabLst>
            </a:pPr>
            <a:r>
              <a:rPr sz="1650" spc="-35" dirty="0">
                <a:solidFill>
                  <a:srgbClr val="0000FF"/>
                </a:solidFill>
                <a:latin typeface="Trebuchet MS"/>
                <a:cs typeface="Trebuchet MS"/>
              </a:rPr>
              <a:t>Testing </a:t>
            </a:r>
            <a:r>
              <a:rPr sz="1650" spc="-5" dirty="0">
                <a:solidFill>
                  <a:srgbClr val="0000FF"/>
                </a:solidFill>
                <a:latin typeface="Trebuchet MS"/>
                <a:cs typeface="Trebuchet MS"/>
              </a:rPr>
              <a:t>conducted </a:t>
            </a:r>
            <a:r>
              <a:rPr sz="1650" spc="5" dirty="0">
                <a:solidFill>
                  <a:srgbClr val="0000FF"/>
                </a:solidFill>
                <a:latin typeface="Trebuchet MS"/>
                <a:cs typeface="Trebuchet MS"/>
              </a:rPr>
              <a:t>to </a:t>
            </a:r>
            <a:r>
              <a:rPr sz="1650" spc="-5" dirty="0">
                <a:solidFill>
                  <a:srgbClr val="0000FF"/>
                </a:solidFill>
                <a:latin typeface="Trebuchet MS"/>
                <a:cs typeface="Trebuchet MS"/>
              </a:rPr>
              <a:t>evaluate </a:t>
            </a:r>
            <a:r>
              <a:rPr sz="1650" spc="5" dirty="0">
                <a:solidFill>
                  <a:srgbClr val="0000FF"/>
                </a:solidFill>
                <a:latin typeface="Trebuchet MS"/>
                <a:cs typeface="Trebuchet MS"/>
              </a:rPr>
              <a:t>the </a:t>
            </a:r>
            <a:r>
              <a:rPr sz="1650" spc="-5" dirty="0">
                <a:solidFill>
                  <a:srgbClr val="0000FF"/>
                </a:solidFill>
                <a:latin typeface="Trebuchet MS"/>
                <a:cs typeface="Trebuchet MS"/>
              </a:rPr>
              <a:t>ability </a:t>
            </a:r>
            <a:r>
              <a:rPr sz="1650" spc="5" dirty="0">
                <a:solidFill>
                  <a:srgbClr val="0000FF"/>
                </a:solidFill>
                <a:latin typeface="Trebuchet MS"/>
                <a:cs typeface="Trebuchet MS"/>
              </a:rPr>
              <a:t>of </a:t>
            </a:r>
            <a:r>
              <a:rPr sz="1650" spc="-10" dirty="0">
                <a:solidFill>
                  <a:srgbClr val="0000FF"/>
                </a:solidFill>
                <a:latin typeface="Trebuchet MS"/>
                <a:cs typeface="Trebuchet MS"/>
              </a:rPr>
              <a:t>the </a:t>
            </a:r>
            <a:r>
              <a:rPr sz="1650" spc="-5" dirty="0">
                <a:solidFill>
                  <a:srgbClr val="0000FF"/>
                </a:solidFill>
                <a:latin typeface="Trebuchet MS"/>
                <a:cs typeface="Trebuchet MS"/>
              </a:rPr>
              <a:t>product </a:t>
            </a:r>
            <a:r>
              <a:rPr sz="1650" spc="5" dirty="0">
                <a:solidFill>
                  <a:srgbClr val="0000FF"/>
                </a:solidFill>
                <a:latin typeface="Trebuchet MS"/>
                <a:cs typeface="Trebuchet MS"/>
              </a:rPr>
              <a:t>to  </a:t>
            </a:r>
            <a:r>
              <a:rPr sz="1650" spc="-5" dirty="0">
                <a:solidFill>
                  <a:srgbClr val="0000FF"/>
                </a:solidFill>
                <a:latin typeface="Trebuchet MS"/>
                <a:cs typeface="Trebuchet MS"/>
              </a:rPr>
              <a:t>perform </a:t>
            </a:r>
            <a:r>
              <a:rPr sz="1650" dirty="0">
                <a:solidFill>
                  <a:srgbClr val="0000FF"/>
                </a:solidFill>
                <a:latin typeface="Trebuchet MS"/>
                <a:cs typeface="Trebuchet MS"/>
              </a:rPr>
              <a:t>it's </a:t>
            </a:r>
            <a:r>
              <a:rPr sz="1650" spc="-5" dirty="0">
                <a:solidFill>
                  <a:srgbClr val="0000FF"/>
                </a:solidFill>
                <a:latin typeface="Trebuchet MS"/>
                <a:cs typeface="Trebuchet MS"/>
              </a:rPr>
              <a:t>required functions under stated conditions for </a:t>
            </a:r>
            <a:r>
              <a:rPr sz="1650" dirty="0">
                <a:solidFill>
                  <a:srgbClr val="0000FF"/>
                </a:solidFill>
                <a:latin typeface="Trebuchet MS"/>
                <a:cs typeface="Trebuchet MS"/>
              </a:rPr>
              <a:t>a  </a:t>
            </a:r>
            <a:r>
              <a:rPr sz="1650" spc="-5" dirty="0">
                <a:solidFill>
                  <a:srgbClr val="0000FF"/>
                </a:solidFill>
                <a:latin typeface="Trebuchet MS"/>
                <a:cs typeface="Trebuchet MS"/>
              </a:rPr>
              <a:t>specified </a:t>
            </a:r>
            <a:r>
              <a:rPr sz="1650" dirty="0">
                <a:solidFill>
                  <a:srgbClr val="0000FF"/>
                </a:solidFill>
                <a:latin typeface="Trebuchet MS"/>
                <a:cs typeface="Trebuchet MS"/>
              </a:rPr>
              <a:t>period </a:t>
            </a:r>
            <a:r>
              <a:rPr sz="1650" spc="-5" dirty="0">
                <a:solidFill>
                  <a:srgbClr val="0000FF"/>
                </a:solidFill>
                <a:latin typeface="Trebuchet MS"/>
                <a:cs typeface="Trebuchet MS"/>
              </a:rPr>
              <a:t>of </a:t>
            </a:r>
            <a:r>
              <a:rPr sz="1650" dirty="0">
                <a:solidFill>
                  <a:srgbClr val="0000FF"/>
                </a:solidFill>
                <a:latin typeface="Trebuchet MS"/>
                <a:cs typeface="Trebuchet MS"/>
              </a:rPr>
              <a:t>time </a:t>
            </a:r>
            <a:r>
              <a:rPr sz="1650" spc="-5" dirty="0">
                <a:solidFill>
                  <a:srgbClr val="0000FF"/>
                </a:solidFill>
                <a:latin typeface="Trebuchet MS"/>
                <a:cs typeface="Trebuchet MS"/>
              </a:rPr>
              <a:t>or </a:t>
            </a:r>
            <a:r>
              <a:rPr sz="1650" dirty="0">
                <a:solidFill>
                  <a:srgbClr val="0000FF"/>
                </a:solidFill>
                <a:latin typeface="Trebuchet MS"/>
                <a:cs typeface="Trebuchet MS"/>
              </a:rPr>
              <a:t>number </a:t>
            </a:r>
            <a:r>
              <a:rPr sz="1650" spc="5" dirty="0">
                <a:solidFill>
                  <a:srgbClr val="0000FF"/>
                </a:solidFill>
                <a:latin typeface="Trebuchet MS"/>
                <a:cs typeface="Trebuchet MS"/>
              </a:rPr>
              <a:t>of</a:t>
            </a:r>
            <a:r>
              <a:rPr sz="1650" spc="-105" dirty="0">
                <a:solidFill>
                  <a:srgbClr val="0000FF"/>
                </a:solidFill>
                <a:latin typeface="Trebuchet MS"/>
                <a:cs typeface="Trebuchet MS"/>
              </a:rPr>
              <a:t> </a:t>
            </a:r>
            <a:r>
              <a:rPr sz="1650" dirty="0">
                <a:solidFill>
                  <a:srgbClr val="0000FF"/>
                </a:solidFill>
                <a:latin typeface="Trebuchet MS"/>
                <a:cs typeface="Trebuchet MS"/>
              </a:rPr>
              <a:t>iterations.</a:t>
            </a:r>
            <a:endParaRPr sz="1650">
              <a:latin typeface="Trebuchet MS"/>
              <a:cs typeface="Trebuchet MS"/>
            </a:endParaRPr>
          </a:p>
          <a:p>
            <a:pPr lvl="1">
              <a:lnSpc>
                <a:spcPct val="100000"/>
              </a:lnSpc>
              <a:spcBef>
                <a:spcPts val="30"/>
              </a:spcBef>
              <a:buClr>
                <a:srgbClr val="FF0000"/>
              </a:buClr>
              <a:buFont typeface="Georgia"/>
              <a:buChar char=""/>
            </a:pPr>
            <a:endParaRPr sz="1700">
              <a:latin typeface="Trebuchet MS"/>
              <a:cs typeface="Trebuchet MS"/>
            </a:endParaRPr>
          </a:p>
          <a:p>
            <a:pPr marL="238125" indent="-226060" algn="just">
              <a:lnSpc>
                <a:spcPct val="100000"/>
              </a:lnSpc>
              <a:buClr>
                <a:srgbClr val="FF0000"/>
              </a:buClr>
              <a:buSzPct val="79487"/>
              <a:buFont typeface="Georgia"/>
              <a:buChar char=""/>
              <a:tabLst>
                <a:tab pos="238760" algn="l"/>
              </a:tabLst>
            </a:pPr>
            <a:r>
              <a:rPr sz="1950" spc="5" dirty="0">
                <a:solidFill>
                  <a:srgbClr val="0000FF"/>
                </a:solidFill>
                <a:latin typeface="Trebuchet MS"/>
                <a:cs typeface="Trebuchet MS"/>
              </a:rPr>
              <a:t>Stress</a:t>
            </a:r>
            <a:r>
              <a:rPr sz="1950" spc="30" dirty="0">
                <a:solidFill>
                  <a:srgbClr val="0000FF"/>
                </a:solidFill>
                <a:latin typeface="Trebuchet MS"/>
                <a:cs typeface="Trebuchet MS"/>
              </a:rPr>
              <a:t> </a:t>
            </a:r>
            <a:r>
              <a:rPr sz="1950" spc="5" dirty="0">
                <a:solidFill>
                  <a:srgbClr val="0000FF"/>
                </a:solidFill>
                <a:latin typeface="Trebuchet MS"/>
                <a:cs typeface="Trebuchet MS"/>
              </a:rPr>
              <a:t>test</a:t>
            </a:r>
            <a:endParaRPr sz="1950">
              <a:latin typeface="Trebuchet MS"/>
              <a:cs typeface="Trebuchet MS"/>
            </a:endParaRPr>
          </a:p>
          <a:p>
            <a:pPr marL="609600" marR="5080" lvl="1" indent="-219710" algn="just">
              <a:lnSpc>
                <a:spcPct val="100000"/>
              </a:lnSpc>
              <a:spcBef>
                <a:spcPts val="15"/>
              </a:spcBef>
              <a:buClr>
                <a:srgbClr val="FF0000"/>
              </a:buClr>
              <a:buSzPct val="78787"/>
              <a:buFont typeface="Georgia"/>
              <a:buChar char=""/>
              <a:tabLst>
                <a:tab pos="610235" algn="l"/>
              </a:tabLst>
            </a:pPr>
            <a:r>
              <a:rPr sz="1650" spc="-35" dirty="0">
                <a:solidFill>
                  <a:srgbClr val="0000FF"/>
                </a:solidFill>
                <a:latin typeface="Trebuchet MS"/>
                <a:cs typeface="Trebuchet MS"/>
              </a:rPr>
              <a:t>Testing </a:t>
            </a:r>
            <a:r>
              <a:rPr sz="1650" spc="-10" dirty="0">
                <a:solidFill>
                  <a:srgbClr val="0000FF"/>
                </a:solidFill>
                <a:latin typeface="Trebuchet MS"/>
                <a:cs typeface="Trebuchet MS"/>
              </a:rPr>
              <a:t>conducted </a:t>
            </a:r>
            <a:r>
              <a:rPr sz="1650" spc="5" dirty="0">
                <a:solidFill>
                  <a:srgbClr val="0000FF"/>
                </a:solidFill>
                <a:latin typeface="Trebuchet MS"/>
                <a:cs typeface="Trebuchet MS"/>
              </a:rPr>
              <a:t>to </a:t>
            </a:r>
            <a:r>
              <a:rPr sz="1650" spc="-5" dirty="0">
                <a:solidFill>
                  <a:srgbClr val="0000FF"/>
                </a:solidFill>
                <a:latin typeface="Trebuchet MS"/>
                <a:cs typeface="Trebuchet MS"/>
              </a:rPr>
              <a:t>evaluate </a:t>
            </a:r>
            <a:r>
              <a:rPr sz="1650" dirty="0">
                <a:solidFill>
                  <a:srgbClr val="0000FF"/>
                </a:solidFill>
                <a:latin typeface="Trebuchet MS"/>
                <a:cs typeface="Trebuchet MS"/>
              </a:rPr>
              <a:t>a </a:t>
            </a:r>
            <a:r>
              <a:rPr sz="1650" spc="-5" dirty="0">
                <a:solidFill>
                  <a:srgbClr val="0000FF"/>
                </a:solidFill>
                <a:latin typeface="Trebuchet MS"/>
                <a:cs typeface="Trebuchet MS"/>
              </a:rPr>
              <a:t>system beyond the </a:t>
            </a:r>
            <a:r>
              <a:rPr sz="1650" dirty="0">
                <a:solidFill>
                  <a:srgbClr val="0000FF"/>
                </a:solidFill>
                <a:latin typeface="Trebuchet MS"/>
                <a:cs typeface="Trebuchet MS"/>
              </a:rPr>
              <a:t>limits </a:t>
            </a:r>
            <a:r>
              <a:rPr sz="1650" spc="-5" dirty="0">
                <a:solidFill>
                  <a:srgbClr val="0000FF"/>
                </a:solidFill>
                <a:latin typeface="Trebuchet MS"/>
                <a:cs typeface="Trebuchet MS"/>
              </a:rPr>
              <a:t>of  the specified requirements or environment resources (such  </a:t>
            </a:r>
            <a:r>
              <a:rPr sz="1650" spc="5" dirty="0">
                <a:solidFill>
                  <a:srgbClr val="0000FF"/>
                </a:solidFill>
                <a:latin typeface="Trebuchet MS"/>
                <a:cs typeface="Trebuchet MS"/>
              </a:rPr>
              <a:t>as </a:t>
            </a:r>
            <a:r>
              <a:rPr sz="1650" spc="-5" dirty="0">
                <a:solidFill>
                  <a:srgbClr val="0000FF"/>
                </a:solidFill>
                <a:latin typeface="Trebuchet MS"/>
                <a:cs typeface="Trebuchet MS"/>
              </a:rPr>
              <a:t>disk space, </a:t>
            </a:r>
            <a:r>
              <a:rPr sz="1650" spc="-35" dirty="0">
                <a:solidFill>
                  <a:srgbClr val="0000FF"/>
                </a:solidFill>
                <a:latin typeface="Trebuchet MS"/>
                <a:cs typeface="Trebuchet MS"/>
              </a:rPr>
              <a:t>memory, </a:t>
            </a:r>
            <a:r>
              <a:rPr sz="1650" spc="-5" dirty="0">
                <a:solidFill>
                  <a:srgbClr val="0000FF"/>
                </a:solidFill>
                <a:latin typeface="Trebuchet MS"/>
                <a:cs typeface="Trebuchet MS"/>
              </a:rPr>
              <a:t>processor utilization, </a:t>
            </a:r>
            <a:r>
              <a:rPr sz="1650" spc="-10" dirty="0">
                <a:solidFill>
                  <a:srgbClr val="0000FF"/>
                </a:solidFill>
                <a:latin typeface="Trebuchet MS"/>
                <a:cs typeface="Trebuchet MS"/>
              </a:rPr>
              <a:t>network  </a:t>
            </a:r>
            <a:r>
              <a:rPr sz="1650" spc="-5" dirty="0">
                <a:solidFill>
                  <a:srgbClr val="0000FF"/>
                </a:solidFill>
                <a:latin typeface="Trebuchet MS"/>
                <a:cs typeface="Trebuchet MS"/>
              </a:rPr>
              <a:t>congestion) </a:t>
            </a:r>
            <a:r>
              <a:rPr sz="1650" spc="5" dirty="0">
                <a:solidFill>
                  <a:srgbClr val="0000FF"/>
                </a:solidFill>
                <a:latin typeface="Trebuchet MS"/>
                <a:cs typeface="Trebuchet MS"/>
              </a:rPr>
              <a:t>to </a:t>
            </a:r>
            <a:r>
              <a:rPr sz="1650" spc="-5" dirty="0">
                <a:solidFill>
                  <a:srgbClr val="0000FF"/>
                </a:solidFill>
                <a:latin typeface="Trebuchet MS"/>
                <a:cs typeface="Trebuchet MS"/>
              </a:rPr>
              <a:t>ensure the </a:t>
            </a:r>
            <a:r>
              <a:rPr sz="1650" dirty="0">
                <a:solidFill>
                  <a:srgbClr val="0000FF"/>
                </a:solidFill>
                <a:latin typeface="Trebuchet MS"/>
                <a:cs typeface="Trebuchet MS"/>
              </a:rPr>
              <a:t>product </a:t>
            </a:r>
            <a:r>
              <a:rPr sz="1650" spc="-5" dirty="0">
                <a:solidFill>
                  <a:srgbClr val="0000FF"/>
                </a:solidFill>
                <a:latin typeface="Trebuchet MS"/>
                <a:cs typeface="Trebuchet MS"/>
              </a:rPr>
              <a:t>behavior is</a:t>
            </a:r>
            <a:r>
              <a:rPr sz="1650" spc="-95" dirty="0">
                <a:solidFill>
                  <a:srgbClr val="0000FF"/>
                </a:solidFill>
                <a:latin typeface="Trebuchet MS"/>
                <a:cs typeface="Trebuchet MS"/>
              </a:rPr>
              <a:t> </a:t>
            </a:r>
            <a:r>
              <a:rPr sz="1650" spc="-5" dirty="0">
                <a:solidFill>
                  <a:srgbClr val="0000FF"/>
                </a:solidFill>
                <a:latin typeface="Trebuchet MS"/>
                <a:cs typeface="Trebuchet MS"/>
              </a:rPr>
              <a:t>acceptable.</a:t>
            </a:r>
            <a:endParaRPr sz="1650">
              <a:latin typeface="Trebuchet MS"/>
              <a:cs typeface="Trebuchet MS"/>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a:spLocks noGrp="1"/>
          </p:cNvSpPr>
          <p:nvPr>
            <p:ph type="title"/>
          </p:nvPr>
        </p:nvSpPr>
        <p:spPr>
          <a:xfrm>
            <a:off x="388062" y="1275043"/>
            <a:ext cx="3269538" cy="325157"/>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p:txBody>
      </p:sp>
      <p:sp>
        <p:nvSpPr>
          <p:cNvPr id="6" name="object 6"/>
          <p:cNvSpPr txBox="1"/>
          <p:nvPr/>
        </p:nvSpPr>
        <p:spPr>
          <a:xfrm>
            <a:off x="363750" y="1656038"/>
            <a:ext cx="3598649" cy="316753"/>
          </a:xfrm>
          <a:prstGeom prst="rect">
            <a:avLst/>
          </a:prstGeom>
        </p:spPr>
        <p:txBody>
          <a:bodyPr vert="horz" wrap="square" lIns="0" tIns="16510" rIns="0" bIns="0" rtlCol="0">
            <a:spAutoFit/>
          </a:bodyPr>
          <a:lstStyle/>
          <a:p>
            <a:pPr marL="12700">
              <a:lnSpc>
                <a:spcPct val="100000"/>
              </a:lnSpc>
              <a:spcBef>
                <a:spcPts val="130"/>
              </a:spcBef>
            </a:pPr>
            <a:r>
              <a:rPr sz="1950" b="1" spc="10" dirty="0">
                <a:solidFill>
                  <a:srgbClr val="C45911"/>
                </a:solidFill>
                <a:latin typeface="Carlito"/>
                <a:cs typeface="Carlito"/>
              </a:rPr>
              <a:t>Non-Functional</a:t>
            </a:r>
            <a:r>
              <a:rPr sz="1950" b="1" spc="-80" dirty="0">
                <a:solidFill>
                  <a:srgbClr val="C45911"/>
                </a:solidFill>
                <a:latin typeface="Carlito"/>
                <a:cs typeface="Carlito"/>
              </a:rPr>
              <a:t> </a:t>
            </a:r>
            <a:r>
              <a:rPr sz="1950" b="1" spc="-15" dirty="0">
                <a:solidFill>
                  <a:srgbClr val="C45911"/>
                </a:solidFill>
                <a:latin typeface="Carlito"/>
                <a:cs typeface="Carlito"/>
              </a:rPr>
              <a:t>Testing</a:t>
            </a:r>
            <a:endParaRPr sz="195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72293" y="2896618"/>
            <a:ext cx="6493510" cy="2165350"/>
          </a:xfrm>
          <a:prstGeom prst="rect">
            <a:avLst/>
          </a:prstGeom>
        </p:spPr>
        <p:txBody>
          <a:bodyPr vert="horz" wrap="square" lIns="0" tIns="14604" rIns="0" bIns="0" rtlCol="0">
            <a:spAutoFit/>
          </a:bodyPr>
          <a:lstStyle/>
          <a:p>
            <a:pPr marL="238125" indent="-226060">
              <a:lnSpc>
                <a:spcPct val="100000"/>
              </a:lnSpc>
              <a:spcBef>
                <a:spcPts val="114"/>
              </a:spcBef>
              <a:buClr>
                <a:srgbClr val="FF0000"/>
              </a:buClr>
              <a:buSzPct val="80434"/>
              <a:buFont typeface="Georgia"/>
              <a:buChar char=""/>
              <a:tabLst>
                <a:tab pos="238760" algn="l"/>
              </a:tabLst>
            </a:pPr>
            <a:r>
              <a:rPr sz="2300" spc="5" dirty="0">
                <a:solidFill>
                  <a:srgbClr val="0000FF"/>
                </a:solidFill>
                <a:latin typeface="Trebuchet MS"/>
                <a:cs typeface="Trebuchet MS"/>
              </a:rPr>
              <a:t>When </a:t>
            </a:r>
            <a:r>
              <a:rPr sz="2300" spc="10" dirty="0">
                <a:solidFill>
                  <a:srgbClr val="0000FF"/>
                </a:solidFill>
                <a:latin typeface="Trebuchet MS"/>
                <a:cs typeface="Trebuchet MS"/>
              </a:rPr>
              <a:t>to </a:t>
            </a:r>
            <a:r>
              <a:rPr sz="2300" dirty="0">
                <a:solidFill>
                  <a:srgbClr val="0000FF"/>
                </a:solidFill>
                <a:latin typeface="Trebuchet MS"/>
                <a:cs typeface="Trebuchet MS"/>
              </a:rPr>
              <a:t>start</a:t>
            </a:r>
            <a:r>
              <a:rPr sz="2300" spc="-65" dirty="0">
                <a:solidFill>
                  <a:srgbClr val="0000FF"/>
                </a:solidFill>
                <a:latin typeface="Trebuchet MS"/>
                <a:cs typeface="Trebuchet MS"/>
              </a:rPr>
              <a:t> </a:t>
            </a:r>
            <a:r>
              <a:rPr sz="2300" spc="5" dirty="0">
                <a:solidFill>
                  <a:srgbClr val="0000FF"/>
                </a:solidFill>
                <a:latin typeface="Trebuchet MS"/>
                <a:cs typeface="Trebuchet MS"/>
              </a:rPr>
              <a:t>execution</a:t>
            </a:r>
            <a:endParaRPr sz="2300">
              <a:latin typeface="Trebuchet MS"/>
              <a:cs typeface="Trebuchet MS"/>
            </a:endParaRPr>
          </a:p>
          <a:p>
            <a:pPr marL="609600" lvl="1" indent="-219710">
              <a:lnSpc>
                <a:spcPct val="100000"/>
              </a:lnSpc>
              <a:spcBef>
                <a:spcPts val="35"/>
              </a:spcBef>
              <a:buClr>
                <a:srgbClr val="FF0000"/>
              </a:buClr>
              <a:buSzPct val="79487"/>
              <a:buFont typeface="Georgia"/>
              <a:buChar char=""/>
              <a:tabLst>
                <a:tab pos="609600" algn="l"/>
                <a:tab pos="610235" algn="l"/>
              </a:tabLst>
            </a:pPr>
            <a:r>
              <a:rPr sz="1950" dirty="0">
                <a:solidFill>
                  <a:srgbClr val="0000FF"/>
                </a:solidFill>
                <a:latin typeface="Trebuchet MS"/>
                <a:cs typeface="Trebuchet MS"/>
              </a:rPr>
              <a:t>Product </a:t>
            </a:r>
            <a:r>
              <a:rPr sz="1950" spc="15" dirty="0">
                <a:solidFill>
                  <a:srgbClr val="0000FF"/>
                </a:solidFill>
                <a:latin typeface="Trebuchet MS"/>
                <a:cs typeface="Trebuchet MS"/>
              </a:rPr>
              <a:t>does not </a:t>
            </a:r>
            <a:r>
              <a:rPr sz="1950" spc="10" dirty="0">
                <a:solidFill>
                  <a:srgbClr val="0000FF"/>
                </a:solidFill>
                <a:latin typeface="Trebuchet MS"/>
                <a:cs typeface="Trebuchet MS"/>
              </a:rPr>
              <a:t>have basic</a:t>
            </a:r>
            <a:r>
              <a:rPr sz="1950" spc="-25" dirty="0">
                <a:solidFill>
                  <a:srgbClr val="0000FF"/>
                </a:solidFill>
                <a:latin typeface="Trebuchet MS"/>
                <a:cs typeface="Trebuchet MS"/>
              </a:rPr>
              <a:t> </a:t>
            </a:r>
            <a:r>
              <a:rPr sz="1950" spc="10" dirty="0">
                <a:solidFill>
                  <a:srgbClr val="0000FF"/>
                </a:solidFill>
                <a:latin typeface="Trebuchet MS"/>
                <a:cs typeface="Trebuchet MS"/>
              </a:rPr>
              <a:t>issues</a:t>
            </a:r>
            <a:endParaRPr sz="1950">
              <a:latin typeface="Trebuchet MS"/>
              <a:cs typeface="Trebuchet MS"/>
            </a:endParaRPr>
          </a:p>
          <a:p>
            <a:pPr marL="609600" lvl="1" indent="-219710">
              <a:lnSpc>
                <a:spcPct val="100000"/>
              </a:lnSpc>
              <a:spcBef>
                <a:spcPts val="40"/>
              </a:spcBef>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Meets the minimum</a:t>
            </a:r>
            <a:r>
              <a:rPr sz="1950" spc="30" dirty="0">
                <a:solidFill>
                  <a:srgbClr val="0000FF"/>
                </a:solidFill>
                <a:latin typeface="Trebuchet MS"/>
                <a:cs typeface="Trebuchet MS"/>
              </a:rPr>
              <a:t> </a:t>
            </a:r>
            <a:r>
              <a:rPr sz="1950" spc="5" dirty="0">
                <a:solidFill>
                  <a:srgbClr val="0000FF"/>
                </a:solidFill>
                <a:latin typeface="Trebuchet MS"/>
                <a:cs typeface="Trebuchet MS"/>
              </a:rPr>
              <a:t>criteria</a:t>
            </a:r>
            <a:endParaRPr sz="1950">
              <a:latin typeface="Trebuchet MS"/>
              <a:cs typeface="Trebuchet MS"/>
            </a:endParaRPr>
          </a:p>
          <a:p>
            <a:pPr marL="238125" indent="-226060">
              <a:lnSpc>
                <a:spcPct val="100000"/>
              </a:lnSpc>
              <a:spcBef>
                <a:spcPts val="1785"/>
              </a:spcBef>
              <a:buClr>
                <a:srgbClr val="FF0000"/>
              </a:buClr>
              <a:buSzPct val="80434"/>
              <a:buFont typeface="Georgia"/>
              <a:buChar char=""/>
              <a:tabLst>
                <a:tab pos="238760" algn="l"/>
              </a:tabLst>
            </a:pPr>
            <a:r>
              <a:rPr sz="2300" spc="5" dirty="0">
                <a:solidFill>
                  <a:srgbClr val="0000FF"/>
                </a:solidFill>
                <a:latin typeface="Trebuchet MS"/>
                <a:cs typeface="Trebuchet MS"/>
              </a:rPr>
              <a:t>When </a:t>
            </a:r>
            <a:r>
              <a:rPr sz="2300" spc="10" dirty="0">
                <a:solidFill>
                  <a:srgbClr val="0000FF"/>
                </a:solidFill>
                <a:latin typeface="Trebuchet MS"/>
                <a:cs typeface="Trebuchet MS"/>
              </a:rPr>
              <a:t>to </a:t>
            </a:r>
            <a:r>
              <a:rPr sz="2300" spc="-5" dirty="0">
                <a:solidFill>
                  <a:srgbClr val="0000FF"/>
                </a:solidFill>
                <a:latin typeface="Trebuchet MS"/>
                <a:cs typeface="Trebuchet MS"/>
              </a:rPr>
              <a:t>end</a:t>
            </a:r>
            <a:r>
              <a:rPr sz="2300" spc="-50" dirty="0">
                <a:solidFill>
                  <a:srgbClr val="0000FF"/>
                </a:solidFill>
                <a:latin typeface="Trebuchet MS"/>
                <a:cs typeface="Trebuchet MS"/>
              </a:rPr>
              <a:t> </a:t>
            </a:r>
            <a:r>
              <a:rPr sz="2300" spc="5" dirty="0">
                <a:solidFill>
                  <a:srgbClr val="0000FF"/>
                </a:solidFill>
                <a:latin typeface="Trebuchet MS"/>
                <a:cs typeface="Trebuchet MS"/>
              </a:rPr>
              <a:t>execution</a:t>
            </a:r>
            <a:endParaRPr sz="2300">
              <a:latin typeface="Trebuchet MS"/>
              <a:cs typeface="Trebuchet MS"/>
            </a:endParaRPr>
          </a:p>
          <a:p>
            <a:pPr marL="609600" lvl="1" indent="-219710">
              <a:lnSpc>
                <a:spcPct val="100000"/>
              </a:lnSpc>
              <a:spcBef>
                <a:spcPts val="50"/>
              </a:spcBef>
              <a:buClr>
                <a:srgbClr val="FF0000"/>
              </a:buClr>
              <a:buSzPct val="79487"/>
              <a:buFont typeface="Georgia"/>
              <a:buChar char=""/>
              <a:tabLst>
                <a:tab pos="609600" algn="l"/>
                <a:tab pos="610235" algn="l"/>
              </a:tabLst>
            </a:pPr>
            <a:r>
              <a:rPr sz="1950" spc="-50" dirty="0">
                <a:solidFill>
                  <a:srgbClr val="0000FF"/>
                </a:solidFill>
                <a:latin typeface="Trebuchet MS"/>
                <a:cs typeface="Trebuchet MS"/>
              </a:rPr>
              <a:t>Test </a:t>
            </a:r>
            <a:r>
              <a:rPr sz="1950" spc="10" dirty="0">
                <a:solidFill>
                  <a:srgbClr val="0000FF"/>
                </a:solidFill>
                <a:latin typeface="Trebuchet MS"/>
                <a:cs typeface="Trebuchet MS"/>
              </a:rPr>
              <a:t>results sufficient </a:t>
            </a:r>
            <a:r>
              <a:rPr sz="1950" spc="5" dirty="0">
                <a:solidFill>
                  <a:srgbClr val="0000FF"/>
                </a:solidFill>
                <a:latin typeface="Trebuchet MS"/>
                <a:cs typeface="Trebuchet MS"/>
              </a:rPr>
              <a:t>to </a:t>
            </a:r>
            <a:r>
              <a:rPr sz="1950" spc="15" dirty="0">
                <a:solidFill>
                  <a:srgbClr val="0000FF"/>
                </a:solidFill>
                <a:latin typeface="Trebuchet MS"/>
                <a:cs typeface="Trebuchet MS"/>
              </a:rPr>
              <a:t>make </a:t>
            </a:r>
            <a:r>
              <a:rPr sz="1950" spc="10" dirty="0">
                <a:solidFill>
                  <a:srgbClr val="0000FF"/>
                </a:solidFill>
                <a:latin typeface="Trebuchet MS"/>
                <a:cs typeface="Trebuchet MS"/>
              </a:rPr>
              <a:t>analysis </a:t>
            </a:r>
            <a:r>
              <a:rPr sz="1950" spc="15" dirty="0">
                <a:solidFill>
                  <a:srgbClr val="0000FF"/>
                </a:solidFill>
                <a:latin typeface="Trebuchet MS"/>
                <a:cs typeface="Trebuchet MS"/>
              </a:rPr>
              <a:t>/</a:t>
            </a:r>
            <a:r>
              <a:rPr sz="1950" spc="80" dirty="0">
                <a:solidFill>
                  <a:srgbClr val="0000FF"/>
                </a:solidFill>
                <a:latin typeface="Trebuchet MS"/>
                <a:cs typeface="Trebuchet MS"/>
              </a:rPr>
              <a:t> </a:t>
            </a:r>
            <a:r>
              <a:rPr sz="1950" spc="10" dirty="0">
                <a:solidFill>
                  <a:srgbClr val="0000FF"/>
                </a:solidFill>
                <a:latin typeface="Trebuchet MS"/>
                <a:cs typeface="Trebuchet MS"/>
              </a:rPr>
              <a:t>judgement</a:t>
            </a:r>
            <a:endParaRPr sz="1950">
              <a:latin typeface="Trebuchet MS"/>
              <a:cs typeface="Trebuchet MS"/>
            </a:endParaRPr>
          </a:p>
          <a:p>
            <a:pPr marL="609600" lvl="1" indent="-219710">
              <a:lnSpc>
                <a:spcPct val="100000"/>
              </a:lnSpc>
              <a:spcBef>
                <a:spcPts val="35"/>
              </a:spcBef>
              <a:buClr>
                <a:srgbClr val="FF0000"/>
              </a:buClr>
              <a:buSzPct val="79487"/>
              <a:buFont typeface="Georgia"/>
              <a:buChar char=""/>
              <a:tabLst>
                <a:tab pos="609600" algn="l"/>
                <a:tab pos="610235" algn="l"/>
              </a:tabLst>
            </a:pPr>
            <a:r>
              <a:rPr sz="1950" spc="10" dirty="0">
                <a:solidFill>
                  <a:srgbClr val="0000FF"/>
                </a:solidFill>
                <a:latin typeface="Trebuchet MS"/>
                <a:cs typeface="Trebuchet MS"/>
              </a:rPr>
              <a:t>Align </a:t>
            </a:r>
            <a:r>
              <a:rPr sz="1950" spc="15" dirty="0">
                <a:solidFill>
                  <a:srgbClr val="0000FF"/>
                </a:solidFill>
                <a:latin typeface="Trebuchet MS"/>
                <a:cs typeface="Trebuchet MS"/>
              </a:rPr>
              <a:t>to </a:t>
            </a:r>
            <a:r>
              <a:rPr sz="1950" spc="10" dirty="0">
                <a:solidFill>
                  <a:srgbClr val="0000FF"/>
                </a:solidFill>
                <a:latin typeface="Trebuchet MS"/>
                <a:cs typeface="Trebuchet MS"/>
              </a:rPr>
              <a:t>product release</a:t>
            </a:r>
            <a:r>
              <a:rPr sz="1950" spc="5" dirty="0">
                <a:solidFill>
                  <a:srgbClr val="0000FF"/>
                </a:solidFill>
                <a:latin typeface="Trebuchet MS"/>
                <a:cs typeface="Trebuchet MS"/>
              </a:rPr>
              <a:t> </a:t>
            </a:r>
            <a:r>
              <a:rPr sz="1950" spc="10" dirty="0">
                <a:solidFill>
                  <a:srgbClr val="0000FF"/>
                </a:solidFill>
                <a:latin typeface="Trebuchet MS"/>
                <a:cs typeface="Trebuchet MS"/>
              </a:rPr>
              <a:t>schedule</a:t>
            </a:r>
            <a:endParaRPr sz="1950">
              <a:latin typeface="Trebuchet MS"/>
              <a:cs typeface="Trebuchet MS"/>
            </a:endParaRPr>
          </a:p>
        </p:txBody>
      </p:sp>
      <p:sp>
        <p:nvSpPr>
          <p:cNvPr id="3" name="object 3"/>
          <p:cNvSpPr/>
          <p:nvPr/>
        </p:nvSpPr>
        <p:spPr>
          <a:xfrm>
            <a:off x="8790431" y="1438655"/>
            <a:ext cx="778764" cy="11658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128266"/>
            <a:ext cx="6830695" cy="32384"/>
          </a:xfrm>
          <a:custGeom>
            <a:avLst/>
            <a:gdLst/>
            <a:ahLst/>
            <a:cxnLst/>
            <a:rect l="l" t="t" r="r" b="b"/>
            <a:pathLst>
              <a:path w="6830695" h="32385">
                <a:moveTo>
                  <a:pt x="6830568" y="32004"/>
                </a:moveTo>
                <a:lnTo>
                  <a:pt x="0" y="32004"/>
                </a:lnTo>
                <a:lnTo>
                  <a:pt x="0" y="0"/>
                </a:lnTo>
                <a:lnTo>
                  <a:pt x="6830568" y="0"/>
                </a:lnTo>
                <a:lnTo>
                  <a:pt x="6830568" y="32004"/>
                </a:lnTo>
                <a:close/>
              </a:path>
            </a:pathLst>
          </a:custGeom>
          <a:solidFill>
            <a:srgbClr val="C45911"/>
          </a:solidFill>
        </p:spPr>
        <p:txBody>
          <a:bodyPr wrap="square" lIns="0" tIns="0" rIns="0" bIns="0" rtlCol="0"/>
          <a:lstStyle/>
          <a:p>
            <a:endParaRPr/>
          </a:p>
        </p:txBody>
      </p:sp>
      <p:sp>
        <p:nvSpPr>
          <p:cNvPr id="5" name="object 5"/>
          <p:cNvSpPr txBox="1">
            <a:spLocks noGrp="1"/>
          </p:cNvSpPr>
          <p:nvPr>
            <p:ph type="title"/>
          </p:nvPr>
        </p:nvSpPr>
        <p:spPr>
          <a:xfrm>
            <a:off x="388062" y="1275042"/>
            <a:ext cx="2964738" cy="316753"/>
          </a:xfrm>
          <a:prstGeom prst="rect">
            <a:avLst/>
          </a:prstGeom>
        </p:spPr>
        <p:txBody>
          <a:bodyPr vert="horz" wrap="square" lIns="0" tIns="16510" rIns="0" bIns="0" rtlCol="0">
            <a:spAutoFit/>
          </a:bodyPr>
          <a:lstStyle/>
          <a:p>
            <a:pPr marL="12700">
              <a:lnSpc>
                <a:spcPct val="100000"/>
              </a:lnSpc>
              <a:spcBef>
                <a:spcPts val="130"/>
              </a:spcBef>
            </a:pPr>
            <a:r>
              <a:rPr sz="1950" b="1" spc="5" dirty="0">
                <a:solidFill>
                  <a:srgbClr val="2F5497"/>
                </a:solidFill>
                <a:latin typeface="Carlito"/>
                <a:cs typeface="Carlito"/>
              </a:rPr>
              <a:t>SOFTWARE</a:t>
            </a:r>
            <a:r>
              <a:rPr sz="1950" b="1" spc="-90" dirty="0">
                <a:solidFill>
                  <a:srgbClr val="2F5497"/>
                </a:solidFill>
                <a:latin typeface="Carlito"/>
                <a:cs typeface="Carlito"/>
              </a:rPr>
              <a:t> </a:t>
            </a:r>
            <a:r>
              <a:rPr sz="1950" b="1" spc="5" dirty="0">
                <a:solidFill>
                  <a:srgbClr val="2F5497"/>
                </a:solidFill>
                <a:latin typeface="Carlito"/>
                <a:cs typeface="Carlito"/>
              </a:rPr>
              <a:t>TESTING</a:t>
            </a:r>
            <a:endParaRPr sz="1950">
              <a:latin typeface="Carlito"/>
              <a:cs typeface="Carlito"/>
            </a:endParaRPr>
          </a:p>
        </p:txBody>
      </p:sp>
      <p:sp>
        <p:nvSpPr>
          <p:cNvPr id="6" name="object 6"/>
          <p:cNvSpPr txBox="1"/>
          <p:nvPr/>
        </p:nvSpPr>
        <p:spPr>
          <a:xfrm>
            <a:off x="363750" y="1656038"/>
            <a:ext cx="3751049" cy="325162"/>
          </a:xfrm>
          <a:prstGeom prst="rect">
            <a:avLst/>
          </a:prstGeom>
        </p:spPr>
        <p:txBody>
          <a:bodyPr vert="horz" wrap="square" lIns="0" tIns="16510" rIns="0" bIns="0" rtlCol="0">
            <a:spAutoFit/>
          </a:bodyPr>
          <a:lstStyle/>
          <a:p>
            <a:pPr marL="12700">
              <a:lnSpc>
                <a:spcPct val="100000"/>
              </a:lnSpc>
              <a:spcBef>
                <a:spcPts val="130"/>
              </a:spcBef>
            </a:pPr>
            <a:r>
              <a:rPr sz="1950" b="1" spc="10" dirty="0">
                <a:solidFill>
                  <a:srgbClr val="C45911"/>
                </a:solidFill>
                <a:latin typeface="Carlito"/>
                <a:cs typeface="Carlito"/>
              </a:rPr>
              <a:t>Non-Functional </a:t>
            </a:r>
            <a:r>
              <a:rPr sz="1950" b="1" spc="-35" dirty="0">
                <a:solidFill>
                  <a:srgbClr val="C45911"/>
                </a:solidFill>
                <a:latin typeface="Carlito"/>
                <a:cs typeface="Carlito"/>
              </a:rPr>
              <a:t>Test</a:t>
            </a:r>
            <a:r>
              <a:rPr sz="1950" b="1" spc="-65" dirty="0">
                <a:solidFill>
                  <a:srgbClr val="C45911"/>
                </a:solidFill>
                <a:latin typeface="Carlito"/>
                <a:cs typeface="Carlito"/>
              </a:rPr>
              <a:t> </a:t>
            </a:r>
            <a:r>
              <a:rPr sz="1950" b="1" spc="10" dirty="0">
                <a:solidFill>
                  <a:srgbClr val="C45911"/>
                </a:solidFill>
                <a:latin typeface="Carlito"/>
                <a:cs typeface="Carlito"/>
              </a:rPr>
              <a:t>Planning</a:t>
            </a:r>
            <a:endParaRPr sz="195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55663986BB9D43985567A3AC0DB644" ma:contentTypeVersion="3" ma:contentTypeDescription="Create a new document." ma:contentTypeScope="" ma:versionID="e872d2dc2a5d4e9b375433a003e2f625">
  <xsd:schema xmlns:xsd="http://www.w3.org/2001/XMLSchema" xmlns:xs="http://www.w3.org/2001/XMLSchema" xmlns:p="http://schemas.microsoft.com/office/2006/metadata/properties" xmlns:ns2="302dcb64-fe86-4e7e-8e0a-3121f0c50126" targetNamespace="http://schemas.microsoft.com/office/2006/metadata/properties" ma:root="true" ma:fieldsID="c932e5204d78204e00a4fc25ac4775fa" ns2:_="">
    <xsd:import namespace="302dcb64-fe86-4e7e-8e0a-3121f0c50126"/>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dcb64-fe86-4e7e-8e0a-3121f0c501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ECD751-6569-4580-914C-91E476D9FF4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C1C92AE-50A3-421B-9BA2-B6C58A22BB70}">
  <ds:schemaRefs>
    <ds:schemaRef ds:uri="http://schemas.microsoft.com/sharepoint/v3/contenttype/forms"/>
  </ds:schemaRefs>
</ds:datastoreItem>
</file>

<file path=customXml/itemProps3.xml><?xml version="1.0" encoding="utf-8"?>
<ds:datastoreItem xmlns:ds="http://schemas.openxmlformats.org/officeDocument/2006/customXml" ds:itemID="{07A3837F-6A27-42C4-8C07-67BC4B9C4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dcb64-fe86-4e7e-8e0a-3121f0c501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76</TotalTime>
  <Words>2039</Words>
  <Application>Microsoft Office PowerPoint</Application>
  <PresentationFormat>Custom</PresentationFormat>
  <Paragraphs>300</Paragraphs>
  <Slides>31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Carlito</vt:lpstr>
      <vt:lpstr>Georgia</vt:lpstr>
      <vt:lpstr>Times New Roman</vt:lpstr>
      <vt:lpstr>Trebuchet MS</vt:lpstr>
      <vt:lpstr>UKIJ Basma</vt:lpstr>
      <vt:lpstr>Office Theme</vt:lpstr>
      <vt:lpstr>SOFTWARE TESTING UE18CS400SB</vt:lpstr>
      <vt:lpstr>SOFTWARE TESTING</vt:lpstr>
      <vt:lpstr>SOFTWARE TESTING</vt:lpstr>
      <vt:lpstr>SOFTWARE TESTING</vt:lpstr>
      <vt:lpstr>PowerPoint Presentation</vt:lpstr>
      <vt:lpstr>PowerPoint Presentation</vt:lpstr>
      <vt:lpstr>SOFTWARE TESTING</vt:lpstr>
      <vt:lpstr>SOFTWARE TESTING</vt:lpstr>
      <vt:lpstr>SOFTWARE TESTING</vt:lpstr>
      <vt:lpstr>PowerPoint Presentation</vt:lpstr>
      <vt:lpstr>PowerPoint Presentation</vt:lpstr>
      <vt:lpstr> The test cases will focus on to test the  maximum limits of the features, utilities and  performing some basic operations</vt:lpstr>
      <vt:lpstr>  Based on a number of tests, documenting data  and analysis</vt:lpstr>
      <vt:lpstr>SOFTWARE TESTING</vt:lpstr>
      <vt:lpstr>SOFTWARE TESTING</vt:lpstr>
      <vt:lpstr># of failures in a given run Interval of defect free operation - MTBF</vt:lpstr>
      <vt:lpstr>PowerPoint Presentation</vt:lpstr>
      <vt:lpstr> Run the application with very high load</vt:lpstr>
      <vt:lpstr> As the resource / load ratio decreases,  performance should go down gradually.</vt:lpstr>
      <vt:lpstr> System hang permanently.</vt:lpstr>
      <vt:lpstr>SOFTWARE TESTING</vt:lpstr>
      <vt:lpstr>PowerPoint Presentation</vt:lpstr>
      <vt:lpstr>PowerPoint Presentation</vt:lpstr>
      <vt:lpstr>SOFTWARE TESTING</vt:lpstr>
      <vt:lpstr> Regression testing is a black box testing technique.</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ST-17.pptx</dc:title>
  <dc:creator>Sunitha</dc:creator>
  <cp:lastModifiedBy>sagarika chavan</cp:lastModifiedBy>
  <cp:revision>53</cp:revision>
  <dcterms:created xsi:type="dcterms:W3CDTF">2021-09-15T07:06:56Z</dcterms:created>
  <dcterms:modified xsi:type="dcterms:W3CDTF">2022-11-24T12:26:57Z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2021-04-19T00:00:00Z</vt:filetime>
  </property>
  <property fmtid="{D5CDD505-2E9C-101B-9397-08002B2CF9AE}" pid="3" name="LastSaved">
    <vt:filetime>2021-09-15T00:00:00Z</vt:filetime>
  </property>
  <property fmtid="{D5CDD505-2E9C-101B-9397-08002B2CF9AE}" pid="4" name="ContentTypeId">
    <vt:lpwstr>0x0101006555663986BB9D43985567A3AC0DB644</vt:lpwstr>
  </property>
</Properties>
</file>