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4"/>
  </p:notesMasterIdLst>
  <p:sldIdLst>
    <p:sldId id="33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33" r:id="rId2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8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0-20T08:23:56.29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0-20T08:17:21.36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1550 0,'0'27,"56"-27,57 0,27 0,56 0,1 0,-58 0,86 0,-112 0,-2 0,-26 0,-29 0,28 0,-56 0</inkml:trace>
  <inkml:trace contextRef="#ctx0" brushRef="#br0" timeOffset="1184">1971 1341,'28'0,"0"0,84 0,1 0,26 0,58 0,-28 0,-29 0,0 0,56 0,-112 0,1 0,-29 0,-28 0</inkml:trace>
  <inkml:trace contextRef="#ctx0" brushRef="#br0" timeOffset="15897">3598 2080,'0'-54,"0"26,0 1,0-27,-28 54,-28 0,0-28,-29-27,29 55,-28-27,-28 27,0 0,0 0,-1 0,2 0,-86 0,57 0,-28 0,55 0,1 0,-56 0,84 0,-1 0,-26 27,27-27,-57 0,57 28,-56-28,56 0,-29 27,57-27,-28 0,-28 28,0 26,84-54,-85 55,57-28,28 0,-27 1,-2 0,57-1,-28-27,0 55,0-55,28 27,0 27,-56 2,56-29,0 0,0 28,0-28,0 28,0-27,28-1,0-27,28 28,1-1,54 0,-27 0,85-27,-1 55,-56-55,29 0,54 0,-54 0,28 27,-30-27,58 0,-29 0,0 0,29 0,-1 0,-55 0,83 0,-56 0,-27 0,26 0,-26 0,-29 0,0 0,-56 0,28 0,1 0,-1 0,-57-27,1 27,1 0,-1-27,0-1,0 1,0 0,-28 0,0-1,0-27,28 55,-28-28,0 1,0 0,0 0,0-1,-28 28,0-27,-28 0,56-1,-28 28,-1 0,1-28,1 28,-1 0,28-27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58171-D6D6-4509-9E28-33A0B436141E}" type="datetimeFigureOut">
              <a:rPr lang="en-US" smtClean="0"/>
              <a:pPr/>
              <a:t>11/24/2022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EDF45-6230-418C-A560-CCE4FD64F6F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JUnit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Annotations is </a:t>
            </a:r>
            <a:r>
              <a:rPr lang="en-IN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special form of syntactic meta-data that can be added to Java source code for better code readability and structure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Variables, parameters, packages, methods and classes can be annotated. Annotations were introduced in Junit4, which makes Java code more readable and simple.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EDF45-6230-418C-A560-CCE4FD64F6F1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Smoke testing in software is a quick test done after a build has completed successfully, but before QA fully tests it.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EDF45-6230-418C-A560-CCE4FD64F6F1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 u="heavy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 u="heavy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 u="heavy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9529" y="1877839"/>
            <a:ext cx="7419340" cy="1135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 u="heavy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6286" y="2625089"/>
            <a:ext cx="6531609" cy="3718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ftwaretestinghelp.com/jmeter-componen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oW2pBak1_Q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79ziz5Stk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unit-tutorial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tutorialspoint.com/junit/junit_overview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hyperlink" Target="https://www.youtube.com/watch?v=WSFpd48aJ3s" TargetMode="External"/><Relationship Id="rId4" Type="http://schemas.openxmlformats.org/officeDocument/2006/relationships/hyperlink" Target="https://www.youtube.com/watch?v=mqT2mkNhve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3505200"/>
            <a:ext cx="4495800" cy="7521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-5" dirty="0">
                <a:solidFill>
                  <a:schemeClr val="accent6">
                    <a:lumMod val="75000"/>
                  </a:schemeClr>
                </a:solidFill>
              </a:rPr>
              <a:t>SOFTWARE</a:t>
            </a:r>
            <a:r>
              <a:rPr b="1" spc="-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</a:rPr>
              <a:t>TESTING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UE18CS400SB</a:t>
            </a:r>
            <a:endParaRPr sz="2050" b="1"/>
          </a:p>
        </p:txBody>
      </p:sp>
      <p:sp>
        <p:nvSpPr>
          <p:cNvPr id="3" name="object 3"/>
          <p:cNvSpPr txBox="1"/>
          <p:nvPr/>
        </p:nvSpPr>
        <p:spPr>
          <a:xfrm>
            <a:off x="4009166" y="4710130"/>
            <a:ext cx="5153025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00" lvl="0"/>
            <a:r>
              <a:rPr lang="en-IN" sz="2000" dirty="0">
                <a:ea typeface="Calibri"/>
                <a:cs typeface="Calibri"/>
                <a:sym typeface="Calibri"/>
              </a:rPr>
              <a:t>Prof. </a:t>
            </a:r>
            <a:r>
              <a:rPr lang="en-IN" sz="2000" dirty="0" err="1">
                <a:ea typeface="Calibri"/>
                <a:cs typeface="Calibri"/>
                <a:sym typeface="Calibri"/>
              </a:rPr>
              <a:t>Venkatesh</a:t>
            </a:r>
            <a:r>
              <a:rPr lang="en-IN" sz="2000" dirty="0">
                <a:ea typeface="Calibri"/>
                <a:cs typeface="Calibri"/>
                <a:sym typeface="Calibri"/>
              </a:rPr>
              <a:t> Prasad</a:t>
            </a:r>
            <a:endParaRPr lang="en-IN" sz="1600" dirty="0"/>
          </a:p>
          <a:p>
            <a:pPr marL="12600" lvl="0"/>
            <a:r>
              <a:rPr lang="en-IN" sz="2000" dirty="0">
                <a:ea typeface="Calibri"/>
                <a:cs typeface="Calibri"/>
                <a:sym typeface="Calibri"/>
              </a:rPr>
              <a:t>venkateshprasad@pes.edu</a:t>
            </a:r>
            <a:endParaRPr lang="en-IN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600" lvl="0">
              <a:buClr>
                <a:srgbClr val="000000"/>
              </a:buClr>
              <a:buSzPts val="2400"/>
            </a:pPr>
            <a:r>
              <a:rPr lang="en-I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Department of Computer Science</a:t>
            </a:r>
            <a:endParaRPr lang="en-IN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" y="5586983"/>
            <a:ext cx="881380" cy="890269"/>
          </a:xfrm>
          <a:custGeom>
            <a:avLst/>
            <a:gdLst/>
            <a:ahLst/>
            <a:cxnLst/>
            <a:rect l="l" t="t" r="r" b="b"/>
            <a:pathLst>
              <a:path w="881380" h="890270">
                <a:moveTo>
                  <a:pt x="880872" y="851916"/>
                </a:moveTo>
                <a:lnTo>
                  <a:pt x="38100" y="851916"/>
                </a:lnTo>
                <a:lnTo>
                  <a:pt x="38100" y="0"/>
                </a:lnTo>
                <a:lnTo>
                  <a:pt x="0" y="0"/>
                </a:lnTo>
                <a:lnTo>
                  <a:pt x="0" y="851916"/>
                </a:lnTo>
                <a:lnTo>
                  <a:pt x="0" y="880872"/>
                </a:lnTo>
                <a:lnTo>
                  <a:pt x="0" y="890016"/>
                </a:lnTo>
                <a:lnTo>
                  <a:pt x="880872" y="890016"/>
                </a:lnTo>
                <a:lnTo>
                  <a:pt x="880872" y="851916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0" y="4648200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519" y="0"/>
                </a:lnTo>
              </a:path>
            </a:pathLst>
          </a:custGeom>
          <a:ln w="32004">
            <a:solidFill>
              <a:srgbClr val="C459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2560" y="2378964"/>
            <a:ext cx="1967483" cy="2939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6548" y="1278635"/>
            <a:ext cx="881380" cy="889000"/>
          </a:xfrm>
          <a:custGeom>
            <a:avLst/>
            <a:gdLst/>
            <a:ahLst/>
            <a:cxnLst/>
            <a:rect l="l" t="t" r="r" b="b"/>
            <a:pathLst>
              <a:path w="881379" h="889000">
                <a:moveTo>
                  <a:pt x="880872" y="0"/>
                </a:moveTo>
                <a:lnTo>
                  <a:pt x="0" y="0"/>
                </a:lnTo>
                <a:lnTo>
                  <a:pt x="0" y="36576"/>
                </a:lnTo>
                <a:lnTo>
                  <a:pt x="842772" y="36576"/>
                </a:lnTo>
                <a:lnTo>
                  <a:pt x="842772" y="888492"/>
                </a:lnTo>
                <a:lnTo>
                  <a:pt x="880872" y="888492"/>
                </a:lnTo>
                <a:lnTo>
                  <a:pt x="880872" y="36576"/>
                </a:lnTo>
                <a:lnTo>
                  <a:pt x="880872" y="9144"/>
                </a:lnTo>
                <a:lnTo>
                  <a:pt x="880872" y="0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2269" y="2566803"/>
            <a:ext cx="6299200" cy="108204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8285" indent="-236220">
              <a:lnSpc>
                <a:spcPct val="100000"/>
              </a:lnSpc>
              <a:spcBef>
                <a:spcPts val="890"/>
              </a:spcBef>
              <a:buClr>
                <a:srgbClr val="FF0000"/>
              </a:buClr>
              <a:buSzPct val="78787"/>
              <a:buFont typeface="Georgia"/>
              <a:buChar char=""/>
              <a:tabLst>
                <a:tab pos="248285" algn="l"/>
                <a:tab pos="248920" algn="l"/>
              </a:tabLst>
            </a:pPr>
            <a:r>
              <a:rPr sz="1650" spc="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Can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run </a:t>
            </a:r>
            <a:r>
              <a:rPr sz="1650" spc="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on </a:t>
            </a: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any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environment </a:t>
            </a:r>
            <a:r>
              <a:rPr sz="1650" spc="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that </a:t>
            </a: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supports </a:t>
            </a:r>
            <a:r>
              <a:rPr sz="1650" spc="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Java </a:t>
            </a: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Virtual</a:t>
            </a:r>
            <a:r>
              <a:rPr sz="1650" spc="-29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Machine.</a:t>
            </a:r>
            <a:endParaRPr sz="1650" dirty="0">
              <a:highlight>
                <a:srgbClr val="FFFF00"/>
              </a:highlight>
              <a:latin typeface="Trebuchet MS"/>
              <a:cs typeface="Trebuchet MS"/>
            </a:endParaRPr>
          </a:p>
          <a:p>
            <a:pPr marL="248285" indent="-2362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SzPct val="78787"/>
              <a:buFont typeface="Georgia"/>
              <a:buChar char=""/>
              <a:tabLst>
                <a:tab pos="248285" algn="l"/>
                <a:tab pos="248920" algn="l"/>
              </a:tabLst>
            </a:pP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Supports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various protocols </a:t>
            </a: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like </a:t>
            </a:r>
            <a:r>
              <a:rPr sz="1650" spc="-6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HTTP,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JDBC,</a:t>
            </a:r>
            <a:r>
              <a:rPr sz="1650" spc="-6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SMTP</a:t>
            </a:r>
            <a:endParaRPr sz="1650" dirty="0">
              <a:highlight>
                <a:srgbClr val="FFFF00"/>
              </a:highlight>
              <a:latin typeface="Trebuchet MS"/>
              <a:cs typeface="Trebuchet MS"/>
            </a:endParaRPr>
          </a:p>
          <a:p>
            <a:pPr marL="248285" indent="-2362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SzPct val="78787"/>
              <a:buFont typeface="Georgia"/>
              <a:buChar char=""/>
              <a:tabLst>
                <a:tab pos="248285" algn="l"/>
                <a:tab pos="248920" algn="l"/>
              </a:tabLst>
            </a:pPr>
            <a:r>
              <a:rPr sz="1650" spc="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Can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generate </a:t>
            </a: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different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types </a:t>
            </a:r>
            <a:r>
              <a:rPr sz="1650" spc="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of</a:t>
            </a:r>
            <a:r>
              <a:rPr sz="1650" spc="-15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reports</a:t>
            </a:r>
            <a:endParaRPr sz="1650" dirty="0">
              <a:highlight>
                <a:srgbClr val="FFFF00"/>
              </a:highlight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2269" y="4620243"/>
            <a:ext cx="10223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700" dirty="0">
                <a:solidFill>
                  <a:srgbClr val="FF0000"/>
                </a:solidFill>
                <a:latin typeface="Georgia"/>
                <a:cs typeface="Georgia"/>
              </a:rPr>
              <a:t>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2269" y="3722589"/>
            <a:ext cx="6539230" cy="28219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285" marR="5080" indent="-236220" algn="just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SzPct val="78787"/>
              <a:buFont typeface="Georgia"/>
              <a:buChar char=""/>
              <a:tabLst>
                <a:tab pos="248920" algn="l"/>
              </a:tabLst>
            </a:pP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Multi-threading framework which allows </a:t>
            </a:r>
            <a:r>
              <a:rPr sz="1650" spc="-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concurrent and  </a:t>
            </a: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simultaneous sampling of different functions by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many </a:t>
            </a: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or separate 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thread</a:t>
            </a:r>
            <a:r>
              <a:rPr sz="1650" spc="-5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groups.</a:t>
            </a:r>
            <a:endParaRPr sz="1650" dirty="0">
              <a:highlight>
                <a:srgbClr val="FFFF00"/>
              </a:highlight>
              <a:latin typeface="Trebuchet MS"/>
              <a:cs typeface="Trebuchet MS"/>
            </a:endParaRPr>
          </a:p>
          <a:p>
            <a:pPr marL="248285" marR="5715" algn="just">
              <a:lnSpc>
                <a:spcPct val="100000"/>
              </a:lnSpc>
              <a:spcBef>
                <a:spcPts val="790"/>
              </a:spcBef>
            </a:pPr>
            <a:r>
              <a:rPr lang="en-IN" sz="1600" dirty="0">
                <a:solidFill>
                  <a:srgbClr val="002060"/>
                </a:solidFill>
                <a:highlight>
                  <a:srgbClr val="FFFF00"/>
                </a:highlight>
              </a:rPr>
              <a:t>It was originally designed for testing Web Applications only but has since then evolved to test other apps. </a:t>
            </a:r>
          </a:p>
          <a:p>
            <a:pPr marL="248285" marR="5715" algn="just">
              <a:lnSpc>
                <a:spcPct val="100000"/>
              </a:lnSpc>
              <a:spcBef>
                <a:spcPts val="790"/>
              </a:spcBef>
            </a:pPr>
            <a:r>
              <a:rPr lang="en-IN" sz="1600" dirty="0">
                <a:solidFill>
                  <a:srgbClr val="002060"/>
                </a:solidFill>
              </a:rPr>
              <a:t>Useful in testing the performance of both static and dynamic resources like files, </a:t>
            </a:r>
            <a:r>
              <a:rPr lang="en-IN" sz="1600" dirty="0" err="1">
                <a:solidFill>
                  <a:srgbClr val="002060"/>
                </a:solidFill>
              </a:rPr>
              <a:t>Servlets</a:t>
            </a:r>
            <a:r>
              <a:rPr lang="en-IN" sz="1600" dirty="0">
                <a:solidFill>
                  <a:srgbClr val="002060"/>
                </a:solidFill>
              </a:rPr>
              <a:t>, Perl scripts, Java Objects, Data Bases, Queries, FTP Servers and more. </a:t>
            </a:r>
          </a:p>
          <a:p>
            <a:pPr marL="248285" marR="5715" algn="just">
              <a:lnSpc>
                <a:spcPct val="100000"/>
              </a:lnSpc>
              <a:spcBef>
                <a:spcPts val="790"/>
              </a:spcBef>
            </a:pP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Allows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for distributed 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testing and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supports plugin addition or 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removal 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as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per</a:t>
            </a:r>
            <a:r>
              <a:rPr sz="1650" spc="-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requirements.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01900" y="1951670"/>
            <a:ext cx="623506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68065" algn="l"/>
              </a:tabLst>
            </a:pPr>
            <a:r>
              <a:rPr sz="2650" spc="-5" dirty="0">
                <a:latin typeface="Times New Roman"/>
                <a:cs typeface="Times New Roman"/>
              </a:rPr>
              <a:t> 	</a:t>
            </a:r>
            <a:r>
              <a:rPr sz="2650" spc="-10" dirty="0"/>
              <a:t>JMeter </a:t>
            </a:r>
            <a:r>
              <a:rPr sz="2650" spc="-5" dirty="0"/>
              <a:t>–</a:t>
            </a:r>
            <a:r>
              <a:rPr sz="2650" spc="-40" dirty="0"/>
              <a:t> </a:t>
            </a:r>
            <a:r>
              <a:rPr sz="2650" spc="-10" dirty="0"/>
              <a:t>Features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600" y="2392211"/>
            <a:ext cx="2054225" cy="3829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285" indent="-23622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SzPct val="78787"/>
              <a:buFont typeface="Georgia"/>
              <a:buChar char=""/>
              <a:tabLst>
                <a:tab pos="248285" algn="l"/>
                <a:tab pos="248920" algn="l"/>
              </a:tabLst>
            </a:pPr>
            <a:r>
              <a:rPr sz="1600" dirty="0">
                <a:solidFill>
                  <a:srgbClr val="0000FF"/>
                </a:solidFill>
                <a:latin typeface="Trebuchet MS"/>
                <a:cs typeface="Trebuchet MS"/>
              </a:rPr>
              <a:t>Thread</a:t>
            </a:r>
            <a:r>
              <a:rPr sz="1600" spc="-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rebuchet MS"/>
                <a:cs typeface="Trebuchet MS"/>
              </a:rPr>
              <a:t>Group</a:t>
            </a:r>
            <a:endParaRPr sz="1600" dirty="0">
              <a:latin typeface="Trebuchet MS"/>
              <a:cs typeface="Trebuchet MS"/>
            </a:endParaRPr>
          </a:p>
          <a:p>
            <a:pPr marL="624840" lvl="1" indent="-23495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SzPct val="80769"/>
              <a:buFont typeface="Georgia"/>
              <a:buChar char=""/>
              <a:tabLst>
                <a:tab pos="624840" algn="l"/>
                <a:tab pos="625475" algn="l"/>
              </a:tabLst>
            </a:pPr>
            <a:r>
              <a:rPr sz="1600" spc="5" dirty="0">
                <a:solidFill>
                  <a:srgbClr val="0000FF"/>
                </a:solidFill>
                <a:latin typeface="Trebuchet MS"/>
                <a:cs typeface="Trebuchet MS"/>
              </a:rPr>
              <a:t>Number of</a:t>
            </a:r>
            <a:r>
              <a:rPr sz="160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00FF"/>
                </a:solidFill>
                <a:latin typeface="Trebuchet MS"/>
                <a:cs typeface="Trebuchet MS"/>
              </a:rPr>
              <a:t>thread</a:t>
            </a:r>
            <a:endParaRPr sz="1600" dirty="0">
              <a:latin typeface="Trebuchet MS"/>
              <a:cs typeface="Trebuchet MS"/>
            </a:endParaRPr>
          </a:p>
          <a:p>
            <a:pPr marL="624840" lvl="1" indent="-234950">
              <a:lnSpc>
                <a:spcPts val="1555"/>
              </a:lnSpc>
              <a:spcBef>
                <a:spcPts val="25"/>
              </a:spcBef>
              <a:buClr>
                <a:srgbClr val="FF0000"/>
              </a:buClr>
              <a:buSzPct val="80769"/>
              <a:buFont typeface="Georgia"/>
              <a:buChar char=""/>
              <a:tabLst>
                <a:tab pos="624840" algn="l"/>
                <a:tab pos="625475" algn="l"/>
              </a:tabLst>
            </a:pPr>
            <a:r>
              <a:rPr sz="1600" spc="5" dirty="0">
                <a:solidFill>
                  <a:srgbClr val="0000FF"/>
                </a:solidFill>
                <a:latin typeface="Trebuchet MS"/>
                <a:cs typeface="Trebuchet MS"/>
              </a:rPr>
              <a:t>Ramp-up</a:t>
            </a:r>
            <a:r>
              <a:rPr sz="1600" spc="-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00FF"/>
                </a:solidFill>
                <a:latin typeface="Trebuchet MS"/>
                <a:cs typeface="Trebuchet MS"/>
              </a:rPr>
              <a:t>time</a:t>
            </a:r>
            <a:endParaRPr sz="1600" dirty="0">
              <a:latin typeface="Trebuchet MS"/>
              <a:cs typeface="Trebuchet MS"/>
            </a:endParaRPr>
          </a:p>
          <a:p>
            <a:pPr marL="248285" indent="-236220">
              <a:lnSpc>
                <a:spcPts val="1975"/>
              </a:lnSpc>
              <a:buClr>
                <a:srgbClr val="FF0000"/>
              </a:buClr>
              <a:buSzPct val="78787"/>
              <a:buFont typeface="Georgia"/>
              <a:buChar char=""/>
              <a:tabLst>
                <a:tab pos="248285" algn="l"/>
                <a:tab pos="248920" algn="l"/>
              </a:tabLst>
            </a:pPr>
            <a:r>
              <a:rPr sz="1600" dirty="0">
                <a:solidFill>
                  <a:srgbClr val="0000FF"/>
                </a:solidFill>
                <a:latin typeface="Trebuchet MS"/>
                <a:cs typeface="Trebuchet MS"/>
              </a:rPr>
              <a:t>Sampler</a:t>
            </a:r>
            <a:endParaRPr sz="1600" dirty="0">
              <a:latin typeface="Trebuchet MS"/>
              <a:cs typeface="Trebuchet MS"/>
            </a:endParaRPr>
          </a:p>
          <a:p>
            <a:pPr marL="624840" lvl="1" indent="-234950">
              <a:lnSpc>
                <a:spcPts val="1555"/>
              </a:lnSpc>
              <a:spcBef>
                <a:spcPts val="40"/>
              </a:spcBef>
              <a:buClr>
                <a:srgbClr val="FF0000"/>
              </a:buClr>
              <a:buSzPct val="80769"/>
              <a:buFont typeface="Georgia"/>
              <a:buChar char=""/>
              <a:tabLst>
                <a:tab pos="624840" algn="l"/>
                <a:tab pos="625475" algn="l"/>
              </a:tabLst>
            </a:pPr>
            <a:r>
              <a:rPr sz="1600" spc="10" dirty="0">
                <a:solidFill>
                  <a:srgbClr val="0000FF"/>
                </a:solidFill>
                <a:latin typeface="Trebuchet MS"/>
                <a:cs typeface="Trebuchet MS"/>
              </a:rPr>
              <a:t>HTTP</a:t>
            </a:r>
            <a:r>
              <a:rPr sz="1600" spc="-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00FF"/>
                </a:solidFill>
                <a:latin typeface="Trebuchet MS"/>
                <a:cs typeface="Trebuchet MS"/>
              </a:rPr>
              <a:t>Request</a:t>
            </a:r>
            <a:endParaRPr sz="1600" dirty="0">
              <a:latin typeface="Trebuchet MS"/>
              <a:cs typeface="Trebuchet MS"/>
            </a:endParaRPr>
          </a:p>
          <a:p>
            <a:pPr marL="248285" indent="-236220">
              <a:lnSpc>
                <a:spcPts val="1975"/>
              </a:lnSpc>
              <a:buClr>
                <a:srgbClr val="FF0000"/>
              </a:buClr>
              <a:buSzPct val="78787"/>
              <a:buFont typeface="Georgia"/>
              <a:buChar char=""/>
              <a:tabLst>
                <a:tab pos="248285" algn="l"/>
                <a:tab pos="248920" algn="l"/>
              </a:tabLst>
            </a:pPr>
            <a:r>
              <a:rPr sz="1600" spc="-15" dirty="0">
                <a:solidFill>
                  <a:srgbClr val="0000FF"/>
                </a:solidFill>
                <a:latin typeface="Trebuchet MS"/>
                <a:cs typeface="Trebuchet MS"/>
              </a:rPr>
              <a:t>Timers</a:t>
            </a:r>
            <a:endParaRPr sz="1600" dirty="0">
              <a:latin typeface="Trebuchet MS"/>
              <a:cs typeface="Trebuchet MS"/>
            </a:endParaRPr>
          </a:p>
          <a:p>
            <a:pPr marL="624840" lvl="1" indent="-234950">
              <a:lnSpc>
                <a:spcPts val="1555"/>
              </a:lnSpc>
              <a:spcBef>
                <a:spcPts val="35"/>
              </a:spcBef>
              <a:buClr>
                <a:srgbClr val="FF0000"/>
              </a:buClr>
              <a:buSzPct val="80769"/>
              <a:buFont typeface="Georgia"/>
              <a:buChar char=""/>
              <a:tabLst>
                <a:tab pos="624840" algn="l"/>
                <a:tab pos="625475" algn="l"/>
              </a:tabLst>
            </a:pPr>
            <a:r>
              <a:rPr sz="1600" spc="5" dirty="0">
                <a:solidFill>
                  <a:srgbClr val="0000FF"/>
                </a:solidFill>
                <a:latin typeface="Trebuchet MS"/>
                <a:cs typeface="Trebuchet MS"/>
              </a:rPr>
              <a:t>Constant</a:t>
            </a:r>
            <a:endParaRPr sz="1600" dirty="0">
              <a:latin typeface="Trebuchet MS"/>
              <a:cs typeface="Trebuchet MS"/>
            </a:endParaRPr>
          </a:p>
          <a:p>
            <a:pPr marL="248285" indent="-236220">
              <a:lnSpc>
                <a:spcPts val="1975"/>
              </a:lnSpc>
              <a:buClr>
                <a:srgbClr val="FF0000"/>
              </a:buClr>
              <a:buSzPct val="78787"/>
              <a:buFont typeface="Georgia"/>
              <a:buChar char=""/>
              <a:tabLst>
                <a:tab pos="248285" algn="l"/>
                <a:tab pos="248920" algn="l"/>
              </a:tabLst>
            </a:pPr>
            <a:r>
              <a:rPr sz="1600" spc="-5" dirty="0">
                <a:solidFill>
                  <a:srgbClr val="0000FF"/>
                </a:solidFill>
                <a:latin typeface="Trebuchet MS"/>
                <a:cs typeface="Trebuchet MS"/>
              </a:rPr>
              <a:t>Assertions</a:t>
            </a:r>
            <a:endParaRPr sz="1600" dirty="0">
              <a:latin typeface="Trebuchet MS"/>
              <a:cs typeface="Trebuchet MS"/>
            </a:endParaRPr>
          </a:p>
          <a:p>
            <a:pPr marL="624840" lvl="1" indent="-234950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SzPct val="80769"/>
              <a:buFont typeface="Georgia"/>
              <a:buChar char=""/>
              <a:tabLst>
                <a:tab pos="624840" algn="l"/>
                <a:tab pos="625475" algn="l"/>
              </a:tabLst>
            </a:pPr>
            <a:r>
              <a:rPr sz="1600" dirty="0">
                <a:solidFill>
                  <a:srgbClr val="0000FF"/>
                </a:solidFill>
                <a:latin typeface="Trebuchet MS"/>
                <a:cs typeface="Trebuchet MS"/>
              </a:rPr>
              <a:t>Response</a:t>
            </a:r>
            <a:r>
              <a:rPr sz="1600" spc="-3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00FF"/>
                </a:solidFill>
                <a:latin typeface="Trebuchet MS"/>
                <a:cs typeface="Trebuchet MS"/>
              </a:rPr>
              <a:t>assertion</a:t>
            </a:r>
            <a:endParaRPr sz="1600" dirty="0">
              <a:latin typeface="Trebuchet MS"/>
              <a:cs typeface="Trebuchet MS"/>
            </a:endParaRPr>
          </a:p>
          <a:p>
            <a:pPr marL="624840" lvl="1" indent="-234950"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SzPct val="80769"/>
              <a:buFont typeface="Georgia"/>
              <a:buChar char=""/>
              <a:tabLst>
                <a:tab pos="624840" algn="l"/>
                <a:tab pos="625475" algn="l"/>
              </a:tabLst>
            </a:pPr>
            <a:r>
              <a:rPr sz="1600" spc="10" dirty="0">
                <a:solidFill>
                  <a:srgbClr val="0000FF"/>
                </a:solidFill>
                <a:latin typeface="Trebuchet MS"/>
                <a:cs typeface="Trebuchet MS"/>
              </a:rPr>
              <a:t>HTML</a:t>
            </a:r>
            <a:r>
              <a:rPr sz="1600" spc="-11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00FF"/>
                </a:solidFill>
                <a:latin typeface="Trebuchet MS"/>
                <a:cs typeface="Trebuchet MS"/>
              </a:rPr>
              <a:t>assertion</a:t>
            </a:r>
            <a:endParaRPr sz="1600" dirty="0">
              <a:latin typeface="Trebuchet MS"/>
              <a:cs typeface="Trebuchet MS"/>
            </a:endParaRPr>
          </a:p>
          <a:p>
            <a:pPr marL="624840" lvl="1" indent="-234950">
              <a:lnSpc>
                <a:spcPts val="1555"/>
              </a:lnSpc>
              <a:spcBef>
                <a:spcPts val="25"/>
              </a:spcBef>
              <a:buClr>
                <a:srgbClr val="FF0000"/>
              </a:buClr>
              <a:buSzPct val="80769"/>
              <a:buFont typeface="Georgia"/>
              <a:buChar char=""/>
              <a:tabLst>
                <a:tab pos="624840" algn="l"/>
                <a:tab pos="625475" algn="l"/>
              </a:tabLst>
            </a:pPr>
            <a:r>
              <a:rPr sz="1600" spc="5" dirty="0">
                <a:solidFill>
                  <a:srgbClr val="0000FF"/>
                </a:solidFill>
                <a:latin typeface="Trebuchet MS"/>
                <a:cs typeface="Trebuchet MS"/>
              </a:rPr>
              <a:t>JSON</a:t>
            </a:r>
            <a:r>
              <a:rPr sz="1600" spc="-3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00FF"/>
                </a:solidFill>
                <a:latin typeface="Trebuchet MS"/>
                <a:cs typeface="Trebuchet MS"/>
              </a:rPr>
              <a:t>assertion</a:t>
            </a:r>
            <a:endParaRPr sz="1600" dirty="0">
              <a:latin typeface="Trebuchet MS"/>
              <a:cs typeface="Trebuchet MS"/>
            </a:endParaRPr>
          </a:p>
          <a:p>
            <a:pPr marL="248285" indent="-236220">
              <a:lnSpc>
                <a:spcPts val="1975"/>
              </a:lnSpc>
              <a:buClr>
                <a:srgbClr val="FF0000"/>
              </a:buClr>
              <a:buSzPct val="78787"/>
              <a:buFont typeface="Georgia"/>
              <a:buChar char=""/>
              <a:tabLst>
                <a:tab pos="248285" algn="l"/>
                <a:tab pos="248920" algn="l"/>
              </a:tabLst>
            </a:pPr>
            <a:r>
              <a:rPr sz="1600" dirty="0">
                <a:solidFill>
                  <a:srgbClr val="0000FF"/>
                </a:solidFill>
                <a:latin typeface="Trebuchet MS"/>
                <a:cs typeface="Trebuchet MS"/>
              </a:rPr>
              <a:t>Listeners</a:t>
            </a:r>
            <a:endParaRPr sz="1600" dirty="0">
              <a:latin typeface="Trebuchet MS"/>
              <a:cs typeface="Trebuchet MS"/>
            </a:endParaRPr>
          </a:p>
          <a:p>
            <a:pPr marL="624840" lvl="1" indent="-23495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SzPct val="80769"/>
              <a:buFont typeface="Georgia"/>
              <a:buChar char=""/>
              <a:tabLst>
                <a:tab pos="624840" algn="l"/>
                <a:tab pos="625475" algn="l"/>
              </a:tabLst>
            </a:pPr>
            <a:r>
              <a:rPr sz="1600" spc="-30" dirty="0">
                <a:solidFill>
                  <a:srgbClr val="0000FF"/>
                </a:solidFill>
                <a:latin typeface="Trebuchet MS"/>
                <a:cs typeface="Trebuchet MS"/>
              </a:rPr>
              <a:t>Table</a:t>
            </a:r>
            <a:r>
              <a:rPr sz="1600" spc="-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00FF"/>
                </a:solidFill>
                <a:latin typeface="Trebuchet MS"/>
                <a:cs typeface="Trebuchet MS"/>
              </a:rPr>
              <a:t>output</a:t>
            </a:r>
            <a:endParaRPr sz="1600" dirty="0">
              <a:latin typeface="Trebuchet MS"/>
              <a:cs typeface="Trebuchet MS"/>
            </a:endParaRPr>
          </a:p>
          <a:p>
            <a:pPr marL="624840" lvl="1" indent="-234950"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SzPct val="80769"/>
              <a:buFont typeface="Georgia"/>
              <a:buChar char=""/>
              <a:tabLst>
                <a:tab pos="624840" algn="l"/>
                <a:tab pos="625475" algn="l"/>
              </a:tabLst>
            </a:pPr>
            <a:r>
              <a:rPr sz="1600" spc="-30" dirty="0">
                <a:solidFill>
                  <a:srgbClr val="0000FF"/>
                </a:solidFill>
                <a:latin typeface="Trebuchet MS"/>
                <a:cs typeface="Trebuchet MS"/>
              </a:rPr>
              <a:t>Tree</a:t>
            </a:r>
            <a:r>
              <a:rPr sz="1600" spc="-7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00FF"/>
                </a:solidFill>
                <a:latin typeface="Trebuchet MS"/>
                <a:cs typeface="Trebuchet MS"/>
              </a:rPr>
              <a:t>output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1900" y="1951670"/>
            <a:ext cx="617347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59735" algn="l"/>
              </a:tabLst>
            </a:pPr>
            <a:r>
              <a:rPr sz="2650" spc="-5" dirty="0">
                <a:latin typeface="Times New Roman"/>
                <a:cs typeface="Times New Roman"/>
              </a:rPr>
              <a:t> 	</a:t>
            </a:r>
            <a:r>
              <a:rPr sz="2650" spc="-10" dirty="0"/>
              <a:t>JMeter </a:t>
            </a:r>
            <a:r>
              <a:rPr sz="2650" spc="-5" dirty="0"/>
              <a:t>–</a:t>
            </a:r>
            <a:r>
              <a:rPr sz="2650" spc="-25" dirty="0"/>
              <a:t> </a:t>
            </a:r>
            <a:r>
              <a:rPr sz="2650" spc="-10" dirty="0"/>
              <a:t>Components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64770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https://www.softwaretestinghelp.com/jmeter-components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8246" y="2774701"/>
            <a:ext cx="98679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Advantages</a:t>
            </a:r>
            <a:endParaRPr sz="145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89170" y="3193682"/>
          <a:ext cx="7004684" cy="2255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3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0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5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</a:t>
                      </a:r>
                      <a:endParaRPr sz="115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5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</a:t>
                      </a:r>
                      <a:endParaRPr sz="1150">
                        <a:latin typeface="Georgia"/>
                        <a:cs typeface="Georgi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85"/>
                        </a:lnSpc>
                      </a:pP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Free and </a:t>
                      </a:r>
                      <a:r>
                        <a:rPr sz="1450" spc="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open </a:t>
                      </a: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source </a:t>
                      </a:r>
                      <a:r>
                        <a:rPr sz="145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testing</a:t>
                      </a:r>
                      <a:r>
                        <a:rPr sz="1450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tool.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  <a:p>
                      <a:pPr marL="83185" marR="411480">
                        <a:lnSpc>
                          <a:spcPts val="1789"/>
                        </a:lnSpc>
                        <a:spcBef>
                          <a:spcPts val="50"/>
                        </a:spcBef>
                      </a:pPr>
                      <a:r>
                        <a:rPr sz="145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Easy </a:t>
                      </a:r>
                      <a:r>
                        <a:rPr sz="1450" spc="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use </a:t>
                      </a:r>
                      <a:r>
                        <a:rPr sz="1450" spc="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GUI oriented</a:t>
                      </a:r>
                      <a:r>
                        <a:rPr sz="1450" spc="-1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and  platform</a:t>
                      </a:r>
                      <a:r>
                        <a:rPr sz="1450" spc="-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independent.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5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</a:t>
                      </a:r>
                      <a:endParaRPr sz="1150">
                        <a:latin typeface="Georgia"/>
                        <a:cs typeface="Georgi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685"/>
                        </a:lnSpc>
                      </a:pP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Limited </a:t>
                      </a:r>
                      <a:r>
                        <a:rPr sz="1450" spc="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to web</a:t>
                      </a:r>
                      <a:r>
                        <a:rPr sz="1450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application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  <a:p>
                      <a:pPr marL="106680" marR="800100">
                        <a:lnSpc>
                          <a:spcPts val="1789"/>
                        </a:lnSpc>
                        <a:spcBef>
                          <a:spcPts val="50"/>
                        </a:spcBef>
                      </a:pPr>
                      <a:r>
                        <a:rPr sz="145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testing </a:t>
                      </a:r>
                      <a:r>
                        <a:rPr sz="1450" spc="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only </a:t>
                      </a: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1450" spc="-9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limited  protocols.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0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5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</a:t>
                      </a:r>
                      <a:endParaRPr sz="1150">
                        <a:latin typeface="Georgia"/>
                        <a:cs typeface="Georgi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80"/>
                        </a:lnSpc>
                      </a:pP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Current versions </a:t>
                      </a:r>
                      <a:r>
                        <a:rPr sz="1450" spc="2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now</a:t>
                      </a:r>
                      <a:r>
                        <a:rPr sz="1450" spc="-5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include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5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</a:t>
                      </a:r>
                      <a:endParaRPr sz="1150">
                        <a:latin typeface="Georgia"/>
                        <a:cs typeface="Georgi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680"/>
                        </a:lnSpc>
                      </a:pP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Lack of support for</a:t>
                      </a:r>
                      <a:r>
                        <a:rPr sz="1450" spc="-7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JavaScript.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80"/>
                        </a:lnSpc>
                      </a:pP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support for </a:t>
                      </a:r>
                      <a:r>
                        <a:rPr sz="1450" spc="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Load </a:t>
                      </a:r>
                      <a:r>
                        <a:rPr sz="1450" spc="-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Test, </a:t>
                      </a: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Stress</a:t>
                      </a:r>
                      <a:r>
                        <a:rPr sz="1450" spc="-1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spc="-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Test,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5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</a:t>
                      </a:r>
                      <a:endParaRPr sz="1150">
                        <a:latin typeface="Georgia"/>
                        <a:cs typeface="Georgia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680"/>
                        </a:lnSpc>
                      </a:pPr>
                      <a:r>
                        <a:rPr sz="1450" spc="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Memory </a:t>
                      </a: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consumption</a:t>
                      </a:r>
                      <a:r>
                        <a:rPr sz="1450" spc="-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issue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80"/>
                        </a:lnSpc>
                      </a:pP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Functional </a:t>
                      </a:r>
                      <a:r>
                        <a:rPr sz="1450" spc="-2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Test, </a:t>
                      </a:r>
                      <a:r>
                        <a:rPr sz="145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Distributed</a:t>
                      </a:r>
                      <a:r>
                        <a:rPr sz="1450" spc="-3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spc="-2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Test,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5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</a:t>
                      </a:r>
                      <a:endParaRPr sz="1150">
                        <a:latin typeface="Georgia"/>
                        <a:cs typeface="Georgi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680"/>
                        </a:lnSpc>
                      </a:pPr>
                      <a:r>
                        <a:rPr sz="1450" spc="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Complex </a:t>
                      </a: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scenario cannot </a:t>
                      </a:r>
                      <a:r>
                        <a:rPr sz="145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1450" spc="-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spc="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done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80"/>
                        </a:lnSpc>
                      </a:pPr>
                      <a:r>
                        <a:rPr sz="145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all </a:t>
                      </a: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1450" spc="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one</a:t>
                      </a:r>
                      <a:r>
                        <a:rPr sz="1450" spc="-5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tool.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680"/>
                        </a:lnSpc>
                      </a:pP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using </a:t>
                      </a:r>
                      <a:r>
                        <a:rPr sz="1450" spc="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JMeter </a:t>
                      </a: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thread</a:t>
                      </a:r>
                      <a:r>
                        <a:rPr sz="1450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spc="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group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0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5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</a:t>
                      </a:r>
                      <a:endParaRPr sz="1150">
                        <a:latin typeface="Georgia"/>
                        <a:cs typeface="Georgi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80"/>
                        </a:lnSpc>
                      </a:pPr>
                      <a:r>
                        <a:rPr sz="145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Robust</a:t>
                      </a:r>
                      <a:r>
                        <a:rPr sz="1450" spc="-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Reporting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0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5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</a:t>
                      </a:r>
                      <a:endParaRPr sz="1150">
                        <a:latin typeface="Georgia"/>
                        <a:cs typeface="Georgia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80"/>
                        </a:lnSpc>
                      </a:pPr>
                      <a:r>
                        <a:rPr sz="145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Flexibility </a:t>
                      </a: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and Multi</a:t>
                      </a:r>
                      <a:r>
                        <a:rPr sz="1450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5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Protocol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45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support.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01900" y="1951670"/>
            <a:ext cx="623633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01620" algn="l"/>
              </a:tabLst>
            </a:pPr>
            <a:r>
              <a:rPr sz="2650" spc="-5" dirty="0">
                <a:latin typeface="Times New Roman"/>
                <a:cs typeface="Times New Roman"/>
              </a:rPr>
              <a:t> 	</a:t>
            </a:r>
            <a:r>
              <a:rPr sz="2650" spc="-10" dirty="0"/>
              <a:t>JMeter </a:t>
            </a:r>
            <a:r>
              <a:rPr sz="2650" spc="-5" dirty="0"/>
              <a:t>- </a:t>
            </a:r>
            <a:r>
              <a:rPr sz="2650" spc="-40" dirty="0"/>
              <a:t>Pros </a:t>
            </a:r>
            <a:r>
              <a:rPr sz="2650" spc="-10" dirty="0"/>
              <a:t>and</a:t>
            </a:r>
            <a:r>
              <a:rPr sz="2650" spc="15" dirty="0"/>
              <a:t> </a:t>
            </a:r>
            <a:r>
              <a:rPr sz="2650" spc="-10" dirty="0"/>
              <a:t>Cons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7646" y="2774701"/>
            <a:ext cx="121920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Di</a:t>
            </a:r>
            <a:r>
              <a:rPr sz="1450" spc="5" dirty="0">
                <a:solidFill>
                  <a:srgbClr val="0000FF"/>
                </a:solidFill>
                <a:latin typeface="Trebuchet MS"/>
                <a:cs typeface="Trebuchet MS"/>
              </a:rPr>
              <a:t>sa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dv</a:t>
            </a:r>
            <a:r>
              <a:rPr sz="1450" spc="2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450" spc="20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ag</a:t>
            </a:r>
            <a:r>
              <a:rPr sz="1450" spc="25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6019800"/>
            <a:ext cx="48517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https://www.youtube.com/watch?v=0dSptr6poxE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900" y="1951670"/>
            <a:ext cx="617220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70760" algn="l"/>
              </a:tabLst>
            </a:pPr>
            <a:r>
              <a:rPr sz="2650" spc="-5" dirty="0">
                <a:latin typeface="Times New Roman"/>
                <a:cs typeface="Times New Roman"/>
              </a:rPr>
              <a:t> 	</a:t>
            </a:r>
            <a:r>
              <a:rPr sz="2650" spc="-45" dirty="0"/>
              <a:t>MonkeyTalk </a:t>
            </a:r>
            <a:r>
              <a:rPr sz="2650" spc="-5" dirty="0"/>
              <a:t>–</a:t>
            </a:r>
            <a:r>
              <a:rPr sz="2650" spc="15" dirty="0"/>
              <a:t> </a:t>
            </a:r>
            <a:r>
              <a:rPr sz="2650" spc="-10" dirty="0"/>
              <a:t>Introduction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4752" y="2709153"/>
            <a:ext cx="6539230" cy="304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30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295910" algn="l"/>
                <a:tab pos="296545" algn="l"/>
              </a:tabLst>
            </a:pP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Mobile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app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testing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automation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tool</a:t>
            </a:r>
            <a:endParaRPr sz="1950">
              <a:latin typeface="Trebuchet MS"/>
              <a:cs typeface="Trebuchet MS"/>
            </a:endParaRPr>
          </a:p>
          <a:p>
            <a:pPr marL="295910" marR="7620" indent="-283845">
              <a:lnSpc>
                <a:spcPct val="101499"/>
              </a:lnSpc>
              <a:buClr>
                <a:srgbClr val="FF0000"/>
              </a:buClr>
              <a:buSzPct val="79487"/>
              <a:buFont typeface="Georgia"/>
              <a:buChar char=""/>
              <a:tabLst>
                <a:tab pos="295910" algn="l"/>
                <a:tab pos="296545" algn="l"/>
              </a:tabLst>
            </a:pP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Powerful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for both real and functional interactive tests  automation</a:t>
            </a:r>
            <a:endParaRPr sz="1950"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295910" algn="l"/>
                <a:tab pos="296545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Supports Smoke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tests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and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Data-driven</a:t>
            </a:r>
            <a:r>
              <a:rPr sz="1950" spc="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tests</a:t>
            </a:r>
            <a:endParaRPr sz="1950"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295910" algn="l"/>
                <a:tab pos="296545" algn="l"/>
              </a:tabLst>
            </a:pP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Can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be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used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to test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both Android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and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iOS</a:t>
            </a:r>
            <a:r>
              <a:rPr sz="1950" spc="-11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apps</a:t>
            </a:r>
            <a:endParaRPr sz="1950"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295910" algn="l"/>
                <a:tab pos="296545" algn="l"/>
              </a:tabLst>
            </a:pP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Available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for Windows, Linux and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Mac</a:t>
            </a:r>
            <a:r>
              <a:rPr sz="1950" spc="-2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platforms</a:t>
            </a:r>
            <a:endParaRPr sz="1950">
              <a:latin typeface="Trebuchet MS"/>
              <a:cs typeface="Trebuchet MS"/>
            </a:endParaRPr>
          </a:p>
          <a:p>
            <a:pPr marL="295910" marR="5080" indent="-283845" algn="just">
              <a:lnSpc>
                <a:spcPct val="101499"/>
              </a:lnSpc>
              <a:buClr>
                <a:srgbClr val="FF0000"/>
              </a:buClr>
              <a:buSzPct val="79487"/>
              <a:buFont typeface="Georgia"/>
              <a:buChar char=""/>
              <a:tabLst>
                <a:tab pos="296545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Earlier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Monkey </a:t>
            </a:r>
            <a:r>
              <a:rPr sz="1950" spc="-50" dirty="0">
                <a:solidFill>
                  <a:srgbClr val="0000FF"/>
                </a:solidFill>
                <a:latin typeface="Trebuchet MS"/>
                <a:cs typeface="Trebuchet MS"/>
              </a:rPr>
              <a:t>Talk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was provided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by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Gorilla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Logic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and 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was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free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to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download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but in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2015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it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was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bought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by  </a:t>
            </a:r>
            <a:r>
              <a:rPr sz="1950" spc="10">
                <a:solidFill>
                  <a:srgbClr val="0000FF"/>
                </a:solidFill>
                <a:latin typeface="Trebuchet MS"/>
                <a:cs typeface="Trebuchet MS"/>
              </a:rPr>
              <a:t>Oracle </a:t>
            </a:r>
            <a:r>
              <a:rPr lang="en-IN" sz="1950" spc="10" dirty="0">
                <a:solidFill>
                  <a:srgbClr val="0000FF"/>
                </a:solidFill>
                <a:latin typeface="Trebuchet MS"/>
                <a:cs typeface="Trebuchet MS"/>
              </a:rPr>
              <a:t>who have </a:t>
            </a:r>
            <a:r>
              <a:rPr sz="1950" spc="10">
                <a:solidFill>
                  <a:srgbClr val="0000FF"/>
                </a:solidFill>
                <a:latin typeface="Trebuchet MS"/>
                <a:cs typeface="Trebuchet MS"/>
              </a:rPr>
              <a:t>not released </a:t>
            </a:r>
            <a:r>
              <a:rPr sz="1950" spc="5">
                <a:solidFill>
                  <a:srgbClr val="0000FF"/>
                </a:solidFill>
                <a:latin typeface="Trebuchet MS"/>
                <a:cs typeface="Trebuchet MS"/>
              </a:rPr>
              <a:t>it</a:t>
            </a:r>
            <a:r>
              <a:rPr lang="en-IN" sz="1950" spc="5" dirty="0">
                <a:solidFill>
                  <a:srgbClr val="0000FF"/>
                </a:solidFill>
                <a:latin typeface="Trebuchet MS"/>
                <a:cs typeface="Trebuchet MS"/>
              </a:rPr>
              <a:t> yet</a:t>
            </a:r>
            <a:r>
              <a:rPr sz="1950" spc="5">
                <a:solidFill>
                  <a:srgbClr val="0000FF"/>
                </a:solidFill>
                <a:latin typeface="Trebuchet MS"/>
                <a:cs typeface="Trebuchet MS"/>
              </a:rPr>
              <a:t>,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so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it 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is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not 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available for</a:t>
            </a:r>
            <a:r>
              <a:rPr sz="1950" spc="-1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download.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900" y="1951670"/>
            <a:ext cx="617537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99614" algn="l"/>
                <a:tab pos="3917315" algn="l"/>
              </a:tabLst>
            </a:pPr>
            <a:r>
              <a:rPr sz="2650" spc="-5" dirty="0">
                <a:latin typeface="Times New Roman"/>
                <a:cs typeface="Times New Roman"/>
              </a:rPr>
              <a:t> 	</a:t>
            </a:r>
            <a:r>
              <a:rPr sz="2650" spc="-45" dirty="0"/>
              <a:t>MonkeyTalk	</a:t>
            </a:r>
            <a:r>
              <a:rPr sz="2650" spc="-10" dirty="0"/>
              <a:t>features </a:t>
            </a:r>
            <a:r>
              <a:rPr sz="2650" spc="-35" dirty="0"/>
              <a:t>Part</a:t>
            </a:r>
            <a:r>
              <a:rPr sz="2650" spc="-20" dirty="0"/>
              <a:t> </a:t>
            </a:r>
            <a:r>
              <a:rPr sz="2650" spc="-10" dirty="0"/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1718" y="2814353"/>
            <a:ext cx="6477000" cy="289242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248920" indent="-236854">
              <a:lnSpc>
                <a:spcPct val="100000"/>
              </a:lnSpc>
              <a:spcBef>
                <a:spcPts val="1315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248285" algn="l"/>
                <a:tab pos="249554" algn="l"/>
              </a:tabLst>
            </a:pP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Generates results </a:t>
            </a:r>
            <a:r>
              <a:rPr sz="1950" spc="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in </a:t>
            </a:r>
            <a:r>
              <a:rPr sz="1950" spc="1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both </a:t>
            </a: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HTML </a:t>
            </a:r>
            <a:r>
              <a:rPr sz="1950" spc="1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and </a:t>
            </a: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XML</a:t>
            </a:r>
            <a:r>
              <a:rPr sz="1950" spc="-13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formats.</a:t>
            </a:r>
            <a:endParaRPr sz="1950" dirty="0">
              <a:highlight>
                <a:srgbClr val="FFFF00"/>
              </a:highlight>
              <a:latin typeface="Trebuchet MS"/>
              <a:cs typeface="Trebuchet MS"/>
            </a:endParaRPr>
          </a:p>
          <a:p>
            <a:pPr marL="248920" marR="5080" indent="-236854">
              <a:lnSpc>
                <a:spcPct val="101499"/>
              </a:lnSpc>
              <a:spcBef>
                <a:spcPts val="1190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248285" algn="l"/>
                <a:tab pos="249554" algn="l"/>
                <a:tab pos="1214120" algn="l"/>
                <a:tab pos="1790064" algn="l"/>
                <a:tab pos="3947795" algn="l"/>
                <a:tab pos="6228080" algn="l"/>
              </a:tabLst>
            </a:pPr>
            <a:r>
              <a:rPr sz="1950" spc="2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Mo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n</a:t>
            </a:r>
            <a:r>
              <a:rPr sz="1950" spc="2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k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e</a:t>
            </a: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y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	</a:t>
            </a:r>
            <a:r>
              <a:rPr sz="1950" spc="-24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T</a:t>
            </a:r>
            <a:r>
              <a:rPr sz="1950" spc="2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</a:t>
            </a:r>
            <a:r>
              <a:rPr sz="1950" spc="1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lk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	s</a:t>
            </a:r>
            <a:r>
              <a:rPr sz="1950" spc="1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c</a:t>
            </a: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r</a:t>
            </a:r>
            <a:r>
              <a:rPr sz="1950" spc="-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i</a:t>
            </a:r>
            <a:r>
              <a:rPr sz="1950" spc="2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p</a:t>
            </a:r>
            <a:r>
              <a:rPr sz="19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t</a:t>
            </a: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s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950" spc="-17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950" spc="2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</a:t>
            </a: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re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950" spc="-18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hi</a:t>
            </a: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g</a:t>
            </a:r>
            <a:r>
              <a:rPr sz="1950" spc="2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h</a:t>
            </a:r>
            <a:r>
              <a:rPr sz="19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l</a:t>
            </a: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y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	</a:t>
            </a: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r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e</a:t>
            </a:r>
            <a:r>
              <a:rPr sz="1950" spc="2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ad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</a:t>
            </a:r>
            <a:r>
              <a:rPr sz="1950" spc="2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b</a:t>
            </a:r>
            <a:r>
              <a:rPr sz="1950" spc="3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l</a:t>
            </a:r>
            <a:r>
              <a:rPr sz="1950" spc="1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e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950" spc="-20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950" spc="2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an</a:t>
            </a:r>
            <a:r>
              <a:rPr sz="1950" spc="1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d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950" spc="-18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e</a:t>
            </a:r>
            <a:r>
              <a:rPr sz="1950" spc="2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as</a:t>
            </a: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y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	</a:t>
            </a:r>
            <a:r>
              <a:rPr sz="1950" spc="1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t</a:t>
            </a: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o  understand.</a:t>
            </a:r>
            <a:endParaRPr sz="1950" dirty="0">
              <a:highlight>
                <a:srgbClr val="FFFF00"/>
              </a:highlight>
              <a:latin typeface="Trebuchet MS"/>
              <a:cs typeface="Trebuchet MS"/>
            </a:endParaRPr>
          </a:p>
          <a:p>
            <a:pPr marL="248920" indent="-236854">
              <a:lnSpc>
                <a:spcPct val="100000"/>
              </a:lnSpc>
              <a:spcBef>
                <a:spcPts val="1225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248285" algn="l"/>
                <a:tab pos="249554" algn="l"/>
              </a:tabLst>
            </a:pP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It provides </a:t>
            </a:r>
            <a:r>
              <a:rPr sz="1950" spc="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Junit</a:t>
            </a:r>
            <a:r>
              <a:rPr sz="1950" spc="3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reporting</a:t>
            </a:r>
            <a:endParaRPr sz="1950" dirty="0">
              <a:highlight>
                <a:srgbClr val="FFFF00"/>
              </a:highlight>
              <a:latin typeface="Trebuchet MS"/>
              <a:cs typeface="Trebuchet MS"/>
            </a:endParaRPr>
          </a:p>
          <a:p>
            <a:pPr marL="248920" indent="-236854">
              <a:lnSpc>
                <a:spcPct val="100000"/>
              </a:lnSpc>
              <a:spcBef>
                <a:spcPts val="1225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248285" algn="l"/>
                <a:tab pos="249554" algn="l"/>
              </a:tabLst>
            </a:pP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It supports </a:t>
            </a:r>
            <a:r>
              <a:rPr sz="1950" spc="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Keyword </a:t>
            </a: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driven </a:t>
            </a:r>
            <a:r>
              <a:rPr sz="1950" spc="1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and </a:t>
            </a: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Data-driven</a:t>
            </a:r>
            <a:r>
              <a:rPr sz="1950" spc="-1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concepts.</a:t>
            </a:r>
            <a:endParaRPr sz="1950" dirty="0">
              <a:highlight>
                <a:srgbClr val="FFFF00"/>
              </a:highlight>
              <a:latin typeface="Trebuchet MS"/>
              <a:cs typeface="Trebuchet MS"/>
            </a:endParaRPr>
          </a:p>
          <a:p>
            <a:pPr marL="248920" marR="6985" indent="-236854">
              <a:lnSpc>
                <a:spcPct val="101499"/>
              </a:lnSpc>
              <a:spcBef>
                <a:spcPts val="1190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248285" algn="l"/>
                <a:tab pos="249554" algn="l"/>
                <a:tab pos="1344930" algn="l"/>
                <a:tab pos="2054225" algn="l"/>
                <a:tab pos="2961640" algn="l"/>
                <a:tab pos="3716020" algn="l"/>
                <a:tab pos="5189855" algn="l"/>
              </a:tabLst>
            </a:pP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Mo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950" spc="25" dirty="0">
                <a:solidFill>
                  <a:srgbClr val="0000FF"/>
                </a:solidFill>
                <a:latin typeface="Trebuchet MS"/>
                <a:cs typeface="Trebuchet MS"/>
              </a:rPr>
              <a:t>k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y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950" spc="-22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950" spc="-5" dirty="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k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w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k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wi</a:t>
            </a:r>
            <a:r>
              <a:rPr sz="1950" spc="-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h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E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u</a:t>
            </a:r>
            <a:r>
              <a:rPr sz="1950" spc="-5" dirty="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at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950" spc="-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u</a:t>
            </a:r>
            <a:r>
              <a:rPr sz="1950" spc="-5" dirty="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ato</a:t>
            </a:r>
            <a:r>
              <a:rPr sz="1950" spc="-1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,  </a:t>
            </a:r>
            <a:r>
              <a:rPr sz="1950" spc="-20" dirty="0">
                <a:solidFill>
                  <a:srgbClr val="0000FF"/>
                </a:solidFill>
                <a:latin typeface="Trebuchet MS"/>
                <a:cs typeface="Trebuchet MS"/>
              </a:rPr>
              <a:t>Tethered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and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Actual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Hardware</a:t>
            </a:r>
            <a:r>
              <a:rPr sz="1950" spc="-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devices</a:t>
            </a:r>
            <a:endParaRPr sz="1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1156" y="2800601"/>
            <a:ext cx="6223635" cy="259080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248285" indent="-236220">
              <a:lnSpc>
                <a:spcPct val="100000"/>
              </a:lnSpc>
              <a:spcBef>
                <a:spcPts val="1315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248285" algn="l"/>
                <a:tab pos="248920" algn="l"/>
              </a:tabLst>
            </a:pP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Provides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record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and</a:t>
            </a: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playback</a:t>
            </a:r>
            <a:endParaRPr sz="1950" dirty="0">
              <a:latin typeface="Trebuchet MS"/>
              <a:cs typeface="Trebuchet MS"/>
            </a:endParaRPr>
          </a:p>
          <a:p>
            <a:pPr marL="248285" indent="-236220">
              <a:lnSpc>
                <a:spcPct val="100000"/>
              </a:lnSpc>
              <a:spcBef>
                <a:spcPts val="1225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248285" algn="l"/>
                <a:tab pos="248920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Has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an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inbuilt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emulator</a:t>
            </a:r>
            <a:endParaRPr sz="1950" dirty="0">
              <a:latin typeface="Trebuchet MS"/>
              <a:cs typeface="Trebuchet MS"/>
            </a:endParaRPr>
          </a:p>
          <a:p>
            <a:pPr marL="248285" marR="5080" indent="-236220">
              <a:lnSpc>
                <a:spcPct val="101499"/>
              </a:lnSpc>
              <a:spcBef>
                <a:spcPts val="1190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248285" algn="l"/>
                <a:tab pos="248920" algn="l"/>
                <a:tab pos="799465" algn="l"/>
                <a:tab pos="1206500" algn="l"/>
                <a:tab pos="1852930" algn="l"/>
                <a:tab pos="2214880" algn="l"/>
                <a:tab pos="3256279" algn="l"/>
                <a:tab pos="4385310" algn="l"/>
                <a:tab pos="5386070" algn="l"/>
                <a:tab pos="5976620" algn="l"/>
              </a:tabLst>
            </a:pPr>
            <a:r>
              <a:rPr sz="1950" spc="1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C</a:t>
            </a:r>
            <a:r>
              <a:rPr sz="1950" spc="2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</a:t>
            </a:r>
            <a:r>
              <a:rPr sz="1950" spc="1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n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	</a:t>
            </a:r>
            <a:r>
              <a:rPr sz="1950" spc="2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b</a:t>
            </a:r>
            <a:r>
              <a:rPr sz="1950" spc="1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e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	u</a:t>
            </a:r>
            <a:r>
              <a:rPr sz="1950" spc="2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s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e</a:t>
            </a:r>
            <a:r>
              <a:rPr sz="1950" spc="1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d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	</a:t>
            </a:r>
            <a:r>
              <a:rPr sz="19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t</a:t>
            </a:r>
            <a:r>
              <a:rPr sz="1950" spc="1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o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	</a:t>
            </a:r>
            <a:r>
              <a:rPr sz="1950" spc="3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v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</a:t>
            </a:r>
            <a:r>
              <a:rPr sz="1950" spc="1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l</a:t>
            </a:r>
            <a:r>
              <a:rPr sz="1950" spc="-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i</a:t>
            </a:r>
            <a:r>
              <a:rPr sz="1950" spc="2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da</a:t>
            </a:r>
            <a:r>
              <a:rPr sz="19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t</a:t>
            </a:r>
            <a:r>
              <a:rPr sz="1950" spc="1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e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	</a:t>
            </a:r>
            <a:r>
              <a:rPr sz="1950" spc="2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con</a:t>
            </a:r>
            <a:r>
              <a:rPr sz="19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t</a:t>
            </a: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r</a:t>
            </a:r>
            <a:r>
              <a:rPr sz="1950" spc="2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o</a:t>
            </a:r>
            <a:r>
              <a:rPr sz="19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l</a:t>
            </a:r>
            <a:r>
              <a:rPr sz="1950" spc="2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s</a:t>
            </a: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,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	</a:t>
            </a: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i</a:t>
            </a:r>
            <a:r>
              <a:rPr sz="1950" spc="1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m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</a:t>
            </a: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g</a:t>
            </a:r>
            <a:r>
              <a:rPr sz="1950" spc="2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es</a:t>
            </a: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,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	</a:t>
            </a:r>
            <a:r>
              <a:rPr sz="19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t</a:t>
            </a:r>
            <a:r>
              <a:rPr sz="1950" spc="2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e</a:t>
            </a: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xt</a:t>
            </a:r>
            <a:r>
              <a:rPr sz="19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	</a:t>
            </a:r>
            <a:r>
              <a:rPr sz="1950" spc="2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o</a:t>
            </a:r>
            <a:r>
              <a:rPr sz="1950" spc="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r  </a:t>
            </a:r>
            <a:r>
              <a:rPr sz="1950" spc="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any property </a:t>
            </a:r>
            <a:r>
              <a:rPr sz="1950" spc="1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of an</a:t>
            </a:r>
            <a:r>
              <a:rPr sz="1950" spc="-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object.</a:t>
            </a:r>
            <a:endParaRPr sz="1950" dirty="0">
              <a:highlight>
                <a:srgbClr val="FFFF00"/>
              </a:highlight>
              <a:latin typeface="Trebuchet MS"/>
              <a:cs typeface="Trebuchet MS"/>
            </a:endParaRPr>
          </a:p>
          <a:p>
            <a:pPr marL="248285" indent="-236220">
              <a:lnSpc>
                <a:spcPct val="100000"/>
              </a:lnSpc>
              <a:spcBef>
                <a:spcPts val="1225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248285" algn="l"/>
                <a:tab pos="248920" algn="l"/>
              </a:tabLst>
            </a:pP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Provides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complete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gesture</a:t>
            </a:r>
            <a:r>
              <a:rPr sz="1950" spc="-1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support.</a:t>
            </a:r>
            <a:endParaRPr sz="1950" dirty="0">
              <a:latin typeface="Trebuchet MS"/>
              <a:cs typeface="Trebuchet MS"/>
            </a:endParaRPr>
          </a:p>
          <a:p>
            <a:pPr marL="248285" indent="-236220">
              <a:lnSpc>
                <a:spcPct val="100000"/>
              </a:lnSpc>
              <a:spcBef>
                <a:spcPts val="1220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248285" algn="l"/>
                <a:tab pos="248920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Supports linked-in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libraries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and</a:t>
            </a:r>
            <a:r>
              <a:rPr sz="1950" spc="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subprojects</a:t>
            </a:r>
            <a:endParaRPr sz="19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1900" y="1951670"/>
            <a:ext cx="617410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98345" algn="l"/>
                <a:tab pos="3916045" algn="l"/>
              </a:tabLst>
            </a:pPr>
            <a:r>
              <a:rPr sz="2650" spc="-5" dirty="0">
                <a:latin typeface="Times New Roman"/>
                <a:cs typeface="Times New Roman"/>
              </a:rPr>
              <a:t> 	</a:t>
            </a:r>
            <a:r>
              <a:rPr sz="2650" spc="-45" dirty="0"/>
              <a:t>MonkeyTalk	</a:t>
            </a:r>
            <a:r>
              <a:rPr sz="2650" spc="-10" dirty="0"/>
              <a:t>features </a:t>
            </a:r>
            <a:r>
              <a:rPr sz="2650" spc="-35" dirty="0"/>
              <a:t>Part</a:t>
            </a:r>
            <a:r>
              <a:rPr sz="2650" spc="-20" dirty="0"/>
              <a:t> </a:t>
            </a:r>
            <a:r>
              <a:rPr sz="2650" spc="-10" dirty="0"/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5715000"/>
            <a:ext cx="4769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https</a:t>
            </a:r>
            <a:r>
              <a:rPr lang="en-IN">
                <a:hlinkClick r:id="rId2"/>
              </a:rPr>
              <a:t>://www.youtube.com/watch?v=d79ziz5StkY</a:t>
            </a:r>
            <a:endParaRPr lang="en-IN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7262" y="2646679"/>
            <a:ext cx="5943600" cy="3498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285" indent="-23622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SzPct val="78787"/>
              <a:buFont typeface="Georgia"/>
              <a:buChar char=""/>
              <a:tabLst>
                <a:tab pos="248285" algn="l"/>
                <a:tab pos="248920" algn="l"/>
              </a:tabLst>
            </a:pPr>
            <a:r>
              <a:rPr sz="1650" b="1" dirty="0">
                <a:solidFill>
                  <a:srgbClr val="0000FF"/>
                </a:solidFill>
                <a:latin typeface="Trebuchet MS"/>
                <a:cs typeface="Trebuchet MS"/>
              </a:rPr>
              <a:t>Monkey </a:t>
            </a:r>
            <a:r>
              <a:rPr sz="1650" b="1" spc="-45" dirty="0">
                <a:solidFill>
                  <a:srgbClr val="0000FF"/>
                </a:solidFill>
                <a:latin typeface="Trebuchet MS"/>
                <a:cs typeface="Trebuchet MS"/>
              </a:rPr>
              <a:t>Talk</a:t>
            </a:r>
            <a:r>
              <a:rPr sz="1650" b="1" spc="-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0000FF"/>
                </a:solidFill>
                <a:latin typeface="Trebuchet MS"/>
                <a:cs typeface="Trebuchet MS"/>
              </a:rPr>
              <a:t>IDE</a:t>
            </a:r>
            <a:endParaRPr sz="1650">
              <a:latin typeface="Trebuchet MS"/>
              <a:cs typeface="Trebuchet MS"/>
            </a:endParaRPr>
          </a:p>
          <a:p>
            <a:pPr marL="624840" lvl="1" indent="-234950"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SzPct val="79310"/>
              <a:buFont typeface="Georgia"/>
              <a:buChar char=""/>
              <a:tabLst>
                <a:tab pos="624840" algn="l"/>
                <a:tab pos="625475" algn="l"/>
              </a:tabLst>
            </a:pP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Eclipse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based</a:t>
            </a:r>
            <a:r>
              <a:rPr sz="1450" spc="-3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50" spc="20" dirty="0">
                <a:solidFill>
                  <a:srgbClr val="0000FF"/>
                </a:solidFill>
                <a:latin typeface="Trebuchet MS"/>
                <a:cs typeface="Trebuchet MS"/>
              </a:rPr>
              <a:t>tool</a:t>
            </a:r>
            <a:endParaRPr sz="1450">
              <a:latin typeface="Trebuchet MS"/>
              <a:cs typeface="Trebuchet MS"/>
            </a:endParaRPr>
          </a:p>
          <a:p>
            <a:pPr marL="624840" lvl="1" indent="-234950"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SzPct val="79310"/>
              <a:buFont typeface="Georgia"/>
              <a:buChar char=""/>
              <a:tabLst>
                <a:tab pos="624840" algn="l"/>
                <a:tab pos="625475" algn="l"/>
              </a:tabLst>
            </a:pP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Used </a:t>
            </a:r>
            <a:r>
              <a:rPr sz="1450" spc="20" dirty="0">
                <a:solidFill>
                  <a:srgbClr val="0000FF"/>
                </a:solidFill>
                <a:latin typeface="Trebuchet MS"/>
                <a:cs typeface="Trebuchet MS"/>
              </a:rPr>
              <a:t>to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record, </a:t>
            </a:r>
            <a:r>
              <a:rPr sz="1450" spc="-25" dirty="0">
                <a:solidFill>
                  <a:srgbClr val="0000FF"/>
                </a:solidFill>
                <a:latin typeface="Trebuchet MS"/>
                <a:cs typeface="Trebuchet MS"/>
              </a:rPr>
              <a:t>play,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edit and </a:t>
            </a:r>
            <a:r>
              <a:rPr sz="1450" spc="20" dirty="0">
                <a:solidFill>
                  <a:srgbClr val="0000FF"/>
                </a:solidFill>
                <a:latin typeface="Trebuchet MS"/>
                <a:cs typeface="Trebuchet MS"/>
              </a:rPr>
              <a:t>manage 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test</a:t>
            </a:r>
            <a:r>
              <a:rPr sz="1450" spc="-10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suites</a:t>
            </a:r>
            <a:endParaRPr sz="14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Georgia"/>
              <a:buChar char=""/>
            </a:pPr>
            <a:endParaRPr sz="1500">
              <a:latin typeface="Trebuchet MS"/>
              <a:cs typeface="Trebuchet MS"/>
            </a:endParaRPr>
          </a:p>
          <a:p>
            <a:pPr marL="248285" indent="-236220">
              <a:lnSpc>
                <a:spcPct val="100000"/>
              </a:lnSpc>
              <a:buClr>
                <a:srgbClr val="FF0000"/>
              </a:buClr>
              <a:buSzPct val="78787"/>
              <a:buFont typeface="Georgia"/>
              <a:buChar char=""/>
              <a:tabLst>
                <a:tab pos="248285" algn="l"/>
                <a:tab pos="248920" algn="l"/>
              </a:tabLst>
            </a:pPr>
            <a:r>
              <a:rPr sz="1650" b="1" dirty="0">
                <a:solidFill>
                  <a:srgbClr val="0000FF"/>
                </a:solidFill>
                <a:latin typeface="Trebuchet MS"/>
                <a:cs typeface="Trebuchet MS"/>
              </a:rPr>
              <a:t>Monkey </a:t>
            </a:r>
            <a:r>
              <a:rPr sz="1650" b="1" spc="-45" dirty="0">
                <a:solidFill>
                  <a:srgbClr val="0000FF"/>
                </a:solidFill>
                <a:latin typeface="Trebuchet MS"/>
                <a:cs typeface="Trebuchet MS"/>
              </a:rPr>
              <a:t>Talk</a:t>
            </a:r>
            <a:r>
              <a:rPr sz="1650" b="1" spc="-16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b="1" spc="-5" dirty="0">
                <a:solidFill>
                  <a:srgbClr val="0000FF"/>
                </a:solidFill>
                <a:latin typeface="Trebuchet MS"/>
                <a:cs typeface="Trebuchet MS"/>
              </a:rPr>
              <a:t>Agents</a:t>
            </a:r>
            <a:endParaRPr sz="1650">
              <a:latin typeface="Trebuchet MS"/>
              <a:cs typeface="Trebuchet MS"/>
            </a:endParaRPr>
          </a:p>
          <a:p>
            <a:pPr marL="624840" lvl="1" indent="-234950"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SzPct val="79310"/>
              <a:buFont typeface="Georgia"/>
              <a:buChar char=""/>
              <a:tabLst>
                <a:tab pos="624840" algn="l"/>
                <a:tab pos="625475" algn="l"/>
              </a:tabLst>
            </a:pP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Platform 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specific</a:t>
            </a:r>
            <a:r>
              <a:rPr sz="1450" spc="-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libraries</a:t>
            </a:r>
            <a:endParaRPr sz="1450">
              <a:latin typeface="Trebuchet MS"/>
              <a:cs typeface="Trebuchet MS"/>
            </a:endParaRPr>
          </a:p>
          <a:p>
            <a:pPr marL="624840" lvl="1" indent="-23495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SzPct val="79310"/>
              <a:buFont typeface="Georgia"/>
              <a:buChar char=""/>
              <a:tabLst>
                <a:tab pos="624840" algn="l"/>
                <a:tab pos="625475" algn="l"/>
              </a:tabLst>
            </a:pP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Integrated 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into </a:t>
            </a:r>
            <a:r>
              <a:rPr sz="1450" spc="20" dirty="0">
                <a:solidFill>
                  <a:srgbClr val="0000FF"/>
                </a:solidFill>
                <a:latin typeface="Trebuchet MS"/>
                <a:cs typeface="Trebuchet MS"/>
              </a:rPr>
              <a:t>the 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application </a:t>
            </a:r>
            <a:r>
              <a:rPr sz="1450" spc="20" dirty="0">
                <a:solidFill>
                  <a:srgbClr val="0000FF"/>
                </a:solidFill>
                <a:latin typeface="Trebuchet MS"/>
                <a:cs typeface="Trebuchet MS"/>
              </a:rPr>
              <a:t>to be</a:t>
            </a:r>
            <a:r>
              <a:rPr sz="1450" spc="-10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tested</a:t>
            </a:r>
            <a:endParaRPr sz="14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Georgia"/>
              <a:buChar char=""/>
            </a:pPr>
            <a:endParaRPr sz="1500">
              <a:latin typeface="Trebuchet MS"/>
              <a:cs typeface="Trebuchet MS"/>
            </a:endParaRPr>
          </a:p>
          <a:p>
            <a:pPr marL="248285" indent="-23622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78787"/>
              <a:buFont typeface="Georgia"/>
              <a:buChar char=""/>
              <a:tabLst>
                <a:tab pos="248285" algn="l"/>
                <a:tab pos="248920" algn="l"/>
              </a:tabLst>
            </a:pPr>
            <a:r>
              <a:rPr sz="1650" b="1" dirty="0">
                <a:solidFill>
                  <a:srgbClr val="0000FF"/>
                </a:solidFill>
                <a:latin typeface="Trebuchet MS"/>
                <a:cs typeface="Trebuchet MS"/>
              </a:rPr>
              <a:t>Monkey </a:t>
            </a:r>
            <a:r>
              <a:rPr sz="1650" b="1" spc="-45" dirty="0">
                <a:solidFill>
                  <a:srgbClr val="0000FF"/>
                </a:solidFill>
                <a:latin typeface="Trebuchet MS"/>
                <a:cs typeface="Trebuchet MS"/>
              </a:rPr>
              <a:t>Talk</a:t>
            </a:r>
            <a:r>
              <a:rPr sz="1650" b="1" spc="-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0000FF"/>
                </a:solidFill>
                <a:latin typeface="Trebuchet MS"/>
                <a:cs typeface="Trebuchet MS"/>
              </a:rPr>
              <a:t>Scripts</a:t>
            </a:r>
            <a:endParaRPr sz="1650">
              <a:latin typeface="Trebuchet MS"/>
              <a:cs typeface="Trebuchet MS"/>
            </a:endParaRPr>
          </a:p>
          <a:p>
            <a:pPr marL="624840" lvl="1" indent="-234950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SzPct val="79310"/>
              <a:buFont typeface="Georgia"/>
              <a:buChar char=""/>
              <a:tabLst>
                <a:tab pos="624840" algn="l"/>
                <a:tab pos="625475" algn="l"/>
              </a:tabLst>
            </a:pPr>
            <a:r>
              <a:rPr sz="1450" spc="20" dirty="0">
                <a:solidFill>
                  <a:srgbClr val="0000FF"/>
                </a:solidFill>
                <a:latin typeface="Trebuchet MS"/>
                <a:cs typeface="Trebuchet MS"/>
              </a:rPr>
              <a:t>Composed of </a:t>
            </a:r>
            <a:r>
              <a:rPr sz="1450" spc="5" dirty="0">
                <a:solidFill>
                  <a:srgbClr val="0000FF"/>
                </a:solidFill>
                <a:latin typeface="Trebuchet MS"/>
                <a:cs typeface="Trebuchet MS"/>
              </a:rPr>
              <a:t>list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of</a:t>
            </a:r>
            <a:r>
              <a:rPr sz="1450" spc="-11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actions</a:t>
            </a:r>
            <a:endParaRPr sz="1450">
              <a:latin typeface="Trebuchet MS"/>
              <a:cs typeface="Trebuchet MS"/>
            </a:endParaRPr>
          </a:p>
          <a:p>
            <a:pPr marL="624840" lvl="1" indent="-234950"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SzPct val="79310"/>
              <a:buFont typeface="Georgia"/>
              <a:buChar char=""/>
              <a:tabLst>
                <a:tab pos="624840" algn="l"/>
                <a:tab pos="625475" algn="l"/>
              </a:tabLst>
            </a:pP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3 forms of 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writing scripts : JavaScript, </a:t>
            </a:r>
            <a:r>
              <a:rPr sz="1450" spc="-10" dirty="0">
                <a:solidFill>
                  <a:srgbClr val="0000FF"/>
                </a:solidFill>
                <a:latin typeface="Trebuchet MS"/>
                <a:cs typeface="Trebuchet MS"/>
              </a:rPr>
              <a:t>Tabular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and</a:t>
            </a:r>
            <a:r>
              <a:rPr sz="1450" spc="-3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50" dirty="0">
                <a:solidFill>
                  <a:srgbClr val="0000FF"/>
                </a:solidFill>
                <a:latin typeface="Trebuchet MS"/>
                <a:cs typeface="Trebuchet MS"/>
              </a:rPr>
              <a:t>MonkeyTalk</a:t>
            </a:r>
            <a:endParaRPr sz="1450">
              <a:latin typeface="Trebuchet MS"/>
              <a:cs typeface="Trebuchet MS"/>
            </a:endParaRPr>
          </a:p>
          <a:p>
            <a:pPr marL="624840" lvl="1" indent="-23495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SzPct val="79310"/>
              <a:buFont typeface="Georgia"/>
              <a:buChar char=""/>
              <a:tabLst>
                <a:tab pos="624840" algn="l"/>
                <a:tab pos="625475" algn="l"/>
              </a:tabLst>
            </a:pP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3 </a:t>
            </a:r>
            <a:r>
              <a:rPr sz="1450" spc="-20" dirty="0">
                <a:solidFill>
                  <a:srgbClr val="0000FF"/>
                </a:solidFill>
                <a:latin typeface="Trebuchet MS"/>
                <a:cs typeface="Trebuchet MS"/>
              </a:rPr>
              <a:t>Types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of 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scripts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(based </a:t>
            </a:r>
            <a:r>
              <a:rPr sz="1450" spc="20" dirty="0">
                <a:solidFill>
                  <a:srgbClr val="0000FF"/>
                </a:solidFill>
                <a:latin typeface="Trebuchet MS"/>
                <a:cs typeface="Trebuchet MS"/>
              </a:rPr>
              <a:t>on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forms of 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passing</a:t>
            </a:r>
            <a:r>
              <a:rPr sz="1450" spc="-12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parameters)</a:t>
            </a:r>
            <a:endParaRPr sz="1450">
              <a:latin typeface="Trebuchet MS"/>
              <a:cs typeface="Trebuchet MS"/>
            </a:endParaRPr>
          </a:p>
          <a:p>
            <a:pPr marL="955675" lvl="2" indent="-189865"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SzPct val="79310"/>
              <a:buFont typeface="Georgia"/>
              <a:buChar char=""/>
              <a:tabLst>
                <a:tab pos="956310" algn="l"/>
              </a:tabLst>
            </a:pP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Driven and 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driver</a:t>
            </a:r>
            <a:r>
              <a:rPr sz="1450" spc="-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script</a:t>
            </a:r>
            <a:endParaRPr sz="1450">
              <a:latin typeface="Trebuchet MS"/>
              <a:cs typeface="Trebuchet MS"/>
            </a:endParaRPr>
          </a:p>
          <a:p>
            <a:pPr marL="955675" lvl="2" indent="-189865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SzPct val="79310"/>
              <a:buFont typeface="Georgia"/>
              <a:buChar char=""/>
              <a:tabLst>
                <a:tab pos="956310" algn="l"/>
              </a:tabLst>
            </a:pP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Parameterized</a:t>
            </a:r>
            <a:r>
              <a:rPr sz="1450" spc="-1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scripts</a:t>
            </a:r>
            <a:endParaRPr sz="1450">
              <a:latin typeface="Trebuchet MS"/>
              <a:cs typeface="Trebuchet MS"/>
            </a:endParaRPr>
          </a:p>
          <a:p>
            <a:pPr marL="955675" lvl="2" indent="-189865"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SzPct val="79310"/>
              <a:buFont typeface="Georgia"/>
              <a:buChar char=""/>
              <a:tabLst>
                <a:tab pos="956310" algn="l"/>
              </a:tabLst>
            </a:pP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Data-Driven</a:t>
            </a:r>
            <a:r>
              <a:rPr sz="1450" spc="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scripts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1900" y="1951670"/>
            <a:ext cx="617410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97125" algn="l"/>
                <a:tab pos="4315460" algn="l"/>
              </a:tabLst>
            </a:pPr>
            <a:r>
              <a:rPr sz="2650" spc="-5" dirty="0">
                <a:latin typeface="Times New Roman"/>
                <a:cs typeface="Times New Roman"/>
              </a:rPr>
              <a:t> 	</a:t>
            </a:r>
            <a:r>
              <a:rPr sz="2650" spc="-45" dirty="0"/>
              <a:t>MonkeyTalk	</a:t>
            </a:r>
            <a:r>
              <a:rPr sz="2650" spc="-10" dirty="0"/>
              <a:t>Components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4796" y="2773114"/>
            <a:ext cx="13042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Advantages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4725" y="3274021"/>
            <a:ext cx="1712595" cy="57340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248285" algn="l"/>
              </a:tabLst>
            </a:pPr>
            <a:r>
              <a:rPr sz="1300" spc="-700" dirty="0">
                <a:solidFill>
                  <a:srgbClr val="FF0000"/>
                </a:solidFill>
                <a:latin typeface="Georgia"/>
                <a:cs typeface="Georgia"/>
              </a:rPr>
              <a:t>	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Cross</a:t>
            </a:r>
            <a:r>
              <a:rPr sz="1650" spc="-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platform.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300" spc="-700" dirty="0">
                <a:solidFill>
                  <a:srgbClr val="FF0000"/>
                </a:solidFill>
                <a:latin typeface="Georgia"/>
                <a:cs typeface="Georgia"/>
              </a:rPr>
              <a:t>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0973" y="3577812"/>
            <a:ext cx="181419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843280" algn="l"/>
                <a:tab pos="1228090" algn="l"/>
                <a:tab pos="1387475" algn="l"/>
              </a:tabLst>
            </a:pP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mp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e	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650" spc="-30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d		</a:t>
            </a:r>
            <a:r>
              <a:rPr sz="1650" spc="-3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as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y 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readable		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and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6365" y="3577812"/>
            <a:ext cx="102616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3815">
              <a:lnSpc>
                <a:spcPct val="100000"/>
              </a:lnSpc>
              <a:spcBef>
                <a:spcPts val="105"/>
              </a:spcBef>
              <a:tabLst>
                <a:tab pos="454025" algn="l"/>
                <a:tab pos="815975" algn="l"/>
              </a:tabLst>
            </a:pP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o	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sz="1650" spc="-3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,  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y		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0973" y="4080795"/>
            <a:ext cx="183197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understand</a:t>
            </a:r>
            <a:r>
              <a:rPr sz="1650" spc="-8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scripts.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4725" y="4332249"/>
            <a:ext cx="3205480" cy="1024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920" marR="5080" indent="-236854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SzPct val="78787"/>
              <a:buFont typeface="Georgia"/>
              <a:buChar char=""/>
              <a:tabLst>
                <a:tab pos="248285" algn="l"/>
                <a:tab pos="249554" algn="l"/>
                <a:tab pos="1193165" algn="l"/>
                <a:tab pos="2120265" algn="l"/>
                <a:tab pos="2852420" algn="l"/>
              </a:tabLst>
            </a:pP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u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pp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or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s	</a:t>
            </a:r>
            <a:r>
              <a:rPr sz="1650" spc="-80" dirty="0">
                <a:solidFill>
                  <a:srgbClr val="0000FF"/>
                </a:solidFill>
                <a:latin typeface="Trebuchet MS"/>
                <a:cs typeface="Trebuchet MS"/>
              </a:rPr>
              <a:t>K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yw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rd	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D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v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n	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650" spc="-30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d  Data Driven</a:t>
            </a:r>
            <a:r>
              <a:rPr sz="1650" spc="-7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concepts.</a:t>
            </a:r>
            <a:endParaRPr sz="1650">
              <a:latin typeface="Trebuchet MS"/>
              <a:cs typeface="Trebuchet MS"/>
            </a:endParaRPr>
          </a:p>
          <a:p>
            <a:pPr marL="248920" indent="-236854">
              <a:lnSpc>
                <a:spcPct val="100000"/>
              </a:lnSpc>
              <a:buClr>
                <a:srgbClr val="FF0000"/>
              </a:buClr>
              <a:buSzPct val="78787"/>
              <a:buFont typeface="Georgia"/>
              <a:buChar char=""/>
              <a:tabLst>
                <a:tab pos="248285" algn="l"/>
                <a:tab pos="249554" algn="l"/>
              </a:tabLst>
            </a:pP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Provides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JUnit</a:t>
            </a:r>
            <a:r>
              <a:rPr sz="1650" spc="-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reporting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300" spc="-700" dirty="0">
                <a:solidFill>
                  <a:srgbClr val="FF0000"/>
                </a:solidFill>
                <a:latin typeface="Georgia"/>
                <a:cs typeface="Georgia"/>
              </a:rPr>
              <a:t>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0973" y="5086661"/>
            <a:ext cx="297116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77290" algn="l"/>
                <a:tab pos="1827530" algn="l"/>
              </a:tabLst>
            </a:pP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Readable	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and	manageable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0973" y="5338050"/>
            <a:ext cx="235331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object based</a:t>
            </a:r>
            <a:r>
              <a:rPr sz="1650" spc="-9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recordings.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4725" y="5589551"/>
            <a:ext cx="10979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8285" algn="l"/>
                <a:tab pos="854075" algn="l"/>
              </a:tabLst>
            </a:pPr>
            <a:r>
              <a:rPr sz="1300" spc="-700" dirty="0">
                <a:solidFill>
                  <a:srgbClr val="FF0000"/>
                </a:solidFill>
                <a:latin typeface="Georgia"/>
                <a:cs typeface="Georgia"/>
              </a:rPr>
              <a:t>	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n	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0973" y="5589542"/>
            <a:ext cx="297243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90930">
              <a:lnSpc>
                <a:spcPct val="100000"/>
              </a:lnSpc>
              <a:spcBef>
                <a:spcPts val="105"/>
              </a:spcBef>
              <a:tabLst>
                <a:tab pos="1078865" algn="l"/>
                <a:tab pos="1720214" algn="l"/>
                <a:tab pos="1787525" algn="l"/>
                <a:tab pos="2313305" algn="l"/>
              </a:tabLst>
            </a:pP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u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650" spc="-3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d		f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r	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es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g  d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k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650" spc="-3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p,	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w</a:t>
            </a:r>
            <a:r>
              <a:rPr sz="1650" spc="-3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b	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d	</a:t>
            </a:r>
            <a:r>
              <a:rPr sz="1650" spc="-47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0973" y="6092423"/>
            <a:ext cx="124079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pp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li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ca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92722" y="2835610"/>
            <a:ext cx="16160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Disadvantages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2713" y="3305044"/>
            <a:ext cx="3459479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8285" algn="l"/>
                <a:tab pos="1264285" algn="l"/>
                <a:tab pos="1735455" algn="l"/>
                <a:tab pos="2423160" algn="l"/>
                <a:tab pos="2950845" algn="l"/>
              </a:tabLst>
            </a:pPr>
            <a:r>
              <a:rPr sz="1300" spc="-700" dirty="0">
                <a:solidFill>
                  <a:srgbClr val="FF0000"/>
                </a:solidFill>
                <a:latin typeface="Georgia"/>
                <a:cs typeface="Georgia"/>
              </a:rPr>
              <a:t>	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ta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lli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g	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th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e	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g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t	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o	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p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p</a:t>
            </a:r>
            <a:r>
              <a:rPr sz="1650" spc="-95" dirty="0">
                <a:solidFill>
                  <a:srgbClr val="0000FF"/>
                </a:solidFill>
                <a:latin typeface="Trebuchet MS"/>
                <a:cs typeface="Trebuchet MS"/>
              </a:rPr>
              <a:t>’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92713" y="3556555"/>
            <a:ext cx="3457575" cy="1023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285" marR="508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source code is necessary 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and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is 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platform</a:t>
            </a:r>
            <a:r>
              <a:rPr sz="1650" spc="-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specific.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48285" algn="l"/>
              </a:tabLst>
            </a:pPr>
            <a:r>
              <a:rPr sz="1300" spc="-700" dirty="0">
                <a:solidFill>
                  <a:srgbClr val="FF0000"/>
                </a:solidFill>
                <a:latin typeface="Georgia"/>
                <a:cs typeface="Georgia"/>
              </a:rPr>
              <a:t>	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No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support for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HTML5 web</a:t>
            </a:r>
            <a:r>
              <a:rPr sz="1650" spc="-10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apps.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300" spc="-700" dirty="0">
                <a:solidFill>
                  <a:srgbClr val="FF0000"/>
                </a:solidFill>
                <a:latin typeface="Georgia"/>
                <a:cs typeface="Georgia"/>
              </a:rPr>
              <a:t>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28911" y="4310928"/>
            <a:ext cx="322199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939800" algn="l"/>
                <a:tab pos="1570990" algn="l"/>
                <a:tab pos="2821940" algn="l"/>
              </a:tabLst>
            </a:pP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no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t	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t	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d</a:t>
            </a:r>
            <a:r>
              <a:rPr sz="1650" spc="-15" dirty="0">
                <a:solidFill>
                  <a:srgbClr val="0000FF"/>
                </a:solidFill>
                <a:latin typeface="Trebuchet MS"/>
                <a:cs typeface="Trebuchet MS"/>
              </a:rPr>
              <a:t>d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d	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we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b  pages.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92713" y="4813805"/>
            <a:ext cx="3460115" cy="1535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285" indent="-236220" algn="just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SzPct val="78787"/>
              <a:buFont typeface="Georgia"/>
              <a:buChar char=""/>
              <a:tabLst>
                <a:tab pos="248920" algn="l"/>
              </a:tabLst>
            </a:pPr>
            <a:r>
              <a:rPr sz="1650" spc="-35" dirty="0">
                <a:solidFill>
                  <a:srgbClr val="0000FF"/>
                </a:solidFill>
                <a:latin typeface="Trebuchet MS"/>
                <a:cs typeface="Trebuchet MS"/>
              </a:rPr>
              <a:t>Testing 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of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games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is</a:t>
            </a:r>
            <a:r>
              <a:rPr sz="1650" spc="-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difficult.</a:t>
            </a:r>
            <a:endParaRPr sz="1650">
              <a:latin typeface="Trebuchet MS"/>
              <a:cs typeface="Trebuchet MS"/>
            </a:endParaRPr>
          </a:p>
          <a:p>
            <a:pPr marL="248285" marR="5080" indent="-236220" algn="just">
              <a:lnSpc>
                <a:spcPct val="100000"/>
              </a:lnSpc>
              <a:buClr>
                <a:srgbClr val="FF0000"/>
              </a:buClr>
              <a:buSzPct val="78787"/>
              <a:buFont typeface="Georgia"/>
              <a:buChar char=""/>
              <a:tabLst>
                <a:tab pos="248920" algn="l"/>
              </a:tabLst>
            </a:pP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Due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to random tests difficult 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to 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recreate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650" spc="-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bug</a:t>
            </a:r>
            <a:endParaRPr sz="1650">
              <a:latin typeface="Trebuchet MS"/>
              <a:cs typeface="Trebuchet MS"/>
            </a:endParaRPr>
          </a:p>
          <a:p>
            <a:pPr marL="248285" marR="5080" indent="-236220" algn="just">
              <a:lnSpc>
                <a:spcPct val="100000"/>
              </a:lnSpc>
              <a:buClr>
                <a:srgbClr val="FF0000"/>
              </a:buClr>
              <a:buSzPct val="78787"/>
              <a:buFont typeface="Georgia"/>
              <a:buChar char=""/>
              <a:tabLst>
                <a:tab pos="248920" algn="l"/>
              </a:tabLst>
            </a:pP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May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consume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lot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of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time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before  detecting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any 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bug 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as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there are no  predefined</a:t>
            </a:r>
            <a:r>
              <a:rPr sz="1650" spc="-3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tests.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501900" y="1951670"/>
            <a:ext cx="623633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13915" algn="l"/>
              </a:tabLst>
            </a:pPr>
            <a:r>
              <a:rPr sz="2650" spc="-5" dirty="0">
                <a:latin typeface="Times New Roman"/>
                <a:cs typeface="Times New Roman"/>
              </a:rPr>
              <a:t> 	</a:t>
            </a:r>
            <a:r>
              <a:rPr sz="2650" spc="-45" dirty="0"/>
              <a:t>MonkeyTalk </a:t>
            </a:r>
            <a:r>
              <a:rPr sz="2650" spc="-5" dirty="0"/>
              <a:t>- </a:t>
            </a:r>
            <a:r>
              <a:rPr sz="2650" spc="-40" dirty="0"/>
              <a:t>Pros </a:t>
            </a:r>
            <a:r>
              <a:rPr sz="2650" spc="-10" dirty="0"/>
              <a:t>and</a:t>
            </a:r>
            <a:r>
              <a:rPr sz="2650" spc="65" dirty="0"/>
              <a:t> </a:t>
            </a:r>
            <a:r>
              <a:rPr sz="2650" spc="-10" dirty="0"/>
              <a:t>Cons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04950" y="3003042"/>
          <a:ext cx="6414133" cy="2892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7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4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300" b="1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Junit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300" b="1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Jmeter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300" b="1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300" b="1" spc="-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b="1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300" b="1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r>
                        <a:rPr sz="1300" b="1" spc="-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300" b="1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b="1" spc="-1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300" b="1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b="1" spc="-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300" b="1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307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300" b="1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Availability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3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Open</a:t>
                      </a:r>
                      <a:r>
                        <a:rPr sz="130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source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3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Open</a:t>
                      </a:r>
                      <a:r>
                        <a:rPr sz="130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Source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 marR="74930">
                        <a:lnSpc>
                          <a:spcPct val="101499"/>
                        </a:lnSpc>
                        <a:spcBef>
                          <a:spcPts val="525"/>
                        </a:spcBef>
                      </a:pPr>
                      <a:r>
                        <a:rPr sz="13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Open Source</a:t>
                      </a:r>
                      <a:r>
                        <a:rPr sz="13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till  </a:t>
                      </a:r>
                      <a:r>
                        <a:rPr sz="130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2015.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66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504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300" b="1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1300" b="1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Profiles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711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217170">
                        <a:lnSpc>
                          <a:spcPct val="101499"/>
                        </a:lnSpc>
                        <a:spcBef>
                          <a:spcPts val="535"/>
                        </a:spcBef>
                      </a:pPr>
                      <a:r>
                        <a:rPr sz="13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Used </a:t>
                      </a:r>
                      <a:r>
                        <a:rPr sz="130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by </a:t>
                      </a:r>
                      <a:r>
                        <a:rPr sz="13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Java  developers to write  and run repeatable  tests for </a:t>
                      </a:r>
                      <a:r>
                        <a:rPr sz="130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each  </a:t>
                      </a:r>
                      <a:r>
                        <a:rPr sz="13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component</a:t>
                      </a:r>
                      <a:r>
                        <a:rPr sz="1300" spc="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coded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79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 marR="96520">
                        <a:lnSpc>
                          <a:spcPct val="101499"/>
                        </a:lnSpc>
                        <a:spcBef>
                          <a:spcPts val="535"/>
                        </a:spcBef>
                      </a:pPr>
                      <a:r>
                        <a:rPr sz="13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Load testing functional  behaviour and measuring  the performance </a:t>
                      </a:r>
                      <a:r>
                        <a:rPr sz="13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300" spc="-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Web  </a:t>
                      </a:r>
                      <a:r>
                        <a:rPr sz="13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Applications.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79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 marR="80010">
                        <a:lnSpc>
                          <a:spcPct val="101499"/>
                        </a:lnSpc>
                        <a:spcBef>
                          <a:spcPts val="535"/>
                        </a:spcBef>
                      </a:pPr>
                      <a:r>
                        <a:rPr sz="13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Automated  Functional</a:t>
                      </a:r>
                      <a:r>
                        <a:rPr sz="13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tests  for </a:t>
                      </a:r>
                      <a:r>
                        <a:rPr sz="13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mobile  applications  </a:t>
                      </a:r>
                      <a:r>
                        <a:rPr sz="13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across Android  and</a:t>
                      </a:r>
                      <a:r>
                        <a:rPr sz="1300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iOS.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79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307">
                <a:tc>
                  <a:txBody>
                    <a:bodyPr/>
                    <a:lstStyle/>
                    <a:p>
                      <a:pPr marL="78740" marR="533400">
                        <a:lnSpc>
                          <a:spcPct val="101600"/>
                        </a:lnSpc>
                        <a:spcBef>
                          <a:spcPts val="520"/>
                        </a:spcBef>
                      </a:pPr>
                      <a:r>
                        <a:rPr sz="1300" b="1" spc="-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Type</a:t>
                      </a:r>
                      <a:r>
                        <a:rPr sz="1300" b="1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of  </a:t>
                      </a:r>
                      <a:r>
                        <a:rPr sz="1300" b="1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testing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60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3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Unit</a:t>
                      </a:r>
                      <a:r>
                        <a:rPr sz="1300" spc="3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testing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3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Performance</a:t>
                      </a:r>
                      <a:r>
                        <a:rPr sz="1300" spc="-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testing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06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3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Smoke</a:t>
                      </a:r>
                      <a:r>
                        <a:rPr sz="1300" spc="-5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testing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260" rIns="0" bIns="0" rtlCol="0">
            <a:spAutoFit/>
          </a:bodyPr>
          <a:lstStyle/>
          <a:p>
            <a:pPr marL="1195070">
              <a:lnSpc>
                <a:spcPct val="100000"/>
              </a:lnSpc>
              <a:spcBef>
                <a:spcPts val="90"/>
              </a:spcBef>
              <a:tabLst>
                <a:tab pos="4195445" algn="l"/>
              </a:tabLst>
            </a:pPr>
            <a:r>
              <a:rPr sz="2650" spc="-5" dirty="0">
                <a:latin typeface="Times New Roman"/>
                <a:cs typeface="Times New Roman"/>
              </a:rPr>
              <a:t> 	</a:t>
            </a:r>
            <a:r>
              <a:rPr sz="2650" spc="-10" dirty="0"/>
              <a:t>Summary </a:t>
            </a:r>
            <a:r>
              <a:rPr sz="2650" spc="-5" dirty="0"/>
              <a:t>of </a:t>
            </a:r>
            <a:r>
              <a:rPr sz="2650" spc="-10" dirty="0"/>
              <a:t>the</a:t>
            </a:r>
            <a:r>
              <a:rPr sz="2650" spc="-65" dirty="0"/>
              <a:t> </a:t>
            </a:r>
            <a:r>
              <a:rPr sz="2650" spc="-5" dirty="0"/>
              <a:t>tools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3962400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519" y="0"/>
                </a:lnTo>
              </a:path>
            </a:pathLst>
          </a:custGeom>
          <a:ln w="32004">
            <a:solidFill>
              <a:srgbClr val="C459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19600" y="4267200"/>
            <a:ext cx="5153025" cy="966289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600" lvl="0"/>
            <a:r>
              <a:rPr lang="en-IN" sz="2000" dirty="0">
                <a:ea typeface="Calibri"/>
                <a:cs typeface="Calibri"/>
                <a:sym typeface="Calibri"/>
              </a:rPr>
              <a:t>Prof. </a:t>
            </a:r>
            <a:r>
              <a:rPr lang="en-IN" sz="2000" dirty="0" err="1">
                <a:ea typeface="Calibri"/>
                <a:cs typeface="Calibri"/>
                <a:sym typeface="Calibri"/>
              </a:rPr>
              <a:t>Venkatesh</a:t>
            </a:r>
            <a:r>
              <a:rPr lang="en-IN" sz="2000" dirty="0">
                <a:ea typeface="Calibri"/>
                <a:cs typeface="Calibri"/>
                <a:sym typeface="Calibri"/>
              </a:rPr>
              <a:t> Prasad</a:t>
            </a:r>
            <a:endParaRPr lang="en-IN" sz="1400" dirty="0"/>
          </a:p>
          <a:p>
            <a:pPr marL="12600" lvl="0"/>
            <a:r>
              <a:rPr lang="en-IN" sz="2000" dirty="0">
                <a:ea typeface="Calibri"/>
                <a:cs typeface="Calibri"/>
                <a:sym typeface="Calibri"/>
              </a:rPr>
              <a:t>venkateshprasad@pes.edu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600" lvl="0">
              <a:buClr>
                <a:srgbClr val="000000"/>
              </a:buClr>
              <a:buSzPts val="2400"/>
            </a:pPr>
            <a:r>
              <a:rPr lang="en-I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Department of Computer Science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1872" y="1347228"/>
            <a:ext cx="881380" cy="889000"/>
          </a:xfrm>
          <a:custGeom>
            <a:avLst/>
            <a:gdLst/>
            <a:ahLst/>
            <a:cxnLst/>
            <a:rect l="l" t="t" r="r" b="b"/>
            <a:pathLst>
              <a:path w="881379" h="889000">
                <a:moveTo>
                  <a:pt x="880872" y="0"/>
                </a:moveTo>
                <a:lnTo>
                  <a:pt x="0" y="0"/>
                </a:lnTo>
                <a:lnTo>
                  <a:pt x="0" y="36576"/>
                </a:lnTo>
                <a:lnTo>
                  <a:pt x="842772" y="36576"/>
                </a:lnTo>
                <a:lnTo>
                  <a:pt x="842772" y="888479"/>
                </a:lnTo>
                <a:lnTo>
                  <a:pt x="880872" y="888479"/>
                </a:lnTo>
                <a:lnTo>
                  <a:pt x="880872" y="36576"/>
                </a:lnTo>
                <a:lnTo>
                  <a:pt x="880872" y="9131"/>
                </a:lnTo>
                <a:lnTo>
                  <a:pt x="880872" y="0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" y="5586983"/>
            <a:ext cx="881380" cy="890269"/>
          </a:xfrm>
          <a:custGeom>
            <a:avLst/>
            <a:gdLst/>
            <a:ahLst/>
            <a:cxnLst/>
            <a:rect l="l" t="t" r="r" b="b"/>
            <a:pathLst>
              <a:path w="881380" h="890270">
                <a:moveTo>
                  <a:pt x="880872" y="851928"/>
                </a:moveTo>
                <a:lnTo>
                  <a:pt x="38100" y="851928"/>
                </a:lnTo>
                <a:lnTo>
                  <a:pt x="38100" y="0"/>
                </a:lnTo>
                <a:lnTo>
                  <a:pt x="0" y="0"/>
                </a:lnTo>
                <a:lnTo>
                  <a:pt x="0" y="851928"/>
                </a:lnTo>
                <a:lnTo>
                  <a:pt x="0" y="880872"/>
                </a:lnTo>
                <a:lnTo>
                  <a:pt x="0" y="890028"/>
                </a:lnTo>
                <a:lnTo>
                  <a:pt x="880872" y="890028"/>
                </a:lnTo>
                <a:lnTo>
                  <a:pt x="880872" y="85192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1200" y="2378964"/>
            <a:ext cx="1967484" cy="2939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90316" y="2750341"/>
            <a:ext cx="4182084" cy="3699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81075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solidFill>
                  <a:schemeClr val="accent6">
                    <a:lumMod val="75000"/>
                  </a:schemeClr>
                </a:solidFill>
              </a:rPr>
              <a:t>THANK</a:t>
            </a:r>
            <a:r>
              <a:rPr b="1" spc="-4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spc="-25" dirty="0">
                <a:solidFill>
                  <a:schemeClr val="accent6">
                    <a:lumMod val="75000"/>
                  </a:schemeClr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42" y="2585725"/>
            <a:ext cx="4089358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1" u="none" spc="-5" dirty="0">
                <a:solidFill>
                  <a:srgbClr val="000000"/>
                </a:solidFill>
                <a:latin typeface="Carlito"/>
                <a:cs typeface="Carlito"/>
              </a:rPr>
              <a:t>SOFTWARE</a:t>
            </a:r>
            <a:r>
              <a:rPr sz="2950" b="1" u="none" spc="-10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950" b="1" u="none" dirty="0">
                <a:solidFill>
                  <a:srgbClr val="000000"/>
                </a:solidFill>
                <a:latin typeface="Carlito"/>
                <a:cs typeface="Carlito"/>
              </a:rPr>
              <a:t>TESTING</a:t>
            </a:r>
            <a:endParaRPr sz="29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42" y="3442208"/>
            <a:ext cx="6299158" cy="92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00"/>
              </a:spcBef>
            </a:pPr>
            <a:r>
              <a:rPr sz="2950" b="1" spc="-35">
                <a:solidFill>
                  <a:srgbClr val="2F5497"/>
                </a:solidFill>
                <a:latin typeface="Carlito"/>
                <a:cs typeface="Carlito"/>
              </a:rPr>
              <a:t>Testing  </a:t>
            </a:r>
            <a:r>
              <a:rPr sz="2950" b="1" spc="-5">
                <a:solidFill>
                  <a:srgbClr val="2F5497"/>
                </a:solidFill>
                <a:latin typeface="Carlito"/>
                <a:cs typeface="Carlito"/>
              </a:rPr>
              <a:t>Frameworks</a:t>
            </a:r>
            <a:r>
              <a:rPr lang="en-IN" sz="2950" b="1" spc="-5" dirty="0">
                <a:solidFill>
                  <a:srgbClr val="2F5497"/>
                </a:solidFill>
                <a:latin typeface="Carlito"/>
                <a:cs typeface="Carlito"/>
              </a:rPr>
              <a:t>/Tools -</a:t>
            </a:r>
            <a:r>
              <a:rPr sz="2950" b="1" spc="-5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2950" b="1" spc="5" dirty="0">
                <a:solidFill>
                  <a:srgbClr val="2F5497"/>
                </a:solidFill>
                <a:latin typeface="Carlito"/>
                <a:cs typeface="Carlito"/>
              </a:rPr>
              <a:t>JUnit, </a:t>
            </a:r>
            <a:r>
              <a:rPr sz="2950" b="1" dirty="0">
                <a:solidFill>
                  <a:srgbClr val="2F5497"/>
                </a:solidFill>
                <a:latin typeface="Carlito"/>
                <a:cs typeface="Carlito"/>
              </a:rPr>
              <a:t>Jmeter </a:t>
            </a:r>
            <a:r>
              <a:rPr sz="2950" b="1" spc="15" dirty="0">
                <a:solidFill>
                  <a:srgbClr val="2F5497"/>
                </a:solidFill>
                <a:latin typeface="Carlito"/>
                <a:cs typeface="Carlito"/>
              </a:rPr>
              <a:t>&amp;  </a:t>
            </a:r>
            <a:r>
              <a:rPr sz="2950" b="1" spc="-25" dirty="0">
                <a:solidFill>
                  <a:srgbClr val="2F5497"/>
                </a:solidFill>
                <a:latin typeface="Carlito"/>
                <a:cs typeface="Carlito"/>
              </a:rPr>
              <a:t>MonkeyTalk</a:t>
            </a:r>
            <a:endParaRPr sz="29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779" y="5559147"/>
            <a:ext cx="4307840" cy="8996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IN" sz="1950" b="1" spc="10" dirty="0" err="1">
                <a:latin typeface="Carlito"/>
                <a:cs typeface="Carlito"/>
              </a:rPr>
              <a:t>Venkatesh</a:t>
            </a:r>
            <a:r>
              <a:rPr lang="en-IN" sz="1950" b="1" spc="10" dirty="0">
                <a:latin typeface="Carlito"/>
                <a:cs typeface="Carlito"/>
              </a:rPr>
              <a:t> Prasad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50" dirty="0">
                <a:latin typeface="Carlito"/>
                <a:cs typeface="Carlito"/>
              </a:rPr>
              <a:t>Department of </a:t>
            </a:r>
            <a:r>
              <a:rPr sz="1650" spc="-5" dirty="0">
                <a:latin typeface="Carlito"/>
                <a:cs typeface="Carlito"/>
              </a:rPr>
              <a:t>Computer </a:t>
            </a:r>
            <a:r>
              <a:rPr sz="1650" dirty="0">
                <a:latin typeface="Carlito"/>
                <a:cs typeface="Carlito"/>
              </a:rPr>
              <a:t>Science and</a:t>
            </a:r>
            <a:r>
              <a:rPr sz="1650" spc="-105" dirty="0">
                <a:latin typeface="Carlito"/>
                <a:cs typeface="Carlito"/>
              </a:rPr>
              <a:t> </a:t>
            </a:r>
            <a:r>
              <a:rPr sz="1650" dirty="0">
                <a:latin typeface="Carlito"/>
                <a:cs typeface="Carlito"/>
              </a:rPr>
              <a:t>Engineering</a:t>
            </a:r>
            <a:endParaRPr sz="165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80" y="5586983"/>
            <a:ext cx="881380" cy="890269"/>
          </a:xfrm>
          <a:custGeom>
            <a:avLst/>
            <a:gdLst/>
            <a:ahLst/>
            <a:cxnLst/>
            <a:rect l="l" t="t" r="r" b="b"/>
            <a:pathLst>
              <a:path w="881380" h="890270">
                <a:moveTo>
                  <a:pt x="880872" y="851916"/>
                </a:moveTo>
                <a:lnTo>
                  <a:pt x="38100" y="851916"/>
                </a:lnTo>
                <a:lnTo>
                  <a:pt x="38100" y="0"/>
                </a:lnTo>
                <a:lnTo>
                  <a:pt x="0" y="0"/>
                </a:lnTo>
                <a:lnTo>
                  <a:pt x="0" y="851916"/>
                </a:lnTo>
                <a:lnTo>
                  <a:pt x="0" y="880872"/>
                </a:lnTo>
                <a:lnTo>
                  <a:pt x="0" y="890016"/>
                </a:lnTo>
                <a:lnTo>
                  <a:pt x="880872" y="890016"/>
                </a:lnTo>
                <a:lnTo>
                  <a:pt x="880872" y="851916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200400"/>
            <a:ext cx="6521450" cy="56515"/>
          </a:xfrm>
          <a:custGeom>
            <a:avLst/>
            <a:gdLst/>
            <a:ahLst/>
            <a:cxnLst/>
            <a:rect l="l" t="t" r="r" b="b"/>
            <a:pathLst>
              <a:path w="6521450" h="56514">
                <a:moveTo>
                  <a:pt x="0" y="56387"/>
                </a:moveTo>
                <a:lnTo>
                  <a:pt x="6521196" y="0"/>
                </a:lnTo>
              </a:path>
            </a:pathLst>
          </a:custGeom>
          <a:ln w="32004">
            <a:solidFill>
              <a:srgbClr val="DFA1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900" y="1942665"/>
            <a:ext cx="623887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63265" algn="l"/>
              </a:tabLst>
            </a:pPr>
            <a:r>
              <a:rPr sz="2650" spc="-5" dirty="0">
                <a:latin typeface="Times New Roman"/>
                <a:cs typeface="Times New Roman"/>
              </a:rPr>
              <a:t> 	</a:t>
            </a:r>
            <a:r>
              <a:rPr sz="2650" spc="-10" dirty="0"/>
              <a:t>JUnit </a:t>
            </a:r>
            <a:r>
              <a:rPr sz="2650" spc="-5" dirty="0"/>
              <a:t>–</a:t>
            </a:r>
            <a:r>
              <a:rPr sz="2650" spc="-45" dirty="0"/>
              <a:t> </a:t>
            </a:r>
            <a:r>
              <a:rPr sz="2650" spc="-10" dirty="0"/>
              <a:t>Introduction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96640"/>
              </p:ext>
            </p:extLst>
          </p:nvPr>
        </p:nvGraphicFramePr>
        <p:xfrm>
          <a:off x="1679686" y="2798759"/>
          <a:ext cx="4690110" cy="1249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7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3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</a:t>
                      </a:r>
                      <a:endParaRPr sz="1300">
                        <a:latin typeface="Georgia"/>
                        <a:cs typeface="Georgia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850"/>
                        </a:lnSpc>
                      </a:pPr>
                      <a:r>
                        <a:rPr sz="16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Open source </a:t>
                      </a:r>
                      <a:r>
                        <a:rPr sz="1650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testing </a:t>
                      </a:r>
                      <a:r>
                        <a:rPr sz="16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framework for</a:t>
                      </a:r>
                      <a:r>
                        <a:rPr sz="1650" spc="-1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5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Java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</a:t>
                      </a:r>
                      <a:endParaRPr sz="1300">
                        <a:latin typeface="Georgia"/>
                        <a:cs typeface="Georgia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880"/>
                        </a:lnSpc>
                      </a:pPr>
                      <a:r>
                        <a:rPr sz="16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Useful for </a:t>
                      </a:r>
                      <a:r>
                        <a:rPr sz="1650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running repeatable</a:t>
                      </a:r>
                      <a:r>
                        <a:rPr sz="1650" spc="-10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tests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9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</a:t>
                      </a:r>
                      <a:endParaRPr sz="1300">
                        <a:latin typeface="Georgia"/>
                        <a:cs typeface="Georgia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880"/>
                        </a:lnSpc>
                      </a:pPr>
                      <a:endParaRPr sz="165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</a:t>
                      </a:r>
                      <a:endParaRPr sz="1300">
                        <a:latin typeface="Georgia"/>
                        <a:cs typeface="Georgia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880"/>
                        </a:lnSpc>
                        <a:tabLst>
                          <a:tab pos="1124585" algn="l"/>
                          <a:tab pos="1610360" algn="l"/>
                          <a:tab pos="2188845" algn="l"/>
                          <a:tab pos="2554605" algn="l"/>
                          <a:tab pos="3116580" algn="l"/>
                        </a:tabLst>
                      </a:pPr>
                      <a:r>
                        <a:rPr sz="1650" spc="-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Promotes	</a:t>
                      </a:r>
                      <a:r>
                        <a:rPr sz="1650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the	</a:t>
                      </a:r>
                      <a:r>
                        <a:rPr sz="16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idea	</a:t>
                      </a:r>
                      <a:r>
                        <a:rPr sz="165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of	</a:t>
                      </a:r>
                      <a:r>
                        <a:rPr sz="1650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first	“testing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880"/>
                        </a:lnSpc>
                      </a:pPr>
                      <a:r>
                        <a:rPr sz="1650" spc="-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then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850"/>
                        </a:lnSpc>
                      </a:pPr>
                      <a:r>
                        <a:rPr sz="1650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coding”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698736" y="4030447"/>
            <a:ext cx="4652645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4840" marR="5080" indent="-234950" algn="just">
              <a:lnSpc>
                <a:spcPct val="100000"/>
              </a:lnSpc>
              <a:spcBef>
                <a:spcPts val="105"/>
              </a:spcBef>
            </a:pPr>
            <a:r>
              <a:rPr sz="1300" spc="-700" dirty="0">
                <a:solidFill>
                  <a:srgbClr val="FF0000"/>
                </a:solidFill>
                <a:latin typeface="Georgia"/>
                <a:cs typeface="Georgia"/>
              </a:rPr>
              <a:t></a:t>
            </a:r>
            <a:r>
              <a:rPr sz="1300" spc="9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Follows a </a:t>
            </a:r>
            <a:r>
              <a:rPr sz="1650" spc="-60" dirty="0">
                <a:solidFill>
                  <a:srgbClr val="0000FF"/>
                </a:solidFill>
                <a:latin typeface="Trebuchet MS"/>
                <a:cs typeface="Trebuchet MS"/>
              </a:rPr>
              <a:t>Test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Driven Development 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Approach</a:t>
            </a:r>
            <a:endParaRPr sz="1650">
              <a:latin typeface="Trebuchet MS"/>
              <a:cs typeface="Trebuchet MS"/>
            </a:endParaRPr>
          </a:p>
          <a:p>
            <a:pPr marL="248920" indent="-236220" algn="just">
              <a:lnSpc>
                <a:spcPct val="100000"/>
              </a:lnSpc>
              <a:buClr>
                <a:srgbClr val="FF0000"/>
              </a:buClr>
              <a:buSzPct val="78787"/>
              <a:buFont typeface="Georgia"/>
              <a:buChar char=""/>
              <a:tabLst>
                <a:tab pos="248920" algn="l"/>
              </a:tabLst>
            </a:pP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Is now ported 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to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different</a:t>
            </a:r>
            <a:r>
              <a:rPr sz="1650" spc="-1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languages</a:t>
            </a:r>
            <a:endParaRPr sz="1650">
              <a:latin typeface="Trebuchet MS"/>
              <a:cs typeface="Trebuchet MS"/>
            </a:endParaRPr>
          </a:p>
          <a:p>
            <a:pPr marL="248285" marR="5080" indent="-236220" algn="just">
              <a:lnSpc>
                <a:spcPct val="100000"/>
              </a:lnSpc>
              <a:buClr>
                <a:srgbClr val="FF0000"/>
              </a:buClr>
              <a:buSzPct val="78787"/>
              <a:buFont typeface="Georgia"/>
              <a:buChar char=""/>
              <a:tabLst>
                <a:tab pos="248920" algn="l"/>
              </a:tabLst>
            </a:pP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The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testing 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code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is 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embedded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into the main 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Java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program and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by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using the assert  statements, 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and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the programmers knowledge  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on 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the expectant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result, we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can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test each 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component 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of the</a:t>
            </a:r>
            <a:r>
              <a:rPr sz="1650" spc="-11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project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81800" y="2682239"/>
            <a:ext cx="1784603" cy="3406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900" y="1951670"/>
            <a:ext cx="623760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00045" algn="l"/>
              </a:tabLst>
            </a:pPr>
            <a:r>
              <a:rPr sz="2650" spc="-5" dirty="0">
                <a:latin typeface="Times New Roman"/>
                <a:cs typeface="Times New Roman"/>
              </a:rPr>
              <a:t> 	</a:t>
            </a:r>
            <a:r>
              <a:rPr sz="2650" spc="-10" dirty="0"/>
              <a:t>Junit features </a:t>
            </a:r>
            <a:r>
              <a:rPr sz="2650" spc="-5" dirty="0"/>
              <a:t>– </a:t>
            </a:r>
            <a:r>
              <a:rPr sz="2650" spc="-35" dirty="0"/>
              <a:t>Part</a:t>
            </a:r>
            <a:r>
              <a:rPr sz="2650" dirty="0"/>
              <a:t> </a:t>
            </a:r>
            <a:r>
              <a:rPr sz="2650" spc="-10" dirty="0"/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2667000"/>
            <a:ext cx="6748145" cy="222821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10"/>
              </a:spcBef>
              <a:buClr>
                <a:srgbClr val="FF0000"/>
              </a:buClr>
              <a:buAutoNum type="arabicPeriod"/>
              <a:tabLst>
                <a:tab pos="296545" algn="l"/>
              </a:tabLst>
            </a:pP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Open source framework, which </a:t>
            </a: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is used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for </a:t>
            </a: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writing </a:t>
            </a:r>
            <a:r>
              <a:rPr sz="1650" spc="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and </a:t>
            </a: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running</a:t>
            </a:r>
            <a:r>
              <a:rPr sz="1650" spc="-2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tests.</a:t>
            </a:r>
            <a:endParaRPr sz="1650" dirty="0">
              <a:highlight>
                <a:srgbClr val="FFFF00"/>
              </a:highlight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910"/>
              </a:spcBef>
              <a:buClr>
                <a:srgbClr val="FF0000"/>
              </a:buClr>
              <a:buAutoNum type="arabicPeriod"/>
              <a:tabLst>
                <a:tab pos="296545" algn="l"/>
              </a:tabLst>
            </a:pPr>
            <a:r>
              <a:rPr sz="1650" spc="-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Provides </a:t>
            </a: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annotations </a:t>
            </a:r>
            <a:r>
              <a:rPr sz="1650" spc="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to </a:t>
            </a: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identify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test</a:t>
            </a:r>
            <a:r>
              <a:rPr sz="1650" spc="-114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methods.</a:t>
            </a:r>
            <a:endParaRPr sz="1650" dirty="0">
              <a:highlight>
                <a:srgbClr val="FFFF00"/>
              </a:highlight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915"/>
              </a:spcBef>
              <a:buClr>
                <a:srgbClr val="FF0000"/>
              </a:buClr>
              <a:buAutoNum type="arabicPeriod"/>
              <a:tabLst>
                <a:tab pos="296545" algn="l"/>
              </a:tabLst>
            </a:pPr>
            <a:r>
              <a:rPr sz="1650" spc="-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Provides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assertions for </a:t>
            </a: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testing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expected</a:t>
            </a:r>
            <a:r>
              <a:rPr sz="1650" spc="-17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results.</a:t>
            </a:r>
            <a:endParaRPr sz="1650" dirty="0">
              <a:highlight>
                <a:srgbClr val="FFFF00"/>
              </a:highlight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900"/>
              </a:spcBef>
              <a:buClr>
                <a:srgbClr val="FF0000"/>
              </a:buClr>
              <a:buAutoNum type="arabicPeriod"/>
              <a:tabLst>
                <a:tab pos="296545" algn="l"/>
              </a:tabLst>
            </a:pPr>
            <a:r>
              <a:rPr sz="1650" spc="-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Provides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test runners for </a:t>
            </a: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running</a:t>
            </a:r>
            <a:r>
              <a:rPr sz="1650" spc="-15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tests.</a:t>
            </a:r>
            <a:endParaRPr sz="1650" dirty="0">
              <a:highlight>
                <a:srgbClr val="FFFF00"/>
              </a:highlight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910"/>
              </a:spcBef>
              <a:buClr>
                <a:srgbClr val="FF0000"/>
              </a:buClr>
              <a:buAutoNum type="arabicPeriod"/>
              <a:tabLst>
                <a:tab pos="296545" algn="l"/>
              </a:tabLst>
            </a:pP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JUnit tests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allow you </a:t>
            </a:r>
            <a:r>
              <a:rPr sz="1650" spc="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to </a:t>
            </a: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write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codes </a:t>
            </a:r>
            <a:r>
              <a:rPr sz="1650" spc="-3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faster,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which increases</a:t>
            </a:r>
            <a:r>
              <a:rPr sz="1650" spc="-16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quality.</a:t>
            </a:r>
            <a:endParaRPr sz="1650" dirty="0">
              <a:highlight>
                <a:srgbClr val="FFFF00"/>
              </a:highlight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915"/>
              </a:spcBef>
              <a:buClr>
                <a:srgbClr val="FF0000"/>
              </a:buClr>
              <a:buAutoNum type="arabicPeriod"/>
              <a:tabLst>
                <a:tab pos="296545" algn="l"/>
              </a:tabLst>
            </a:pP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It </a:t>
            </a: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is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elegantly simple. </a:t>
            </a:r>
            <a:r>
              <a:rPr sz="1650" spc="-1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It </a:t>
            </a: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is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less complex </a:t>
            </a: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and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takes </a:t>
            </a:r>
            <a:r>
              <a:rPr sz="1650" spc="-5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less</a:t>
            </a:r>
            <a:r>
              <a:rPr sz="1650" spc="-1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time</a:t>
            </a:r>
            <a:r>
              <a:rPr lang="en-IN" sz="1650" dirty="0">
                <a:solidFill>
                  <a:srgbClr val="0000FF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.</a:t>
            </a:r>
            <a:endParaRPr sz="1650" dirty="0">
              <a:highlight>
                <a:srgbClr val="FFFF00"/>
              </a:highlight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900" y="1951670"/>
            <a:ext cx="623760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00045" algn="l"/>
              </a:tabLst>
            </a:pPr>
            <a:r>
              <a:rPr sz="2650" spc="-5" dirty="0">
                <a:latin typeface="Times New Roman"/>
                <a:cs typeface="Times New Roman"/>
              </a:rPr>
              <a:t> 	</a:t>
            </a:r>
            <a:r>
              <a:rPr sz="2650" spc="-10" dirty="0"/>
              <a:t>Junit features </a:t>
            </a:r>
            <a:r>
              <a:rPr sz="2650" spc="-5" dirty="0"/>
              <a:t>– </a:t>
            </a:r>
            <a:r>
              <a:rPr sz="2650" spc="-35" dirty="0"/>
              <a:t>Part</a:t>
            </a:r>
            <a:r>
              <a:rPr sz="2650" dirty="0"/>
              <a:t> </a:t>
            </a:r>
            <a:r>
              <a:rPr sz="2650" spc="-10" dirty="0"/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8266" y="2898198"/>
            <a:ext cx="6518909" cy="20186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0525" marR="5080" indent="-378460" algn="just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AutoNum type="arabicPeriod" startAt="7"/>
              <a:tabLst>
                <a:tab pos="391160" algn="l"/>
              </a:tabLst>
            </a:pP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JUnit tests can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be 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run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automatically and they check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their own 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results 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and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provide immediate feedback. There's </a:t>
            </a:r>
            <a:r>
              <a:rPr sz="1650" spc="5" dirty="0">
                <a:solidFill>
                  <a:srgbClr val="0000FF"/>
                </a:solidFill>
                <a:latin typeface="Trebuchet MS"/>
                <a:cs typeface="Trebuchet MS"/>
              </a:rPr>
              <a:t>no 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need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to 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manually comb through a report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of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test</a:t>
            </a:r>
            <a:r>
              <a:rPr sz="1650" spc="-20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results.</a:t>
            </a:r>
            <a:endParaRPr sz="1650">
              <a:latin typeface="Trebuchet MS"/>
              <a:cs typeface="Trebuchet MS"/>
            </a:endParaRPr>
          </a:p>
          <a:p>
            <a:pPr marL="390525" marR="6985" indent="-378460" algn="just">
              <a:lnSpc>
                <a:spcPct val="100000"/>
              </a:lnSpc>
              <a:spcBef>
                <a:spcPts val="910"/>
              </a:spcBef>
              <a:buClr>
                <a:srgbClr val="FF0000"/>
              </a:buClr>
              <a:buAutoNum type="arabicPeriod" startAt="7"/>
              <a:tabLst>
                <a:tab pos="391160" algn="l"/>
              </a:tabLst>
            </a:pP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JUnit tests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can be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organized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into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test suites containing test 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cases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and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even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other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test</a:t>
            </a:r>
            <a:r>
              <a:rPr sz="1650" spc="-11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suites.</a:t>
            </a:r>
            <a:endParaRPr sz="1650">
              <a:latin typeface="Trebuchet MS"/>
              <a:cs typeface="Trebuchet MS"/>
            </a:endParaRPr>
          </a:p>
          <a:p>
            <a:pPr marL="390525" marR="5715" indent="-378460" algn="just">
              <a:lnSpc>
                <a:spcPct val="100000"/>
              </a:lnSpc>
              <a:spcBef>
                <a:spcPts val="915"/>
              </a:spcBef>
              <a:buClr>
                <a:srgbClr val="FF0000"/>
              </a:buClr>
              <a:buAutoNum type="arabicPeriod" startAt="7"/>
              <a:tabLst>
                <a:tab pos="391160" algn="l"/>
              </a:tabLst>
            </a:pP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Shows test progress in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a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bar 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that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is green if 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the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test is </a:t>
            </a:r>
            <a:r>
              <a:rPr sz="1650" spc="-10" dirty="0">
                <a:solidFill>
                  <a:srgbClr val="0000FF"/>
                </a:solidFill>
                <a:latin typeface="Trebuchet MS"/>
                <a:cs typeface="Trebuchet MS"/>
              </a:rPr>
              <a:t>running  </a:t>
            </a:r>
            <a:r>
              <a:rPr sz="1650" spc="-25" dirty="0">
                <a:solidFill>
                  <a:srgbClr val="0000FF"/>
                </a:solidFill>
                <a:latin typeface="Trebuchet MS"/>
                <a:cs typeface="Trebuchet MS"/>
              </a:rPr>
              <a:t>smoothly,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and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it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turns </a:t>
            </a:r>
            <a:r>
              <a:rPr sz="1650" spc="-5" dirty="0">
                <a:solidFill>
                  <a:srgbClr val="0000FF"/>
                </a:solidFill>
                <a:latin typeface="Trebuchet MS"/>
                <a:cs typeface="Trebuchet MS"/>
              </a:rPr>
              <a:t>red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when a test</a:t>
            </a:r>
            <a:r>
              <a:rPr sz="1650" spc="-1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0000FF"/>
                </a:solidFill>
                <a:latin typeface="Trebuchet MS"/>
                <a:cs typeface="Trebuchet MS"/>
              </a:rPr>
              <a:t>fails.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5181600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Refs:</a:t>
            </a:r>
          </a:p>
          <a:p>
            <a:r>
              <a:rPr lang="en-IN" dirty="0">
                <a:hlinkClick r:id="rId2"/>
              </a:rPr>
              <a:t>https://www.tutorialspoint.com/junit/junit_overview.htm</a:t>
            </a:r>
            <a:endParaRPr lang="en-IN" dirty="0"/>
          </a:p>
          <a:p>
            <a:r>
              <a:rPr lang="en-IN" dirty="0">
                <a:hlinkClick r:id="rId3"/>
              </a:rPr>
              <a:t>https://www.javatpoint.com/junit-tutorial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https://www.youtube.com/watch?v=mqT2mkNhveo</a:t>
            </a:r>
            <a:endParaRPr lang="en-IN" dirty="0"/>
          </a:p>
          <a:p>
            <a:r>
              <a:rPr lang="en-IN" dirty="0">
                <a:hlinkClick r:id="rId5"/>
              </a:rPr>
              <a:t>https://www.youtube.com/watch?v=WSFpd48aJ3s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871525" y="34491613"/>
              <a:ext cx="0" cy="0"/>
            </p14:xfrm>
          </p:contentPart>
        </mc:Choice>
        <mc:Fallback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71525" y="34491613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900" y="1953307"/>
            <a:ext cx="623887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07079" algn="l"/>
              </a:tabLst>
            </a:pPr>
            <a:r>
              <a:rPr sz="2650" spc="-5" dirty="0">
                <a:latin typeface="Times New Roman"/>
                <a:cs typeface="Times New Roman"/>
              </a:rPr>
              <a:t> 	</a:t>
            </a:r>
            <a:r>
              <a:rPr sz="2650" spc="-10" dirty="0"/>
              <a:t>Junit</a:t>
            </a:r>
            <a:r>
              <a:rPr sz="2650" spc="-70" dirty="0"/>
              <a:t> </a:t>
            </a:r>
            <a:r>
              <a:rPr sz="2650" spc="-35" dirty="0"/>
              <a:t>Terminologies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1702" y="2436876"/>
            <a:ext cx="7626097" cy="4802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0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71650" y="4968875"/>
              <a:ext cx="1538288" cy="1033463"/>
            </p14:xfrm>
          </p:contentPart>
        </mc:Choice>
        <mc:Fallback>
          <p:pic>
            <p:nvPicPr>
              <p:cNvPr id="40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2292" y="4959519"/>
                <a:ext cx="1557004" cy="105217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900" y="1953307"/>
            <a:ext cx="623633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06165" algn="l"/>
              </a:tabLst>
            </a:pPr>
            <a:r>
              <a:rPr sz="2650" spc="-5">
                <a:latin typeface="Times New Roman"/>
                <a:cs typeface="Times New Roman"/>
              </a:rPr>
              <a:t> 	</a:t>
            </a:r>
            <a:r>
              <a:rPr sz="2650" spc="-10"/>
              <a:t>Junit</a:t>
            </a:r>
            <a:r>
              <a:rPr sz="2650" spc="-200"/>
              <a:t> </a:t>
            </a:r>
            <a:r>
              <a:rPr sz="2650" spc="-10"/>
              <a:t>Annotations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2914" y="2499102"/>
            <a:ext cx="7443485" cy="4816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2667000"/>
            <a:ext cx="4114800" cy="433003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Advantages</a:t>
            </a:r>
            <a:endParaRPr sz="1450">
              <a:latin typeface="Trebuchet MS"/>
              <a:cs typeface="Trebuchet MS"/>
            </a:endParaRPr>
          </a:p>
          <a:p>
            <a:pPr marL="248920" marR="609600" indent="-236854">
              <a:lnSpc>
                <a:spcPct val="102099"/>
              </a:lnSpc>
              <a:spcBef>
                <a:spcPts val="1335"/>
              </a:spcBef>
              <a:buClr>
                <a:srgbClr val="FF0000"/>
              </a:buClr>
              <a:buSzPct val="79310"/>
              <a:buFont typeface="Georgia"/>
              <a:buChar char=""/>
              <a:tabLst>
                <a:tab pos="248285" algn="l"/>
                <a:tab pos="249554" algn="l"/>
                <a:tab pos="1206500" algn="l"/>
                <a:tab pos="1788795" algn="l"/>
                <a:tab pos="2334895" algn="l"/>
              </a:tabLst>
            </a:pPr>
            <a:r>
              <a:rPr lang="en-IN" sz="1200" dirty="0" err="1">
                <a:latin typeface="Arial" pitchFamily="34" charset="0"/>
                <a:cs typeface="Arial" pitchFamily="34" charset="0"/>
              </a:rPr>
              <a:t>JUnit</a:t>
            </a:r>
            <a:r>
              <a:rPr lang="en-IN" sz="1200" dirty="0">
                <a:latin typeface="Arial" pitchFamily="34" charset="0"/>
                <a:cs typeface="Arial" pitchFamily="34" charset="0"/>
              </a:rPr>
              <a:t> is the de facto standard library for unit testing in Java</a:t>
            </a:r>
            <a:br>
              <a:rPr lang="en-IN" sz="1200" dirty="0">
                <a:latin typeface="Arial" pitchFamily="34" charset="0"/>
                <a:cs typeface="Arial" pitchFamily="34" charset="0"/>
              </a:rPr>
            </a:br>
            <a:r>
              <a:rPr lang="en-IN" sz="1200" dirty="0" err="1">
                <a:latin typeface="Arial" pitchFamily="34" charset="0"/>
                <a:cs typeface="Arial" pitchFamily="34" charset="0"/>
              </a:rPr>
              <a:t>JUnit</a:t>
            </a:r>
            <a:r>
              <a:rPr lang="en-IN" sz="1200" dirty="0">
                <a:latin typeface="Arial" pitchFamily="34" charset="0"/>
                <a:cs typeface="Arial" pitchFamily="34" charset="0"/>
              </a:rPr>
              <a:t> is supported out of the box by all major IDEs</a:t>
            </a:r>
            <a:endParaRPr sz="1200">
              <a:latin typeface="Arial" pitchFamily="34" charset="0"/>
              <a:cs typeface="Arial" pitchFamily="34" charset="0"/>
            </a:endParaRPr>
          </a:p>
          <a:p>
            <a:pPr marL="248920" marR="6985" indent="-236854">
              <a:lnSpc>
                <a:spcPct val="102099"/>
              </a:lnSpc>
              <a:spcBef>
                <a:spcPts val="10"/>
              </a:spcBef>
              <a:buClr>
                <a:srgbClr val="FF0000"/>
              </a:buClr>
              <a:buSzPct val="79310"/>
              <a:buFont typeface="Georgia"/>
              <a:buChar char=""/>
              <a:tabLst>
                <a:tab pos="248285" algn="l"/>
                <a:tab pos="249554" algn="l"/>
                <a:tab pos="1149985" algn="l"/>
                <a:tab pos="1697989" algn="l"/>
                <a:tab pos="2461260" algn="l"/>
                <a:tab pos="2856230" algn="l"/>
              </a:tabLst>
            </a:pP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450" spc="25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450" spc="20" dirty="0">
                <a:solidFill>
                  <a:srgbClr val="0000FF"/>
                </a:solidFill>
                <a:latin typeface="Trebuchet MS"/>
                <a:cs typeface="Trebuchet MS"/>
              </a:rPr>
              <a:t>p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ara</a:t>
            </a:r>
            <a:r>
              <a:rPr sz="1450" spc="20" dirty="0">
                <a:solidFill>
                  <a:srgbClr val="0000FF"/>
                </a:solidFill>
                <a:latin typeface="Trebuchet MS"/>
                <a:cs typeface="Trebuchet MS"/>
              </a:rPr>
              <a:t>te</a:t>
            </a:r>
            <a:r>
              <a:rPr sz="14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450" spc="5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sz="1450" spc="5" dirty="0">
                <a:solidFill>
                  <a:srgbClr val="0000FF"/>
                </a:solidFill>
                <a:latin typeface="Trebuchet MS"/>
                <a:cs typeface="Trebuchet MS"/>
              </a:rPr>
              <a:t>as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450" dirty="0">
                <a:solidFill>
                  <a:srgbClr val="0000FF"/>
                </a:solidFill>
                <a:latin typeface="Trebuchet MS"/>
                <a:cs typeface="Trebuchet MS"/>
              </a:rPr>
              <a:t>	l</a:t>
            </a:r>
            <a:r>
              <a:rPr sz="1450" spc="25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450" spc="20" dirty="0">
                <a:solidFill>
                  <a:srgbClr val="0000FF"/>
                </a:solidFill>
                <a:latin typeface="Trebuchet MS"/>
                <a:cs typeface="Trebuchet MS"/>
              </a:rPr>
              <a:t>d</a:t>
            </a:r>
            <a:r>
              <a:rPr sz="1450" spc="25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rs</a:t>
            </a:r>
            <a:r>
              <a:rPr sz="14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f</a:t>
            </a:r>
            <a:r>
              <a:rPr sz="1450" spc="25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1450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450" spc="25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450" spc="5" dirty="0">
                <a:solidFill>
                  <a:srgbClr val="0000FF"/>
                </a:solidFill>
                <a:latin typeface="Trebuchet MS"/>
                <a:cs typeface="Trebuchet MS"/>
              </a:rPr>
              <a:t>ac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h 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unit test </a:t>
            </a:r>
            <a:r>
              <a:rPr sz="1450" spc="20" dirty="0">
                <a:solidFill>
                  <a:srgbClr val="0000FF"/>
                </a:solidFill>
                <a:latin typeface="Trebuchet MS"/>
                <a:cs typeface="Trebuchet MS"/>
              </a:rPr>
              <a:t>to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avoid side</a:t>
            </a:r>
            <a:r>
              <a:rPr sz="1450" spc="-12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effects</a:t>
            </a:r>
            <a:endParaRPr sz="1450">
              <a:latin typeface="Trebuchet MS"/>
              <a:cs typeface="Trebuchet MS"/>
            </a:endParaRPr>
          </a:p>
          <a:p>
            <a:pPr marL="248920" marR="5080" indent="-236854" algn="just">
              <a:lnSpc>
                <a:spcPct val="102400"/>
              </a:lnSpc>
              <a:spcBef>
                <a:spcPts val="5"/>
              </a:spcBef>
              <a:buClr>
                <a:srgbClr val="FF0000"/>
              </a:buClr>
              <a:buSzPct val="79310"/>
              <a:buFont typeface="Georgia"/>
              <a:buChar char=""/>
              <a:tabLst>
                <a:tab pos="249554" algn="l"/>
              </a:tabLst>
            </a:pPr>
            <a:r>
              <a:rPr sz="1450" spc="5" dirty="0">
                <a:solidFill>
                  <a:srgbClr val="0000FF"/>
                </a:solidFill>
                <a:latin typeface="Trebuchet MS"/>
                <a:cs typeface="Trebuchet MS"/>
              </a:rPr>
              <a:t>Provides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methods like setUp and  tearDown 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for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standard </a:t>
            </a:r>
            <a:r>
              <a:rPr sz="1450" spc="15">
                <a:solidFill>
                  <a:srgbClr val="0000FF"/>
                </a:solidFill>
                <a:latin typeface="Trebuchet MS"/>
                <a:cs typeface="Trebuchet MS"/>
              </a:rPr>
              <a:t>resource  </a:t>
            </a:r>
            <a:r>
              <a:rPr sz="1450" spc="10">
                <a:solidFill>
                  <a:srgbClr val="0000FF"/>
                </a:solidFill>
                <a:latin typeface="Trebuchet MS"/>
                <a:cs typeface="Trebuchet MS"/>
              </a:rPr>
              <a:t>initialization</a:t>
            </a:r>
            <a:r>
              <a:rPr lang="en-IN" sz="1450" spc="10" dirty="0">
                <a:solidFill>
                  <a:srgbClr val="0000FF"/>
                </a:solidFill>
                <a:latin typeface="Trebuchet MS"/>
                <a:cs typeface="Trebuchet MS"/>
              </a:rPr>
              <a:t>.</a:t>
            </a:r>
          </a:p>
          <a:p>
            <a:pPr marL="706120" marR="5080" lvl="1" indent="-236854" algn="just">
              <a:lnSpc>
                <a:spcPct val="102400"/>
              </a:lnSpc>
              <a:spcBef>
                <a:spcPts val="5"/>
              </a:spcBef>
              <a:buClr>
                <a:srgbClr val="FF0000"/>
              </a:buClr>
              <a:buSzPct val="79310"/>
              <a:buFont typeface="Georgia"/>
              <a:buChar char=""/>
              <a:tabLst>
                <a:tab pos="249554" algn="l"/>
              </a:tabLst>
            </a:pPr>
            <a:r>
              <a:rPr lang="en-IN" sz="1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setUP</a:t>
            </a:r>
            <a:r>
              <a:rPr lang="en-IN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invoked before each test method and is </a:t>
            </a:r>
            <a:r>
              <a:rPr lang="en-IN" sz="1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typically used for creating and configuring the system under test</a:t>
            </a:r>
            <a:r>
              <a:rPr lang="en-IN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706120" marR="5080" lvl="1" indent="-236854" algn="just">
              <a:lnSpc>
                <a:spcPct val="102400"/>
              </a:lnSpc>
              <a:spcBef>
                <a:spcPts val="5"/>
              </a:spcBef>
              <a:buClr>
                <a:srgbClr val="FF0000"/>
              </a:buClr>
              <a:buSzPct val="79310"/>
              <a:buFont typeface="Georgia"/>
              <a:buChar char=""/>
              <a:tabLst>
                <a:tab pos="249554" algn="l"/>
              </a:tabLst>
            </a:pPr>
            <a:r>
              <a:rPr lang="en-IN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Teardown test cases are used to </a:t>
            </a:r>
            <a:r>
              <a:rPr lang="en-IN" sz="1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perform post test execution actions, f</a:t>
            </a:r>
            <a:r>
              <a:rPr lang="en-IN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 example, to delete test data generated during test execution. </a:t>
            </a:r>
            <a:endParaRPr sz="120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48920" marR="5080" indent="-236854" algn="just">
              <a:lnSpc>
                <a:spcPts val="1789"/>
              </a:lnSpc>
              <a:spcBef>
                <a:spcPts val="55"/>
              </a:spcBef>
              <a:buClr>
                <a:srgbClr val="FF0000"/>
              </a:buClr>
              <a:buSzPct val="79310"/>
              <a:buFont typeface="Georgia"/>
              <a:buChar char=""/>
              <a:tabLst>
                <a:tab pos="249554" algn="l"/>
              </a:tabLst>
            </a:pP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Set 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of assert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methods </a:t>
            </a:r>
            <a:r>
              <a:rPr sz="1450" spc="5" dirty="0">
                <a:solidFill>
                  <a:srgbClr val="0000FF"/>
                </a:solidFill>
                <a:latin typeface="Trebuchet MS"/>
                <a:cs typeface="Trebuchet MS"/>
              </a:rPr>
              <a:t>to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check  results of</a:t>
            </a:r>
            <a:r>
              <a:rPr sz="1450" spc="-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tests</a:t>
            </a:r>
            <a:endParaRPr sz="1450">
              <a:latin typeface="Trebuchet MS"/>
              <a:cs typeface="Trebuchet MS"/>
            </a:endParaRPr>
          </a:p>
          <a:p>
            <a:pPr marL="248920" indent="-236854" algn="just">
              <a:lnSpc>
                <a:spcPts val="1705"/>
              </a:lnSpc>
              <a:buClr>
                <a:srgbClr val="FF0000"/>
              </a:buClr>
              <a:buSzPct val="79310"/>
              <a:buFont typeface="Georgia"/>
              <a:buChar char=""/>
              <a:tabLst>
                <a:tab pos="249554" algn="l"/>
              </a:tabLst>
            </a:pP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Integration </a:t>
            </a:r>
            <a:r>
              <a:rPr sz="1450" spc="15">
                <a:solidFill>
                  <a:srgbClr val="0000FF"/>
                </a:solidFill>
                <a:latin typeface="Trebuchet MS"/>
                <a:cs typeface="Trebuchet MS"/>
              </a:rPr>
              <a:t>with </a:t>
            </a:r>
            <a:r>
              <a:rPr sz="1450" spc="10">
                <a:solidFill>
                  <a:srgbClr val="0000FF"/>
                </a:solidFill>
                <a:latin typeface="Trebuchet MS"/>
                <a:cs typeface="Trebuchet MS"/>
              </a:rPr>
              <a:t>popular tools</a:t>
            </a:r>
            <a:r>
              <a:rPr sz="1450" spc="33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50" spc="15">
                <a:solidFill>
                  <a:srgbClr val="0000FF"/>
                </a:solidFill>
                <a:latin typeface="Trebuchet MS"/>
                <a:cs typeface="Trebuchet MS"/>
              </a:rPr>
              <a:t>such</a:t>
            </a:r>
            <a:r>
              <a:rPr lang="en-IN" sz="1450" spc="1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50" spc="10">
                <a:solidFill>
                  <a:srgbClr val="0000FF"/>
                </a:solidFill>
                <a:latin typeface="Trebuchet MS"/>
                <a:cs typeface="Trebuchet MS"/>
              </a:rPr>
              <a:t>as </a:t>
            </a:r>
            <a:r>
              <a:rPr sz="1450" spc="20" dirty="0">
                <a:solidFill>
                  <a:srgbClr val="0000FF"/>
                </a:solidFill>
                <a:latin typeface="Trebuchet MS"/>
                <a:cs typeface="Trebuchet MS"/>
              </a:rPr>
              <a:t>Ant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and </a:t>
            </a:r>
            <a:r>
              <a:rPr sz="1450" spc="20">
                <a:solidFill>
                  <a:srgbClr val="0000FF"/>
                </a:solidFill>
                <a:latin typeface="Trebuchet MS"/>
                <a:cs typeface="Trebuchet MS"/>
              </a:rPr>
              <a:t>Maven </a:t>
            </a:r>
            <a:r>
              <a:rPr lang="en-IN" sz="1450" spc="20" dirty="0">
                <a:solidFill>
                  <a:srgbClr val="0000FF"/>
                </a:solidFill>
                <a:latin typeface="Trebuchet MS"/>
                <a:cs typeface="Trebuchet MS"/>
              </a:rPr>
              <a:t>(build tools provided by Apache) </a:t>
            </a:r>
            <a:r>
              <a:rPr sz="1450" spc="20">
                <a:solidFill>
                  <a:srgbClr val="0000FF"/>
                </a:solidFill>
                <a:latin typeface="Trebuchet MS"/>
                <a:cs typeface="Trebuchet MS"/>
              </a:rPr>
              <a:t>and 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IDEs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like  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Eclipse </a:t>
            </a:r>
            <a:r>
              <a:rPr sz="1450" spc="20" dirty="0">
                <a:solidFill>
                  <a:srgbClr val="0000FF"/>
                </a:solidFill>
                <a:latin typeface="Trebuchet MS"/>
                <a:cs typeface="Trebuchet MS"/>
              </a:rPr>
              <a:t>and</a:t>
            </a:r>
            <a:r>
              <a:rPr sz="1450" spc="-2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Jbuilder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01900" y="1951670"/>
            <a:ext cx="623570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075305" algn="l"/>
              </a:tabLst>
            </a:pPr>
            <a:r>
              <a:rPr sz="2650" spc="-5" dirty="0">
                <a:latin typeface="Times New Roman"/>
                <a:cs typeface="Times New Roman"/>
              </a:rPr>
              <a:t> 	</a:t>
            </a:r>
            <a:r>
              <a:rPr sz="2650" spc="-10" dirty="0"/>
              <a:t>Junit </a:t>
            </a:r>
            <a:r>
              <a:rPr sz="2650" spc="-5" dirty="0"/>
              <a:t>- </a:t>
            </a:r>
            <a:r>
              <a:rPr sz="2650" spc="-35" dirty="0"/>
              <a:t>Pros </a:t>
            </a:r>
            <a:r>
              <a:rPr sz="2650" spc="-10" dirty="0"/>
              <a:t>and</a:t>
            </a:r>
            <a:r>
              <a:rPr sz="2650" spc="-30" dirty="0"/>
              <a:t> </a:t>
            </a:r>
            <a:r>
              <a:rPr sz="2650" spc="-10" dirty="0"/>
              <a:t>Cons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5176" y="2774701"/>
            <a:ext cx="121920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Di</a:t>
            </a:r>
            <a:r>
              <a:rPr sz="1450" spc="5" dirty="0">
                <a:solidFill>
                  <a:srgbClr val="0000FF"/>
                </a:solidFill>
                <a:latin typeface="Trebuchet MS"/>
                <a:cs typeface="Trebuchet MS"/>
              </a:rPr>
              <a:t>sa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dv</a:t>
            </a:r>
            <a:r>
              <a:rPr sz="1450" spc="2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450" spc="20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ag</a:t>
            </a:r>
            <a:r>
              <a:rPr sz="1450" spc="25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5169" y="3169396"/>
            <a:ext cx="3269615" cy="257955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8920" indent="-236854">
              <a:lnSpc>
                <a:spcPct val="100000"/>
              </a:lnSpc>
              <a:spcBef>
                <a:spcPts val="135"/>
              </a:spcBef>
              <a:buClr>
                <a:srgbClr val="FF0000"/>
              </a:buClr>
              <a:buSzPct val="79310"/>
              <a:buFont typeface="Georgia"/>
              <a:buChar char=""/>
              <a:tabLst>
                <a:tab pos="248285" algn="l"/>
                <a:tab pos="249554" algn="l"/>
              </a:tabLst>
            </a:pPr>
            <a:r>
              <a:rPr sz="1450" spc="20" dirty="0">
                <a:solidFill>
                  <a:srgbClr val="0000FF"/>
                </a:solidFill>
                <a:latin typeface="Trebuchet MS"/>
                <a:cs typeface="Trebuchet MS"/>
              </a:rPr>
              <a:t>Cannot do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dependency</a:t>
            </a:r>
            <a:r>
              <a:rPr sz="1450" spc="-7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testing</a:t>
            </a:r>
            <a:endParaRPr sz="1450">
              <a:latin typeface="Trebuchet MS"/>
              <a:cs typeface="Trebuchet MS"/>
            </a:endParaRPr>
          </a:p>
          <a:p>
            <a:pPr marL="624840" marR="6350" lvl="1" indent="-234950">
              <a:lnSpc>
                <a:spcPts val="1789"/>
              </a:lnSpc>
              <a:spcBef>
                <a:spcPts val="55"/>
              </a:spcBef>
              <a:buClr>
                <a:srgbClr val="FF0000"/>
              </a:buClr>
              <a:buSzPct val="79310"/>
              <a:buFont typeface="Georgia"/>
              <a:buChar char=""/>
              <a:tabLst>
                <a:tab pos="624840" algn="l"/>
                <a:tab pos="625475" algn="l"/>
              </a:tabLst>
            </a:pPr>
            <a:r>
              <a:rPr lang="en-IN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To make sure a certain number of test methods have completed and succeeded before running more test methods.</a:t>
            </a:r>
          </a:p>
          <a:p>
            <a:pPr marL="624840" marR="6350" lvl="1" indent="-234950">
              <a:lnSpc>
                <a:spcPts val="1789"/>
              </a:lnSpc>
              <a:spcBef>
                <a:spcPts val="55"/>
              </a:spcBef>
              <a:buClr>
                <a:srgbClr val="FF0000"/>
              </a:buClr>
              <a:buSzPct val="79310"/>
              <a:buFont typeface="Georgia"/>
              <a:buChar char=""/>
              <a:tabLst>
                <a:tab pos="624840" algn="l"/>
                <a:tab pos="625475" algn="l"/>
              </a:tabLst>
            </a:pPr>
            <a:r>
              <a:rPr sz="1450" spc="20">
                <a:solidFill>
                  <a:srgbClr val="0000FF"/>
                </a:solidFill>
                <a:latin typeface="Trebuchet MS"/>
                <a:cs typeface="Trebuchet MS"/>
              </a:rPr>
              <a:t>Another 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tool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known </a:t>
            </a:r>
            <a:r>
              <a:rPr sz="1450" spc="20" dirty="0">
                <a:solidFill>
                  <a:srgbClr val="0000FF"/>
                </a:solidFill>
                <a:latin typeface="Trebuchet MS"/>
                <a:cs typeface="Trebuchet MS"/>
              </a:rPr>
              <a:t>as </a:t>
            </a:r>
            <a:r>
              <a:rPr sz="1450" spc="-15" dirty="0">
                <a:solidFill>
                  <a:srgbClr val="0000FF"/>
                </a:solidFill>
                <a:latin typeface="Trebuchet MS"/>
                <a:cs typeface="Trebuchet MS"/>
              </a:rPr>
              <a:t>TestNG 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allows</a:t>
            </a:r>
            <a:r>
              <a:rPr sz="1450" spc="-3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this</a:t>
            </a:r>
            <a:endParaRPr sz="1450">
              <a:latin typeface="Trebuchet MS"/>
              <a:cs typeface="Trebuchet MS"/>
            </a:endParaRPr>
          </a:p>
          <a:p>
            <a:pPr marL="248920" indent="-236854">
              <a:lnSpc>
                <a:spcPts val="1705"/>
              </a:lnSpc>
              <a:buClr>
                <a:srgbClr val="FF0000"/>
              </a:buClr>
              <a:buSzPct val="79310"/>
              <a:buFont typeface="Georgia"/>
              <a:buChar char=""/>
              <a:tabLst>
                <a:tab pos="248285" algn="l"/>
                <a:tab pos="249554" algn="l"/>
              </a:tabLst>
            </a:pPr>
            <a:r>
              <a:rPr sz="1450" spc="20" dirty="0">
                <a:solidFill>
                  <a:srgbClr val="0000FF"/>
                </a:solidFill>
                <a:latin typeface="Trebuchet MS"/>
                <a:cs typeface="Trebuchet MS"/>
              </a:rPr>
              <a:t>Not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suitable for high level</a:t>
            </a:r>
            <a:r>
              <a:rPr sz="1450" spc="-1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testing</a:t>
            </a:r>
            <a:endParaRPr sz="1450">
              <a:latin typeface="Trebuchet MS"/>
              <a:cs typeface="Trebuchet MS"/>
            </a:endParaRPr>
          </a:p>
          <a:p>
            <a:pPr marL="624840" lvl="1" indent="-234950"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SzPct val="79310"/>
              <a:buFont typeface="Georgia"/>
              <a:buChar char=""/>
              <a:tabLst>
                <a:tab pos="624840" algn="l"/>
                <a:tab pos="625475" algn="l"/>
              </a:tabLst>
            </a:pP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Large 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test</a:t>
            </a:r>
            <a:r>
              <a:rPr sz="14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suites</a:t>
            </a:r>
            <a:endParaRPr sz="1450">
              <a:latin typeface="Trebuchet MS"/>
              <a:cs typeface="Trebuchet MS"/>
            </a:endParaRPr>
          </a:p>
          <a:p>
            <a:pPr marL="248920" marR="5080" indent="-236854">
              <a:lnSpc>
                <a:spcPts val="1789"/>
              </a:lnSpc>
              <a:spcBef>
                <a:spcPts val="55"/>
              </a:spcBef>
              <a:buClr>
                <a:srgbClr val="FF0000"/>
              </a:buClr>
              <a:buSzPct val="79310"/>
              <a:buFont typeface="Georgia"/>
              <a:buChar char=""/>
              <a:tabLst>
                <a:tab pos="248285" algn="l"/>
                <a:tab pos="249554" algn="l"/>
              </a:tabLst>
            </a:pPr>
            <a:r>
              <a:rPr sz="1450" spc="20" dirty="0">
                <a:solidFill>
                  <a:srgbClr val="0000FF"/>
                </a:solidFill>
                <a:latin typeface="Trebuchet MS"/>
                <a:cs typeface="Trebuchet MS"/>
              </a:rPr>
              <a:t>Cannot </a:t>
            </a:r>
            <a:r>
              <a:rPr sz="1450" spc="10" dirty="0">
                <a:solidFill>
                  <a:srgbClr val="0000FF"/>
                </a:solidFill>
                <a:latin typeface="Trebuchet MS"/>
                <a:cs typeface="Trebuchet MS"/>
              </a:rPr>
              <a:t>test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various </a:t>
            </a:r>
            <a:r>
              <a:rPr sz="1450" spc="20" dirty="0">
                <a:solidFill>
                  <a:srgbClr val="0000FF"/>
                </a:solidFill>
                <a:latin typeface="Trebuchet MS"/>
                <a:cs typeface="Trebuchet MS"/>
              </a:rPr>
              <a:t>JVMs at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the  same</a:t>
            </a:r>
            <a:r>
              <a:rPr sz="1450" spc="-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50" spc="15" dirty="0">
                <a:solidFill>
                  <a:srgbClr val="0000FF"/>
                </a:solidFill>
                <a:latin typeface="Trebuchet MS"/>
                <a:cs typeface="Trebuchet MS"/>
              </a:rPr>
              <a:t>time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900" y="1951670"/>
            <a:ext cx="617093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56560" algn="l"/>
              </a:tabLst>
            </a:pPr>
            <a:r>
              <a:rPr sz="2650" spc="-5" dirty="0">
                <a:latin typeface="Times New Roman"/>
                <a:cs typeface="Times New Roman"/>
              </a:rPr>
              <a:t> 	</a:t>
            </a:r>
            <a:r>
              <a:rPr sz="2650" spc="-10" dirty="0"/>
              <a:t>JMeter </a:t>
            </a:r>
            <a:r>
              <a:rPr sz="2650" spc="-5" dirty="0"/>
              <a:t>–</a:t>
            </a:r>
            <a:r>
              <a:rPr sz="2650" spc="-35" dirty="0"/>
              <a:t> </a:t>
            </a:r>
            <a:r>
              <a:rPr sz="2650" spc="-10" dirty="0"/>
              <a:t>Introduction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8684" y="2799030"/>
            <a:ext cx="5723255" cy="27753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8285" marR="8255" indent="-236220" algn="just">
              <a:lnSpc>
                <a:spcPct val="101600"/>
              </a:lnSpc>
              <a:spcBef>
                <a:spcPts val="90"/>
              </a:spcBef>
              <a:buClr>
                <a:srgbClr val="FF0000"/>
              </a:buClr>
              <a:buSzPct val="79487"/>
              <a:buFont typeface="Georgia"/>
              <a:buChar char=""/>
              <a:tabLst>
                <a:tab pos="248920" algn="l"/>
              </a:tabLst>
            </a:pP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Open source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Java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desktop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application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with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a  GUI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that </a:t>
            </a:r>
            <a:r>
              <a:rPr sz="1950" spc="20" dirty="0">
                <a:solidFill>
                  <a:srgbClr val="0000FF"/>
                </a:solidFill>
                <a:latin typeface="Trebuchet MS"/>
                <a:cs typeface="Trebuchet MS"/>
              </a:rPr>
              <a:t>was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developed by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the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Apache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Software  Foundationx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Georgia"/>
              <a:buChar char=""/>
            </a:pPr>
            <a:endParaRPr sz="2000">
              <a:latin typeface="Trebuchet MS"/>
              <a:cs typeface="Trebuchet MS"/>
            </a:endParaRPr>
          </a:p>
          <a:p>
            <a:pPr marL="248285" marR="5080" indent="-236220" algn="just">
              <a:lnSpc>
                <a:spcPct val="101499"/>
              </a:lnSpc>
              <a:buClr>
                <a:srgbClr val="FF0000"/>
              </a:buClr>
              <a:buSzPct val="79487"/>
              <a:buFont typeface="Georgia"/>
              <a:buChar char=""/>
              <a:tabLst>
                <a:tab pos="248920" algn="l"/>
              </a:tabLst>
            </a:pPr>
            <a:r>
              <a:rPr sz="1950" dirty="0">
                <a:solidFill>
                  <a:srgbClr val="0000FF"/>
                </a:solidFill>
                <a:latin typeface="Trebuchet MS"/>
                <a:cs typeface="Trebuchet MS"/>
              </a:rPr>
              <a:t>Primarily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used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for  </a:t>
            </a:r>
            <a:r>
              <a:rPr sz="1950" spc="5" dirty="0">
                <a:solidFill>
                  <a:srgbClr val="0000FF"/>
                </a:solidFill>
                <a:latin typeface="Trebuchet MS"/>
                <a:cs typeface="Trebuchet MS"/>
              </a:rPr>
              <a:t>load testing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functional  behaviour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and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measuring the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performance of  </a:t>
            </a:r>
            <a:r>
              <a:rPr sz="1950" spc="-15" dirty="0">
                <a:solidFill>
                  <a:srgbClr val="0000FF"/>
                </a:solidFill>
                <a:latin typeface="Trebuchet MS"/>
                <a:cs typeface="Trebuchet MS"/>
              </a:rPr>
              <a:t>Web</a:t>
            </a:r>
            <a:r>
              <a:rPr sz="1950" spc="-9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Applications.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Georgia"/>
              <a:buChar char=""/>
            </a:pPr>
            <a:endParaRPr sz="2050">
              <a:latin typeface="Trebuchet MS"/>
              <a:cs typeface="Trebuchet MS"/>
            </a:endParaRPr>
          </a:p>
          <a:p>
            <a:pPr marL="248285" indent="-236220">
              <a:lnSpc>
                <a:spcPct val="100000"/>
              </a:lnSpc>
              <a:buClr>
                <a:srgbClr val="FF0000"/>
              </a:buClr>
              <a:buSzPct val="79487"/>
              <a:buFont typeface="Georgia"/>
              <a:buChar char=""/>
              <a:tabLst>
                <a:tab pos="248285" algn="l"/>
                <a:tab pos="248920" algn="l"/>
              </a:tabLst>
            </a:pPr>
            <a:r>
              <a:rPr sz="1950" spc="10" dirty="0">
                <a:solidFill>
                  <a:srgbClr val="0000FF"/>
                </a:solidFill>
                <a:latin typeface="Trebuchet MS"/>
                <a:cs typeface="Trebuchet MS"/>
              </a:rPr>
              <a:t>Latest version </a:t>
            </a:r>
            <a:r>
              <a:rPr sz="1950" spc="15" dirty="0">
                <a:solidFill>
                  <a:srgbClr val="0000FF"/>
                </a:solidFill>
                <a:latin typeface="Trebuchet MS"/>
                <a:cs typeface="Trebuchet MS"/>
              </a:rPr>
              <a:t>of JMeter </a:t>
            </a:r>
            <a:r>
              <a:rPr sz="1950" spc="10">
                <a:solidFill>
                  <a:srgbClr val="0000FF"/>
                </a:solidFill>
                <a:latin typeface="Trebuchet MS"/>
                <a:cs typeface="Trebuchet MS"/>
              </a:rPr>
              <a:t>is</a:t>
            </a:r>
            <a:r>
              <a:rPr sz="1950" spc="-7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spc="15">
                <a:solidFill>
                  <a:srgbClr val="0000FF"/>
                </a:solidFill>
                <a:latin typeface="Trebuchet MS"/>
                <a:cs typeface="Trebuchet MS"/>
              </a:rPr>
              <a:t>5.</a:t>
            </a:r>
            <a:r>
              <a:rPr lang="en-IN" sz="1950" spc="15" dirty="0">
                <a:solidFill>
                  <a:srgbClr val="0000FF"/>
                </a:solidFill>
                <a:latin typeface="Trebuchet MS"/>
                <a:cs typeface="Trebuchet MS"/>
              </a:rPr>
              <a:t>4</a:t>
            </a:r>
            <a:r>
              <a:rPr sz="1950" spc="15">
                <a:solidFill>
                  <a:srgbClr val="0000FF"/>
                </a:solidFill>
                <a:latin typeface="Trebuchet MS"/>
                <a:cs typeface="Trebuchet MS"/>
              </a:rPr>
              <a:t>.1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55663986BB9D43985567A3AC0DB644" ma:contentTypeVersion="3" ma:contentTypeDescription="Create a new document." ma:contentTypeScope="" ma:versionID="e872d2dc2a5d4e9b375433a003e2f625">
  <xsd:schema xmlns:xsd="http://www.w3.org/2001/XMLSchema" xmlns:xs="http://www.w3.org/2001/XMLSchema" xmlns:p="http://schemas.microsoft.com/office/2006/metadata/properties" xmlns:ns2="302dcb64-fe86-4e7e-8e0a-3121f0c50126" targetNamespace="http://schemas.microsoft.com/office/2006/metadata/properties" ma:root="true" ma:fieldsID="c932e5204d78204e00a4fc25ac4775fa" ns2:_="">
    <xsd:import namespace="302dcb64-fe86-4e7e-8e0a-3121f0c501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2dcb64-fe86-4e7e-8e0a-3121f0c501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2B742B-CADD-4F97-A1C6-DB58C83046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8123E4-0934-449F-8DD7-C2809BE62C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5F6D0F-E27A-43E1-81DA-C0F28F809D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2dcb64-fe86-4e7e-8e0a-3121f0c501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1397</Words>
  <Application>Microsoft Office PowerPoint</Application>
  <PresentationFormat>Custom</PresentationFormat>
  <Paragraphs>200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Carlito</vt:lpstr>
      <vt:lpstr>Georgia</vt:lpstr>
      <vt:lpstr>Times New Roman</vt:lpstr>
      <vt:lpstr>Trebuchet MS</vt:lpstr>
      <vt:lpstr>Office Theme</vt:lpstr>
      <vt:lpstr>SOFTWARE TESTING UE18CS400SB</vt:lpstr>
      <vt:lpstr>SOFTWARE TESTING</vt:lpstr>
      <vt:lpstr>  JUnit – Introduction</vt:lpstr>
      <vt:lpstr>  Junit features – Part 1</vt:lpstr>
      <vt:lpstr>  Junit features – Part 2</vt:lpstr>
      <vt:lpstr>  Junit Terminologies</vt:lpstr>
      <vt:lpstr>  Junit Annotations</vt:lpstr>
      <vt:lpstr>  Junit - Pros and Cons</vt:lpstr>
      <vt:lpstr>  JMeter – Introduction</vt:lpstr>
      <vt:lpstr>  JMeter – Features</vt:lpstr>
      <vt:lpstr>  JMeter – Components</vt:lpstr>
      <vt:lpstr>  JMeter - Pros and Cons</vt:lpstr>
      <vt:lpstr>  MonkeyTalk – Introduction</vt:lpstr>
      <vt:lpstr>  MonkeyTalk features Part 1</vt:lpstr>
      <vt:lpstr>  MonkeyTalk features Part 2</vt:lpstr>
      <vt:lpstr>  MonkeyTalk Components</vt:lpstr>
      <vt:lpstr>  MonkeyTalk - Pros and Cons</vt:lpstr>
      <vt:lpstr>  Summary of the tools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ST-18.pptx</dc:title>
  <dc:creator>Sunitha</dc:creator>
  <cp:lastModifiedBy>sagarika chavan</cp:lastModifiedBy>
  <cp:revision>62</cp:revision>
  <dcterms:created xsi:type="dcterms:W3CDTF">2021-09-15T07:07:17Z</dcterms:created>
  <dcterms:modified xsi:type="dcterms:W3CDTF">2022-11-23T20:06:35Z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2021-04-19T00:00:00Z</vt:filetime>
  </property>
  <property fmtid="{D5CDD505-2E9C-101B-9397-08002B2CF9AE}" pid="3" name="LastSaved">
    <vt:filetime>2021-09-15T00:00:00Z</vt:filetime>
  </property>
  <property fmtid="{D5CDD505-2E9C-101B-9397-08002B2CF9AE}" pid="4" name="ContentTypeId">
    <vt:lpwstr>0x0101006555663986BB9D43985567A3AC0DB644</vt:lpwstr>
  </property>
</Properties>
</file>