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70"/>
  </p:notesMasterIdLst>
  <p:sldIdLst>
    <p:sldId id="278" r:id="rId5"/>
    <p:sldId id="327" r:id="rId6"/>
    <p:sldId id="281" r:id="rId7"/>
    <p:sldId id="323" r:id="rId8"/>
    <p:sldId id="328" r:id="rId9"/>
    <p:sldId id="326" r:id="rId10"/>
    <p:sldId id="282" r:id="rId11"/>
    <p:sldId id="368" r:id="rId12"/>
    <p:sldId id="283" r:id="rId13"/>
    <p:sldId id="284" r:id="rId14"/>
    <p:sldId id="316" r:id="rId15"/>
    <p:sldId id="317" r:id="rId16"/>
    <p:sldId id="318" r:id="rId17"/>
    <p:sldId id="313" r:id="rId18"/>
    <p:sldId id="314" r:id="rId19"/>
    <p:sldId id="315" r:id="rId20"/>
    <p:sldId id="319" r:id="rId21"/>
    <p:sldId id="320" r:id="rId22"/>
    <p:sldId id="321" r:id="rId23"/>
    <p:sldId id="322" r:id="rId24"/>
    <p:sldId id="299" r:id="rId25"/>
    <p:sldId id="330" r:id="rId26"/>
    <p:sldId id="331" r:id="rId27"/>
    <p:sldId id="300" r:id="rId28"/>
    <p:sldId id="301" r:id="rId29"/>
    <p:sldId id="302" r:id="rId30"/>
    <p:sldId id="305" r:id="rId31"/>
    <p:sldId id="306" r:id="rId32"/>
    <p:sldId id="336" r:id="rId33"/>
    <p:sldId id="294" r:id="rId34"/>
    <p:sldId id="329" r:id="rId35"/>
    <p:sldId id="332" r:id="rId36"/>
    <p:sldId id="333" r:id="rId37"/>
    <p:sldId id="334" r:id="rId38"/>
    <p:sldId id="335" r:id="rId39"/>
    <p:sldId id="337" r:id="rId40"/>
    <p:sldId id="338" r:id="rId41"/>
    <p:sldId id="339" r:id="rId42"/>
    <p:sldId id="340" r:id="rId43"/>
    <p:sldId id="341" r:id="rId44"/>
    <p:sldId id="347" r:id="rId45"/>
    <p:sldId id="342" r:id="rId46"/>
    <p:sldId id="343" r:id="rId47"/>
    <p:sldId id="344" r:id="rId48"/>
    <p:sldId id="359" r:id="rId49"/>
    <p:sldId id="346" r:id="rId50"/>
    <p:sldId id="345" r:id="rId51"/>
    <p:sldId id="352" r:id="rId52"/>
    <p:sldId id="356" r:id="rId53"/>
    <p:sldId id="355" r:id="rId54"/>
    <p:sldId id="353" r:id="rId55"/>
    <p:sldId id="354" r:id="rId56"/>
    <p:sldId id="360" r:id="rId57"/>
    <p:sldId id="361" r:id="rId58"/>
    <p:sldId id="365" r:id="rId59"/>
    <p:sldId id="366" r:id="rId60"/>
    <p:sldId id="367" r:id="rId61"/>
    <p:sldId id="363" r:id="rId62"/>
    <p:sldId id="362" r:id="rId63"/>
    <p:sldId id="348" r:id="rId64"/>
    <p:sldId id="351" r:id="rId65"/>
    <p:sldId id="364" r:id="rId66"/>
    <p:sldId id="358" r:id="rId67"/>
    <p:sldId id="350" r:id="rId68"/>
    <p:sldId id="357" r:id="rId69"/>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71" roundtripDataSignature="AMtx7mgeaAhJrNAAcSz/cYXfQNAsfAkx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E31C9-7CBA-4F2C-A56E-770F7882CEC4}" v="4" dt="2022-08-30T03:12:22.422"/>
    <p1510:client id="{8FD5E225-D897-4CEE-85AB-FDFB30810B4D}" v="2" dt="2022-08-27T13:05:40.337"/>
    <p1510:client id="{9B5D5D64-DE5C-41DF-AE14-57C98C258417}" v="1" dt="2022-08-24T18:25:07.641"/>
    <p1510:client id="{A3217EC9-819E-484F-AB93-2EEF222AF4CB}" v="1" dt="2022-08-30T06:32:57.156"/>
    <p1510:client id="{A4111597-F840-4044-9C73-884BB368A2EF}" v="1" dt="2022-08-30T04:00:28.115"/>
    <p1510:client id="{ACB6431A-E2CF-4CDF-8595-AC12872AE875}" v="2" dt="2022-08-30T06:42:25.953"/>
    <p1510:client id="{BEC2EAB5-6DE6-419B-A72F-EF4C69AA7BAF}" v="12" dt="2022-08-30T05:14:10.291"/>
    <p1510:client id="{CD784F3C-5398-478A-B548-E616DAE6D429}" v="2" dt="2022-08-30T04:03:5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customschemas.google.com/relationships/presentationmetadata" Target="metadata"/><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 CSE 6F Sagarika M Chavan" userId="S::pes2ug19cs347@pesuonline.onmicrosoft.com::8c46c124-b4d9-4a9e-9be5-d989b5da645b" providerId="AD" clId="Web-{9B5D5D64-DE5C-41DF-AE14-57C98C258417}"/>
    <pc:docChg chg="modSld">
      <pc:chgData name="EC CSE 6F Sagarika M Chavan" userId="S::pes2ug19cs347@pesuonline.onmicrosoft.com::8c46c124-b4d9-4a9e-9be5-d989b5da645b" providerId="AD" clId="Web-{9B5D5D64-DE5C-41DF-AE14-57C98C258417}" dt="2022-08-24T18:25:07.641" v="0" actId="1076"/>
      <pc:docMkLst>
        <pc:docMk/>
      </pc:docMkLst>
      <pc:sldChg chg="modSp">
        <pc:chgData name="EC CSE 6F Sagarika M Chavan" userId="S::pes2ug19cs347@pesuonline.onmicrosoft.com::8c46c124-b4d9-4a9e-9be5-d989b5da645b" providerId="AD" clId="Web-{9B5D5D64-DE5C-41DF-AE14-57C98C258417}" dt="2022-08-24T18:25:07.641" v="0" actId="1076"/>
        <pc:sldMkLst>
          <pc:docMk/>
          <pc:sldMk cId="2167618278" sldId="327"/>
        </pc:sldMkLst>
        <pc:picChg chg="mod">
          <ac:chgData name="EC CSE 6F Sagarika M Chavan" userId="S::pes2ug19cs347@pesuonline.onmicrosoft.com::8c46c124-b4d9-4a9e-9be5-d989b5da645b" providerId="AD" clId="Web-{9B5D5D64-DE5C-41DF-AE14-57C98C258417}" dt="2022-08-24T18:25:07.641" v="0" actId="1076"/>
          <ac:picMkLst>
            <pc:docMk/>
            <pc:sldMk cId="2167618278" sldId="327"/>
            <ac:picMk id="5" creationId="{F518C8C7-36D5-7A78-5FE0-01B1560349FF}"/>
          </ac:picMkLst>
        </pc:picChg>
      </pc:sldChg>
    </pc:docChg>
  </pc:docChgLst>
  <pc:docChgLst>
    <pc:chgData name="EC CSE 6C HARI RAAGAV T R" userId="S::pes2ug19cs138@pesuonline.onmicrosoft.com::642ced01-88ea-4289-8562-358900900a7f" providerId="AD" clId="Web-{CD784F3C-5398-478A-B548-E616DAE6D429}"/>
    <pc:docChg chg="addSld delSld">
      <pc:chgData name="EC CSE 6C HARI RAAGAV T R" userId="S::pes2ug19cs138@pesuonline.onmicrosoft.com::642ced01-88ea-4289-8562-358900900a7f" providerId="AD" clId="Web-{CD784F3C-5398-478A-B548-E616DAE6D429}" dt="2022-08-30T04:03:54.515" v="1"/>
      <pc:docMkLst>
        <pc:docMk/>
      </pc:docMkLst>
      <pc:sldChg chg="new del">
        <pc:chgData name="EC CSE 6C HARI RAAGAV T R" userId="S::pes2ug19cs138@pesuonline.onmicrosoft.com::642ced01-88ea-4289-8562-358900900a7f" providerId="AD" clId="Web-{CD784F3C-5398-478A-B548-E616DAE6D429}" dt="2022-08-30T04:03:54.515" v="1"/>
        <pc:sldMkLst>
          <pc:docMk/>
          <pc:sldMk cId="298202273" sldId="369"/>
        </pc:sldMkLst>
      </pc:sldChg>
    </pc:docChg>
  </pc:docChgLst>
  <pc:docChgLst>
    <pc:chgData name="EC CSE 6E Poorani R" userId="S::pes2ug19cs284@pesuonline.onmicrosoft.com::c5518df6-8985-4a03-a064-6d40202ade05" providerId="AD" clId="Web-{849E31C9-7CBA-4F2C-A56E-770F7882CEC4}"/>
    <pc:docChg chg="modSld">
      <pc:chgData name="EC CSE 6E Poorani R" userId="S::pes2ug19cs284@pesuonline.onmicrosoft.com::c5518df6-8985-4a03-a064-6d40202ade05" providerId="AD" clId="Web-{849E31C9-7CBA-4F2C-A56E-770F7882CEC4}" dt="2022-08-30T03:12:22.422" v="3" actId="1076"/>
      <pc:docMkLst>
        <pc:docMk/>
      </pc:docMkLst>
      <pc:sldChg chg="modSp">
        <pc:chgData name="EC CSE 6E Poorani R" userId="S::pes2ug19cs284@pesuonline.onmicrosoft.com::c5518df6-8985-4a03-a064-6d40202ade05" providerId="AD" clId="Web-{849E31C9-7CBA-4F2C-A56E-770F7882CEC4}" dt="2022-08-30T03:12:22.422" v="3" actId="1076"/>
        <pc:sldMkLst>
          <pc:docMk/>
          <pc:sldMk cId="2072925961" sldId="363"/>
        </pc:sldMkLst>
        <pc:picChg chg="mod">
          <ac:chgData name="EC CSE 6E Poorani R" userId="S::pes2ug19cs284@pesuonline.onmicrosoft.com::c5518df6-8985-4a03-a064-6d40202ade05" providerId="AD" clId="Web-{849E31C9-7CBA-4F2C-A56E-770F7882CEC4}" dt="2022-08-30T03:12:22.422" v="3" actId="1076"/>
          <ac:picMkLst>
            <pc:docMk/>
            <pc:sldMk cId="2072925961" sldId="363"/>
            <ac:picMk id="5" creationId="{20D71E67-D168-BC6F-DE1E-5E96257D0529}"/>
          </ac:picMkLst>
        </pc:picChg>
      </pc:sldChg>
    </pc:docChg>
  </pc:docChgLst>
  <pc:docChgLst>
    <pc:chgData name="EC CSE 6A Anish Raghavendra Khatavkar" userId="S::pes2ug19cs044@pesuonline.onmicrosoft.com::6c574803-8601-4c4d-b9cd-089399be826c" providerId="AD" clId="Web-{ACB6431A-E2CF-4CDF-8595-AC12872AE875}"/>
    <pc:docChg chg="modSld">
      <pc:chgData name="EC CSE 6A Anish Raghavendra Khatavkar" userId="S::pes2ug19cs044@pesuonline.onmicrosoft.com::6c574803-8601-4c4d-b9cd-089399be826c" providerId="AD" clId="Web-{ACB6431A-E2CF-4CDF-8595-AC12872AE875}" dt="2022-08-30T06:42:25.953" v="1" actId="1076"/>
      <pc:docMkLst>
        <pc:docMk/>
      </pc:docMkLst>
      <pc:sldChg chg="modSp">
        <pc:chgData name="EC CSE 6A Anish Raghavendra Khatavkar" userId="S::pes2ug19cs044@pesuonline.onmicrosoft.com::6c574803-8601-4c4d-b9cd-089399be826c" providerId="AD" clId="Web-{ACB6431A-E2CF-4CDF-8595-AC12872AE875}" dt="2022-08-30T06:42:25.953" v="1" actId="1076"/>
        <pc:sldMkLst>
          <pc:docMk/>
          <pc:sldMk cId="0" sldId="278"/>
        </pc:sldMkLst>
        <pc:spChg chg="mod">
          <ac:chgData name="EC CSE 6A Anish Raghavendra Khatavkar" userId="S::pes2ug19cs044@pesuonline.onmicrosoft.com::6c574803-8601-4c4d-b9cd-089399be826c" providerId="AD" clId="Web-{ACB6431A-E2CF-4CDF-8595-AC12872AE875}" dt="2022-08-30T06:42:25.953" v="1" actId="1076"/>
          <ac:spMkLst>
            <pc:docMk/>
            <pc:sldMk cId="0" sldId="278"/>
            <ac:spMk id="66" creationId="{00000000-0000-0000-0000-000000000000}"/>
          </ac:spMkLst>
        </pc:spChg>
        <pc:spChg chg="mod">
          <ac:chgData name="EC CSE 6A Anish Raghavendra Khatavkar" userId="S::pes2ug19cs044@pesuonline.onmicrosoft.com::6c574803-8601-4c4d-b9cd-089399be826c" providerId="AD" clId="Web-{ACB6431A-E2CF-4CDF-8595-AC12872AE875}" dt="2022-08-30T06:42:25.578" v="0" actId="1076"/>
          <ac:spMkLst>
            <pc:docMk/>
            <pc:sldMk cId="0" sldId="278"/>
            <ac:spMk id="69" creationId="{00000000-0000-0000-0000-000000000000}"/>
          </ac:spMkLst>
        </pc:spChg>
      </pc:sldChg>
    </pc:docChg>
  </pc:docChgLst>
  <pc:docChgLst>
    <pc:chgData name="EC CSE 6A Apurva Pothumarthi" userId="S::pes2ug19cs060@pesuonline.onmicrosoft.com::1741b421-0e2c-4506-8873-2632226e1e08" providerId="AD" clId="Web-{8FD5E225-D897-4CEE-85AB-FDFB30810B4D}"/>
    <pc:docChg chg="addSld delSld">
      <pc:chgData name="EC CSE 6A Apurva Pothumarthi" userId="S::pes2ug19cs060@pesuonline.onmicrosoft.com::1741b421-0e2c-4506-8873-2632226e1e08" providerId="AD" clId="Web-{8FD5E225-D897-4CEE-85AB-FDFB30810B4D}" dt="2022-08-27T13:05:40.337" v="1"/>
      <pc:docMkLst>
        <pc:docMk/>
      </pc:docMkLst>
      <pc:sldChg chg="del">
        <pc:chgData name="EC CSE 6A Apurva Pothumarthi" userId="S::pes2ug19cs060@pesuonline.onmicrosoft.com::1741b421-0e2c-4506-8873-2632226e1e08" providerId="AD" clId="Web-{8FD5E225-D897-4CEE-85AB-FDFB30810B4D}" dt="2022-08-27T05:46:11.090" v="0"/>
        <pc:sldMkLst>
          <pc:docMk/>
          <pc:sldMk cId="607316088" sldId="324"/>
        </pc:sldMkLst>
      </pc:sldChg>
      <pc:sldChg chg="new">
        <pc:chgData name="EC CSE 6A Apurva Pothumarthi" userId="S::pes2ug19cs060@pesuonline.onmicrosoft.com::1741b421-0e2c-4506-8873-2632226e1e08" providerId="AD" clId="Web-{8FD5E225-D897-4CEE-85AB-FDFB30810B4D}" dt="2022-08-27T13:05:40.337" v="1"/>
        <pc:sldMkLst>
          <pc:docMk/>
          <pc:sldMk cId="4265114046" sldId="368"/>
        </pc:sldMkLst>
      </pc:sldChg>
    </pc:docChg>
  </pc:docChgLst>
  <pc:docChgLst>
    <pc:chgData name="EC CSE 6A Amiya Mishra" userId="S::pes2ug19cs034@pesuonline.onmicrosoft.com::060debdb-7866-49bc-8045-67656a78ce8e" providerId="AD" clId="Web-{A4111597-F840-4044-9C73-884BB368A2EF}"/>
    <pc:docChg chg="modSld">
      <pc:chgData name="EC CSE 6A Amiya Mishra" userId="S::pes2ug19cs034@pesuonline.onmicrosoft.com::060debdb-7866-49bc-8045-67656a78ce8e" providerId="AD" clId="Web-{A4111597-F840-4044-9C73-884BB368A2EF}" dt="2022-08-30T04:00:28.115" v="0" actId="1076"/>
      <pc:docMkLst>
        <pc:docMk/>
      </pc:docMkLst>
      <pc:sldChg chg="modSp">
        <pc:chgData name="EC CSE 6A Amiya Mishra" userId="S::pes2ug19cs034@pesuonline.onmicrosoft.com::060debdb-7866-49bc-8045-67656a78ce8e" providerId="AD" clId="Web-{A4111597-F840-4044-9C73-884BB368A2EF}" dt="2022-08-30T04:00:28.115" v="0" actId="1076"/>
        <pc:sldMkLst>
          <pc:docMk/>
          <pc:sldMk cId="2167618278" sldId="327"/>
        </pc:sldMkLst>
        <pc:picChg chg="mod">
          <ac:chgData name="EC CSE 6A Amiya Mishra" userId="S::pes2ug19cs034@pesuonline.onmicrosoft.com::060debdb-7866-49bc-8045-67656a78ce8e" providerId="AD" clId="Web-{A4111597-F840-4044-9C73-884BB368A2EF}" dt="2022-08-30T04:00:28.115" v="0" actId="1076"/>
          <ac:picMkLst>
            <pc:docMk/>
            <pc:sldMk cId="2167618278" sldId="327"/>
            <ac:picMk id="5" creationId="{F518C8C7-36D5-7A78-5FE0-01B1560349FF}"/>
          </ac:picMkLst>
        </pc:picChg>
      </pc:sldChg>
    </pc:docChg>
  </pc:docChgLst>
  <pc:docChgLst>
    <pc:chgData name="EC CSE 6F Sagarika M Chavan" userId="S::pes2ug19cs347@pesuonline.onmicrosoft.com::8c46c124-b4d9-4a9e-9be5-d989b5da645b" providerId="AD" clId="Web-{A3217EC9-819E-484F-AB93-2EEF222AF4CB}"/>
    <pc:docChg chg="modSld">
      <pc:chgData name="EC CSE 6F Sagarika M Chavan" userId="S::pes2ug19cs347@pesuonline.onmicrosoft.com::8c46c124-b4d9-4a9e-9be5-d989b5da645b" providerId="AD" clId="Web-{A3217EC9-819E-484F-AB93-2EEF222AF4CB}" dt="2022-08-30T06:32:57.156" v="0" actId="1076"/>
      <pc:docMkLst>
        <pc:docMk/>
      </pc:docMkLst>
      <pc:sldChg chg="modSp">
        <pc:chgData name="EC CSE 6F Sagarika M Chavan" userId="S::pes2ug19cs347@pesuonline.onmicrosoft.com::8c46c124-b4d9-4a9e-9be5-d989b5da645b" providerId="AD" clId="Web-{A3217EC9-819E-484F-AB93-2EEF222AF4CB}" dt="2022-08-30T06:32:57.156" v="0" actId="1076"/>
        <pc:sldMkLst>
          <pc:docMk/>
          <pc:sldMk cId="2167618278" sldId="327"/>
        </pc:sldMkLst>
        <pc:picChg chg="mod">
          <ac:chgData name="EC CSE 6F Sagarika M Chavan" userId="S::pes2ug19cs347@pesuonline.onmicrosoft.com::8c46c124-b4d9-4a9e-9be5-d989b5da645b" providerId="AD" clId="Web-{A3217EC9-819E-484F-AB93-2EEF222AF4CB}" dt="2022-08-30T06:32:57.156" v="0" actId="1076"/>
          <ac:picMkLst>
            <pc:docMk/>
            <pc:sldMk cId="2167618278" sldId="327"/>
            <ac:picMk id="5" creationId="{F518C8C7-36D5-7A78-5FE0-01B1560349FF}"/>
          </ac:picMkLst>
        </pc:picChg>
      </pc:sldChg>
    </pc:docChg>
  </pc:docChgLst>
  <pc:docChgLst>
    <pc:chgData name="EC CSE 6E Rajath R Maragiri" userId="S::pes2ug19cs317@pesuonline.onmicrosoft.com::610b12d6-b2c4-4c63-92b0-c48f9ac38ef9" providerId="AD" clId="Web-{BEC2EAB5-6DE6-419B-A72F-EF4C69AA7BAF}"/>
    <pc:docChg chg="addSld delSld">
      <pc:chgData name="EC CSE 6E Rajath R Maragiri" userId="S::pes2ug19cs317@pesuonline.onmicrosoft.com::610b12d6-b2c4-4c63-92b0-c48f9ac38ef9" providerId="AD" clId="Web-{BEC2EAB5-6DE6-419B-A72F-EF4C69AA7BAF}" dt="2022-08-30T05:14:07.994" v="1"/>
      <pc:docMkLst>
        <pc:docMk/>
      </pc:docMkLst>
      <pc:sldChg chg="add del">
        <pc:chgData name="EC CSE 6E Rajath R Maragiri" userId="S::pes2ug19cs317@pesuonline.onmicrosoft.com::610b12d6-b2c4-4c63-92b0-c48f9ac38ef9" providerId="AD" clId="Web-{BEC2EAB5-6DE6-419B-A72F-EF4C69AA7BAF}" dt="2022-08-30T05:14:07.994" v="1"/>
        <pc:sldMkLst>
          <pc:docMk/>
          <pc:sldMk cId="2084202461" sldId="3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bbf6da373_0_7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a:solidFill>
                  <a:srgbClr val="000000"/>
                </a:solidFill>
                <a:latin typeface="Arial"/>
                <a:ea typeface="Arial"/>
                <a:cs typeface="Arial"/>
                <a:sym typeface="Arial"/>
              </a:rPr>
              <a:t>Quality control can be defined as "part of quality management focused on fulfilling quality requirements." While quality assurance relates to how a process is performed or how a product is made, </a:t>
            </a:r>
            <a:r>
              <a:rPr lang="en-IN" sz="1100" b="1" i="0" u="none" strike="noStrike" cap="none">
                <a:solidFill>
                  <a:srgbClr val="000000"/>
                </a:solidFill>
                <a:latin typeface="Arial"/>
                <a:ea typeface="Arial"/>
                <a:cs typeface="Arial"/>
                <a:sym typeface="Arial"/>
              </a:rPr>
              <a:t>quality control is more the inspection aspect of quality management</a:t>
            </a:r>
            <a:r>
              <a:rPr lang="en-IN" sz="1100" b="0" i="0" u="none" strike="noStrike" cap="none">
                <a:solidFill>
                  <a:srgbClr val="000000"/>
                </a:solidFill>
                <a:latin typeface="Arial"/>
                <a:ea typeface="Arial"/>
                <a:cs typeface="Arial"/>
                <a:sym typeface="Arial"/>
              </a:rPr>
              <a:t>.</a:t>
            </a:r>
            <a:endParaRPr/>
          </a:p>
        </p:txBody>
      </p:sp>
      <p:sp>
        <p:nvSpPr>
          <p:cNvPr id="151" name="Google Shape;151;gabbf6da373_0_7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bbf6da373_0_9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bbf6da373_0_9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bbf6da373_0_9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bbf6da373_0_9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3d28ad72f_0_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3d28ad72f_0_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3d28ad72f_1_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3d28ad72f_1_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4db5db450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4db5db450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4db5db450_0_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4db5db450_0_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3d28ad72f_1_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3d28ad72f_1_1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3d28ad72f_1_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3d28ad72f_1_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01688"/>
            <a:ext cx="7126287" cy="4010025"/>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a56de5f09_0_2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aa56de5f09_0_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bbf6da373_0_4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a:solidFill>
                  <a:srgbClr val="000000"/>
                </a:solidFill>
                <a:latin typeface="Arial"/>
                <a:ea typeface="Arial"/>
                <a:cs typeface="Arial"/>
                <a:sym typeface="Arial"/>
              </a:rPr>
              <a:t>Dr. </a:t>
            </a:r>
            <a:r>
              <a:rPr lang="en-IN" sz="1100" b="0" i="0" u="none" strike="noStrike" cap="none" err="1">
                <a:solidFill>
                  <a:srgbClr val="000000"/>
                </a:solidFill>
                <a:latin typeface="Arial"/>
                <a:ea typeface="Arial"/>
                <a:cs typeface="Arial"/>
                <a:sym typeface="Arial"/>
              </a:rPr>
              <a:t>Kerzner</a:t>
            </a:r>
            <a:r>
              <a:rPr lang="en-IN" sz="1100" b="0" i="0" u="none" strike="noStrike" cap="none">
                <a:solidFill>
                  <a:srgbClr val="000000"/>
                </a:solidFill>
                <a:latin typeface="Arial"/>
                <a:ea typeface="Arial"/>
                <a:cs typeface="Arial"/>
                <a:sym typeface="Arial"/>
              </a:rPr>
              <a:t> is a globally recognized expert on project, program, and portfolio management, total quality management, and strategic planning and the author of the best-selling books about project management</a:t>
            </a:r>
            <a:endParaRPr/>
          </a:p>
        </p:txBody>
      </p:sp>
      <p:sp>
        <p:nvSpPr>
          <p:cNvPr id="130" name="Google Shape;130;gabbf6da373_0_4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bbf6da373_0_5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1" i="0" u="none" strike="noStrike" cap="none">
                <a:solidFill>
                  <a:srgbClr val="000000"/>
                </a:solidFill>
                <a:latin typeface="Arial"/>
                <a:ea typeface="Arial"/>
                <a:cs typeface="Arial"/>
                <a:sym typeface="Arial"/>
              </a:rPr>
              <a:t>William Edwards Deming</a:t>
            </a:r>
            <a:r>
              <a:rPr lang="en-IN" sz="1100" b="0" i="0" u="none" strike="noStrike" cap="none">
                <a:solidFill>
                  <a:srgbClr val="000000"/>
                </a:solidFill>
                <a:latin typeface="Arial"/>
                <a:ea typeface="Arial"/>
                <a:cs typeface="Arial"/>
                <a:sym typeface="Arial"/>
              </a:rPr>
              <a:t> (October 14, 1900 – December 20, 1993) was an American engineer, statistician, professor, author, lecturer, and management consultant.</a:t>
            </a:r>
            <a:endParaRPr/>
          </a:p>
        </p:txBody>
      </p:sp>
      <p:sp>
        <p:nvSpPr>
          <p:cNvPr id="137" name="Google Shape;137;gabbf6da373_0_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bbf6da373_0_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bbf6da373_0_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bbf6da373_0_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bbf6da373_0_3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bbf6da373_0_4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bbf6da373_0_4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bbf6da373_0_7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abbf6da373_0_7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4"/>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body" idx="2"/>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53" name="Google Shape;53;p20"/>
          <p:cNvPicPr preferRelativeResize="0"/>
          <p:nvPr/>
        </p:nvPicPr>
        <p:blipFill rotWithShape="1">
          <a:blip r:embed="rId2">
            <a:alphaModFix/>
          </a:blip>
          <a:srcRect/>
          <a:stretch/>
        </p:blipFill>
        <p:spPr>
          <a:xfrm>
            <a:off x="3602880" y="1604520"/>
            <a:ext cx="4984920" cy="3977280"/>
          </a:xfrm>
          <a:prstGeom prst="rect">
            <a:avLst/>
          </a:prstGeom>
          <a:noFill/>
          <a:ln>
            <a:noFill/>
          </a:ln>
        </p:spPr>
      </p:pic>
      <p:pic>
        <p:nvPicPr>
          <p:cNvPr id="54" name="Google Shape;54;p20"/>
          <p:cNvPicPr preferRelativeResize="0"/>
          <p:nvPr/>
        </p:nvPicPr>
        <p:blipFill rotWithShape="1">
          <a:blip r:embed="rId2">
            <a:alphaModFix/>
          </a:blip>
          <a:srcRect/>
          <a:stretch/>
        </p:blipFill>
        <p:spPr>
          <a:xfrm>
            <a:off x="360288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Google Shape;1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Google Shape;12;p1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1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2"/>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body" idx="3"/>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p:nvPr/>
        </p:nvSpPr>
        <p:spPr>
          <a:xfrm>
            <a:off x="10661760" y="471960"/>
            <a:ext cx="928800" cy="139428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p:nvPr/>
        </p:nvSpPr>
        <p:spPr>
          <a:xfrm>
            <a:off x="-9360" y="1277640"/>
            <a:ext cx="360" cy="53640"/>
          </a:xfrm>
          <a:custGeom>
            <a:avLst/>
            <a:gdLst/>
            <a:ahLst/>
            <a:cxnLst/>
            <a:rect l="l" t="t" r="r" b="b"/>
            <a:pathLst>
              <a:path w="120000" h="58419" extrusionOk="0">
                <a:moveTo>
                  <a:pt x="0" y="0"/>
                </a:moveTo>
                <a:lnTo>
                  <a:pt x="0" y="58008"/>
                </a:lnTo>
              </a:path>
            </a:pathLst>
          </a:custGeom>
          <a:noFill/>
          <a:ln w="19075" cap="flat" cmpd="sng">
            <a:solidFill>
              <a:srgbClr val="C55A11"/>
            </a:solidFill>
            <a:prstDash val="solid"/>
            <a:round/>
            <a:headEnd type="none" w="sm" len="sm"/>
            <a:tailEnd type="none" w="sm" len="sm"/>
          </a:ln>
        </p:spPr>
      </p:sp>
      <p:sp>
        <p:nvSpPr>
          <p:cNvPr id="60" name="Google Shape;60;p1"/>
          <p:cNvSpPr/>
          <p:nvPr/>
        </p:nvSpPr>
        <p:spPr>
          <a:xfrm>
            <a:off x="484560" y="353880"/>
            <a:ext cx="6329520" cy="574200"/>
          </a:xfrm>
          <a:prstGeom prst="rect">
            <a:avLst/>
          </a:prstGeom>
          <a:noFill/>
          <a:ln>
            <a:noFill/>
          </a:ln>
        </p:spPr>
        <p:txBody>
          <a:bodyPr spcFirstLastPara="1" wrap="square" lIns="0" tIns="0" rIns="0" bIns="0" anchor="t" anchorCtr="0">
            <a:noAutofit/>
          </a:bodyPr>
          <a:lstStyle/>
          <a:p>
            <a:pPr marL="0" marR="0" lvl="0" indent="0" algn="l" rtl="0">
              <a:lnSpc>
                <a:spcPct val="33500"/>
              </a:lnSpc>
              <a:spcBef>
                <a:spcPts val="0"/>
              </a:spcBef>
              <a:spcAft>
                <a:spcPts val="0"/>
              </a:spcAft>
              <a:buClr>
                <a:srgbClr val="000000"/>
              </a:buClr>
              <a:buSzPts val="2400"/>
              <a:buFont typeface="Arial"/>
              <a:buNone/>
            </a:pPr>
            <a:r>
              <a:rPr lang="en-IN" sz="2400" b="1" i="0" u="none" strike="noStrike" cap="none">
                <a:solidFill>
                  <a:srgbClr val="2F5597"/>
                </a:solidFill>
                <a:latin typeface="Calibri"/>
                <a:ea typeface="Calibri"/>
                <a:cs typeface="Calibri"/>
                <a:sym typeface="Calibri"/>
              </a:rPr>
              <a:t>OBJECT ORIENTED MODELLING &amp; DESIGN (OOMD)</a:t>
            </a: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4860720" y="3393000"/>
            <a:ext cx="5711760" cy="557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4853520" y="2664000"/>
            <a:ext cx="5718960" cy="12240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Clr>
                <a:srgbClr val="000000"/>
              </a:buClr>
              <a:buSzPts val="3600"/>
              <a:buFont typeface="Arial"/>
              <a:buNone/>
            </a:pPr>
            <a:r>
              <a:rPr lang="en-IN" sz="3600" b="1" i="0" u="none" strike="noStrike" cap="none">
                <a:solidFill>
                  <a:srgbClr val="C55A11"/>
                </a:solidFill>
                <a:latin typeface="Calibri"/>
                <a:ea typeface="Calibri"/>
                <a:cs typeface="Calibri"/>
                <a:sym typeface="Calibri"/>
              </a:rPr>
              <a:t>SOFTWARE TESTING</a:t>
            </a:r>
            <a:endParaRPr sz="3600" b="1" i="0" u="none" strike="noStrike" cap="none">
              <a:solidFill>
                <a:srgbClr val="C55A11"/>
              </a:solidFill>
              <a:latin typeface="Calibri"/>
              <a:ea typeface="Calibri"/>
              <a:cs typeface="Calibri"/>
              <a:sym typeface="Calibri"/>
            </a:endParaRPr>
          </a:p>
          <a:p>
            <a:pPr marL="12600">
              <a:buSzPts val="2500"/>
            </a:pPr>
            <a:r>
              <a:rPr lang="en-IN" sz="2500" b="1">
                <a:solidFill>
                  <a:srgbClr val="C55A11"/>
                </a:solidFill>
                <a:latin typeface="Calibri"/>
                <a:ea typeface="Calibri"/>
                <a:cs typeface="Calibri"/>
                <a:sym typeface="Calibri"/>
              </a:rPr>
              <a:t>UE19CS400SB</a:t>
            </a:r>
          </a:p>
          <a:p>
            <a:pPr marL="1260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C55A11"/>
              </a:solidFill>
              <a:latin typeface="Calibri"/>
              <a:ea typeface="Calibri"/>
              <a:cs typeface="Calibri"/>
              <a:sym typeface="Calibri"/>
            </a:endParaRPr>
          </a:p>
        </p:txBody>
      </p:sp>
      <p:sp>
        <p:nvSpPr>
          <p:cNvPr id="63" name="Google Shape;63;p1"/>
          <p:cNvSpPr/>
          <p:nvPr/>
        </p:nvSpPr>
        <p:spPr>
          <a:xfrm>
            <a:off x="4860727" y="4396675"/>
            <a:ext cx="5867700" cy="1534200"/>
          </a:xfrm>
          <a:prstGeom prst="rect">
            <a:avLst/>
          </a:prstGeom>
          <a:noFill/>
          <a:ln>
            <a:noFill/>
          </a:ln>
        </p:spPr>
        <p:txBody>
          <a:bodyPr spcFirstLastPara="1" wrap="square" lIns="0" tIns="44275" rIns="0" bIns="0" anchor="t" anchorCtr="0">
            <a:noAutofit/>
          </a:bodyPr>
          <a:lstStyle/>
          <a:p>
            <a:pPr marL="12600" lvl="0"/>
            <a:r>
              <a:rPr lang="en-IN" sz="2400" b="0" i="0" u="none" strike="noStrike" cap="none">
                <a:solidFill>
                  <a:srgbClr val="000000"/>
                </a:solidFill>
                <a:latin typeface="Calibri"/>
                <a:ea typeface="Calibri"/>
                <a:cs typeface="Calibri"/>
                <a:sym typeface="Calibri"/>
              </a:rPr>
              <a:t>Prof. </a:t>
            </a:r>
            <a:r>
              <a:rPr lang="en-IN" sz="2400" err="1">
                <a:latin typeface="Calibri"/>
                <a:ea typeface="Calibri"/>
                <a:cs typeface="Calibri"/>
                <a:sym typeface="Calibri"/>
              </a:rPr>
              <a:t>Venkatesh</a:t>
            </a:r>
            <a:r>
              <a:rPr lang="en-IN" sz="2400">
                <a:latin typeface="Calibri"/>
                <a:ea typeface="Calibri"/>
                <a:cs typeface="Calibri"/>
                <a:sym typeface="Calibri"/>
              </a:rPr>
              <a:t> </a:t>
            </a:r>
            <a:r>
              <a:rPr lang="en-IN" sz="2400">
                <a:effectLst>
                  <a:outerShdw blurRad="38100" dist="38100" dir="2700000" algn="tl">
                    <a:srgbClr val="000000">
                      <a:alpha val="43137"/>
                    </a:srgbClr>
                  </a:outerShdw>
                </a:effectLst>
                <a:latin typeface="Calibri"/>
                <a:ea typeface="Calibri"/>
                <a:cs typeface="Calibri"/>
                <a:sym typeface="Calibri"/>
              </a:rPr>
              <a:t>Prasad/</a:t>
            </a:r>
            <a:r>
              <a:rPr lang="en-IN" sz="2400" err="1">
                <a:effectLst>
                  <a:outerShdw blurRad="38100" dist="38100" dir="2700000" algn="tl">
                    <a:srgbClr val="000000">
                      <a:alpha val="43137"/>
                    </a:srgbClr>
                  </a:outerShdw>
                </a:effectLst>
                <a:latin typeface="Calibri"/>
                <a:ea typeface="Calibri"/>
                <a:cs typeface="Calibri"/>
                <a:sym typeface="Calibri"/>
              </a:rPr>
              <a:t>Ms.Sumy</a:t>
            </a:r>
            <a:r>
              <a:rPr lang="en-IN" sz="2400">
                <a:latin typeface="Calibri"/>
                <a:ea typeface="Calibri"/>
                <a:cs typeface="Calibri"/>
                <a:sym typeface="Calibri"/>
              </a:rPr>
              <a:t> Joseph</a:t>
            </a:r>
            <a:endParaRPr lang="en-IN" sz="1800"/>
          </a:p>
          <a:p>
            <a:pPr marL="12600" lvl="0"/>
            <a:r>
              <a:rPr lang="en-IN" sz="2400">
                <a:latin typeface="Calibri"/>
                <a:ea typeface="Calibri"/>
                <a:cs typeface="Calibri"/>
                <a:sym typeface="Calibri"/>
              </a:rPr>
              <a:t>venkateshprasad@pes.edu</a:t>
            </a:r>
            <a:endParaRPr lang="en-IN" sz="1800"/>
          </a:p>
          <a:p>
            <a:pPr marL="1260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Calibri"/>
                <a:ea typeface="Calibri"/>
                <a:cs typeface="Calibri"/>
                <a:sym typeface="Calibri"/>
              </a:rPr>
              <a:t>Department of Computer Science &amp;Engineering</a:t>
            </a:r>
            <a:endParaRPr sz="1800" b="0" i="0" u="none" strike="noStrike" cap="none">
              <a:solidFill>
                <a:srgbClr val="000000"/>
              </a:solidFill>
              <a:latin typeface="Arial"/>
              <a:ea typeface="Arial"/>
              <a:cs typeface="Arial"/>
              <a:sym typeface="Arial"/>
            </a:endParaRPr>
          </a:p>
        </p:txBody>
      </p:sp>
      <p:sp>
        <p:nvSpPr>
          <p:cNvPr id="64" name="Google Shape;64;p1"/>
          <p:cNvSpPr/>
          <p:nvPr/>
        </p:nvSpPr>
        <p:spPr>
          <a:xfrm>
            <a:off x="313920" y="5489640"/>
            <a:ext cx="1062720" cy="1073520"/>
          </a:xfrm>
          <a:custGeom>
            <a:avLst/>
            <a:gdLst/>
            <a:ahLst/>
            <a:cxnLst/>
            <a:rect l="l" t="t" r="r" b="b"/>
            <a:pathLst>
              <a:path w="1067435" h="1078229" extrusionOk="0">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a:noFill/>
          </a:ln>
        </p:spPr>
      </p:sp>
      <p:sp>
        <p:nvSpPr>
          <p:cNvPr id="65" name="Google Shape;65;p1"/>
          <p:cNvSpPr/>
          <p:nvPr/>
        </p:nvSpPr>
        <p:spPr>
          <a:xfrm>
            <a:off x="4781880" y="4101120"/>
            <a:ext cx="5867640" cy="7560"/>
          </a:xfrm>
          <a:custGeom>
            <a:avLst/>
            <a:gdLst/>
            <a:ahLst/>
            <a:cxnLst/>
            <a:rect l="l" t="t" r="r" b="b"/>
            <a:pathLst>
              <a:path w="5872480" h="12064" extrusionOk="0">
                <a:moveTo>
                  <a:pt x="0" y="11493"/>
                </a:moveTo>
                <a:lnTo>
                  <a:pt x="5872226" y="0"/>
                </a:lnTo>
              </a:path>
            </a:pathLst>
          </a:custGeom>
          <a:noFill/>
          <a:ln w="38150" cap="flat" cmpd="sng">
            <a:solidFill>
              <a:srgbClr val="C55A11"/>
            </a:solidFill>
            <a:prstDash val="solid"/>
            <a:round/>
            <a:headEnd type="none" w="sm" len="sm"/>
            <a:tailEnd type="none" w="sm" len="sm"/>
          </a:ln>
        </p:spPr>
      </p:sp>
      <p:sp>
        <p:nvSpPr>
          <p:cNvPr id="66" name="Google Shape;66;p1"/>
          <p:cNvSpPr/>
          <p:nvPr/>
        </p:nvSpPr>
        <p:spPr>
          <a:xfrm>
            <a:off x="1704668" y="1579725"/>
            <a:ext cx="2364480" cy="354564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10855800" y="266040"/>
            <a:ext cx="1062720" cy="1073520"/>
          </a:xfrm>
          <a:custGeom>
            <a:avLst/>
            <a:gdLst/>
            <a:ahLst/>
            <a:cxnLst/>
            <a:rect l="l" t="t" r="r" b="b"/>
            <a:pathLst>
              <a:path w="1067434" h="1078230" extrusionOk="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a:noFill/>
          </a:ln>
        </p:spPr>
      </p:sp>
      <p:sp>
        <p:nvSpPr>
          <p:cNvPr id="68" name="Google Shape;68;p1"/>
          <p:cNvSpPr/>
          <p:nvPr/>
        </p:nvSpPr>
        <p:spPr>
          <a:xfrm>
            <a:off x="10501920" y="470880"/>
            <a:ext cx="1284480" cy="1658520"/>
          </a:xfrm>
          <a:custGeom>
            <a:avLst/>
            <a:gdLst/>
            <a:ahLst/>
            <a:cxnLst/>
            <a:rect l="l" t="t" r="r" b="b"/>
            <a:pathLst>
              <a:path w="1289050" h="1663064" extrusionOk="0">
                <a:moveTo>
                  <a:pt x="1288478" y="0"/>
                </a:moveTo>
                <a:lnTo>
                  <a:pt x="0" y="0"/>
                </a:lnTo>
                <a:lnTo>
                  <a:pt x="0" y="1662544"/>
                </a:lnTo>
                <a:lnTo>
                  <a:pt x="1288478" y="1662544"/>
                </a:lnTo>
                <a:lnTo>
                  <a:pt x="1288478" y="0"/>
                </a:lnTo>
                <a:close/>
              </a:path>
            </a:pathLst>
          </a:custGeom>
          <a:solidFill>
            <a:srgbClr val="FFFFFF"/>
          </a:solidFill>
          <a:ln>
            <a:noFill/>
          </a:ln>
        </p:spPr>
      </p:sp>
      <p:sp>
        <p:nvSpPr>
          <p:cNvPr id="69" name="Google Shape;69;p1"/>
          <p:cNvSpPr/>
          <p:nvPr/>
        </p:nvSpPr>
        <p:spPr>
          <a:xfrm>
            <a:off x="151245" y="66016"/>
            <a:ext cx="7005600" cy="1048680"/>
          </a:xfrm>
          <a:custGeom>
            <a:avLst/>
            <a:gdLst/>
            <a:ahLst/>
            <a:cxnLst/>
            <a:rect l="l" t="t" r="r" b="b"/>
            <a:pathLst>
              <a:path w="7010400" h="1053465" extrusionOk="0">
                <a:moveTo>
                  <a:pt x="7010400" y="0"/>
                </a:moveTo>
                <a:lnTo>
                  <a:pt x="0" y="0"/>
                </a:lnTo>
                <a:lnTo>
                  <a:pt x="0" y="1052944"/>
                </a:lnTo>
                <a:lnTo>
                  <a:pt x="7010400" y="1052944"/>
                </a:lnTo>
                <a:lnTo>
                  <a:pt x="7010400" y="0"/>
                </a:lnTo>
                <a:close/>
              </a:path>
            </a:pathLst>
          </a:custGeom>
          <a:solidFill>
            <a:srgbClr val="FFFFFF"/>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Quality Model </a:t>
            </a:r>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666712" y="1900238"/>
            <a:ext cx="10644262" cy="374334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aa56de5f09_0_26"/>
          <p:cNvSpPr/>
          <p:nvPr/>
        </p:nvSpPr>
        <p:spPr>
          <a:xfrm>
            <a:off x="360000" y="288351"/>
            <a:ext cx="8628600" cy="6162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Concepts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6" name="Google Shape;126;gaa56de5f09_0_26"/>
          <p:cNvSpPr/>
          <p:nvPr/>
        </p:nvSpPr>
        <p:spPr>
          <a:xfrm>
            <a:off x="916920" y="4337640"/>
            <a:ext cx="7846500" cy="15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aa56de5f09_0_26"/>
          <p:cNvSpPr txBox="1"/>
          <p:nvPr/>
        </p:nvSpPr>
        <p:spPr>
          <a:xfrm>
            <a:off x="360000" y="1224850"/>
            <a:ext cx="10230300" cy="61725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Char char="●"/>
            </a:pPr>
            <a:r>
              <a:rPr lang="en-IN" sz="2500"/>
              <a:t>According to PMBOK, quality is a conformance to standards or requirements. </a:t>
            </a:r>
            <a:endParaRPr sz="2500"/>
          </a:p>
          <a:p>
            <a:pPr marL="457200" lvl="0" indent="0" algn="l" rtl="0">
              <a:spcBef>
                <a:spcPts val="0"/>
              </a:spcBef>
              <a:spcAft>
                <a:spcPts val="0"/>
              </a:spcAft>
              <a:buNone/>
            </a:pPr>
            <a:r>
              <a:rPr lang="en-IN" sz="2500"/>
              <a:t>   </a:t>
            </a:r>
            <a:endParaRPr sz="2500"/>
          </a:p>
          <a:p>
            <a:pPr marL="457200" lvl="0" indent="-387350" algn="just" rtl="0">
              <a:spcBef>
                <a:spcPts val="0"/>
              </a:spcBef>
              <a:spcAft>
                <a:spcPts val="0"/>
              </a:spcAft>
              <a:buSzPts val="2500"/>
              <a:buChar char="●"/>
            </a:pPr>
            <a:r>
              <a:rPr lang="en-IN" sz="2500"/>
              <a:t>ISO 9000 defines it as the </a:t>
            </a:r>
            <a:endParaRPr sz="2500"/>
          </a:p>
          <a:p>
            <a:pPr marL="914400" lvl="1" indent="-387350" algn="just" rtl="0">
              <a:spcBef>
                <a:spcPts val="0"/>
              </a:spcBef>
              <a:spcAft>
                <a:spcPts val="0"/>
              </a:spcAft>
              <a:buSzPts val="2500"/>
              <a:buChar char="○"/>
            </a:pPr>
            <a:r>
              <a:rPr lang="en-IN" sz="2500"/>
              <a:t>“totality of features and characteristics of a product or service that bear on its ability to satisfy stated and implied needs.”</a:t>
            </a:r>
            <a:endParaRPr sz="2500"/>
          </a:p>
          <a:p>
            <a:pPr marL="457200" lvl="0" indent="0" algn="l" rtl="0">
              <a:spcBef>
                <a:spcPts val="0"/>
              </a:spcBef>
              <a:spcAft>
                <a:spcPts val="0"/>
              </a:spcAft>
              <a:buNone/>
            </a:pPr>
            <a:r>
              <a:rPr lang="en-IN" sz="2500"/>
              <a:t> </a:t>
            </a:r>
            <a:endParaRPr sz="2500"/>
          </a:p>
          <a:p>
            <a:pPr marL="457200" lvl="0" indent="-387350" algn="just" rtl="0">
              <a:spcBef>
                <a:spcPts val="0"/>
              </a:spcBef>
              <a:spcAft>
                <a:spcPts val="0"/>
              </a:spcAft>
              <a:buSzPts val="2500"/>
              <a:buChar char="●"/>
            </a:pPr>
            <a:r>
              <a:rPr lang="en-IN" sz="2500"/>
              <a:t>In some industries, government agencies, and educational institutions, quality is described as</a:t>
            </a:r>
            <a:endParaRPr sz="2500"/>
          </a:p>
          <a:p>
            <a:pPr marL="914400" lvl="1" indent="-387350" algn="just" rtl="0">
              <a:spcBef>
                <a:spcPts val="0"/>
              </a:spcBef>
              <a:spcAft>
                <a:spcPts val="0"/>
              </a:spcAft>
              <a:buSzPts val="2500"/>
              <a:buChar char="○"/>
            </a:pPr>
            <a:r>
              <a:rPr lang="en-IN" sz="2500"/>
              <a:t>Fitness for use.    </a:t>
            </a:r>
            <a:endParaRPr sz="2500"/>
          </a:p>
          <a:p>
            <a:pPr marL="914400" lvl="1" indent="-387350" algn="just" rtl="0">
              <a:spcBef>
                <a:spcPts val="0"/>
              </a:spcBef>
              <a:spcAft>
                <a:spcPts val="0"/>
              </a:spcAft>
              <a:buSzPts val="2500"/>
              <a:buChar char="○"/>
            </a:pPr>
            <a:r>
              <a:rPr lang="en-IN" sz="2500"/>
              <a:t>Fitness for purpose</a:t>
            </a:r>
            <a:endParaRPr sz="2500"/>
          </a:p>
          <a:p>
            <a:pPr marL="914400" lvl="1" indent="-387350" algn="just" rtl="0">
              <a:spcBef>
                <a:spcPts val="0"/>
              </a:spcBef>
              <a:spcAft>
                <a:spcPts val="0"/>
              </a:spcAft>
              <a:buSzPts val="2500"/>
              <a:buChar char="○"/>
            </a:pPr>
            <a:r>
              <a:rPr lang="en-IN" sz="2500"/>
              <a:t>Customer satisfaction,</a:t>
            </a:r>
            <a:endParaRPr sz="2500"/>
          </a:p>
          <a:p>
            <a:pPr marL="914400" lvl="1" indent="-387350" algn="just" rtl="0">
              <a:spcBef>
                <a:spcPts val="0"/>
              </a:spcBef>
              <a:spcAft>
                <a:spcPts val="0"/>
              </a:spcAft>
              <a:buSzPts val="2500"/>
              <a:buChar char="○"/>
            </a:pPr>
            <a:r>
              <a:rPr lang="en-IN" sz="2500"/>
              <a:t>Conformance to requirements/specifications</a:t>
            </a:r>
            <a:endParaRPr sz="2500"/>
          </a:p>
          <a:p>
            <a:pPr marL="457200" lvl="0" indent="0" algn="just" rtl="0">
              <a:spcBef>
                <a:spcPts val="0"/>
              </a:spcBef>
              <a:spcAft>
                <a:spcPts val="0"/>
              </a:spcAft>
              <a:buNone/>
            </a:pP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abbf6da373_0_49"/>
          <p:cNvSpPr/>
          <p:nvPr/>
        </p:nvSpPr>
        <p:spPr>
          <a:xfrm>
            <a:off x="360000" y="288351"/>
            <a:ext cx="8628600" cy="6162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Concepts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3" name="Google Shape;133;gabbf6da373_0_49"/>
          <p:cNvSpPr/>
          <p:nvPr/>
        </p:nvSpPr>
        <p:spPr>
          <a:xfrm>
            <a:off x="916920" y="4337640"/>
            <a:ext cx="7846500" cy="15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abbf6da373_0_49"/>
          <p:cNvSpPr txBox="1"/>
          <p:nvPr/>
        </p:nvSpPr>
        <p:spPr>
          <a:xfrm>
            <a:off x="360000" y="1224850"/>
            <a:ext cx="10230300" cy="54648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Clr>
                <a:schemeClr val="dk1"/>
              </a:buClr>
              <a:buSzPts val="1100"/>
              <a:buFont typeface="Arial"/>
              <a:buNone/>
            </a:pPr>
            <a:endParaRPr sz="2700"/>
          </a:p>
          <a:p>
            <a:pPr marL="457200" lvl="0" indent="0" algn="just" rtl="0">
              <a:spcBef>
                <a:spcPts val="0"/>
              </a:spcBef>
              <a:spcAft>
                <a:spcPts val="0"/>
              </a:spcAft>
              <a:buClr>
                <a:schemeClr val="dk1"/>
              </a:buClr>
              <a:buSzPts val="1100"/>
              <a:buFont typeface="Arial"/>
              <a:buNone/>
            </a:pPr>
            <a:r>
              <a:rPr lang="en-IN" sz="2700"/>
              <a:t>   Dr. Herald </a:t>
            </a:r>
            <a:r>
              <a:rPr lang="en-IN" sz="2700" err="1"/>
              <a:t>Kerzner</a:t>
            </a:r>
            <a:r>
              <a:rPr lang="en-IN" sz="2700"/>
              <a:t> States that most organizations today view quality as a process rather than product. It is a continuous process of improvement and the use of lessons learned to enhance the manufacturing of products or services in order to</a:t>
            </a:r>
            <a:endParaRPr sz="2700"/>
          </a:p>
          <a:p>
            <a:pPr marL="457200" lvl="0" indent="0" algn="just" rtl="0">
              <a:spcBef>
                <a:spcPts val="0"/>
              </a:spcBef>
              <a:spcAft>
                <a:spcPts val="0"/>
              </a:spcAft>
              <a:buClr>
                <a:schemeClr val="dk1"/>
              </a:buClr>
              <a:buSzPts val="1100"/>
              <a:buFont typeface="Arial"/>
              <a:buNone/>
            </a:pPr>
            <a:endParaRPr sz="2700"/>
          </a:p>
          <a:p>
            <a:pPr marL="1371600" lvl="0" indent="-400050" algn="just" rtl="0">
              <a:spcBef>
                <a:spcPts val="0"/>
              </a:spcBef>
              <a:spcAft>
                <a:spcPts val="0"/>
              </a:spcAft>
              <a:buSzPts val="2700"/>
              <a:buChar char="●"/>
            </a:pPr>
            <a:r>
              <a:rPr lang="en-IN" sz="2700"/>
              <a:t>Retain existing customers</a:t>
            </a:r>
            <a:endParaRPr sz="2700"/>
          </a:p>
          <a:p>
            <a:pPr marL="1371600" lvl="0" indent="-400050" algn="just" rtl="0">
              <a:spcBef>
                <a:spcPts val="0"/>
              </a:spcBef>
              <a:spcAft>
                <a:spcPts val="0"/>
              </a:spcAft>
              <a:buSzPts val="2700"/>
              <a:buChar char="●"/>
            </a:pPr>
            <a:r>
              <a:rPr lang="en-IN" sz="2700"/>
              <a:t>Win back lost customers</a:t>
            </a:r>
            <a:endParaRPr sz="2700"/>
          </a:p>
          <a:p>
            <a:pPr marL="1371600" lvl="0" indent="-400050" algn="just" rtl="0">
              <a:spcBef>
                <a:spcPts val="0"/>
              </a:spcBef>
              <a:spcAft>
                <a:spcPts val="0"/>
              </a:spcAft>
              <a:buSzPts val="2700"/>
              <a:buChar char="●"/>
            </a:pPr>
            <a:r>
              <a:rPr lang="en-IN" sz="2700"/>
              <a:t>Win new customers</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abbf6da373_0_56"/>
          <p:cNvSpPr/>
          <p:nvPr/>
        </p:nvSpPr>
        <p:spPr>
          <a:xfrm>
            <a:off x="360000" y="288351"/>
            <a:ext cx="8628600" cy="6162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Concepts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0" name="Google Shape;140;gabbf6da373_0_56"/>
          <p:cNvSpPr/>
          <p:nvPr/>
        </p:nvSpPr>
        <p:spPr>
          <a:xfrm>
            <a:off x="916920" y="4337640"/>
            <a:ext cx="7846500" cy="15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abbf6da373_0_56"/>
          <p:cNvSpPr txBox="1"/>
          <p:nvPr/>
        </p:nvSpPr>
        <p:spPr>
          <a:xfrm>
            <a:off x="360000" y="1224850"/>
            <a:ext cx="10230300" cy="546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2700"/>
              <a:t>Deming’s PDCA Cycle (Plan, Do, Check, and Act) is another well known continuous improvement process. Deming states that:</a:t>
            </a:r>
            <a:endParaRPr sz="2700"/>
          </a:p>
          <a:p>
            <a:pPr marL="0" lvl="0" indent="0" algn="just" rtl="0">
              <a:spcBef>
                <a:spcPts val="0"/>
              </a:spcBef>
              <a:spcAft>
                <a:spcPts val="0"/>
              </a:spcAft>
              <a:buNone/>
            </a:pPr>
            <a:endParaRPr sz="2700"/>
          </a:p>
          <a:p>
            <a:pPr marL="1371600" lvl="0" indent="-400050" algn="just">
              <a:buSzPts val="2700"/>
              <a:buChar char="❖"/>
            </a:pPr>
            <a:r>
              <a:rPr lang="en-IN" sz="2700"/>
              <a:t>  Plan      Improvements to present practices (</a:t>
            </a:r>
            <a:r>
              <a:rPr lang="en-IN" sz="2000">
                <a:solidFill>
                  <a:srgbClr val="002060"/>
                </a:solidFill>
              </a:rPr>
              <a:t>Establish objectives and processes required to deliver the desired results</a:t>
            </a:r>
            <a:r>
              <a:rPr lang="en-IN" sz="2000"/>
              <a:t>.</a:t>
            </a:r>
            <a:r>
              <a:rPr lang="en-IN" sz="2800"/>
              <a:t>)</a:t>
            </a:r>
            <a:endParaRPr sz="2700"/>
          </a:p>
          <a:p>
            <a:pPr marL="1371600" lvl="0" indent="-400050" algn="just">
              <a:buSzPts val="2700"/>
              <a:buChar char="❖"/>
            </a:pPr>
            <a:r>
              <a:rPr lang="en-IN" sz="2700"/>
              <a:t>  Do  	  Implement the plan (</a:t>
            </a:r>
            <a:r>
              <a:rPr lang="en-IN" sz="2000">
                <a:solidFill>
                  <a:srgbClr val="002060"/>
                </a:solidFill>
              </a:rPr>
              <a:t>Carry out the objectives from the previous step.</a:t>
            </a:r>
            <a:r>
              <a:rPr lang="en-IN" sz="2000"/>
              <a:t>)</a:t>
            </a:r>
            <a:endParaRPr sz="2000"/>
          </a:p>
          <a:p>
            <a:pPr marL="1371600" lvl="0" indent="-400050" algn="just">
              <a:buSzPts val="2700"/>
              <a:buChar char="❖"/>
            </a:pPr>
            <a:r>
              <a:rPr lang="en-IN" sz="2700"/>
              <a:t>  Check      Test to see if the desired results are achieved (</a:t>
            </a:r>
            <a:r>
              <a:rPr lang="en-IN" sz="2000">
                <a:solidFill>
                  <a:srgbClr val="002060"/>
                </a:solidFill>
              </a:rPr>
              <a:t>Data is compared to the expected outcomes to see any similarities and differences.</a:t>
            </a:r>
            <a:r>
              <a:rPr lang="en-IN" sz="2800"/>
              <a:t> )</a:t>
            </a:r>
            <a:endParaRPr sz="2700"/>
          </a:p>
          <a:p>
            <a:pPr marL="1371600" lvl="0" indent="-400050" algn="just">
              <a:buSzPts val="2700"/>
              <a:buChar char="❖"/>
            </a:pPr>
            <a:r>
              <a:rPr lang="en-IN" sz="2700"/>
              <a:t>Act  	  Implement the corrective action (</a:t>
            </a:r>
            <a:r>
              <a:rPr lang="en-IN" sz="2000">
                <a:solidFill>
                  <a:srgbClr val="002060"/>
                </a:solidFill>
              </a:rPr>
              <a:t>Also called "Adjust", this act phase is where a process is improved</a:t>
            </a:r>
            <a:r>
              <a:rPr lang="en-IN" sz="2000"/>
              <a:t>.</a:t>
            </a:r>
            <a:r>
              <a:rPr lang="en-IN" sz="2800"/>
              <a:t> )</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abbf6da373_0_6"/>
          <p:cNvSpPr txBox="1"/>
          <p:nvPr/>
        </p:nvSpPr>
        <p:spPr>
          <a:xfrm>
            <a:off x="453850" y="369325"/>
            <a:ext cx="93201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500" b="1">
                <a:solidFill>
                  <a:srgbClr val="4A86E8"/>
                </a:solidFill>
              </a:rPr>
              <a:t>What is a Software Quality?</a:t>
            </a:r>
            <a:endParaRPr sz="3500" b="1">
              <a:solidFill>
                <a:srgbClr val="4A86E8"/>
              </a:solidFill>
            </a:endParaRPr>
          </a:p>
        </p:txBody>
      </p:sp>
      <p:sp>
        <p:nvSpPr>
          <p:cNvPr id="94" name="Google Shape;94;gabbf6da373_0_6"/>
          <p:cNvSpPr txBox="1"/>
          <p:nvPr/>
        </p:nvSpPr>
        <p:spPr>
          <a:xfrm>
            <a:off x="453850" y="1380750"/>
            <a:ext cx="9868800" cy="4262828"/>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a:t>Conformance to requirements</a:t>
            </a:r>
            <a:endParaRPr sz="2800"/>
          </a:p>
          <a:p>
            <a:pPr marL="457200" lvl="0" indent="-406400" algn="l" rtl="0">
              <a:spcBef>
                <a:spcPts val="0"/>
              </a:spcBef>
              <a:spcAft>
                <a:spcPts val="0"/>
              </a:spcAft>
              <a:buSzPts val="2800"/>
              <a:buChar char="●"/>
            </a:pPr>
            <a:r>
              <a:rPr lang="en-IN" sz="2800"/>
              <a:t>Lack of defects</a:t>
            </a:r>
            <a:endParaRPr sz="2800"/>
          </a:p>
          <a:p>
            <a:pPr marL="457200" lvl="0" indent="-406400" algn="l" rtl="0">
              <a:spcBef>
                <a:spcPts val="0"/>
              </a:spcBef>
              <a:spcAft>
                <a:spcPts val="0"/>
              </a:spcAft>
              <a:buSzPts val="2800"/>
              <a:buChar char="●"/>
            </a:pPr>
            <a:r>
              <a:rPr lang="en-IN" sz="2800"/>
              <a:t>Low defect rate (# of defects/size unit)</a:t>
            </a:r>
            <a:endParaRPr sz="2800"/>
          </a:p>
          <a:p>
            <a:pPr marL="457200" lvl="0" indent="-406400" algn="l" rtl="0">
              <a:spcBef>
                <a:spcPts val="0"/>
              </a:spcBef>
              <a:spcAft>
                <a:spcPts val="0"/>
              </a:spcAft>
              <a:buSzPts val="2800"/>
              <a:buChar char="●"/>
            </a:pPr>
            <a:r>
              <a:rPr lang="en-IN" sz="2800"/>
              <a:t>High reliability (number of failures per N hours of operation)</a:t>
            </a:r>
            <a:endParaRPr sz="2800"/>
          </a:p>
          <a:p>
            <a:pPr marL="457200" lvl="0" indent="-406400" algn="l" rtl="0">
              <a:spcBef>
                <a:spcPts val="0"/>
              </a:spcBef>
              <a:spcAft>
                <a:spcPts val="0"/>
              </a:spcAft>
              <a:buSzPts val="2800"/>
              <a:buChar char="●"/>
            </a:pPr>
            <a:r>
              <a:rPr lang="en-IN" sz="2800"/>
              <a:t>Probability of failure-free operation in a specified time</a:t>
            </a:r>
            <a:endParaRPr sz="2800"/>
          </a:p>
          <a:p>
            <a:pPr marL="457200" lvl="0" indent="-406400" algn="l" rtl="0">
              <a:spcBef>
                <a:spcPts val="0"/>
              </a:spcBef>
              <a:spcAft>
                <a:spcPts val="0"/>
              </a:spcAft>
              <a:buSzPts val="2800"/>
              <a:buChar char="●"/>
            </a:pPr>
            <a:r>
              <a:rPr lang="en-IN" sz="2800"/>
              <a:t>Measured as Mean Time To Failure (MTTF)</a:t>
            </a:r>
          </a:p>
          <a:p>
            <a:pPr marL="457200" lvl="8" indent="-406400" algn="ctr">
              <a:buSzPts val="2800"/>
              <a:buChar char="●"/>
            </a:pPr>
            <a:r>
              <a:rPr lang="en-IN" sz="2000"/>
              <a:t>this metric indicates how long the system operates until failure.</a:t>
            </a:r>
          </a:p>
          <a:p>
            <a:pPr marL="457200" lvl="8" indent="-406400" algn="ctr">
              <a:buSzPts val="2800"/>
              <a:buChar char="●"/>
            </a:pPr>
            <a:endParaRPr lang="en-IN" sz="2000"/>
          </a:p>
          <a:p>
            <a:pPr lvl="3">
              <a:buFont typeface="Arial" pitchFamily="34" charset="0"/>
              <a:buChar char="•"/>
            </a:pPr>
            <a:r>
              <a:rPr lang="en-IN" b="1"/>
              <a:t>MTBF</a:t>
            </a:r>
            <a:r>
              <a:rPr lang="en-IN"/>
              <a:t> (Mean Time Between Failures) describes the time between two failures</a:t>
            </a:r>
          </a:p>
          <a:p>
            <a:pPr lvl="2" algn="just">
              <a:buFont typeface="Arial" pitchFamily="34" charset="0"/>
              <a:buChar char="•"/>
            </a:pPr>
            <a:r>
              <a:rPr lang="en-IN" b="1"/>
              <a:t>MTTF</a:t>
            </a:r>
            <a:r>
              <a:rPr lang="en-IN"/>
              <a:t> (Mean Time To Failure) describes the time up to the first failure.</a:t>
            </a:r>
          </a:p>
          <a:p>
            <a:pPr marL="457200" lvl="7" indent="-406400" algn="just">
              <a:buSzPts val="2800"/>
              <a:buChar char="●"/>
            </a:pP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abbf6da373_0_33"/>
          <p:cNvSpPr txBox="1"/>
          <p:nvPr/>
        </p:nvSpPr>
        <p:spPr>
          <a:xfrm>
            <a:off x="453850" y="369325"/>
            <a:ext cx="9320100" cy="12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700" b="1">
                <a:solidFill>
                  <a:srgbClr val="4A86E8"/>
                </a:solidFill>
              </a:rPr>
              <a:t>Generic reasons for software failure</a:t>
            </a:r>
            <a:endParaRPr sz="3700" b="1">
              <a:solidFill>
                <a:srgbClr val="4A86E8"/>
              </a:solidFill>
            </a:endParaRPr>
          </a:p>
        </p:txBody>
      </p:sp>
      <p:sp>
        <p:nvSpPr>
          <p:cNvPr id="114" name="Google Shape;114;gabbf6da373_0_33"/>
          <p:cNvSpPr txBox="1"/>
          <p:nvPr/>
        </p:nvSpPr>
        <p:spPr>
          <a:xfrm>
            <a:off x="453850" y="1449050"/>
            <a:ext cx="9650700" cy="29187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a:t>Uniqueness of the software product</a:t>
            </a:r>
            <a:endParaRPr sz="2800"/>
          </a:p>
          <a:p>
            <a:pPr marL="457200" lvl="0" indent="-406400" algn="l" rtl="0">
              <a:spcBef>
                <a:spcPts val="0"/>
              </a:spcBef>
              <a:spcAft>
                <a:spcPts val="0"/>
              </a:spcAft>
              <a:buSzPts val="2800"/>
              <a:buChar char="●"/>
            </a:pPr>
            <a:r>
              <a:rPr lang="en-IN" sz="2800"/>
              <a:t>High Complexity</a:t>
            </a:r>
            <a:endParaRPr sz="2800"/>
          </a:p>
          <a:p>
            <a:pPr marL="457200" lvl="0" indent="-406400" algn="l" rtl="0">
              <a:spcBef>
                <a:spcPts val="0"/>
              </a:spcBef>
              <a:spcAft>
                <a:spcPts val="0"/>
              </a:spcAft>
              <a:buSzPts val="2800"/>
              <a:buChar char="●"/>
            </a:pPr>
            <a:r>
              <a:rPr lang="en-IN" sz="2800"/>
              <a:t>Limited Opportunity to detect bug</a:t>
            </a:r>
            <a:endParaRPr sz="2800"/>
          </a:p>
          <a:p>
            <a:pPr marL="457200" lvl="0" indent="-406400" algn="l" rtl="0">
              <a:spcBef>
                <a:spcPts val="0"/>
              </a:spcBef>
              <a:spcAft>
                <a:spcPts val="0"/>
              </a:spcAft>
              <a:buSzPts val="2800"/>
              <a:buChar char="●"/>
            </a:pPr>
            <a:r>
              <a:rPr lang="en-IN" sz="2800"/>
              <a:t>Environment in which software is developed</a:t>
            </a:r>
            <a:endParaRPr sz="2800"/>
          </a:p>
          <a:p>
            <a:pPr marL="457200" lvl="0" indent="-406400" algn="l" rtl="0">
              <a:spcBef>
                <a:spcPts val="0"/>
              </a:spcBef>
              <a:spcAft>
                <a:spcPts val="0"/>
              </a:spcAft>
              <a:buSzPts val="2800"/>
              <a:buChar char="●"/>
            </a:pPr>
            <a:r>
              <a:rPr lang="en-IN" sz="2800"/>
              <a:t>Requirement of teamwork</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abbf6da373_0_44"/>
          <p:cNvSpPr txBox="1"/>
          <p:nvPr/>
        </p:nvSpPr>
        <p:spPr>
          <a:xfrm>
            <a:off x="453850" y="369325"/>
            <a:ext cx="9320100" cy="8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600" b="1">
                <a:solidFill>
                  <a:srgbClr val="4A86E8"/>
                </a:solidFill>
              </a:rPr>
              <a:t>Quality Factors</a:t>
            </a:r>
            <a:endParaRPr sz="3600" b="1">
              <a:solidFill>
                <a:srgbClr val="4A86E8"/>
              </a:solidFill>
            </a:endParaRPr>
          </a:p>
        </p:txBody>
      </p:sp>
      <p:sp>
        <p:nvSpPr>
          <p:cNvPr id="120" name="Google Shape;120;gabbf6da373_0_44"/>
          <p:cNvSpPr txBox="1"/>
          <p:nvPr/>
        </p:nvSpPr>
        <p:spPr>
          <a:xfrm>
            <a:off x="730000" y="1048650"/>
            <a:ext cx="9650700" cy="53133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a:t>Correctness</a:t>
            </a:r>
            <a:endParaRPr sz="2800"/>
          </a:p>
          <a:p>
            <a:pPr marL="457200" lvl="0" indent="-406400" algn="l" rtl="0">
              <a:spcBef>
                <a:spcPts val="0"/>
              </a:spcBef>
              <a:spcAft>
                <a:spcPts val="0"/>
              </a:spcAft>
              <a:buSzPts val="2800"/>
              <a:buChar char="●"/>
            </a:pPr>
            <a:r>
              <a:rPr lang="en-IN" sz="2800"/>
              <a:t>Reliability</a:t>
            </a:r>
            <a:endParaRPr sz="2800"/>
          </a:p>
          <a:p>
            <a:pPr marL="457200" lvl="0" indent="-406400" algn="l" rtl="0">
              <a:spcBef>
                <a:spcPts val="0"/>
              </a:spcBef>
              <a:spcAft>
                <a:spcPts val="0"/>
              </a:spcAft>
              <a:buSzPts val="2800"/>
              <a:buChar char="●"/>
            </a:pPr>
            <a:r>
              <a:rPr lang="en-IN" sz="2800"/>
              <a:t>Efficiency</a:t>
            </a:r>
            <a:endParaRPr sz="2800"/>
          </a:p>
          <a:p>
            <a:pPr marL="457200" lvl="0" indent="-406400" algn="l" rtl="0">
              <a:spcBef>
                <a:spcPts val="0"/>
              </a:spcBef>
              <a:spcAft>
                <a:spcPts val="0"/>
              </a:spcAft>
              <a:buSzPts val="2800"/>
              <a:buChar char="●"/>
            </a:pPr>
            <a:r>
              <a:rPr lang="en-IN" sz="2800"/>
              <a:t>Integrity</a:t>
            </a:r>
            <a:endParaRPr sz="2800"/>
          </a:p>
          <a:p>
            <a:pPr marL="457200" lvl="0" indent="-406400" algn="l" rtl="0">
              <a:spcBef>
                <a:spcPts val="0"/>
              </a:spcBef>
              <a:spcAft>
                <a:spcPts val="0"/>
              </a:spcAft>
              <a:buSzPts val="2800"/>
              <a:buChar char="●"/>
            </a:pPr>
            <a:r>
              <a:rPr lang="en-IN" sz="2800"/>
              <a:t>Usability</a:t>
            </a:r>
            <a:endParaRPr sz="2800"/>
          </a:p>
          <a:p>
            <a:pPr marL="457200" lvl="0" indent="-406400" algn="l" rtl="0">
              <a:spcBef>
                <a:spcPts val="0"/>
              </a:spcBef>
              <a:spcAft>
                <a:spcPts val="0"/>
              </a:spcAft>
              <a:buSzPts val="2800"/>
              <a:buChar char="●"/>
            </a:pPr>
            <a:r>
              <a:rPr lang="en-IN" sz="2800"/>
              <a:t>Maintainability</a:t>
            </a:r>
            <a:endParaRPr sz="2800"/>
          </a:p>
          <a:p>
            <a:pPr marL="457200" lvl="0" indent="-406400" algn="l" rtl="0">
              <a:spcBef>
                <a:spcPts val="0"/>
              </a:spcBef>
              <a:spcAft>
                <a:spcPts val="0"/>
              </a:spcAft>
              <a:buSzPts val="2800"/>
              <a:buChar char="●"/>
            </a:pPr>
            <a:r>
              <a:rPr lang="en-IN" sz="2800"/>
              <a:t>Flexibility</a:t>
            </a:r>
            <a:endParaRPr sz="2800"/>
          </a:p>
          <a:p>
            <a:pPr marL="457200" lvl="0" indent="-406400" algn="l" rtl="0">
              <a:spcBef>
                <a:spcPts val="0"/>
              </a:spcBef>
              <a:spcAft>
                <a:spcPts val="0"/>
              </a:spcAft>
              <a:buSzPts val="2800"/>
              <a:buChar char="●"/>
            </a:pPr>
            <a:r>
              <a:rPr lang="en-IN" sz="2800"/>
              <a:t>Testability</a:t>
            </a:r>
            <a:endParaRPr sz="2800"/>
          </a:p>
          <a:p>
            <a:pPr marL="457200" lvl="0" indent="-406400" algn="l" rtl="0">
              <a:spcBef>
                <a:spcPts val="0"/>
              </a:spcBef>
              <a:spcAft>
                <a:spcPts val="0"/>
              </a:spcAft>
              <a:buSzPts val="2800"/>
              <a:buChar char="●"/>
            </a:pPr>
            <a:r>
              <a:rPr lang="en-IN" sz="2800"/>
              <a:t>Portability</a:t>
            </a:r>
            <a:endParaRPr sz="2800"/>
          </a:p>
          <a:p>
            <a:pPr marL="457200" lvl="0" indent="-406400" algn="l" rtl="0">
              <a:spcBef>
                <a:spcPts val="0"/>
              </a:spcBef>
              <a:spcAft>
                <a:spcPts val="0"/>
              </a:spcAft>
              <a:buSzPts val="2800"/>
              <a:buChar char="●"/>
            </a:pPr>
            <a:r>
              <a:rPr lang="en-IN" sz="2800"/>
              <a:t>Interoperability</a:t>
            </a:r>
            <a:endParaRPr sz="2800"/>
          </a:p>
          <a:p>
            <a:pPr marL="457200" lvl="0" indent="-406400" algn="l" rtl="0">
              <a:spcBef>
                <a:spcPts val="0"/>
              </a:spcBef>
              <a:spcAft>
                <a:spcPts val="0"/>
              </a:spcAft>
              <a:buSzPts val="2800"/>
              <a:buChar char="●"/>
            </a:pPr>
            <a:r>
              <a:rPr lang="en-IN" sz="2800"/>
              <a:t>Reusability</a:t>
            </a:r>
            <a:endParaRPr sz="2800"/>
          </a:p>
          <a:p>
            <a:pPr marL="0" lvl="0" indent="0" algn="l" rtl="0">
              <a:spcBef>
                <a:spcPts val="0"/>
              </a:spcBef>
              <a:spcAft>
                <a:spcPts val="0"/>
              </a:spcAft>
              <a:buNone/>
            </a:pP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abbf6da373_0_71"/>
          <p:cNvSpPr/>
          <p:nvPr/>
        </p:nvSpPr>
        <p:spPr>
          <a:xfrm>
            <a:off x="360000" y="288350"/>
            <a:ext cx="8628600" cy="7989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Management</a:t>
            </a:r>
            <a:endParaRPr sz="2800" b="1">
              <a:solidFill>
                <a:srgbClr val="2F5597"/>
              </a:solidFill>
            </a:endParaRPr>
          </a:p>
          <a:p>
            <a:pPr marL="0" marR="0" lvl="0" indent="0" algn="just" rtl="0">
              <a:lnSpc>
                <a:spcPct val="100000"/>
              </a:lnSpc>
              <a:spcBef>
                <a:spcPts val="0"/>
              </a:spcBef>
              <a:spcAft>
                <a:spcPts val="0"/>
              </a:spcAft>
              <a:buNone/>
            </a:pPr>
            <a:endParaRPr sz="2800" b="1">
              <a:solidFill>
                <a:srgbClr val="2F5597"/>
              </a:solidFil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7" name="Google Shape;147;gabbf6da373_0_71"/>
          <p:cNvSpPr/>
          <p:nvPr/>
        </p:nvSpPr>
        <p:spPr>
          <a:xfrm>
            <a:off x="916920" y="4337640"/>
            <a:ext cx="7846500" cy="15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gabbf6da373_0_71"/>
          <p:cNvSpPr txBox="1"/>
          <p:nvPr/>
        </p:nvSpPr>
        <p:spPr>
          <a:xfrm>
            <a:off x="360000" y="1224850"/>
            <a:ext cx="10230300" cy="546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2700"/>
              <a:t>According to PMBOK,</a:t>
            </a:r>
            <a:endParaRPr sz="2700"/>
          </a:p>
          <a:p>
            <a:pPr marL="914400" lvl="1" indent="-400050" algn="just" rtl="0">
              <a:spcBef>
                <a:spcPts val="0"/>
              </a:spcBef>
              <a:spcAft>
                <a:spcPts val="0"/>
              </a:spcAft>
              <a:buSzPts val="2700"/>
              <a:buChar char="○"/>
            </a:pPr>
            <a:r>
              <a:rPr lang="en-IN" sz="2700"/>
              <a:t>“Project Quality Management includes the processes required to ensure that the project will satisfy the needs for which it was undertaken.  </a:t>
            </a:r>
            <a:endParaRPr sz="2700"/>
          </a:p>
          <a:p>
            <a:pPr marL="914400" lvl="1" indent="-400050" algn="just" rtl="0">
              <a:spcBef>
                <a:spcPts val="0"/>
              </a:spcBef>
              <a:spcAft>
                <a:spcPts val="0"/>
              </a:spcAft>
              <a:buSzPts val="2700"/>
              <a:buChar char="○"/>
            </a:pPr>
            <a:r>
              <a:rPr lang="en-IN" sz="2700"/>
              <a:t>It includes “all activities  of which the overall management function that determine the quality policy, objectives, and responsibilities and implements them by means such as quality planning, quality control, quality assurance, and quality improvement, within the quality system.”</a:t>
            </a:r>
            <a:endParaRPr sz="2700"/>
          </a:p>
          <a:p>
            <a:pPr marL="0" lvl="0" indent="0" algn="just" rtl="0">
              <a:spcBef>
                <a:spcPts val="0"/>
              </a:spcBef>
              <a:spcAft>
                <a:spcPts val="0"/>
              </a:spcAft>
              <a:buNone/>
            </a:pPr>
            <a:endParaRPr sz="2700"/>
          </a:p>
          <a:p>
            <a:pPr marL="0" lvl="0" indent="0" algn="just" rtl="0">
              <a:spcBef>
                <a:spcPts val="0"/>
              </a:spcBef>
              <a:spcAft>
                <a:spcPts val="0"/>
              </a:spcAft>
              <a:buNone/>
            </a:pPr>
            <a:r>
              <a:rPr lang="en-IN" sz="2700"/>
              <a:t> Project Quality Management must address both the management of the project and product of the project.</a:t>
            </a:r>
            <a:endParaRPr sz="2700"/>
          </a:p>
          <a:p>
            <a:pPr marL="1828800" lvl="0" indent="0" algn="just" rtl="0">
              <a:spcBef>
                <a:spcPts val="0"/>
              </a:spcBef>
              <a:spcAft>
                <a:spcPts val="0"/>
              </a:spcAft>
              <a:buNone/>
            </a:pP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abbf6da373_0_78"/>
          <p:cNvSpPr/>
          <p:nvPr/>
        </p:nvSpPr>
        <p:spPr>
          <a:xfrm>
            <a:off x="360000" y="288350"/>
            <a:ext cx="8628600" cy="7989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Management</a:t>
            </a:r>
            <a:endParaRPr sz="2800" b="1">
              <a:solidFill>
                <a:srgbClr val="2F5597"/>
              </a:solidFill>
            </a:endParaRPr>
          </a:p>
          <a:p>
            <a:pPr marL="0" marR="0" lvl="0" indent="0" algn="just" rtl="0">
              <a:lnSpc>
                <a:spcPct val="100000"/>
              </a:lnSpc>
              <a:spcBef>
                <a:spcPts val="0"/>
              </a:spcBef>
              <a:spcAft>
                <a:spcPts val="0"/>
              </a:spcAft>
              <a:buNone/>
            </a:pPr>
            <a:endParaRPr sz="2800" b="1">
              <a:solidFill>
                <a:srgbClr val="2F5597"/>
              </a:solidFil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5" name="Google Shape;155;gabbf6da373_0_78"/>
          <p:cNvSpPr txBox="1"/>
          <p:nvPr/>
        </p:nvSpPr>
        <p:spPr>
          <a:xfrm>
            <a:off x="360000" y="1224850"/>
            <a:ext cx="10230300" cy="546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IN" sz="2700"/>
              <a:t>Project Quality Management consists of the following major processes</a:t>
            </a:r>
            <a:endParaRPr sz="2700"/>
          </a:p>
          <a:p>
            <a:pPr marL="0" lvl="0" indent="0" algn="just" rtl="0">
              <a:spcBef>
                <a:spcPts val="0"/>
              </a:spcBef>
              <a:spcAft>
                <a:spcPts val="0"/>
              </a:spcAft>
              <a:buClr>
                <a:schemeClr val="dk1"/>
              </a:buClr>
              <a:buSzPts val="1100"/>
              <a:buFont typeface="Arial"/>
              <a:buNone/>
            </a:pPr>
            <a:endParaRPr sz="2700"/>
          </a:p>
          <a:p>
            <a:pPr marL="1371600" lvl="0" indent="-400050" algn="just" rtl="0">
              <a:spcBef>
                <a:spcPts val="0"/>
              </a:spcBef>
              <a:spcAft>
                <a:spcPts val="0"/>
              </a:spcAft>
              <a:buSzPts val="2700"/>
              <a:buChar char="●"/>
            </a:pPr>
            <a:r>
              <a:rPr lang="en-IN" sz="2700"/>
              <a:t>Quality Planning (Planning Process)</a:t>
            </a:r>
            <a:endParaRPr sz="2700"/>
          </a:p>
          <a:p>
            <a:pPr marL="1371600" lvl="0" indent="-400050" algn="just" rtl="0">
              <a:spcBef>
                <a:spcPts val="0"/>
              </a:spcBef>
              <a:spcAft>
                <a:spcPts val="0"/>
              </a:spcAft>
              <a:buSzPts val="2700"/>
              <a:buChar char="●"/>
            </a:pPr>
            <a:r>
              <a:rPr lang="en-IN" sz="2700"/>
              <a:t>Quality Assurance (Execution Process)</a:t>
            </a:r>
            <a:endParaRPr sz="2700"/>
          </a:p>
          <a:p>
            <a:pPr marL="1371600" lvl="0" indent="-400050" algn="just" rtl="0">
              <a:spcBef>
                <a:spcPts val="0"/>
              </a:spcBef>
              <a:spcAft>
                <a:spcPts val="0"/>
              </a:spcAft>
              <a:buSzPts val="2700"/>
              <a:buChar char="●"/>
            </a:pPr>
            <a:r>
              <a:rPr lang="en-IN" sz="2700"/>
              <a:t>Quality Control (Control Process)</a:t>
            </a:r>
            <a:endParaRPr sz="2700"/>
          </a:p>
          <a:p>
            <a:pPr marL="914400" lvl="0" indent="0" algn="just" rtl="0">
              <a:spcBef>
                <a:spcPts val="0"/>
              </a:spcBef>
              <a:spcAft>
                <a:spcPts val="0"/>
              </a:spcAft>
              <a:buClr>
                <a:schemeClr val="dk1"/>
              </a:buClr>
              <a:buSzPts val="1100"/>
              <a:buFont typeface="Arial"/>
              <a:buNone/>
            </a:pPr>
            <a:endParaRPr sz="2700"/>
          </a:p>
          <a:p>
            <a:pPr marL="0" lvl="0" indent="0" algn="just" rtl="0">
              <a:spcBef>
                <a:spcPts val="0"/>
              </a:spcBef>
              <a:spcAft>
                <a:spcPts val="0"/>
              </a:spcAft>
              <a:buNone/>
            </a:pPr>
            <a:endParaRPr sz="2700"/>
          </a:p>
        </p:txBody>
      </p:sp>
      <p:sp>
        <p:nvSpPr>
          <p:cNvPr id="5" name="Rounded Rectangle 4"/>
          <p:cNvSpPr/>
          <p:nvPr/>
        </p:nvSpPr>
        <p:spPr>
          <a:xfrm>
            <a:off x="3952860" y="4643446"/>
            <a:ext cx="6072230" cy="10001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881422" y="4643446"/>
            <a:ext cx="6096000" cy="954107"/>
          </a:xfrm>
          <a:prstGeom prst="rect">
            <a:avLst/>
          </a:prstGeom>
        </p:spPr>
        <p:txBody>
          <a:bodyPr>
            <a:spAutoFit/>
          </a:bodyPr>
          <a:lstStyle/>
          <a:p>
            <a:pPr lvl="0"/>
            <a:r>
              <a:rPr lang="en-IN" b="1" i="1">
                <a:latin typeface="Calibri" pitchFamily="34" charset="0"/>
                <a:cs typeface="Calibri" pitchFamily="34" charset="0"/>
              </a:rPr>
              <a:t>QA is process-oriented</a:t>
            </a:r>
            <a:r>
              <a:rPr lang="en-IN" i="1">
                <a:latin typeface="Calibri" pitchFamily="34" charset="0"/>
                <a:cs typeface="Calibri" pitchFamily="34" charset="0"/>
              </a:rPr>
              <a:t>, and it focuses on preventing quality issues. QC is product-oriented and focused on identifying quality issues in manufactured products. ... QA involves the actions which create the product, while QC is focused on the resulting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abbf6da373_0_90"/>
          <p:cNvSpPr txBox="1"/>
          <p:nvPr/>
        </p:nvSpPr>
        <p:spPr>
          <a:xfrm>
            <a:off x="453850" y="369325"/>
            <a:ext cx="9320100" cy="8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600" b="1">
                <a:solidFill>
                  <a:srgbClr val="4A86E8"/>
                </a:solidFill>
              </a:rPr>
              <a:t>Cost of Quality</a:t>
            </a:r>
            <a:endParaRPr sz="3600" b="1">
              <a:solidFill>
                <a:srgbClr val="4A86E8"/>
              </a:solidFill>
            </a:endParaRPr>
          </a:p>
        </p:txBody>
      </p:sp>
      <p:sp>
        <p:nvSpPr>
          <p:cNvPr id="161" name="Google Shape;161;gabbf6da373_0_90"/>
          <p:cNvSpPr txBox="1"/>
          <p:nvPr/>
        </p:nvSpPr>
        <p:spPr>
          <a:xfrm>
            <a:off x="730000" y="1048650"/>
            <a:ext cx="9650700" cy="53133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a:t>The cost of quality is the total price of all efforts to achieve product or service quality. This includes the work to build a product or service that conforms to the requirements and all work resulting non-conformance to the requirements.</a:t>
            </a:r>
            <a:endParaRPr sz="2800"/>
          </a:p>
          <a:p>
            <a:pPr marL="457200" lvl="0" indent="-406400" algn="l" rtl="0">
              <a:spcBef>
                <a:spcPts val="0"/>
              </a:spcBef>
              <a:spcAft>
                <a:spcPts val="0"/>
              </a:spcAft>
              <a:buSzPts val="2800"/>
              <a:buChar char="●"/>
            </a:pPr>
            <a:r>
              <a:rPr lang="en-IN" sz="2800"/>
              <a:t>A typical project should have a goal of 3 to 5 percent of the total value devoted to the cost of a quality program.</a:t>
            </a:r>
            <a:endParaRPr sz="2800"/>
          </a:p>
          <a:p>
            <a:pPr marL="0" lvl="0" indent="0" algn="l" rtl="0">
              <a:spcBef>
                <a:spcPts val="0"/>
              </a:spcBef>
              <a:spcAft>
                <a:spcPts val="0"/>
              </a:spcAft>
              <a:buNone/>
            </a:pP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033-E305-5D4D-1A60-6E7454DC6273}"/>
              </a:ext>
            </a:extLst>
          </p:cNvPr>
          <p:cNvSpPr>
            <a:spLocks noGrp="1"/>
          </p:cNvSpPr>
          <p:nvPr>
            <p:ph type="title"/>
          </p:nvPr>
        </p:nvSpPr>
        <p:spPr/>
        <p:txBody>
          <a:bodyPr/>
          <a:lstStyle/>
          <a:p>
            <a:r>
              <a:rPr lang="en-US" sz="2400" b="1"/>
              <a:t>Software Testing Concepts</a:t>
            </a:r>
            <a:endParaRPr lang="en-IN" sz="2400" b="1"/>
          </a:p>
        </p:txBody>
      </p:sp>
      <p:sp>
        <p:nvSpPr>
          <p:cNvPr id="3" name="Subtitle 2">
            <a:extLst>
              <a:ext uri="{FF2B5EF4-FFF2-40B4-BE49-F238E27FC236}">
                <a16:creationId xmlns:a16="http://schemas.microsoft.com/office/drawing/2014/main" id="{071338E2-EF2A-18B7-0405-8A575481017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518C8C7-36D5-7A78-5FE0-01B1560349FF}"/>
              </a:ext>
            </a:extLst>
          </p:cNvPr>
          <p:cNvPicPr>
            <a:picLocks noChangeAspect="1"/>
          </p:cNvPicPr>
          <p:nvPr/>
        </p:nvPicPr>
        <p:blipFill>
          <a:blip r:embed="rId2"/>
          <a:stretch>
            <a:fillRect/>
          </a:stretch>
        </p:blipFill>
        <p:spPr>
          <a:xfrm>
            <a:off x="552118" y="1519549"/>
            <a:ext cx="9217024" cy="4148708"/>
          </a:xfrm>
          <a:prstGeom prst="rect">
            <a:avLst/>
          </a:prstGeom>
        </p:spPr>
      </p:pic>
    </p:spTree>
    <p:extLst>
      <p:ext uri="{BB962C8B-B14F-4D97-AF65-F5344CB8AC3E}">
        <p14:creationId xmlns:p14="http://schemas.microsoft.com/office/powerpoint/2010/main" val="216761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abbf6da373_0_99"/>
          <p:cNvSpPr txBox="1"/>
          <p:nvPr/>
        </p:nvSpPr>
        <p:spPr>
          <a:xfrm>
            <a:off x="453850" y="369325"/>
            <a:ext cx="9320100" cy="8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600" b="1">
                <a:solidFill>
                  <a:srgbClr val="4A86E8"/>
                </a:solidFill>
              </a:rPr>
              <a:t>Cost of Quality</a:t>
            </a:r>
            <a:endParaRPr sz="3600" b="1">
              <a:solidFill>
                <a:srgbClr val="4A86E8"/>
              </a:solidFill>
            </a:endParaRPr>
          </a:p>
        </p:txBody>
      </p:sp>
      <p:sp>
        <p:nvSpPr>
          <p:cNvPr id="167" name="Google Shape;167;gabbf6da373_0_99"/>
          <p:cNvSpPr txBox="1"/>
          <p:nvPr/>
        </p:nvSpPr>
        <p:spPr>
          <a:xfrm>
            <a:off x="730000" y="1048650"/>
            <a:ext cx="4886100" cy="25932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a:t>Prevention cost</a:t>
            </a:r>
            <a:endParaRPr sz="2800"/>
          </a:p>
          <a:p>
            <a:pPr marL="457200" lvl="0" indent="-406400" algn="l" rtl="0">
              <a:spcBef>
                <a:spcPts val="0"/>
              </a:spcBef>
              <a:spcAft>
                <a:spcPts val="0"/>
              </a:spcAft>
              <a:buSzPts val="2800"/>
              <a:buChar char="●"/>
            </a:pPr>
            <a:r>
              <a:rPr lang="en-IN" sz="2800"/>
              <a:t>Appraisal Cost</a:t>
            </a:r>
            <a:endParaRPr sz="2800"/>
          </a:p>
          <a:p>
            <a:pPr marL="457200" lvl="0" indent="-406400" algn="l" rtl="0">
              <a:spcBef>
                <a:spcPts val="0"/>
              </a:spcBef>
              <a:spcAft>
                <a:spcPts val="0"/>
              </a:spcAft>
              <a:buSzPts val="2800"/>
              <a:buChar char="●"/>
            </a:pPr>
            <a:r>
              <a:rPr lang="en-IN" sz="2800"/>
              <a:t>Internal Failure cost</a:t>
            </a:r>
            <a:endParaRPr sz="2800"/>
          </a:p>
          <a:p>
            <a:pPr marL="457200" lvl="0" indent="-406400" algn="l" rtl="0">
              <a:spcBef>
                <a:spcPts val="0"/>
              </a:spcBef>
              <a:spcAft>
                <a:spcPts val="0"/>
              </a:spcAft>
              <a:buSzPts val="2800"/>
              <a:buChar char="●"/>
            </a:pPr>
            <a:r>
              <a:rPr lang="en-IN" sz="2800"/>
              <a:t>External failure cost</a:t>
            </a:r>
            <a:endParaRPr sz="2800"/>
          </a:p>
          <a:p>
            <a:pPr marL="0" lvl="0" indent="0" algn="l" rtl="0">
              <a:spcBef>
                <a:spcPts val="0"/>
              </a:spcBef>
              <a:spcAft>
                <a:spcPts val="0"/>
              </a:spcAft>
              <a:buNone/>
            </a:pP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b3d28ad72f_0_5"/>
          <p:cNvSpPr txBox="1"/>
          <p:nvPr/>
        </p:nvSpPr>
        <p:spPr>
          <a:xfrm>
            <a:off x="226150" y="395725"/>
            <a:ext cx="8442000" cy="7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3900" b="1">
                <a:solidFill>
                  <a:srgbClr val="4A86E8"/>
                </a:solidFill>
              </a:rPr>
              <a:t>Reasons for Testing</a:t>
            </a:r>
            <a:endParaRPr sz="3900" b="1">
              <a:solidFill>
                <a:srgbClr val="4A86E8"/>
              </a:solidFill>
            </a:endParaRPr>
          </a:p>
        </p:txBody>
      </p:sp>
      <p:sp>
        <p:nvSpPr>
          <p:cNvPr id="75" name="Google Shape;75;gb3d28ad72f_0_5"/>
          <p:cNvSpPr txBox="1"/>
          <p:nvPr/>
        </p:nvSpPr>
        <p:spPr>
          <a:xfrm>
            <a:off x="150750" y="1601725"/>
            <a:ext cx="5616900" cy="47829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IN" sz="2400"/>
              <a:t>Software contains defects</a:t>
            </a:r>
            <a:endParaRPr sz="2400"/>
          </a:p>
          <a:p>
            <a:pPr marL="457200" lvl="0" indent="-381000" algn="l" rtl="0">
              <a:spcBef>
                <a:spcPts val="0"/>
              </a:spcBef>
              <a:spcAft>
                <a:spcPts val="0"/>
              </a:spcAft>
              <a:buSzPts val="2400"/>
              <a:buChar char="❖"/>
            </a:pPr>
            <a:r>
              <a:rPr lang="en-IN" sz="2400"/>
              <a:t>Defects may  cause software  failure</a:t>
            </a:r>
            <a:endParaRPr sz="2400"/>
          </a:p>
          <a:p>
            <a:pPr marL="457200" lvl="0" indent="-381000" algn="l" rtl="0">
              <a:spcBef>
                <a:spcPts val="0"/>
              </a:spcBef>
              <a:spcAft>
                <a:spcPts val="0"/>
              </a:spcAft>
              <a:buSzPts val="2400"/>
              <a:buChar char="❖"/>
            </a:pPr>
            <a:r>
              <a:rPr lang="en-IN" sz="2400"/>
              <a:t>Failure can cause disaster</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IN" sz="2400"/>
              <a:t>Testing ensures quality of software</a:t>
            </a:r>
            <a:endParaRPr sz="2400"/>
          </a:p>
          <a:p>
            <a:pPr marL="457200" lvl="0" indent="-381000" algn="l" rtl="0">
              <a:spcBef>
                <a:spcPts val="0"/>
              </a:spcBef>
              <a:spcAft>
                <a:spcPts val="0"/>
              </a:spcAft>
              <a:buSzPts val="2400"/>
              <a:buChar char="❖"/>
            </a:pPr>
            <a:r>
              <a:rPr lang="en-IN" sz="2400"/>
              <a:t>Testing accelerates software development.</a:t>
            </a:r>
            <a:endParaRPr sz="2400"/>
          </a:p>
          <a:p>
            <a:pPr marL="457200" lvl="0" indent="0" algn="l" rtl="0">
              <a:spcBef>
                <a:spcPts val="0"/>
              </a:spcBef>
              <a:spcAft>
                <a:spcPts val="0"/>
              </a:spcAft>
              <a:buNone/>
            </a:pPr>
            <a:endParaRPr sz="2400"/>
          </a:p>
          <a:p>
            <a:pPr marL="914400" lvl="1" indent="-381000" algn="l" rtl="0">
              <a:spcBef>
                <a:spcPts val="0"/>
              </a:spcBef>
              <a:spcAft>
                <a:spcPts val="0"/>
              </a:spcAft>
              <a:buSzPts val="2400"/>
              <a:buChar char="➢"/>
            </a:pPr>
            <a:r>
              <a:rPr lang="en-IN" sz="2400"/>
              <a:t>……...And much more!!!</a:t>
            </a:r>
            <a:endParaRPr sz="2400"/>
          </a:p>
          <a:p>
            <a:pPr marL="0" lvl="0" indent="0" algn="l" rtl="0">
              <a:spcBef>
                <a:spcPts val="0"/>
              </a:spcBef>
              <a:spcAft>
                <a:spcPts val="0"/>
              </a:spcAft>
              <a:buNone/>
            </a:pPr>
            <a:endParaRPr/>
          </a:p>
        </p:txBody>
      </p:sp>
      <p:pic>
        <p:nvPicPr>
          <p:cNvPr id="76" name="Google Shape;76;gb3d28ad72f_0_5"/>
          <p:cNvPicPr preferRelativeResize="0"/>
          <p:nvPr/>
        </p:nvPicPr>
        <p:blipFill>
          <a:blip r:embed="rId3">
            <a:alphaModFix/>
          </a:blip>
          <a:stretch>
            <a:fillRect/>
          </a:stretch>
        </p:blipFill>
        <p:spPr>
          <a:xfrm>
            <a:off x="6097625" y="3730325"/>
            <a:ext cx="3199425" cy="2467725"/>
          </a:xfrm>
          <a:prstGeom prst="rect">
            <a:avLst/>
          </a:prstGeom>
          <a:noFill/>
          <a:ln>
            <a:noFill/>
          </a:ln>
        </p:spPr>
      </p:pic>
      <p:pic>
        <p:nvPicPr>
          <p:cNvPr id="77" name="Google Shape;77;gb3d28ad72f_0_5"/>
          <p:cNvPicPr preferRelativeResize="0"/>
          <p:nvPr/>
        </p:nvPicPr>
        <p:blipFill>
          <a:blip r:embed="rId4">
            <a:alphaModFix/>
          </a:blip>
          <a:stretch>
            <a:fillRect/>
          </a:stretch>
        </p:blipFill>
        <p:spPr>
          <a:xfrm>
            <a:off x="5676200" y="842925"/>
            <a:ext cx="4924800" cy="246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E992-F33D-B92E-4F6E-E75C7D45CFD9}"/>
              </a:ext>
            </a:extLst>
          </p:cNvPr>
          <p:cNvSpPr>
            <a:spLocks noGrp="1"/>
          </p:cNvSpPr>
          <p:nvPr>
            <p:ph type="title"/>
          </p:nvPr>
        </p:nvSpPr>
        <p:spPr/>
        <p:txBody>
          <a:bodyPr/>
          <a:lstStyle/>
          <a:p>
            <a:r>
              <a:rPr lang="en-US"/>
              <a:t>ERROR/BUG/FAILURES</a:t>
            </a:r>
            <a:endParaRPr lang="en-IN"/>
          </a:p>
        </p:txBody>
      </p:sp>
      <p:sp>
        <p:nvSpPr>
          <p:cNvPr id="3" name="Subtitle 2">
            <a:extLst>
              <a:ext uri="{FF2B5EF4-FFF2-40B4-BE49-F238E27FC236}">
                <a16:creationId xmlns:a16="http://schemas.microsoft.com/office/drawing/2014/main" id="{320133E6-1E2B-38F9-194F-45E799CD8F59}"/>
              </a:ext>
            </a:extLst>
          </p:cNvPr>
          <p:cNvSpPr>
            <a:spLocks noGrp="1"/>
          </p:cNvSpPr>
          <p:nvPr>
            <p:ph type="subTitle" idx="1"/>
          </p:nvPr>
        </p:nvSpPr>
        <p:spPr>
          <a:xfrm>
            <a:off x="609480" y="1268760"/>
            <a:ext cx="10972440" cy="4313040"/>
          </a:xfrm>
        </p:spPr>
        <p:txBody>
          <a:bodyPr/>
          <a:lstStyle/>
          <a:p>
            <a:pPr algn="just">
              <a:lnSpc>
                <a:spcPct val="150000"/>
              </a:lnSpc>
            </a:pPr>
            <a:r>
              <a:rPr lang="en-US" b="1" u="sng"/>
              <a:t>ERROR: </a:t>
            </a:r>
            <a:r>
              <a:rPr lang="en-US"/>
              <a:t>Human Mistake, incorrect human action.</a:t>
            </a:r>
          </a:p>
          <a:p>
            <a:pPr algn="just">
              <a:lnSpc>
                <a:spcPct val="150000"/>
              </a:lnSpc>
            </a:pPr>
            <a:r>
              <a:rPr lang="en-US"/>
              <a:t>Developer has made some mistake ,typing something wrong</a:t>
            </a:r>
          </a:p>
          <a:p>
            <a:pPr algn="just">
              <a:lnSpc>
                <a:spcPct val="150000"/>
              </a:lnSpc>
            </a:pPr>
            <a:r>
              <a:rPr lang="en-US" b="1" u="sng"/>
              <a:t>BUG:</a:t>
            </a:r>
            <a:r>
              <a:rPr lang="en-US"/>
              <a:t> Deviation from the expected behavior  and actual behavior (Defect)</a:t>
            </a:r>
          </a:p>
          <a:p>
            <a:pPr algn="just">
              <a:lnSpc>
                <a:spcPct val="150000"/>
              </a:lnSpc>
            </a:pPr>
            <a:r>
              <a:rPr lang="en-US"/>
              <a:t>Bug and Failure related to application</a:t>
            </a:r>
          </a:p>
          <a:p>
            <a:pPr algn="just">
              <a:lnSpc>
                <a:spcPct val="150000"/>
              </a:lnSpc>
            </a:pPr>
            <a:r>
              <a:rPr lang="en-US"/>
              <a:t>Gmail: Valid user name and valid password (Login)</a:t>
            </a:r>
          </a:p>
          <a:p>
            <a:pPr algn="just">
              <a:lnSpc>
                <a:spcPct val="150000"/>
              </a:lnSpc>
            </a:pPr>
            <a:r>
              <a:rPr lang="en-US"/>
              <a:t>If we pass invalid data, it is a mismatch</a:t>
            </a:r>
          </a:p>
          <a:p>
            <a:pPr algn="just">
              <a:lnSpc>
                <a:spcPct val="150000"/>
              </a:lnSpc>
            </a:pPr>
            <a:endParaRPr lang="en-US"/>
          </a:p>
          <a:p>
            <a:pPr algn="just">
              <a:lnSpc>
                <a:spcPct val="150000"/>
              </a:lnSpc>
            </a:pPr>
            <a:r>
              <a:rPr lang="en-US" b="1" u="sng"/>
              <a:t>FAILURE:</a:t>
            </a:r>
            <a:r>
              <a:rPr lang="en-US"/>
              <a:t> Deviation identified by the end user is Failure (Production Environment)</a:t>
            </a:r>
            <a:endParaRPr lang="en-IN"/>
          </a:p>
        </p:txBody>
      </p:sp>
    </p:spTree>
    <p:extLst>
      <p:ext uri="{BB962C8B-B14F-4D97-AF65-F5344CB8AC3E}">
        <p14:creationId xmlns:p14="http://schemas.microsoft.com/office/powerpoint/2010/main" val="4034532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1517-8DA0-6678-8170-6865DB89B50E}"/>
              </a:ext>
            </a:extLst>
          </p:cNvPr>
          <p:cNvSpPr>
            <a:spLocks noGrp="1"/>
          </p:cNvSpPr>
          <p:nvPr>
            <p:ph type="title"/>
          </p:nvPr>
        </p:nvSpPr>
        <p:spPr/>
        <p:txBody>
          <a:bodyPr/>
          <a:lstStyle/>
          <a:p>
            <a:r>
              <a:rPr lang="en-US"/>
              <a:t>Why Failures in Software</a:t>
            </a:r>
            <a:endParaRPr lang="en-IN"/>
          </a:p>
        </p:txBody>
      </p:sp>
      <p:sp>
        <p:nvSpPr>
          <p:cNvPr id="3" name="Subtitle 2">
            <a:extLst>
              <a:ext uri="{FF2B5EF4-FFF2-40B4-BE49-F238E27FC236}">
                <a16:creationId xmlns:a16="http://schemas.microsoft.com/office/drawing/2014/main" id="{0B352916-1BB7-C939-E5CC-877B2168E183}"/>
              </a:ext>
            </a:extLst>
          </p:cNvPr>
          <p:cNvSpPr>
            <a:spLocks noGrp="1"/>
          </p:cNvSpPr>
          <p:nvPr>
            <p:ph type="subTitle" idx="1"/>
          </p:nvPr>
        </p:nvSpPr>
        <p:spPr/>
        <p:txBody>
          <a:bodyPr/>
          <a:lstStyle/>
          <a:p>
            <a:pPr algn="just">
              <a:lnSpc>
                <a:spcPct val="150000"/>
              </a:lnSpc>
            </a:pPr>
            <a:r>
              <a:rPr lang="en-US"/>
              <a:t>Miscommunication/No Communication</a:t>
            </a:r>
          </a:p>
          <a:p>
            <a:pPr algn="just">
              <a:lnSpc>
                <a:spcPct val="150000"/>
              </a:lnSpc>
            </a:pPr>
            <a:r>
              <a:rPr lang="en-US"/>
              <a:t>Complexity of the Software </a:t>
            </a:r>
          </a:p>
          <a:p>
            <a:pPr algn="just">
              <a:lnSpc>
                <a:spcPct val="150000"/>
              </a:lnSpc>
            </a:pPr>
            <a:r>
              <a:rPr lang="en-US"/>
              <a:t>Programming Error (Responsibility of the Developer)- Incorrect Output</a:t>
            </a:r>
          </a:p>
          <a:p>
            <a:pPr algn="just">
              <a:lnSpc>
                <a:spcPct val="150000"/>
              </a:lnSpc>
            </a:pPr>
            <a:r>
              <a:rPr lang="en-US"/>
              <a:t>Frequently changing Requirements</a:t>
            </a:r>
          </a:p>
          <a:p>
            <a:pPr algn="just">
              <a:lnSpc>
                <a:spcPct val="150000"/>
              </a:lnSpc>
            </a:pPr>
            <a:r>
              <a:rPr lang="en-US"/>
              <a:t>Lack of skillset : Tester skillset</a:t>
            </a:r>
          </a:p>
          <a:p>
            <a:endParaRPr lang="en-IN"/>
          </a:p>
        </p:txBody>
      </p:sp>
    </p:spTree>
    <p:extLst>
      <p:ext uri="{BB962C8B-B14F-4D97-AF65-F5344CB8AC3E}">
        <p14:creationId xmlns:p14="http://schemas.microsoft.com/office/powerpoint/2010/main" val="1161811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b3d28ad72f_1_4"/>
          <p:cNvSpPr txBox="1"/>
          <p:nvPr/>
        </p:nvSpPr>
        <p:spPr>
          <a:xfrm>
            <a:off x="358050" y="263800"/>
            <a:ext cx="8027400" cy="6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500" b="1">
                <a:solidFill>
                  <a:srgbClr val="4A86E8"/>
                </a:solidFill>
              </a:rPr>
              <a:t>FAMOUS FAILURES</a:t>
            </a:r>
            <a:endParaRPr sz="2500" b="1">
              <a:solidFill>
                <a:srgbClr val="4A86E8"/>
              </a:solidFill>
            </a:endParaRPr>
          </a:p>
        </p:txBody>
      </p:sp>
      <p:pic>
        <p:nvPicPr>
          <p:cNvPr id="88" name="Google Shape;88;gb3d28ad72f_1_4"/>
          <p:cNvPicPr preferRelativeResize="0"/>
          <p:nvPr/>
        </p:nvPicPr>
        <p:blipFill>
          <a:blip r:embed="rId3">
            <a:alphaModFix/>
          </a:blip>
          <a:stretch>
            <a:fillRect/>
          </a:stretch>
        </p:blipFill>
        <p:spPr>
          <a:xfrm>
            <a:off x="435075" y="1176325"/>
            <a:ext cx="10061000" cy="509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gb4db5db450_0_0"/>
          <p:cNvPicPr preferRelativeResize="0"/>
          <p:nvPr/>
        </p:nvPicPr>
        <p:blipFill>
          <a:blip r:embed="rId3">
            <a:alphaModFix/>
          </a:blip>
          <a:stretch>
            <a:fillRect/>
          </a:stretch>
        </p:blipFill>
        <p:spPr>
          <a:xfrm>
            <a:off x="726300" y="269900"/>
            <a:ext cx="9732875" cy="608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gb4db5db450_0_4"/>
          <p:cNvPicPr preferRelativeResize="0"/>
          <p:nvPr/>
        </p:nvPicPr>
        <p:blipFill>
          <a:blip r:embed="rId3">
            <a:alphaModFix/>
          </a:blip>
          <a:stretch>
            <a:fillRect/>
          </a:stretch>
        </p:blipFill>
        <p:spPr>
          <a:xfrm>
            <a:off x="1305600" y="439350"/>
            <a:ext cx="8469400" cy="5724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b3d28ad72f_1_17"/>
          <p:cNvSpPr txBox="1"/>
          <p:nvPr/>
        </p:nvSpPr>
        <p:spPr>
          <a:xfrm>
            <a:off x="282650" y="358075"/>
            <a:ext cx="9930600" cy="8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700" b="1">
                <a:solidFill>
                  <a:srgbClr val="4A86E8"/>
                </a:solidFill>
              </a:rPr>
              <a:t>Famous Software Testing Failures Examples</a:t>
            </a:r>
            <a:endParaRPr sz="2700" b="1">
              <a:solidFill>
                <a:srgbClr val="4A86E8"/>
              </a:solidFill>
            </a:endParaRPr>
          </a:p>
        </p:txBody>
      </p:sp>
      <p:sp>
        <p:nvSpPr>
          <p:cNvPr id="115" name="Google Shape;115;gb3d28ad72f_1_17"/>
          <p:cNvSpPr txBox="1"/>
          <p:nvPr/>
        </p:nvSpPr>
        <p:spPr>
          <a:xfrm>
            <a:off x="979875" y="904500"/>
            <a:ext cx="942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b3d28ad72f_1_17"/>
          <p:cNvSpPr txBox="1"/>
          <p:nvPr/>
        </p:nvSpPr>
        <p:spPr>
          <a:xfrm>
            <a:off x="621850" y="1922075"/>
            <a:ext cx="8837700" cy="437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IN" sz="1700" b="1">
                <a:solidFill>
                  <a:schemeClr val="dk1"/>
                </a:solidFill>
              </a:rPr>
              <a:t>Ariane 5 Flight 501</a:t>
            </a:r>
            <a:endParaRPr sz="1700" b="1">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IN" sz="1700" b="1">
                <a:solidFill>
                  <a:schemeClr val="dk1"/>
                </a:solidFill>
              </a:rPr>
              <a:t>Soviet Gas Pipeline Explosion</a:t>
            </a:r>
            <a:endParaRPr sz="1700" b="1">
              <a:solidFill>
                <a:schemeClr val="dk1"/>
              </a:solidFill>
            </a:endParaRPr>
          </a:p>
          <a:p>
            <a:pPr marL="0" lvl="0" indent="0" algn="l" rtl="0">
              <a:spcBef>
                <a:spcPts val="400"/>
              </a:spcBef>
              <a:spcAft>
                <a:spcPts val="0"/>
              </a:spcAft>
              <a:buNone/>
            </a:pPr>
            <a:r>
              <a:rPr lang="en-IN"/>
              <a:t>https://raygun.com/blog/costly-software-errors-history/</a:t>
            </a:r>
            <a:endParaRPr/>
          </a:p>
        </p:txBody>
      </p:sp>
      <p:pic>
        <p:nvPicPr>
          <p:cNvPr id="117" name="Google Shape;117;gb3d28ad72f_1_17"/>
          <p:cNvPicPr preferRelativeResize="0"/>
          <p:nvPr/>
        </p:nvPicPr>
        <p:blipFill>
          <a:blip r:embed="rId3">
            <a:alphaModFix/>
          </a:blip>
          <a:stretch>
            <a:fillRect/>
          </a:stretch>
        </p:blipFill>
        <p:spPr>
          <a:xfrm>
            <a:off x="5963500" y="1019313"/>
            <a:ext cx="2427650" cy="2753386"/>
          </a:xfrm>
          <a:prstGeom prst="rect">
            <a:avLst/>
          </a:prstGeom>
          <a:noFill/>
          <a:ln>
            <a:noFill/>
          </a:ln>
        </p:spPr>
      </p:pic>
      <p:pic>
        <p:nvPicPr>
          <p:cNvPr id="118" name="Google Shape;118;gb3d28ad72f_1_17"/>
          <p:cNvPicPr preferRelativeResize="0"/>
          <p:nvPr/>
        </p:nvPicPr>
        <p:blipFill>
          <a:blip r:embed="rId4">
            <a:alphaModFix/>
          </a:blip>
          <a:stretch>
            <a:fillRect/>
          </a:stretch>
        </p:blipFill>
        <p:spPr>
          <a:xfrm>
            <a:off x="282650" y="4027750"/>
            <a:ext cx="4294125" cy="2566726"/>
          </a:xfrm>
          <a:prstGeom prst="rect">
            <a:avLst/>
          </a:prstGeom>
          <a:noFill/>
          <a:ln>
            <a:noFill/>
          </a:ln>
        </p:spPr>
      </p:pic>
      <p:pic>
        <p:nvPicPr>
          <p:cNvPr id="119" name="Google Shape;119;gb3d28ad72f_1_17"/>
          <p:cNvPicPr preferRelativeResize="0"/>
          <p:nvPr/>
        </p:nvPicPr>
        <p:blipFill rotWithShape="1">
          <a:blip r:embed="rId5">
            <a:alphaModFix/>
          </a:blip>
          <a:srcRect r="-28221" b="27182"/>
          <a:stretch/>
        </p:blipFill>
        <p:spPr>
          <a:xfrm>
            <a:off x="8949175" y="4027750"/>
            <a:ext cx="2987750" cy="2428525"/>
          </a:xfrm>
          <a:prstGeom prst="rect">
            <a:avLst/>
          </a:prstGeom>
          <a:noFill/>
          <a:ln>
            <a:noFill/>
          </a:ln>
        </p:spPr>
      </p:pic>
      <p:pic>
        <p:nvPicPr>
          <p:cNvPr id="120" name="Google Shape;120;gb3d28ad72f_1_17"/>
          <p:cNvPicPr preferRelativeResize="0"/>
          <p:nvPr/>
        </p:nvPicPr>
        <p:blipFill>
          <a:blip r:embed="rId6">
            <a:alphaModFix/>
          </a:blip>
          <a:stretch>
            <a:fillRect/>
          </a:stretch>
        </p:blipFill>
        <p:spPr>
          <a:xfrm>
            <a:off x="4828425" y="4027750"/>
            <a:ext cx="3765625" cy="250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b3d28ad72f_1_8"/>
          <p:cNvSpPr txBox="1"/>
          <p:nvPr/>
        </p:nvSpPr>
        <p:spPr>
          <a:xfrm>
            <a:off x="791450" y="716050"/>
            <a:ext cx="9874200" cy="10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600" b="1">
                <a:solidFill>
                  <a:srgbClr val="4A86E8"/>
                </a:solidFill>
              </a:rPr>
              <a:t>SO, DO THE SOFTWARE TESTING RIGHT</a:t>
            </a:r>
            <a:endParaRPr sz="2600" b="1">
              <a:solidFill>
                <a:srgbClr val="4A86E8"/>
              </a:solidFill>
            </a:endParaRPr>
          </a:p>
        </p:txBody>
      </p:sp>
      <p:sp>
        <p:nvSpPr>
          <p:cNvPr id="126" name="Google Shape;126;gb3d28ad72f_1_8"/>
          <p:cNvSpPr txBox="1"/>
          <p:nvPr/>
        </p:nvSpPr>
        <p:spPr>
          <a:xfrm>
            <a:off x="1262525" y="1488675"/>
            <a:ext cx="9063900" cy="2600700"/>
          </a:xfrm>
          <a:prstGeom prst="rect">
            <a:avLst/>
          </a:prstGeom>
          <a:noFill/>
          <a:ln>
            <a:noFill/>
          </a:ln>
        </p:spPr>
        <p:txBody>
          <a:bodyPr spcFirstLastPara="1" wrap="square" lIns="91425" tIns="91425" rIns="91425" bIns="91425" anchor="ctr" anchorCtr="0">
            <a:noAutofit/>
          </a:bodyPr>
          <a:lstStyle/>
          <a:p>
            <a:pPr marL="457200" lvl="0" indent="-374650" algn="l" rtl="0">
              <a:spcBef>
                <a:spcPts val="0"/>
              </a:spcBef>
              <a:spcAft>
                <a:spcPts val="0"/>
              </a:spcAft>
              <a:buSzPts val="2300"/>
              <a:buChar char="●"/>
            </a:pPr>
            <a:r>
              <a:rPr lang="en-IN" sz="2300"/>
              <a:t>Testing has to be planned</a:t>
            </a:r>
            <a:endParaRPr sz="2300"/>
          </a:p>
          <a:p>
            <a:pPr marL="457200" lvl="0" indent="-374650" algn="l" rtl="0">
              <a:spcBef>
                <a:spcPts val="0"/>
              </a:spcBef>
              <a:spcAft>
                <a:spcPts val="0"/>
              </a:spcAft>
              <a:buSzPts val="2300"/>
              <a:buChar char="●"/>
            </a:pPr>
            <a:r>
              <a:rPr lang="en-IN" sz="2300"/>
              <a:t>Testing has to be performed in a reasonable way</a:t>
            </a:r>
            <a:endParaRPr sz="2300"/>
          </a:p>
          <a:p>
            <a:pPr marL="457200" lvl="0" indent="-374650" algn="l" rtl="0">
              <a:spcBef>
                <a:spcPts val="0"/>
              </a:spcBef>
              <a:spcAft>
                <a:spcPts val="0"/>
              </a:spcAft>
              <a:buSzPts val="2300"/>
              <a:buChar char="●"/>
            </a:pPr>
            <a:r>
              <a:rPr lang="en-IN" sz="2300"/>
              <a:t>Testing shall be independent of the Objective</a:t>
            </a:r>
            <a:endParaRPr sz="2300"/>
          </a:p>
          <a:p>
            <a:pPr marL="457200" lvl="0" indent="-374650" algn="l" rtl="0">
              <a:spcBef>
                <a:spcPts val="0"/>
              </a:spcBef>
              <a:spcAft>
                <a:spcPts val="0"/>
              </a:spcAft>
              <a:buSzPts val="2300"/>
              <a:buChar char="●"/>
            </a:pPr>
            <a:r>
              <a:rPr lang="en-IN" sz="2300"/>
              <a:t>Testing has to be managed.</a:t>
            </a:r>
            <a:endParaRPr sz="23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7" name="Google Shape;127;gb3d28ad72f_1_8"/>
          <p:cNvSpPr txBox="1"/>
          <p:nvPr/>
        </p:nvSpPr>
        <p:spPr>
          <a:xfrm>
            <a:off x="471150" y="4202250"/>
            <a:ext cx="11249700"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600" b="1">
                <a:solidFill>
                  <a:srgbClr val="CC0000"/>
                </a:solidFill>
              </a:rPr>
              <a:t>SOFTWARE TESTING IS A FUNDAMENTAL PART OF THE PROFESSIONAL SOFTWARE DEVELOPMENT</a:t>
            </a:r>
            <a:endParaRPr sz="2600" b="1">
              <a:solidFill>
                <a:srgbClr val="CC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E2EF99E-0665-4EAC-9B0C-5C56CCA66612}"/>
              </a:ext>
            </a:extLst>
          </p:cNvPr>
          <p:cNvSpPr>
            <a:spLocks noGrp="1"/>
          </p:cNvSpPr>
          <p:nvPr>
            <p:ph type="subTitle" idx="1"/>
          </p:nvPr>
        </p:nvSpPr>
        <p:spPr>
          <a:xfrm>
            <a:off x="609480" y="1604520"/>
            <a:ext cx="9374952" cy="3977280"/>
          </a:xfrm>
        </p:spPr>
        <p:txBody>
          <a:bodyPr/>
          <a:lstStyle/>
          <a:p>
            <a:pPr algn="ctr"/>
            <a:r>
              <a:rPr lang="en-US" sz="4000"/>
              <a:t>SDLC</a:t>
            </a:r>
            <a:endParaRPr lang="en-IN" sz="4000"/>
          </a:p>
        </p:txBody>
      </p:sp>
    </p:spTree>
    <p:extLst>
      <p:ext uri="{BB962C8B-B14F-4D97-AF65-F5344CB8AC3E}">
        <p14:creationId xmlns:p14="http://schemas.microsoft.com/office/powerpoint/2010/main" val="59038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80" y="273600"/>
            <a:ext cx="9987114" cy="1144800"/>
          </a:xfrm>
        </p:spPr>
        <p:txBody>
          <a:bodyPr/>
          <a:lstStyle/>
          <a:p>
            <a:pPr lvl="0"/>
            <a:r>
              <a:rPr lang="en-US" sz="3200" b="1">
                <a:solidFill>
                  <a:schemeClr val="tx1"/>
                </a:solidFill>
                <a:latin typeface="Times New Roman" pitchFamily="18" charset="0"/>
                <a:ea typeface="Calibiri"/>
                <a:cs typeface="Times New Roman" pitchFamily="18" charset="0"/>
                <a:sym typeface="Calibiri"/>
              </a:rPr>
              <a:t>Unit #: 1 –  Introduction to Software Quality and Testing (6 Hours)</a:t>
            </a:r>
            <a:br>
              <a:rPr lang="en-US" sz="3200" b="1">
                <a:solidFill>
                  <a:schemeClr val="tx1"/>
                </a:solidFill>
                <a:latin typeface="Times New Roman" pitchFamily="18" charset="0"/>
                <a:ea typeface="Calibiri"/>
                <a:cs typeface="Times New Roman" pitchFamily="18" charset="0"/>
                <a:sym typeface="Calibiri"/>
              </a:rPr>
            </a:br>
            <a:endParaRPr lang="en-US" sz="3200">
              <a:solidFill>
                <a:schemeClr val="tx1"/>
              </a:solidFill>
            </a:endParaRPr>
          </a:p>
        </p:txBody>
      </p:sp>
      <p:sp>
        <p:nvSpPr>
          <p:cNvPr id="5" name="Subtitle 4"/>
          <p:cNvSpPr>
            <a:spLocks noGrp="1"/>
          </p:cNvSpPr>
          <p:nvPr>
            <p:ph type="subTitle" idx="1"/>
          </p:nvPr>
        </p:nvSpPr>
        <p:spPr>
          <a:xfrm>
            <a:off x="609480" y="1604520"/>
            <a:ext cx="9558486" cy="4610562"/>
          </a:xfrm>
        </p:spPr>
        <p:txBody>
          <a:bodyPr/>
          <a:lstStyle/>
          <a:p>
            <a:pPr lvl="0"/>
            <a:endParaRPr lang="en-IN">
              <a:solidFill>
                <a:srgbClr val="4A86E8"/>
              </a:solidFill>
              <a:latin typeface="Times New Roman" pitchFamily="18" charset="0"/>
              <a:cs typeface="Times New Roman" pitchFamily="18" charset="0"/>
            </a:endParaRPr>
          </a:p>
          <a:p>
            <a:pPr lvl="0"/>
            <a:endParaRPr lang="en-IN">
              <a:solidFill>
                <a:srgbClr val="4A86E8"/>
              </a:solidFill>
              <a:latin typeface="Times New Roman" pitchFamily="18" charset="0"/>
              <a:cs typeface="Times New Roman" pitchFamily="18" charset="0"/>
            </a:endParaRPr>
          </a:p>
          <a:p>
            <a:pPr lvl="0">
              <a:lnSpc>
                <a:spcPct val="150000"/>
              </a:lnSpc>
            </a:pPr>
            <a:endParaRPr lang="en-IN" sz="2800">
              <a:solidFill>
                <a:srgbClr val="4A86E8"/>
              </a:solidFill>
              <a:latin typeface="Times New Roman" pitchFamily="18" charset="0"/>
              <a:cs typeface="Times New Roman" pitchFamily="18" charset="0"/>
            </a:endParaRPr>
          </a:p>
          <a:p>
            <a:pPr lvl="0">
              <a:lnSpc>
                <a:spcPct val="150000"/>
              </a:lnSpc>
            </a:pPr>
            <a:r>
              <a:rPr lang="en-IN" sz="2800">
                <a:solidFill>
                  <a:schemeClr val="tx1"/>
                </a:solidFill>
                <a:latin typeface="Times New Roman" pitchFamily="18" charset="0"/>
                <a:cs typeface="Times New Roman" pitchFamily="18" charset="0"/>
              </a:rPr>
              <a:t>What is Software Quality?</a:t>
            </a:r>
          </a:p>
          <a:p>
            <a:pPr lvl="0">
              <a:lnSpc>
                <a:spcPct val="150000"/>
              </a:lnSpc>
            </a:pPr>
            <a:r>
              <a:rPr lang="en-IN" sz="2800">
                <a:solidFill>
                  <a:schemeClr val="tx1"/>
                </a:solidFill>
                <a:latin typeface="Times New Roman" pitchFamily="18" charset="0"/>
                <a:cs typeface="Times New Roman" pitchFamily="18" charset="0"/>
              </a:rPr>
              <a:t>Software Quality Concepts</a:t>
            </a:r>
          </a:p>
          <a:p>
            <a:pPr lvl="0">
              <a:lnSpc>
                <a:spcPct val="150000"/>
              </a:lnSpc>
            </a:pPr>
            <a:r>
              <a:rPr lang="en-IN" sz="2800">
                <a:solidFill>
                  <a:schemeClr val="tx1"/>
                </a:solidFill>
                <a:latin typeface="Times New Roman" pitchFamily="18" charset="0"/>
                <a:cs typeface="Times New Roman" pitchFamily="18" charset="0"/>
              </a:rPr>
              <a:t>Verification and Validation</a:t>
            </a:r>
          </a:p>
          <a:p>
            <a:pPr lvl="0">
              <a:lnSpc>
                <a:spcPct val="150000"/>
              </a:lnSpc>
            </a:pPr>
            <a:r>
              <a:rPr lang="en-IN" sz="2800">
                <a:solidFill>
                  <a:schemeClr val="tx1"/>
                </a:solidFill>
                <a:latin typeface="Times New Roman" pitchFamily="18" charset="0"/>
                <a:cs typeface="Times New Roman" pitchFamily="18" charset="0"/>
              </a:rPr>
              <a:t>Software Quality Assurance</a:t>
            </a:r>
          </a:p>
          <a:p>
            <a:pPr lvl="0">
              <a:lnSpc>
                <a:spcPct val="150000"/>
              </a:lnSpc>
            </a:pPr>
            <a:r>
              <a:rPr lang="en-IN" sz="2800">
                <a:solidFill>
                  <a:schemeClr val="tx1"/>
                </a:solidFill>
                <a:latin typeface="Times New Roman" pitchFamily="18" charset="0"/>
                <a:cs typeface="Times New Roman" pitchFamily="18" charset="0"/>
              </a:rPr>
              <a:t>Cost of Quality</a:t>
            </a:r>
          </a:p>
          <a:p>
            <a:pPr lvl="0">
              <a:lnSpc>
                <a:spcPct val="150000"/>
              </a:lnSpc>
            </a:pPr>
            <a:endParaRPr lang="en-IN" sz="2800">
              <a:solidFill>
                <a:srgbClr val="4A86E8"/>
              </a:solidFill>
              <a:latin typeface="Times New Roman" pitchFamily="18" charset="0"/>
              <a:cs typeface="Times New Roman" pitchFamily="18" charset="0"/>
            </a:endParaRPr>
          </a:p>
          <a:p>
            <a:pPr lvl="0">
              <a:lnSpc>
                <a:spcPct val="150000"/>
              </a:lnSpc>
            </a:pPr>
            <a:endParaRPr lang="en-IN" sz="2800">
              <a:solidFill>
                <a:srgbClr val="4A86E8"/>
              </a:solidFill>
              <a:latin typeface="Times New Roman" pitchFamily="18" charset="0"/>
              <a:cs typeface="Times New Roman" pitchFamily="18" charset="0"/>
            </a:endParaRPr>
          </a:p>
          <a:p>
            <a:pPr lvl="0"/>
            <a:endParaRPr lang="en-IN">
              <a:solidFill>
                <a:srgbClr val="4A86E8"/>
              </a:solidFill>
              <a:latin typeface="Times New Roman" pitchFamily="18" charset="0"/>
              <a:cs typeface="Times New Roman" pitchFamily="18" charset="0"/>
            </a:endParaRP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t>SDLC- Software Development Life Cycle</a:t>
            </a:r>
          </a:p>
        </p:txBody>
      </p:sp>
      <p:sp>
        <p:nvSpPr>
          <p:cNvPr id="3" name="Subtitle 2"/>
          <p:cNvSpPr>
            <a:spLocks noGrp="1"/>
          </p:cNvSpPr>
          <p:nvPr>
            <p:ph type="subTitle" idx="1"/>
          </p:nvPr>
        </p:nvSpPr>
        <p:spPr>
          <a:xfrm>
            <a:off x="609480" y="2492896"/>
            <a:ext cx="10239048" cy="3528392"/>
          </a:xfrm>
        </p:spPr>
        <p:txBody>
          <a:bodyPr/>
          <a:lstStyle/>
          <a:p>
            <a:pPr algn="just">
              <a:lnSpc>
                <a:spcPct val="150000"/>
              </a:lnSpc>
            </a:pPr>
            <a:r>
              <a:rPr lang="en-US"/>
              <a:t>Process used by the Software Industry to deliver the project to the customer</a:t>
            </a:r>
          </a:p>
          <a:p>
            <a:pPr algn="just">
              <a:lnSpc>
                <a:spcPct val="150000"/>
              </a:lnSpc>
            </a:pPr>
            <a:r>
              <a:rPr lang="en-US"/>
              <a:t>3 Pillars</a:t>
            </a:r>
          </a:p>
          <a:p>
            <a:pPr algn="just">
              <a:lnSpc>
                <a:spcPct val="150000"/>
              </a:lnSpc>
            </a:pPr>
            <a:r>
              <a:rPr lang="en-US"/>
              <a:t>P- People</a:t>
            </a:r>
          </a:p>
          <a:p>
            <a:pPr algn="just">
              <a:lnSpc>
                <a:spcPct val="150000"/>
              </a:lnSpc>
            </a:pPr>
            <a:r>
              <a:rPr lang="en-US"/>
              <a:t>P- Process (Stages)</a:t>
            </a:r>
          </a:p>
          <a:p>
            <a:pPr algn="just">
              <a:lnSpc>
                <a:spcPct val="150000"/>
              </a:lnSpc>
            </a:pPr>
            <a:r>
              <a:rPr lang="en-US"/>
              <a:t>P- Product (Deliverables)</a:t>
            </a:r>
          </a:p>
          <a:p>
            <a:pPr algn="just">
              <a:lnSpc>
                <a:spcPct val="150000"/>
              </a:lnSpc>
            </a:pPr>
            <a:r>
              <a:rPr lang="en-US"/>
              <a:t>SDLC –Phases</a:t>
            </a:r>
          </a:p>
          <a:p>
            <a:pPr algn="just">
              <a:lnSpc>
                <a:spcPct val="150000"/>
              </a:lnSpc>
            </a:pPr>
            <a:r>
              <a:rPr lang="en-US"/>
              <a:t>Requirements Analysis -&gt; Design-&gt;Development (Coding)-&gt; Testing-&gt; Implementation-&gt; Maintenance</a:t>
            </a:r>
          </a:p>
          <a:p>
            <a:pPr algn="just"/>
            <a:r>
              <a:rPr lang="en-US" sz="2000" b="0" i="0">
                <a:solidFill>
                  <a:srgbClr val="000000"/>
                </a:solidFill>
                <a:effectLst/>
                <a:latin typeface="Times New Roman" panose="02020603050405020304" pitchFamily="18" charset="0"/>
                <a:cs typeface="Times New Roman" panose="02020603050405020304" pitchFamily="18" charset="0"/>
              </a:rPr>
              <a:t>Software Development Life Cycle (SDLC) is a framework that defines tasks performed at each step in the development process.</a:t>
            </a:r>
          </a:p>
          <a:p>
            <a:pPr algn="just"/>
            <a:r>
              <a:rPr lang="en-US" sz="2000" b="0" i="0">
                <a:solidFill>
                  <a:srgbClr val="000000"/>
                </a:solidFill>
                <a:effectLst/>
                <a:latin typeface="Times New Roman" panose="02020603050405020304" pitchFamily="18" charset="0"/>
                <a:cs typeface="Times New Roman" panose="02020603050405020304" pitchFamily="18" charset="0"/>
              </a:rPr>
              <a:t>Originated in the 1960s, SDLC is a structured, standardized set of processes for developing and maintaining business solutions.</a:t>
            </a:r>
          </a:p>
          <a:p>
            <a:pPr algn="just"/>
            <a:r>
              <a:rPr lang="en-US" sz="2000" b="0" i="0">
                <a:solidFill>
                  <a:srgbClr val="000000"/>
                </a:solidFill>
                <a:effectLst/>
                <a:latin typeface="Times New Roman" panose="02020603050405020304" pitchFamily="18" charset="0"/>
                <a:cs typeface="Times New Roman" panose="02020603050405020304" pitchFamily="18" charset="0"/>
              </a:rPr>
              <a:t>From inception to completion, it details out; how to plan, build, and maintain specific software.</a:t>
            </a:r>
          </a:p>
          <a:p>
            <a:pPr algn="just">
              <a:lnSpc>
                <a:spcPct val="150000"/>
              </a:lnSpc>
            </a:pPr>
            <a:endParaRPr lang="en-US"/>
          </a:p>
          <a:p>
            <a:pPr algn="just">
              <a:lnSpc>
                <a:spcPct val="150000"/>
              </a:lnSpc>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F964-FA82-BCA7-8FD7-CCBCDA9066CA}"/>
              </a:ext>
            </a:extLst>
          </p:cNvPr>
          <p:cNvSpPr>
            <a:spLocks noGrp="1"/>
          </p:cNvSpPr>
          <p:nvPr>
            <p:ph type="title"/>
          </p:nvPr>
        </p:nvSpPr>
        <p:spPr>
          <a:xfrm>
            <a:off x="479376" y="273600"/>
            <a:ext cx="11102544" cy="1144800"/>
          </a:xfrm>
        </p:spPr>
        <p:txBody>
          <a:bodyPr/>
          <a:lstStyle/>
          <a:p>
            <a:r>
              <a:rPr lang="en-US"/>
              <a:t>SDLC Phases</a:t>
            </a:r>
            <a:endParaRPr lang="en-IN"/>
          </a:p>
        </p:txBody>
      </p:sp>
      <p:pic>
        <p:nvPicPr>
          <p:cNvPr id="1026" name="Picture 2" descr="SDLC - Software Development Life Cycle - javatpoint">
            <a:extLst>
              <a:ext uri="{FF2B5EF4-FFF2-40B4-BE49-F238E27FC236}">
                <a16:creationId xmlns:a16="http://schemas.microsoft.com/office/drawing/2014/main" id="{5AE84750-889A-AFE3-E138-54B39817C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3" y="1772816"/>
            <a:ext cx="4608512"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79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F88C-F42A-8CFC-B1B8-72501DDB547B}"/>
              </a:ext>
            </a:extLst>
          </p:cNvPr>
          <p:cNvSpPr>
            <a:spLocks noGrp="1"/>
          </p:cNvSpPr>
          <p:nvPr>
            <p:ph type="title"/>
          </p:nvPr>
        </p:nvSpPr>
        <p:spPr/>
        <p:txBody>
          <a:bodyPr/>
          <a:lstStyle/>
          <a:p>
            <a:r>
              <a:rPr lang="en-US"/>
              <a:t>SDLC</a:t>
            </a:r>
            <a:endParaRPr lang="en-IN"/>
          </a:p>
        </p:txBody>
      </p:sp>
      <p:pic>
        <p:nvPicPr>
          <p:cNvPr id="2050" name="Picture 2" descr="What-Is-Software-Development-Life-Cycle">
            <a:extLst>
              <a:ext uri="{FF2B5EF4-FFF2-40B4-BE49-F238E27FC236}">
                <a16:creationId xmlns:a16="http://schemas.microsoft.com/office/drawing/2014/main" id="{A7B0F00A-950E-A01A-BD14-6AB28E465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333500"/>
            <a:ext cx="7056784" cy="475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86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FFB3-AF48-652C-11D4-649114734F68}"/>
              </a:ext>
            </a:extLst>
          </p:cNvPr>
          <p:cNvSpPr>
            <a:spLocks noGrp="1"/>
          </p:cNvSpPr>
          <p:nvPr>
            <p:ph type="title"/>
          </p:nvPr>
        </p:nvSpPr>
        <p:spPr>
          <a:xfrm>
            <a:off x="609480" y="141520"/>
            <a:ext cx="10972440" cy="1144800"/>
          </a:xfrm>
        </p:spPr>
        <p:txBody>
          <a:bodyPr/>
          <a:lstStyle/>
          <a:p>
            <a:r>
              <a:rPr lang="en-US" sz="2800" b="1" i="0">
                <a:solidFill>
                  <a:srgbClr val="000000"/>
                </a:solidFill>
                <a:effectLst/>
                <a:latin typeface="Times New Roman" panose="02020603050405020304" pitchFamily="18" charset="0"/>
                <a:cs typeface="Times New Roman" panose="02020603050405020304" pitchFamily="18" charset="0"/>
              </a:rPr>
              <a:t>Why SDLC?</a:t>
            </a:r>
            <a:br>
              <a:rPr lang="en-US" b="0" i="0">
                <a:solidFill>
                  <a:srgbClr val="000000"/>
                </a:solidFill>
                <a:effectLst/>
                <a:latin typeface="niveau-grotesk"/>
              </a:rPr>
            </a:br>
            <a:endParaRPr lang="en-IN"/>
          </a:p>
        </p:txBody>
      </p:sp>
      <p:sp>
        <p:nvSpPr>
          <p:cNvPr id="3" name="Subtitle 2">
            <a:extLst>
              <a:ext uri="{FF2B5EF4-FFF2-40B4-BE49-F238E27FC236}">
                <a16:creationId xmlns:a16="http://schemas.microsoft.com/office/drawing/2014/main" id="{8DEBB430-0358-B7EE-501A-73DEF2BF7631}"/>
              </a:ext>
            </a:extLst>
          </p:cNvPr>
          <p:cNvSpPr>
            <a:spLocks noGrp="1"/>
          </p:cNvSpPr>
          <p:nvPr>
            <p:ph type="subTitle" idx="1"/>
          </p:nvPr>
        </p:nvSpPr>
        <p:spPr>
          <a:xfrm>
            <a:off x="609480" y="1604520"/>
            <a:ext cx="10972440" cy="4776808"/>
          </a:xfrm>
        </p:spPr>
        <p:txBody>
          <a:bodyPr/>
          <a:lstStyle/>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Project Tracking and control</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Increased visibility</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Enhanced Development speed</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Improved client relation</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Decreased the project risk</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To manage the project complexities, number of SDLC models was created like waterfall, incremental, Agile, Prototype, etc.</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The method of implementing SDLC varies vastly between methodologies.</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SDLC is a crucial consideration before the actual software development process.</a:t>
            </a:r>
          </a:p>
          <a:p>
            <a:endParaRPr lang="en-IN"/>
          </a:p>
        </p:txBody>
      </p:sp>
    </p:spTree>
    <p:extLst>
      <p:ext uri="{BB962C8B-B14F-4D97-AF65-F5344CB8AC3E}">
        <p14:creationId xmlns:p14="http://schemas.microsoft.com/office/powerpoint/2010/main" val="2149162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E6C9-4DFF-4649-3D45-EA389AE13723}"/>
              </a:ext>
            </a:extLst>
          </p:cNvPr>
          <p:cNvSpPr>
            <a:spLocks noGrp="1"/>
          </p:cNvSpPr>
          <p:nvPr>
            <p:ph type="title"/>
          </p:nvPr>
        </p:nvSpPr>
        <p:spPr/>
        <p:txBody>
          <a:bodyPr/>
          <a:lstStyle/>
          <a:p>
            <a:r>
              <a:rPr lang="en-US" sz="2400" b="1" i="0">
                <a:solidFill>
                  <a:srgbClr val="000000"/>
                </a:solidFill>
                <a:effectLst/>
                <a:latin typeface="niveau-grotesk"/>
              </a:rPr>
              <a:t>It aims to:</a:t>
            </a:r>
            <a:br>
              <a:rPr lang="en-US" b="0" i="0">
                <a:solidFill>
                  <a:srgbClr val="000000"/>
                </a:solidFill>
                <a:effectLst/>
                <a:latin typeface="niveau-grotesk"/>
              </a:rPr>
            </a:br>
            <a:endParaRPr lang="en-IN"/>
          </a:p>
        </p:txBody>
      </p:sp>
      <p:sp>
        <p:nvSpPr>
          <p:cNvPr id="3" name="Subtitle 2">
            <a:extLst>
              <a:ext uri="{FF2B5EF4-FFF2-40B4-BE49-F238E27FC236}">
                <a16:creationId xmlns:a16="http://schemas.microsoft.com/office/drawing/2014/main" id="{D10AF0F5-D1DF-B6ED-1324-0BA2A5838006}"/>
              </a:ext>
            </a:extLst>
          </p:cNvPr>
          <p:cNvSpPr>
            <a:spLocks noGrp="1"/>
          </p:cNvSpPr>
          <p:nvPr>
            <p:ph type="subTitle" idx="1"/>
          </p:nvPr>
        </p:nvSpPr>
        <p:spPr>
          <a:xfrm>
            <a:off x="609480" y="1268760"/>
            <a:ext cx="9879008" cy="4313040"/>
          </a:xfrm>
        </p:spPr>
        <p:txBody>
          <a:bodyPr/>
          <a:lstStyle/>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Deliver high-quality system</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Work efficiently with the existing and planned infrastructure</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Maximize productivity</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Provide strong management controls</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Lower the cost the development</a:t>
            </a:r>
          </a:p>
          <a:p>
            <a:endParaRPr lang="en-IN"/>
          </a:p>
        </p:txBody>
      </p:sp>
    </p:spTree>
    <p:extLst>
      <p:ext uri="{BB962C8B-B14F-4D97-AF65-F5344CB8AC3E}">
        <p14:creationId xmlns:p14="http://schemas.microsoft.com/office/powerpoint/2010/main" val="115339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3327-BFBA-5658-3DC4-DE968E50BF00}"/>
              </a:ext>
            </a:extLst>
          </p:cNvPr>
          <p:cNvSpPr>
            <a:spLocks noGrp="1"/>
          </p:cNvSpPr>
          <p:nvPr>
            <p:ph type="title"/>
          </p:nvPr>
        </p:nvSpPr>
        <p:spPr>
          <a:xfrm>
            <a:off x="609480" y="273600"/>
            <a:ext cx="9951016" cy="1144800"/>
          </a:xfrm>
        </p:spPr>
        <p:txBody>
          <a:bodyPr/>
          <a:lstStyle/>
          <a:p>
            <a:r>
              <a:rPr lang="en-US" sz="2800">
                <a:latin typeface="Times New Roman" panose="02020603050405020304" pitchFamily="18" charset="0"/>
                <a:cs typeface="Times New Roman" panose="02020603050405020304" pitchFamily="18" charset="0"/>
              </a:rPr>
              <a:t>SDLC PHASES</a:t>
            </a:r>
            <a:endParaRPr lang="en-IN" sz="28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A22B06-1895-8439-4FF4-1FA8DF42989E}"/>
              </a:ext>
            </a:extLst>
          </p:cNvPr>
          <p:cNvSpPr>
            <a:spLocks noGrp="1"/>
          </p:cNvSpPr>
          <p:nvPr>
            <p:ph type="subTitle" idx="1"/>
          </p:nvPr>
        </p:nvSpPr>
        <p:spPr>
          <a:xfrm>
            <a:off x="609480" y="1604520"/>
            <a:ext cx="10972440" cy="4848816"/>
          </a:xfrm>
        </p:spPr>
        <p:txBody>
          <a:bodyPr/>
          <a:lstStyle/>
          <a:p>
            <a:pPr algn="just">
              <a:lnSpc>
                <a:spcPct val="150000"/>
              </a:lnSpc>
            </a:pPr>
            <a:r>
              <a:rPr lang="en-US" sz="2000" b="1" i="0" u="sng">
                <a:effectLst/>
                <a:latin typeface="Times New Roman" panose="02020603050405020304" pitchFamily="18" charset="0"/>
                <a:cs typeface="Times New Roman" panose="02020603050405020304" pitchFamily="18" charset="0"/>
              </a:rPr>
              <a:t>Stage 1: Planning and Requirement Analysis</a:t>
            </a:r>
          </a:p>
          <a:p>
            <a:pPr algn="just">
              <a:lnSpc>
                <a:spcPct val="150000"/>
              </a:lnSpc>
            </a:pPr>
            <a:r>
              <a:rPr lang="en-US" sz="2000" b="0" i="0">
                <a:solidFill>
                  <a:srgbClr val="000000"/>
                </a:solidFill>
                <a:effectLst/>
                <a:latin typeface="Times New Roman" panose="02020603050405020304" pitchFamily="18" charset="0"/>
                <a:cs typeface="Times New Roman" panose="02020603050405020304" pitchFamily="18" charset="0"/>
              </a:rPr>
              <a:t>Requirement analysis is the most important and fundamental stage in SDLC. It is performed by the senior members of the team with inputs from the customer, the sales department, market surveys and domain experts in the industry.</a:t>
            </a:r>
          </a:p>
          <a:p>
            <a:pPr algn="just">
              <a:lnSpc>
                <a:spcPct val="150000"/>
              </a:lnSpc>
            </a:pPr>
            <a:r>
              <a:rPr lang="en-US" sz="2000" b="1" i="0" u="sng">
                <a:effectLst/>
                <a:latin typeface="Times New Roman" panose="02020603050405020304" pitchFamily="18" charset="0"/>
                <a:cs typeface="Times New Roman" panose="02020603050405020304" pitchFamily="18" charset="0"/>
              </a:rPr>
              <a:t>Stage 2: Defining Requirements</a:t>
            </a:r>
          </a:p>
          <a:p>
            <a:pPr algn="just">
              <a:lnSpc>
                <a:spcPct val="150000"/>
              </a:lnSpc>
            </a:pPr>
            <a:r>
              <a:rPr lang="en-US" sz="2000" b="0" i="0">
                <a:solidFill>
                  <a:srgbClr val="000000"/>
                </a:solidFill>
                <a:effectLst/>
                <a:latin typeface="Times New Roman" panose="02020603050405020304" pitchFamily="18" charset="0"/>
                <a:cs typeface="Times New Roman" panose="02020603050405020304" pitchFamily="18" charset="0"/>
              </a:rPr>
              <a:t>Once the requirement analysis is done the next step is to clearly define and document the product requirements and get them approved from the customer or the market analysts. This is done through an </a:t>
            </a:r>
            <a:r>
              <a:rPr lang="en-US" sz="2000" b="1" i="0">
                <a:solidFill>
                  <a:srgbClr val="000000"/>
                </a:solidFill>
                <a:effectLst/>
                <a:latin typeface="Times New Roman" panose="02020603050405020304" pitchFamily="18" charset="0"/>
                <a:cs typeface="Times New Roman" panose="02020603050405020304" pitchFamily="18" charset="0"/>
              </a:rPr>
              <a:t>SRS (Software Requirement Specification)</a:t>
            </a:r>
            <a:r>
              <a:rPr lang="en-US" sz="2000" b="0" i="0">
                <a:solidFill>
                  <a:srgbClr val="000000"/>
                </a:solidFill>
                <a:effectLst/>
                <a:latin typeface="Times New Roman" panose="02020603050405020304" pitchFamily="18" charset="0"/>
                <a:cs typeface="Times New Roman" panose="02020603050405020304" pitchFamily="18" charset="0"/>
              </a:rPr>
              <a:t> document which consists of all the product requirements to be designed and developed during the project life cycle.</a:t>
            </a:r>
          </a:p>
          <a:p>
            <a:pPr algn="just">
              <a:lnSpc>
                <a:spcPct val="150000"/>
              </a:lnSpc>
            </a:pPr>
            <a:endParaRPr lang="en-US" sz="2000" b="0" i="0">
              <a:solidFill>
                <a:srgbClr val="000000"/>
              </a:solidFill>
              <a:effectLst/>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2067479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EEBF-9162-BE14-E6D0-081E6B7E2115}"/>
              </a:ext>
            </a:extLst>
          </p:cNvPr>
          <p:cNvSpPr>
            <a:spLocks noGrp="1"/>
          </p:cNvSpPr>
          <p:nvPr>
            <p:ph type="title"/>
          </p:nvPr>
        </p:nvSpPr>
        <p:spPr>
          <a:xfrm>
            <a:off x="609480" y="273600"/>
            <a:ext cx="10972440" cy="1144800"/>
          </a:xfrm>
        </p:spPr>
        <p:txBody>
          <a:bodyPr/>
          <a:lstStyle/>
          <a:p>
            <a:r>
              <a:rPr lang="en-US"/>
              <a:t>SDLC PHASES….</a:t>
            </a:r>
            <a:endParaRPr lang="en-IN"/>
          </a:p>
        </p:txBody>
      </p:sp>
      <p:sp>
        <p:nvSpPr>
          <p:cNvPr id="3" name="Subtitle 2">
            <a:extLst>
              <a:ext uri="{FF2B5EF4-FFF2-40B4-BE49-F238E27FC236}">
                <a16:creationId xmlns:a16="http://schemas.microsoft.com/office/drawing/2014/main" id="{00E63E5A-A724-1AB6-739D-174A0FF36A35}"/>
              </a:ext>
            </a:extLst>
          </p:cNvPr>
          <p:cNvSpPr>
            <a:spLocks noGrp="1"/>
          </p:cNvSpPr>
          <p:nvPr>
            <p:ph type="subTitle" idx="1"/>
          </p:nvPr>
        </p:nvSpPr>
        <p:spPr>
          <a:xfrm>
            <a:off x="407368" y="1604520"/>
            <a:ext cx="10153128" cy="4776808"/>
          </a:xfrm>
        </p:spPr>
        <p:txBody>
          <a:bodyPr/>
          <a:lstStyle/>
          <a:p>
            <a:pPr algn="just">
              <a:lnSpc>
                <a:spcPct val="150000"/>
              </a:lnSpc>
            </a:pPr>
            <a:r>
              <a:rPr lang="en-US" sz="2400" b="1" i="0" u="sng">
                <a:effectLst/>
                <a:latin typeface="Times New Roman" panose="02020603050405020304" pitchFamily="18" charset="0"/>
                <a:cs typeface="Times New Roman" panose="02020603050405020304" pitchFamily="18" charset="0"/>
              </a:rPr>
              <a:t>Stage 3: Designing the Product Architecture</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SRS is the reference for product architects to come out with the best architecture for the product to be developed. Based on the requirements specified in SRS, usually more than one design approach for the product architecture is proposed and documented in a DDS - Design Document Specification.</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A design approach clearly defines all the architectural modules of the product along with its communication and data flow representation with the external and third party </a:t>
            </a:r>
            <a:r>
              <a:rPr lang="en-US" sz="2400" b="0" i="0" err="1">
                <a:solidFill>
                  <a:srgbClr val="000000"/>
                </a:solidFill>
                <a:effectLst/>
                <a:latin typeface="Times New Roman" panose="02020603050405020304" pitchFamily="18" charset="0"/>
                <a:cs typeface="Times New Roman" panose="02020603050405020304" pitchFamily="18" charset="0"/>
              </a:rPr>
              <a:t>modules.The</a:t>
            </a:r>
            <a:r>
              <a:rPr lang="en-US" sz="2400" b="0" i="0">
                <a:solidFill>
                  <a:srgbClr val="000000"/>
                </a:solidFill>
                <a:effectLst/>
                <a:latin typeface="Times New Roman" panose="02020603050405020304" pitchFamily="18" charset="0"/>
                <a:cs typeface="Times New Roman" panose="02020603050405020304" pitchFamily="18" charset="0"/>
              </a:rPr>
              <a:t> internal design of all the modules of the proposed architecture should be clearly defined with the minutest of the details in DDS.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326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4038-CFC9-90FA-7BFE-BDD0ACAD71B1}"/>
              </a:ext>
            </a:extLst>
          </p:cNvPr>
          <p:cNvSpPr>
            <a:spLocks noGrp="1"/>
          </p:cNvSpPr>
          <p:nvPr>
            <p:ph type="title"/>
          </p:nvPr>
        </p:nvSpPr>
        <p:spPr/>
        <p:txBody>
          <a:bodyPr/>
          <a:lstStyle/>
          <a:p>
            <a:r>
              <a:rPr lang="en-US"/>
              <a:t>SDLC PHASES….</a:t>
            </a:r>
            <a:endParaRPr lang="en-IN"/>
          </a:p>
        </p:txBody>
      </p:sp>
      <p:sp>
        <p:nvSpPr>
          <p:cNvPr id="3" name="Subtitle 2">
            <a:extLst>
              <a:ext uri="{FF2B5EF4-FFF2-40B4-BE49-F238E27FC236}">
                <a16:creationId xmlns:a16="http://schemas.microsoft.com/office/drawing/2014/main" id="{7D81D2A0-20B6-EDAB-29CC-B53E92F59545}"/>
              </a:ext>
            </a:extLst>
          </p:cNvPr>
          <p:cNvSpPr>
            <a:spLocks noGrp="1"/>
          </p:cNvSpPr>
          <p:nvPr>
            <p:ph type="subTitle" idx="1"/>
          </p:nvPr>
        </p:nvSpPr>
        <p:spPr>
          <a:xfrm>
            <a:off x="609480" y="2636912"/>
            <a:ext cx="10972440" cy="2944888"/>
          </a:xfrm>
        </p:spPr>
        <p:txBody>
          <a:bodyPr/>
          <a:lstStyle/>
          <a:p>
            <a:pPr algn="l"/>
            <a:r>
              <a:rPr lang="en-US" sz="2400" b="1" i="0" u="sng">
                <a:effectLst/>
                <a:latin typeface="Times New Roman" panose="02020603050405020304" pitchFamily="18" charset="0"/>
                <a:cs typeface="Times New Roman" panose="02020603050405020304" pitchFamily="18" charset="0"/>
              </a:rPr>
              <a:t>Stage 4: Building or Developing the Product</a:t>
            </a:r>
          </a:p>
          <a:p>
            <a:pPr algn="just">
              <a:lnSpc>
                <a:spcPct val="150000"/>
              </a:lnSpc>
            </a:pPr>
            <a:endParaRPr lang="en-US" b="0" i="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000000"/>
                </a:solidFill>
                <a:effectLst/>
                <a:latin typeface="Times New Roman" panose="02020603050405020304" pitchFamily="18" charset="0"/>
                <a:cs typeface="Times New Roman" panose="02020603050405020304" pitchFamily="18" charset="0"/>
              </a:rPr>
              <a:t>In this stage of SDLC the actual development starts and the product is built. The programming code is generated as per DDS during this stage. </a:t>
            </a:r>
          </a:p>
          <a:p>
            <a:pPr algn="just">
              <a:lnSpc>
                <a:spcPct val="150000"/>
              </a:lnSpc>
            </a:pPr>
            <a:endParaRPr lang="en-US" b="0" i="0">
              <a:solidFill>
                <a:srgbClr val="000000"/>
              </a:solidFill>
              <a:effectLst/>
              <a:latin typeface="Times New Roman" panose="02020603050405020304" pitchFamily="18" charset="0"/>
              <a:cs typeface="Times New Roman" panose="02020603050405020304" pitchFamily="18" charset="0"/>
            </a:endParaRPr>
          </a:p>
          <a:p>
            <a:pPr algn="l"/>
            <a:r>
              <a:rPr lang="en-US" sz="2400" b="1" i="0" u="sng">
                <a:effectLst/>
                <a:latin typeface="Times New Roman" panose="02020603050405020304" pitchFamily="18" charset="0"/>
                <a:cs typeface="Times New Roman" panose="02020603050405020304" pitchFamily="18" charset="0"/>
              </a:rPr>
              <a:t>Stage 5: Testing the Product</a:t>
            </a:r>
          </a:p>
          <a:p>
            <a:pPr algn="l"/>
            <a:endParaRPr lang="en-US" sz="2400" b="1" i="0" u="sng">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000000"/>
                </a:solidFill>
                <a:effectLst/>
                <a:latin typeface="Times New Roman" panose="02020603050405020304" pitchFamily="18" charset="0"/>
                <a:cs typeface="Times New Roman" panose="02020603050405020304" pitchFamily="18" charset="0"/>
              </a:rPr>
              <a:t>This stage is usually a subset of all the stages as in the modern SDLC models, the testing activities are mostly involved in all the stages of SDLC. However, this stage refers to the testing only stage of the product where product defects are reported, tracked, fixed and retested, until the product reaches the quality standards defined in the SRS.</a:t>
            </a:r>
          </a:p>
          <a:p>
            <a:pPr algn="just"/>
            <a:endParaRPr lang="en-US" b="0" i="0">
              <a:solidFill>
                <a:srgbClr val="000000"/>
              </a:solidFill>
              <a:effectLst/>
              <a:latin typeface="Nunito" pitchFamily="2" charset="0"/>
            </a:endParaRPr>
          </a:p>
          <a:p>
            <a:endParaRPr lang="en-IN"/>
          </a:p>
        </p:txBody>
      </p:sp>
    </p:spTree>
    <p:extLst>
      <p:ext uri="{BB962C8B-B14F-4D97-AF65-F5344CB8AC3E}">
        <p14:creationId xmlns:p14="http://schemas.microsoft.com/office/powerpoint/2010/main" val="3599303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5BA6-F482-3567-01B2-8D47D38F5B57}"/>
              </a:ext>
            </a:extLst>
          </p:cNvPr>
          <p:cNvSpPr>
            <a:spLocks noGrp="1"/>
          </p:cNvSpPr>
          <p:nvPr>
            <p:ph type="title"/>
          </p:nvPr>
        </p:nvSpPr>
        <p:spPr/>
        <p:txBody>
          <a:bodyPr/>
          <a:lstStyle/>
          <a:p>
            <a:r>
              <a:rPr lang="en-US" sz="2400" b="1">
                <a:latin typeface="Times New Roman" panose="02020603050405020304" pitchFamily="18" charset="0"/>
                <a:cs typeface="Times New Roman" panose="02020603050405020304" pitchFamily="18" charset="0"/>
              </a:rPr>
              <a:t>SDLC PHASES….</a:t>
            </a:r>
            <a:endParaRPr lang="en-IN" sz="24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5FF9BDB-7F8C-BEEF-25EB-72921B4F1291}"/>
              </a:ext>
            </a:extLst>
          </p:cNvPr>
          <p:cNvSpPr>
            <a:spLocks noGrp="1"/>
          </p:cNvSpPr>
          <p:nvPr>
            <p:ph type="subTitle" idx="1"/>
          </p:nvPr>
        </p:nvSpPr>
        <p:spPr/>
        <p:txBody>
          <a:bodyPr/>
          <a:lstStyle/>
          <a:p>
            <a:pPr algn="just">
              <a:lnSpc>
                <a:spcPct val="150000"/>
              </a:lnSpc>
            </a:pPr>
            <a:r>
              <a:rPr lang="en-US" sz="2400" b="1" i="0" u="sng">
                <a:effectLst/>
                <a:latin typeface="Times New Roman" panose="02020603050405020304" pitchFamily="18" charset="0"/>
                <a:cs typeface="Times New Roman" panose="02020603050405020304" pitchFamily="18" charset="0"/>
              </a:rPr>
              <a:t>Stage 6: Deployment in the Market and Maintenance</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Once the product is tested and ready to be deployed it is released formally in the appropriate market. </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Sometimes product deployment happens in stages as per the business strategy of that organization. </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The product may first be released in a limited segment and tested in the real business environment (UAT- User acceptance testing).</a:t>
            </a:r>
          </a:p>
          <a:p>
            <a:endParaRPr lang="en-IN"/>
          </a:p>
        </p:txBody>
      </p:sp>
    </p:spTree>
    <p:extLst>
      <p:ext uri="{BB962C8B-B14F-4D97-AF65-F5344CB8AC3E}">
        <p14:creationId xmlns:p14="http://schemas.microsoft.com/office/powerpoint/2010/main" val="1002978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D7B8-7BA8-B1CE-7CE4-3E1EA6E18A5D}"/>
              </a:ext>
            </a:extLst>
          </p:cNvPr>
          <p:cNvSpPr>
            <a:spLocks noGrp="1"/>
          </p:cNvSpPr>
          <p:nvPr>
            <p:ph type="title"/>
          </p:nvPr>
        </p:nvSpPr>
        <p:spPr/>
        <p:txBody>
          <a:bodyPr/>
          <a:lstStyle/>
          <a:p>
            <a:r>
              <a:rPr lang="en-US"/>
              <a:t>PROCESS MODELS</a:t>
            </a:r>
            <a:endParaRPr lang="en-IN"/>
          </a:p>
        </p:txBody>
      </p:sp>
      <p:sp>
        <p:nvSpPr>
          <p:cNvPr id="3" name="Subtitle 2">
            <a:extLst>
              <a:ext uri="{FF2B5EF4-FFF2-40B4-BE49-F238E27FC236}">
                <a16:creationId xmlns:a16="http://schemas.microsoft.com/office/drawing/2014/main" id="{1852E1F6-355F-0978-66E8-F283C1E71715}"/>
              </a:ext>
            </a:extLst>
          </p:cNvPr>
          <p:cNvSpPr>
            <a:spLocks noGrp="1"/>
          </p:cNvSpPr>
          <p:nvPr>
            <p:ph type="subTitle" idx="1"/>
          </p:nvPr>
        </p:nvSpPr>
        <p:spPr>
          <a:xfrm>
            <a:off x="609480" y="1124744"/>
            <a:ext cx="10023024" cy="4392488"/>
          </a:xfrm>
        </p:spPr>
        <p:txBody>
          <a:bodyPr/>
          <a:lstStyle/>
          <a:p>
            <a:endParaRPr lang="en-US" b="1" u="sng">
              <a:latin typeface="Times New Roman" panose="02020603050405020304" pitchFamily="18" charset="0"/>
              <a:cs typeface="Times New Roman" panose="02020603050405020304" pitchFamily="18" charset="0"/>
            </a:endParaRPr>
          </a:p>
          <a:p>
            <a:endParaRPr lang="en-US" b="1" u="sng">
              <a:latin typeface="Times New Roman" panose="02020603050405020304" pitchFamily="18" charset="0"/>
              <a:cs typeface="Times New Roman" panose="02020603050405020304" pitchFamily="18" charset="0"/>
            </a:endParaRPr>
          </a:p>
          <a:p>
            <a:endParaRPr lang="en-US" b="1" u="sng">
              <a:latin typeface="Times New Roman" panose="02020603050405020304" pitchFamily="18" charset="0"/>
              <a:cs typeface="Times New Roman" panose="02020603050405020304" pitchFamily="18" charset="0"/>
            </a:endParaRPr>
          </a:p>
          <a:p>
            <a:endParaRPr lang="en-US" b="1" u="sng">
              <a:latin typeface="Times New Roman" panose="02020603050405020304" pitchFamily="18" charset="0"/>
              <a:cs typeface="Times New Roman" panose="02020603050405020304" pitchFamily="18" charset="0"/>
            </a:endParaRPr>
          </a:p>
          <a:p>
            <a:endParaRPr lang="en-US" b="1" u="sng">
              <a:latin typeface="Times New Roman" panose="02020603050405020304" pitchFamily="18" charset="0"/>
              <a:cs typeface="Times New Roman" panose="02020603050405020304" pitchFamily="18" charset="0"/>
            </a:endParaRPr>
          </a:p>
          <a:p>
            <a:endParaRPr lang="en-US" b="1" u="sng">
              <a:latin typeface="Times New Roman" panose="02020603050405020304" pitchFamily="18" charset="0"/>
              <a:cs typeface="Times New Roman" panose="02020603050405020304" pitchFamily="18" charset="0"/>
            </a:endParaRPr>
          </a:p>
          <a:p>
            <a:r>
              <a:rPr lang="en-US" b="1" u="sng">
                <a:latin typeface="Times New Roman" panose="02020603050405020304" pitchFamily="18" charset="0"/>
                <a:cs typeface="Times New Roman" panose="02020603050405020304" pitchFamily="18" charset="0"/>
              </a:rPr>
              <a:t>1. WATERFALL MODEL</a:t>
            </a:r>
          </a:p>
          <a:p>
            <a:pPr algn="just">
              <a:lnSpc>
                <a:spcPct val="150000"/>
              </a:lnSpc>
            </a:pPr>
            <a:r>
              <a:rPr lang="en-US" sz="2400">
                <a:latin typeface="Times New Roman" panose="02020603050405020304" pitchFamily="18" charset="0"/>
                <a:cs typeface="Times New Roman" panose="02020603050405020304" pitchFamily="18" charset="0"/>
              </a:rPr>
              <a:t>Traditional model</a:t>
            </a:r>
          </a:p>
          <a:p>
            <a:pPr algn="just">
              <a:lnSpc>
                <a:spcPct val="150000"/>
              </a:lnSpc>
            </a:pPr>
            <a:r>
              <a:rPr lang="en-US" sz="2400">
                <a:latin typeface="Times New Roman" panose="02020603050405020304" pitchFamily="18" charset="0"/>
                <a:cs typeface="Times New Roman" panose="02020603050405020304" pitchFamily="18" charset="0"/>
              </a:rPr>
              <a:t>Linear Model</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The Waterfall Model was the first Process Model to be introduced. It is also referred to as a </a:t>
            </a:r>
            <a:r>
              <a:rPr lang="en-US" sz="2400" b="1" i="0">
                <a:solidFill>
                  <a:srgbClr val="000000"/>
                </a:solidFill>
                <a:effectLst/>
                <a:latin typeface="Times New Roman" panose="02020603050405020304" pitchFamily="18" charset="0"/>
                <a:cs typeface="Times New Roman" panose="02020603050405020304" pitchFamily="18" charset="0"/>
              </a:rPr>
              <a:t>linear-sequential life cycle model</a:t>
            </a:r>
            <a:r>
              <a:rPr lang="en-US" sz="2400" b="0" i="0">
                <a:solidFill>
                  <a:srgbClr val="000000"/>
                </a:solidFill>
                <a:effectLst/>
                <a:latin typeface="Times New Roman" panose="02020603050405020304" pitchFamily="18" charset="0"/>
                <a:cs typeface="Times New Roman" panose="02020603050405020304" pitchFamily="18" charset="0"/>
              </a:rPr>
              <a:t>.</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In a waterfall model, each phase must be completed before the next phase can begin and there is no overlapping in the phases.</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 In this Waterfall model, typically, the outcome of one phase acts as the input for the next phase sequentially.</a:t>
            </a:r>
            <a:endParaRPr lang="en-US" sz="2400">
              <a:latin typeface="Times New Roman" panose="02020603050405020304" pitchFamily="18" charset="0"/>
              <a:cs typeface="Times New Roman" panose="02020603050405020304" pitchFamily="18" charset="0"/>
            </a:endParaRPr>
          </a:p>
          <a:p>
            <a:pPr algn="just">
              <a:lnSpc>
                <a:spcPct val="150000"/>
              </a:lnSpc>
            </a:pPr>
            <a:endParaRPr lang="en-US" sz="24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406455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923C-5B99-02ED-3805-3D8CD93FFFDB}"/>
              </a:ext>
            </a:extLst>
          </p:cNvPr>
          <p:cNvSpPr>
            <a:spLocks noGrp="1"/>
          </p:cNvSpPr>
          <p:nvPr>
            <p:ph type="title"/>
          </p:nvPr>
        </p:nvSpPr>
        <p:spPr>
          <a:xfrm>
            <a:off x="609480" y="273600"/>
            <a:ext cx="9734992" cy="1144800"/>
          </a:xfrm>
        </p:spPr>
        <p:txBody>
          <a:bodyPr/>
          <a:lstStyle/>
          <a:p>
            <a:r>
              <a:rPr lang="en-US" sz="2400" b="1">
                <a:latin typeface="Times New Roman" panose="02020603050405020304" pitchFamily="18" charset="0"/>
                <a:cs typeface="Times New Roman" panose="02020603050405020304" pitchFamily="18" charset="0"/>
              </a:rPr>
              <a:t>SOFTWARE</a:t>
            </a:r>
            <a:endParaRPr lang="en-IN" sz="24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C134B0E-8895-6783-AECB-A47D691B36C5}"/>
              </a:ext>
            </a:extLst>
          </p:cNvPr>
          <p:cNvSpPr>
            <a:spLocks noGrp="1"/>
          </p:cNvSpPr>
          <p:nvPr>
            <p:ph type="subTitle" idx="1"/>
          </p:nvPr>
        </p:nvSpPr>
        <p:spPr>
          <a:xfrm>
            <a:off x="479374" y="1779640"/>
            <a:ext cx="10657185" cy="4804760"/>
          </a:xfrm>
        </p:spPr>
        <p:txBody>
          <a:bodyPr/>
          <a:lstStyle/>
          <a:p>
            <a:pPr algn="just">
              <a:lnSpc>
                <a:spcPct val="150000"/>
              </a:lnSpc>
            </a:pPr>
            <a:endParaRPr lang="en-US"/>
          </a:p>
          <a:p>
            <a:pPr algn="just">
              <a:lnSpc>
                <a:spcPct val="150000"/>
              </a:lnSpc>
            </a:pPr>
            <a:endParaRPr lang="en-US"/>
          </a:p>
          <a:p>
            <a:pPr algn="just">
              <a:lnSpc>
                <a:spcPct val="150000"/>
              </a:lnSpc>
            </a:pPr>
            <a:r>
              <a:rPr lang="en-US"/>
              <a:t>Software is a collection of Computer Programs that performs a task.</a:t>
            </a:r>
          </a:p>
          <a:p>
            <a:pPr algn="just">
              <a:lnSpc>
                <a:spcPct val="150000"/>
              </a:lnSpc>
            </a:pPr>
            <a:r>
              <a:rPr lang="en-US" err="1"/>
              <a:t>Eg</a:t>
            </a:r>
            <a:r>
              <a:rPr lang="en-US"/>
              <a:t>) Mobile without Apps</a:t>
            </a:r>
          </a:p>
          <a:p>
            <a:pPr algn="just">
              <a:lnSpc>
                <a:spcPct val="150000"/>
              </a:lnSpc>
            </a:pPr>
            <a:r>
              <a:rPr lang="en-US"/>
              <a:t> </a:t>
            </a:r>
            <a:r>
              <a:rPr lang="en-US" err="1"/>
              <a:t>Prgrams</a:t>
            </a:r>
            <a:r>
              <a:rPr lang="en-US"/>
              <a:t>- Set of Instructions</a:t>
            </a:r>
          </a:p>
          <a:p>
            <a:pPr algn="just">
              <a:lnSpc>
                <a:spcPct val="150000"/>
              </a:lnSpc>
            </a:pPr>
            <a:r>
              <a:rPr lang="en-US" err="1"/>
              <a:t>Softwares</a:t>
            </a:r>
            <a:r>
              <a:rPr lang="en-US"/>
              <a:t>- </a:t>
            </a:r>
            <a:r>
              <a:rPr lang="en-US" b="1" u="sng"/>
              <a:t>1. System </a:t>
            </a:r>
            <a:r>
              <a:rPr lang="en-US" b="1" u="sng" err="1"/>
              <a:t>Softwares</a:t>
            </a:r>
            <a:r>
              <a:rPr lang="en-US" b="1" u="sng"/>
              <a:t> </a:t>
            </a:r>
            <a:r>
              <a:rPr lang="en-US"/>
              <a:t>(Device Drivers, Utility Files, (Docs) ,Operating </a:t>
            </a:r>
            <a:r>
              <a:rPr lang="en-US" err="1"/>
              <a:t>System,Servers</a:t>
            </a:r>
            <a:r>
              <a:rPr lang="en-US"/>
              <a:t>)</a:t>
            </a:r>
          </a:p>
          <a:p>
            <a:pPr algn="just">
              <a:lnSpc>
                <a:spcPct val="150000"/>
              </a:lnSpc>
            </a:pPr>
            <a:r>
              <a:rPr lang="en-US"/>
              <a:t>                - Will helps to run the Systems</a:t>
            </a:r>
          </a:p>
          <a:p>
            <a:pPr algn="just">
              <a:lnSpc>
                <a:spcPct val="150000"/>
              </a:lnSpc>
            </a:pPr>
            <a:r>
              <a:rPr lang="en-US"/>
              <a:t>Accessories connected to Computer(Mouse/Keyboard/Printer)</a:t>
            </a:r>
          </a:p>
          <a:p>
            <a:pPr algn="just">
              <a:lnSpc>
                <a:spcPct val="150000"/>
              </a:lnSpc>
            </a:pPr>
            <a:r>
              <a:rPr lang="en-US" b="1" u="sng"/>
              <a:t>2. Programming Software</a:t>
            </a:r>
            <a:r>
              <a:rPr lang="en-US"/>
              <a:t>-Compilers, Debuggers, Interpreters</a:t>
            </a:r>
          </a:p>
          <a:p>
            <a:pPr algn="just">
              <a:lnSpc>
                <a:spcPct val="150000"/>
              </a:lnSpc>
            </a:pPr>
            <a:r>
              <a:rPr lang="en-US"/>
              <a:t>	-&gt; Input-&gt; Process-&gt;Output { Internal Process}</a:t>
            </a:r>
          </a:p>
          <a:p>
            <a:pPr algn="just">
              <a:lnSpc>
                <a:spcPct val="150000"/>
              </a:lnSpc>
            </a:pPr>
            <a:r>
              <a:rPr lang="en-US"/>
              <a:t>-&gt;Internal </a:t>
            </a:r>
            <a:r>
              <a:rPr lang="en-US" err="1"/>
              <a:t>Softwares</a:t>
            </a:r>
            <a:endParaRPr lang="en-US"/>
          </a:p>
          <a:p>
            <a:pPr algn="just">
              <a:lnSpc>
                <a:spcPct val="150000"/>
              </a:lnSpc>
            </a:pPr>
            <a:r>
              <a:rPr lang="en-US" b="1" u="sng"/>
              <a:t>3. Application Software- </a:t>
            </a:r>
            <a:r>
              <a:rPr lang="en-US"/>
              <a:t>The users will use the Software </a:t>
            </a:r>
          </a:p>
          <a:p>
            <a:pPr algn="just">
              <a:lnSpc>
                <a:spcPct val="150000"/>
              </a:lnSpc>
            </a:pPr>
            <a:r>
              <a:rPr lang="en-US"/>
              <a:t>Web Applications ( Amazon/Flipkart)</a:t>
            </a:r>
          </a:p>
          <a:p>
            <a:pPr algn="just">
              <a:lnSpc>
                <a:spcPct val="150000"/>
              </a:lnSpc>
            </a:pPr>
            <a:r>
              <a:rPr lang="en-US"/>
              <a:t>Mobile Applications (</a:t>
            </a:r>
            <a:r>
              <a:rPr lang="en-US" err="1"/>
              <a:t>Playstore</a:t>
            </a:r>
            <a:r>
              <a:rPr lang="en-US"/>
              <a:t> Downloads)</a:t>
            </a:r>
          </a:p>
          <a:p>
            <a:pPr algn="just">
              <a:lnSpc>
                <a:spcPct val="150000"/>
              </a:lnSpc>
            </a:pPr>
            <a:r>
              <a:rPr lang="en-US"/>
              <a:t>Desktop Applications ( MS </a:t>
            </a:r>
            <a:r>
              <a:rPr lang="en-US" err="1"/>
              <a:t>word,Notepad</a:t>
            </a:r>
            <a:r>
              <a:rPr lang="en-US"/>
              <a:t>)</a:t>
            </a:r>
          </a:p>
          <a:p>
            <a:pPr algn="just">
              <a:lnSpc>
                <a:spcPct val="150000"/>
              </a:lnSpc>
            </a:pPr>
            <a:endParaRPr lang="en-US"/>
          </a:p>
          <a:p>
            <a:pPr algn="just">
              <a:lnSpc>
                <a:spcPct val="150000"/>
              </a:lnSpc>
            </a:pPr>
            <a:endParaRPr lang="en-US"/>
          </a:p>
          <a:p>
            <a:pPr algn="just">
              <a:lnSpc>
                <a:spcPct val="150000"/>
              </a:lnSpc>
            </a:pPr>
            <a:endParaRPr lang="en-IN"/>
          </a:p>
        </p:txBody>
      </p:sp>
    </p:spTree>
    <p:extLst>
      <p:ext uri="{BB962C8B-B14F-4D97-AF65-F5344CB8AC3E}">
        <p14:creationId xmlns:p14="http://schemas.microsoft.com/office/powerpoint/2010/main" val="1416719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97B0-7FD2-CC49-3BC9-C280274321F4}"/>
              </a:ext>
            </a:extLst>
          </p:cNvPr>
          <p:cNvSpPr>
            <a:spLocks noGrp="1"/>
          </p:cNvSpPr>
          <p:nvPr>
            <p:ph type="title"/>
          </p:nvPr>
        </p:nvSpPr>
        <p:spPr/>
        <p:txBody>
          <a:bodyPr/>
          <a:lstStyle/>
          <a:p>
            <a:r>
              <a:rPr lang="en-US"/>
              <a:t>WATERFALL MODEL</a:t>
            </a:r>
            <a:endParaRPr lang="en-IN"/>
          </a:p>
        </p:txBody>
      </p:sp>
      <p:pic>
        <p:nvPicPr>
          <p:cNvPr id="4098" name="Picture 2" descr="SDLC Waterfall Model">
            <a:extLst>
              <a:ext uri="{FF2B5EF4-FFF2-40B4-BE49-F238E27FC236}">
                <a16:creationId xmlns:a16="http://schemas.microsoft.com/office/drawing/2014/main" id="{0DCCC00C-2D43-2D47-1E8B-3CCB11B9D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1519238"/>
            <a:ext cx="5665812" cy="493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11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EEF8-40FB-3C3C-722A-D420EB5D1E43}"/>
              </a:ext>
            </a:extLst>
          </p:cNvPr>
          <p:cNvSpPr>
            <a:spLocks noGrp="1"/>
          </p:cNvSpPr>
          <p:nvPr>
            <p:ph type="title"/>
          </p:nvPr>
        </p:nvSpPr>
        <p:spPr/>
        <p:txBody>
          <a:bodyPr/>
          <a:lstStyle/>
          <a:p>
            <a:r>
              <a:rPr lang="en-IN"/>
              <a:t>Advantages of Waterfall Model</a:t>
            </a:r>
          </a:p>
        </p:txBody>
      </p:sp>
      <p:sp>
        <p:nvSpPr>
          <p:cNvPr id="3" name="Subtitle 2">
            <a:extLst>
              <a:ext uri="{FF2B5EF4-FFF2-40B4-BE49-F238E27FC236}">
                <a16:creationId xmlns:a16="http://schemas.microsoft.com/office/drawing/2014/main" id="{7F2A87AA-657D-E957-E578-63472B1D87E0}"/>
              </a:ext>
            </a:extLst>
          </p:cNvPr>
          <p:cNvSpPr>
            <a:spLocks noGrp="1"/>
          </p:cNvSpPr>
          <p:nvPr>
            <p:ph type="subTitle" idx="1"/>
          </p:nvPr>
        </p:nvSpPr>
        <p:spPr>
          <a:xfrm>
            <a:off x="609480" y="1604520"/>
            <a:ext cx="10972440" cy="4704800"/>
          </a:xfrm>
        </p:spPr>
        <p:txBody>
          <a:bodyPr/>
          <a:lstStyle/>
          <a:p>
            <a:pPr algn="just">
              <a:lnSpc>
                <a:spcPct val="150000"/>
              </a:lnSpc>
            </a:pPr>
            <a:r>
              <a:rPr lang="en-IN" sz="2400">
                <a:latin typeface="Times New Roman" panose="02020603050405020304" pitchFamily="18" charset="0"/>
                <a:cs typeface="Times New Roman" panose="02020603050405020304" pitchFamily="18" charset="0"/>
              </a:rPr>
              <a:t>Quality of the Product will be Good</a:t>
            </a:r>
          </a:p>
          <a:p>
            <a:pPr algn="just">
              <a:lnSpc>
                <a:spcPct val="150000"/>
              </a:lnSpc>
            </a:pPr>
            <a:r>
              <a:rPr lang="en-IN" sz="2400">
                <a:latin typeface="Times New Roman" panose="02020603050405020304" pitchFamily="18" charset="0"/>
                <a:cs typeface="Times New Roman" panose="02020603050405020304" pitchFamily="18" charset="0"/>
              </a:rPr>
              <a:t>Since requirements changes are not allowed chances of finding bugs will be less</a:t>
            </a:r>
          </a:p>
          <a:p>
            <a:pPr algn="just">
              <a:lnSpc>
                <a:spcPct val="150000"/>
              </a:lnSpc>
            </a:pPr>
            <a:r>
              <a:rPr lang="en-IN" sz="2400">
                <a:latin typeface="Times New Roman" panose="02020603050405020304" pitchFamily="18" charset="0"/>
                <a:cs typeface="Times New Roman" panose="02020603050405020304" pitchFamily="18" charset="0"/>
              </a:rPr>
              <a:t>Initial investments is less since the testers are hired at the later stages</a:t>
            </a:r>
          </a:p>
          <a:p>
            <a:pPr algn="just">
              <a:lnSpc>
                <a:spcPct val="150000"/>
              </a:lnSpc>
            </a:pPr>
            <a:r>
              <a:rPr lang="en-IN" sz="2400">
                <a:latin typeface="Times New Roman" panose="02020603050405020304" pitchFamily="18" charset="0"/>
                <a:cs typeface="Times New Roman" panose="02020603050405020304" pitchFamily="18" charset="0"/>
              </a:rPr>
              <a:t>Preferred for smaller projects where requirements are freezed</a:t>
            </a:r>
          </a:p>
          <a:p>
            <a:pPr algn="just">
              <a:lnSpc>
                <a:spcPct val="150000"/>
              </a:lnSpc>
            </a:pPr>
            <a:r>
              <a:rPr lang="en-IN" sz="2400" u="sng">
                <a:latin typeface="Times New Roman" panose="02020603050405020304" pitchFamily="18" charset="0"/>
                <a:cs typeface="Times New Roman" panose="02020603050405020304" pitchFamily="18" charset="0"/>
              </a:rPr>
              <a:t>Disadvantages</a:t>
            </a:r>
          </a:p>
          <a:p>
            <a:pPr algn="just">
              <a:lnSpc>
                <a:spcPct val="150000"/>
              </a:lnSpc>
            </a:pPr>
            <a:r>
              <a:rPr lang="en-IN" sz="2400">
                <a:latin typeface="Times New Roman" panose="02020603050405020304" pitchFamily="18" charset="0"/>
                <a:cs typeface="Times New Roman" panose="02020603050405020304" pitchFamily="18" charset="0"/>
              </a:rPr>
              <a:t>Requirement changes are not allowed</a:t>
            </a:r>
          </a:p>
          <a:p>
            <a:pPr algn="just">
              <a:lnSpc>
                <a:spcPct val="150000"/>
              </a:lnSpc>
            </a:pPr>
            <a:r>
              <a:rPr lang="en-IN" sz="2400">
                <a:latin typeface="Times New Roman" panose="02020603050405020304" pitchFamily="18" charset="0"/>
                <a:cs typeface="Times New Roman" panose="02020603050405020304" pitchFamily="18" charset="0"/>
              </a:rPr>
              <a:t>Backtracking is not possible</a:t>
            </a:r>
          </a:p>
          <a:p>
            <a:pPr algn="just">
              <a:lnSpc>
                <a:spcPct val="150000"/>
              </a:lnSpc>
            </a:pPr>
            <a:r>
              <a:rPr lang="en-IN" sz="2400">
                <a:latin typeface="Times New Roman" panose="02020603050405020304" pitchFamily="18" charset="0"/>
                <a:cs typeface="Times New Roman" panose="02020603050405020304" pitchFamily="18" charset="0"/>
              </a:rPr>
              <a:t>If there  is defect in the requirement phases, it will continue in the later phases</a:t>
            </a:r>
          </a:p>
          <a:p>
            <a:pPr algn="just">
              <a:lnSpc>
                <a:spcPct val="150000"/>
              </a:lnSpc>
            </a:pP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3016-07D0-AAD2-E347-FBC68E45544E}"/>
              </a:ext>
            </a:extLst>
          </p:cNvPr>
          <p:cNvSpPr>
            <a:spLocks noGrp="1"/>
          </p:cNvSpPr>
          <p:nvPr>
            <p:ph type="title"/>
          </p:nvPr>
        </p:nvSpPr>
        <p:spPr/>
        <p:txBody>
          <a:bodyPr/>
          <a:lstStyle/>
          <a:p>
            <a:r>
              <a:rPr lang="en-US"/>
              <a:t>SPIRAL MODEL</a:t>
            </a:r>
            <a:endParaRPr lang="en-IN"/>
          </a:p>
        </p:txBody>
      </p:sp>
      <p:pic>
        <p:nvPicPr>
          <p:cNvPr id="5122" name="Picture 2" descr="SDLC Spiral Model">
            <a:extLst>
              <a:ext uri="{FF2B5EF4-FFF2-40B4-BE49-F238E27FC236}">
                <a16:creationId xmlns:a16="http://schemas.microsoft.com/office/drawing/2014/main" id="{AEA958F5-2108-6B2C-3E8F-E13C262EC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60" y="2276872"/>
            <a:ext cx="4019873"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745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C80D-5F5D-6A56-14E1-1D31DA347DCB}"/>
              </a:ext>
            </a:extLst>
          </p:cNvPr>
          <p:cNvSpPr>
            <a:spLocks noGrp="1"/>
          </p:cNvSpPr>
          <p:nvPr>
            <p:ph type="title"/>
          </p:nvPr>
        </p:nvSpPr>
        <p:spPr>
          <a:xfrm>
            <a:off x="609480" y="273600"/>
            <a:ext cx="8870896" cy="1144800"/>
          </a:xfrm>
        </p:spPr>
        <p:txBody>
          <a:bodyPr/>
          <a:lstStyle/>
          <a:p>
            <a:r>
              <a:rPr lang="en-US"/>
              <a:t>SPIRAL MODEL…</a:t>
            </a:r>
            <a:endParaRPr lang="en-IN"/>
          </a:p>
        </p:txBody>
      </p:sp>
      <p:sp>
        <p:nvSpPr>
          <p:cNvPr id="3" name="Subtitle 2">
            <a:extLst>
              <a:ext uri="{FF2B5EF4-FFF2-40B4-BE49-F238E27FC236}">
                <a16:creationId xmlns:a16="http://schemas.microsoft.com/office/drawing/2014/main" id="{F2CE8C87-D95F-8339-3F54-DBE4BCD15E3E}"/>
              </a:ext>
            </a:extLst>
          </p:cNvPr>
          <p:cNvSpPr>
            <a:spLocks noGrp="1"/>
          </p:cNvSpPr>
          <p:nvPr>
            <p:ph type="subTitle" idx="1"/>
          </p:nvPr>
        </p:nvSpPr>
        <p:spPr>
          <a:xfrm>
            <a:off x="335360" y="1124744"/>
            <a:ext cx="10225136" cy="4824536"/>
          </a:xfrm>
        </p:spPr>
        <p:txBody>
          <a:bodyPr/>
          <a:lstStyle/>
          <a:p>
            <a:pPr algn="just">
              <a:lnSpc>
                <a:spcPct val="150000"/>
              </a:lnSpc>
            </a:pPr>
            <a:endParaRPr lang="en-US" b="0" i="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b="0" i="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000000"/>
                </a:solidFill>
                <a:effectLst/>
                <a:latin typeface="Times New Roman" panose="02020603050405020304" pitchFamily="18" charset="0"/>
                <a:cs typeface="Times New Roman" panose="02020603050405020304" pitchFamily="18" charset="0"/>
              </a:rPr>
              <a:t>The spiral model has four phases. A software project repeatedly passes through these phases in iterations called Spirals.</a:t>
            </a:r>
          </a:p>
          <a:p>
            <a:pPr algn="just">
              <a:lnSpc>
                <a:spcPct val="150000"/>
              </a:lnSpc>
            </a:pPr>
            <a:r>
              <a:rPr lang="en-US" b="1" i="0" u="sng">
                <a:effectLst/>
                <a:latin typeface="Times New Roman" panose="02020603050405020304" pitchFamily="18" charset="0"/>
                <a:cs typeface="Times New Roman" panose="02020603050405020304" pitchFamily="18" charset="0"/>
              </a:rPr>
              <a:t>Identification</a:t>
            </a:r>
          </a:p>
          <a:p>
            <a:pPr algn="just">
              <a:lnSpc>
                <a:spcPct val="150000"/>
              </a:lnSpc>
            </a:pPr>
            <a:r>
              <a:rPr lang="en-US" b="0" i="0">
                <a:solidFill>
                  <a:srgbClr val="000000"/>
                </a:solidFill>
                <a:effectLst/>
                <a:latin typeface="Times New Roman" panose="02020603050405020304" pitchFamily="18" charset="0"/>
                <a:cs typeface="Times New Roman" panose="02020603050405020304" pitchFamily="18" charset="0"/>
              </a:rPr>
              <a:t>This phase starts with gathering the business requirements in the baseline spiral. In the subsequent spirals as the product matures, identification of system requirements, subsystem requirements and unit requirements are all done in this phase.</a:t>
            </a:r>
          </a:p>
          <a:p>
            <a:pPr algn="just">
              <a:lnSpc>
                <a:spcPct val="150000"/>
              </a:lnSpc>
            </a:pPr>
            <a:r>
              <a:rPr lang="en-US" b="1" i="0" u="sng">
                <a:effectLst/>
                <a:latin typeface="Times New Roman" panose="02020603050405020304" pitchFamily="18" charset="0"/>
                <a:cs typeface="Times New Roman" panose="02020603050405020304" pitchFamily="18" charset="0"/>
              </a:rPr>
              <a:t>Design</a:t>
            </a:r>
          </a:p>
          <a:p>
            <a:pPr algn="just">
              <a:lnSpc>
                <a:spcPct val="150000"/>
              </a:lnSpc>
            </a:pPr>
            <a:r>
              <a:rPr lang="en-US" b="0" i="0">
                <a:solidFill>
                  <a:srgbClr val="000000"/>
                </a:solidFill>
                <a:effectLst/>
                <a:latin typeface="Times New Roman" panose="02020603050405020304" pitchFamily="18" charset="0"/>
                <a:cs typeface="Times New Roman" panose="02020603050405020304" pitchFamily="18" charset="0"/>
              </a:rPr>
              <a:t>The Design phase starts with the conceptual design in the baseline spiral and involves architectural design, logical design of modules, physical product design and the final design in the subsequent spirals.</a:t>
            </a:r>
          </a:p>
          <a:p>
            <a:pPr algn="just">
              <a:lnSpc>
                <a:spcPct val="150000"/>
              </a:lnSpc>
            </a:pPr>
            <a:r>
              <a:rPr lang="en-US" b="1" i="0" u="sng">
                <a:effectLst/>
                <a:latin typeface="Times New Roman" panose="02020603050405020304" pitchFamily="18" charset="0"/>
                <a:cs typeface="Times New Roman" panose="02020603050405020304" pitchFamily="18" charset="0"/>
              </a:rPr>
              <a:t>Construct or Build</a:t>
            </a:r>
          </a:p>
          <a:p>
            <a:pPr algn="just">
              <a:lnSpc>
                <a:spcPct val="150000"/>
              </a:lnSpc>
            </a:pPr>
            <a:r>
              <a:rPr lang="en-US" b="0" i="0">
                <a:solidFill>
                  <a:srgbClr val="000000"/>
                </a:solidFill>
                <a:effectLst/>
                <a:latin typeface="Times New Roman" panose="02020603050405020304" pitchFamily="18" charset="0"/>
                <a:cs typeface="Times New Roman" panose="02020603050405020304" pitchFamily="18" charset="0"/>
              </a:rPr>
              <a:t>The Construct phase refers to production of the actual software product at every spiral. In the baseline spiral, when the product is just thought of and the design is being developed a POC (Proof of Concept) is developed in this phase to get customer feedback.</a:t>
            </a:r>
          </a:p>
          <a:p>
            <a:endParaRPr lang="en-IN"/>
          </a:p>
        </p:txBody>
      </p:sp>
    </p:spTree>
    <p:extLst>
      <p:ext uri="{BB962C8B-B14F-4D97-AF65-F5344CB8AC3E}">
        <p14:creationId xmlns:p14="http://schemas.microsoft.com/office/powerpoint/2010/main" val="2295088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FB0E-B265-6FD2-6684-98616C0FA818}"/>
              </a:ext>
            </a:extLst>
          </p:cNvPr>
          <p:cNvSpPr>
            <a:spLocks noGrp="1"/>
          </p:cNvSpPr>
          <p:nvPr>
            <p:ph type="title"/>
          </p:nvPr>
        </p:nvSpPr>
        <p:spPr>
          <a:xfrm>
            <a:off x="609480" y="273600"/>
            <a:ext cx="9734992" cy="1144800"/>
          </a:xfrm>
        </p:spPr>
        <p:txBody>
          <a:bodyPr/>
          <a:lstStyle/>
          <a:p>
            <a:r>
              <a:rPr lang="en-US"/>
              <a:t>SPIRAL MODEL…</a:t>
            </a:r>
            <a:endParaRPr lang="en-IN"/>
          </a:p>
        </p:txBody>
      </p:sp>
      <p:sp>
        <p:nvSpPr>
          <p:cNvPr id="3" name="Subtitle 2">
            <a:extLst>
              <a:ext uri="{FF2B5EF4-FFF2-40B4-BE49-F238E27FC236}">
                <a16:creationId xmlns:a16="http://schemas.microsoft.com/office/drawing/2014/main" id="{49BD79E1-FCC8-41F3-5201-85A8521E8361}"/>
              </a:ext>
            </a:extLst>
          </p:cNvPr>
          <p:cNvSpPr>
            <a:spLocks noGrp="1"/>
          </p:cNvSpPr>
          <p:nvPr>
            <p:ph type="subTitle" idx="1"/>
          </p:nvPr>
        </p:nvSpPr>
        <p:spPr/>
        <p:txBody>
          <a:bodyPr/>
          <a:lstStyle/>
          <a:p>
            <a:pPr algn="just">
              <a:lnSpc>
                <a:spcPct val="150000"/>
              </a:lnSpc>
            </a:pPr>
            <a:r>
              <a:rPr lang="en-US" sz="2400" b="1" i="0" u="sng">
                <a:effectLst/>
                <a:latin typeface="Times New Roman" panose="02020603050405020304" pitchFamily="18" charset="0"/>
                <a:cs typeface="Times New Roman" panose="02020603050405020304" pitchFamily="18" charset="0"/>
              </a:rPr>
              <a:t>Evaluation and Risk Analysis</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Risk Analysis includes identifying, estimating and monitoring the technical feasibility and management risks, such as schedule slippage and cost overrun. </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After testing the build, at the end of first iteration, the customer evaluates the software and provides feedback.</a:t>
            </a:r>
          </a:p>
          <a:p>
            <a:endParaRPr lang="en-IN"/>
          </a:p>
        </p:txBody>
      </p:sp>
    </p:spTree>
    <p:extLst>
      <p:ext uri="{BB962C8B-B14F-4D97-AF65-F5344CB8AC3E}">
        <p14:creationId xmlns:p14="http://schemas.microsoft.com/office/powerpoint/2010/main" val="240067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2C9274-BDE9-6F5C-490C-B76030574F73}"/>
              </a:ext>
            </a:extLst>
          </p:cNvPr>
          <p:cNvSpPr>
            <a:spLocks noGrp="1"/>
          </p:cNvSpPr>
          <p:nvPr>
            <p:ph type="subTitle" idx="1"/>
          </p:nvPr>
        </p:nvSpPr>
        <p:spPr>
          <a:xfrm>
            <a:off x="609480" y="476672"/>
            <a:ext cx="10023024" cy="5105128"/>
          </a:xfrm>
        </p:spPr>
        <p:txBody>
          <a:bodyPr/>
          <a:lstStyle/>
          <a:p>
            <a:pPr algn="just">
              <a:lnSpc>
                <a:spcPct val="150000"/>
              </a:lnSpc>
            </a:pPr>
            <a:endParaRPr lang="en-US" sz="2000" u="sng"/>
          </a:p>
          <a:p>
            <a:pPr algn="just">
              <a:lnSpc>
                <a:spcPct val="150000"/>
              </a:lnSpc>
            </a:pPr>
            <a:r>
              <a:rPr lang="en-US" sz="2000" u="sng"/>
              <a:t>Advantages of Spiral Model</a:t>
            </a:r>
          </a:p>
          <a:p>
            <a:pPr algn="just">
              <a:lnSpc>
                <a:spcPct val="150000"/>
              </a:lnSpc>
            </a:pPr>
            <a:r>
              <a:rPr lang="en-US" sz="2000"/>
              <a:t>Software will be released in multiple versions, Version Control Model</a:t>
            </a:r>
          </a:p>
          <a:p>
            <a:pPr algn="just">
              <a:lnSpc>
                <a:spcPct val="150000"/>
              </a:lnSpc>
            </a:pPr>
            <a:r>
              <a:rPr lang="en-US" sz="2000"/>
              <a:t>Testing is done in every cycle before go to the next cycle’</a:t>
            </a:r>
          </a:p>
          <a:p>
            <a:pPr algn="just">
              <a:lnSpc>
                <a:spcPct val="150000"/>
              </a:lnSpc>
            </a:pPr>
            <a:r>
              <a:rPr lang="en-US" sz="2000"/>
              <a:t>Customer will get to use the software for every module</a:t>
            </a:r>
          </a:p>
          <a:p>
            <a:pPr algn="just">
              <a:lnSpc>
                <a:spcPct val="150000"/>
              </a:lnSpc>
            </a:pPr>
            <a:r>
              <a:rPr lang="en-US" sz="2000"/>
              <a:t>Requirement Changes are allowed after every cycle before going to the next cycle.</a:t>
            </a:r>
          </a:p>
          <a:p>
            <a:pPr algn="just">
              <a:lnSpc>
                <a:spcPct val="150000"/>
              </a:lnSpc>
            </a:pPr>
            <a:r>
              <a:rPr lang="en-US" sz="2000" err="1"/>
              <a:t>Eg</a:t>
            </a:r>
            <a:r>
              <a:rPr lang="en-US" sz="2000"/>
              <a:t>) Gmail(Compose mail, Sent Box-Dependency)</a:t>
            </a:r>
          </a:p>
          <a:p>
            <a:pPr algn="just">
              <a:lnSpc>
                <a:spcPct val="150000"/>
              </a:lnSpc>
            </a:pPr>
            <a:r>
              <a:rPr lang="en-US" sz="2000" u="sng"/>
              <a:t>Disadvantages of Spiral Model</a:t>
            </a:r>
          </a:p>
          <a:p>
            <a:pPr algn="just">
              <a:lnSpc>
                <a:spcPct val="150000"/>
              </a:lnSpc>
            </a:pPr>
            <a:r>
              <a:rPr lang="en-US" sz="2000"/>
              <a:t>Requirement Changes are allowed in between cycle.</a:t>
            </a:r>
          </a:p>
          <a:p>
            <a:pPr algn="just">
              <a:lnSpc>
                <a:spcPct val="150000"/>
              </a:lnSpc>
            </a:pPr>
            <a:r>
              <a:rPr lang="en-US" sz="2000"/>
              <a:t>Internally we are following a waterfall model.</a:t>
            </a:r>
          </a:p>
          <a:p>
            <a:pPr algn="just">
              <a:lnSpc>
                <a:spcPct val="150000"/>
              </a:lnSpc>
            </a:pPr>
            <a:r>
              <a:rPr lang="en-US" sz="2000"/>
              <a:t>There is no testing in every phase.(every cycle , we have testing)</a:t>
            </a:r>
          </a:p>
          <a:p>
            <a:pPr algn="just">
              <a:lnSpc>
                <a:spcPct val="150000"/>
              </a:lnSpc>
            </a:pPr>
            <a:endParaRPr lang="en-US" sz="2000" u="sng"/>
          </a:p>
          <a:p>
            <a:pPr algn="just">
              <a:lnSpc>
                <a:spcPct val="150000"/>
              </a:lnSpc>
            </a:pPr>
            <a:endParaRPr lang="en-US" sz="2000" u="sng"/>
          </a:p>
          <a:p>
            <a:pPr algn="just">
              <a:lnSpc>
                <a:spcPct val="150000"/>
              </a:lnSpc>
            </a:pPr>
            <a:endParaRPr lang="en-IN" sz="2400"/>
          </a:p>
        </p:txBody>
      </p:sp>
    </p:spTree>
    <p:extLst>
      <p:ext uri="{BB962C8B-B14F-4D97-AF65-F5344CB8AC3E}">
        <p14:creationId xmlns:p14="http://schemas.microsoft.com/office/powerpoint/2010/main" val="2084202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7195-6676-BDD5-5BEA-131D4DE3ADB1}"/>
              </a:ext>
            </a:extLst>
          </p:cNvPr>
          <p:cNvSpPr>
            <a:spLocks noGrp="1"/>
          </p:cNvSpPr>
          <p:nvPr>
            <p:ph type="title"/>
          </p:nvPr>
        </p:nvSpPr>
        <p:spPr/>
        <p:txBody>
          <a:bodyPr/>
          <a:lstStyle/>
          <a:p>
            <a:r>
              <a:rPr lang="en-US"/>
              <a:t>ITERATIVE MODEL….</a:t>
            </a:r>
            <a:endParaRPr lang="en-IN"/>
          </a:p>
        </p:txBody>
      </p:sp>
      <p:sp>
        <p:nvSpPr>
          <p:cNvPr id="3" name="Subtitle 2">
            <a:extLst>
              <a:ext uri="{FF2B5EF4-FFF2-40B4-BE49-F238E27FC236}">
                <a16:creationId xmlns:a16="http://schemas.microsoft.com/office/drawing/2014/main" id="{E00B0A5B-5CFC-8E71-DC51-C5AF4DB1F213}"/>
              </a:ext>
            </a:extLst>
          </p:cNvPr>
          <p:cNvSpPr>
            <a:spLocks noGrp="1"/>
          </p:cNvSpPr>
          <p:nvPr>
            <p:ph type="subTitle" idx="1"/>
          </p:nvPr>
        </p:nvSpPr>
        <p:spPr/>
        <p:txBody>
          <a:bodyPr/>
          <a:lstStyle/>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Iterative process starts with a simple implementation of a subset of the software requirements and iteratively enhances the evolving versions until the full system is implemented. </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At each iteration, design modifications are made and new functional capabilities are added. </a:t>
            </a:r>
          </a:p>
          <a:p>
            <a:pPr algn="just">
              <a:lnSpc>
                <a:spcPct val="150000"/>
              </a:lnSpc>
            </a:pPr>
            <a:r>
              <a:rPr lang="en-US" sz="2400" b="0" i="0">
                <a:solidFill>
                  <a:srgbClr val="000000"/>
                </a:solidFill>
                <a:effectLst/>
                <a:latin typeface="Times New Roman" panose="02020603050405020304" pitchFamily="18" charset="0"/>
                <a:cs typeface="Times New Roman" panose="02020603050405020304" pitchFamily="18" charset="0"/>
              </a:rPr>
              <a:t>The basic idea behind this method is to develop a system through repeated cycles (iterative) and in smaller portions at a time (incremental).</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256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D6EB-D9DE-C7F6-555B-73E8AB74EB3B}"/>
              </a:ext>
            </a:extLst>
          </p:cNvPr>
          <p:cNvSpPr>
            <a:spLocks noGrp="1"/>
          </p:cNvSpPr>
          <p:nvPr>
            <p:ph type="title"/>
          </p:nvPr>
        </p:nvSpPr>
        <p:spPr/>
        <p:txBody>
          <a:bodyPr/>
          <a:lstStyle/>
          <a:p>
            <a:r>
              <a:rPr lang="en-IN" b="0" i="0">
                <a:solidFill>
                  <a:srgbClr val="000000"/>
                </a:solidFill>
                <a:effectLst/>
                <a:latin typeface="Heebo" pitchFamily="2" charset="-79"/>
                <a:cs typeface="Heebo" pitchFamily="2" charset="-79"/>
              </a:rPr>
              <a:t>Iterative Model - Design</a:t>
            </a:r>
            <a:br>
              <a:rPr lang="en-IN" b="0" i="0">
                <a:solidFill>
                  <a:srgbClr val="000000"/>
                </a:solidFill>
                <a:effectLst/>
                <a:latin typeface="Heebo" pitchFamily="2" charset="-79"/>
                <a:cs typeface="Heebo" pitchFamily="2" charset="-79"/>
              </a:rPr>
            </a:br>
            <a:endParaRPr lang="en-IN"/>
          </a:p>
        </p:txBody>
      </p:sp>
      <p:sp>
        <p:nvSpPr>
          <p:cNvPr id="3" name="Subtitle 2">
            <a:extLst>
              <a:ext uri="{FF2B5EF4-FFF2-40B4-BE49-F238E27FC236}">
                <a16:creationId xmlns:a16="http://schemas.microsoft.com/office/drawing/2014/main" id="{E722D6BA-B7BF-894B-9316-FDA3BE8C522C}"/>
              </a:ext>
            </a:extLst>
          </p:cNvPr>
          <p:cNvSpPr>
            <a:spLocks noGrp="1"/>
          </p:cNvSpPr>
          <p:nvPr>
            <p:ph type="subTitle" idx="1"/>
          </p:nvPr>
        </p:nvSpPr>
        <p:spPr>
          <a:xfrm>
            <a:off x="565667" y="1471941"/>
            <a:ext cx="9850813" cy="5112459"/>
          </a:xfrm>
        </p:spPr>
        <p:txBody>
          <a:bodyPr/>
          <a:lstStyle/>
          <a:p>
            <a:endParaRPr lang="en-IN"/>
          </a:p>
        </p:txBody>
      </p:sp>
      <p:pic>
        <p:nvPicPr>
          <p:cNvPr id="6146" name="Picture 2" descr="SDLC Iterative Model">
            <a:extLst>
              <a:ext uri="{FF2B5EF4-FFF2-40B4-BE49-F238E27FC236}">
                <a16:creationId xmlns:a16="http://schemas.microsoft.com/office/drawing/2014/main" id="{CB034622-ECB4-7460-A367-7F1D7B1EE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2194560"/>
            <a:ext cx="5130800" cy="297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71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2CE1-9BFD-1EF9-C4CC-DD22DA4AD260}"/>
              </a:ext>
            </a:extLst>
          </p:cNvPr>
          <p:cNvSpPr>
            <a:spLocks noGrp="1"/>
          </p:cNvSpPr>
          <p:nvPr>
            <p:ph type="title"/>
          </p:nvPr>
        </p:nvSpPr>
        <p:spPr/>
        <p:txBody>
          <a:bodyPr/>
          <a:lstStyle/>
          <a:p>
            <a:r>
              <a:rPr lang="en-US"/>
              <a:t>PROTOTYPING AND RAD (Rapid Application Development) MODEL</a:t>
            </a:r>
            <a:endParaRPr lang="en-IN"/>
          </a:p>
        </p:txBody>
      </p:sp>
      <p:sp>
        <p:nvSpPr>
          <p:cNvPr id="3" name="Subtitle 2">
            <a:extLst>
              <a:ext uri="{FF2B5EF4-FFF2-40B4-BE49-F238E27FC236}">
                <a16:creationId xmlns:a16="http://schemas.microsoft.com/office/drawing/2014/main" id="{27DB26C9-CA6A-F071-B68E-A368DC6FB38B}"/>
              </a:ext>
            </a:extLst>
          </p:cNvPr>
          <p:cNvSpPr>
            <a:spLocks noGrp="1"/>
          </p:cNvSpPr>
          <p:nvPr>
            <p:ph type="subTitle" idx="1"/>
          </p:nvPr>
        </p:nvSpPr>
        <p:spPr/>
        <p:txBody>
          <a:bodyPr/>
          <a:lstStyle/>
          <a:p>
            <a:pPr algn="just">
              <a:lnSpc>
                <a:spcPct val="150000"/>
              </a:lnSpc>
            </a:pPr>
            <a:r>
              <a:rPr lang="en-US" sz="2000" b="0" i="0">
                <a:solidFill>
                  <a:srgbClr val="273239"/>
                </a:solidFill>
                <a:effectLst/>
                <a:latin typeface="Times New Roman" panose="02020603050405020304" pitchFamily="18" charset="0"/>
                <a:cs typeface="Times New Roman" panose="02020603050405020304" pitchFamily="18" charset="0"/>
              </a:rPr>
              <a:t>The Rapid Application Development Model was first proposed by IBM in the 1980s.</a:t>
            </a:r>
          </a:p>
          <a:p>
            <a:pPr algn="just">
              <a:lnSpc>
                <a:spcPct val="150000"/>
              </a:lnSpc>
            </a:pPr>
            <a:r>
              <a:rPr lang="en-US" sz="2000" b="0" i="0">
                <a:solidFill>
                  <a:srgbClr val="273239"/>
                </a:solidFill>
                <a:effectLst/>
                <a:latin typeface="Times New Roman" panose="02020603050405020304" pitchFamily="18" charset="0"/>
                <a:cs typeface="Times New Roman" panose="02020603050405020304" pitchFamily="18" charset="0"/>
              </a:rPr>
              <a:t>A software project can be implemented using this model if the project can be broken down into small modules wherein each module can be assigned independently to separate teams.</a:t>
            </a:r>
          </a:p>
          <a:p>
            <a:pPr algn="just">
              <a:lnSpc>
                <a:spcPct val="150000"/>
              </a:lnSpc>
            </a:pPr>
            <a:r>
              <a:rPr lang="en-US" sz="2000" b="0" i="0">
                <a:solidFill>
                  <a:srgbClr val="273239"/>
                </a:solidFill>
                <a:effectLst/>
                <a:latin typeface="Times New Roman" panose="02020603050405020304" pitchFamily="18" charset="0"/>
                <a:cs typeface="Times New Roman" panose="02020603050405020304" pitchFamily="18" charset="0"/>
              </a:rPr>
              <a:t> These modules can finally be combined to form the final product. </a:t>
            </a:r>
          </a:p>
          <a:p>
            <a:pPr algn="just">
              <a:lnSpc>
                <a:spcPct val="150000"/>
              </a:lnSpc>
            </a:pPr>
            <a:r>
              <a:rPr lang="en-US" sz="2000" b="0" i="0">
                <a:solidFill>
                  <a:srgbClr val="273239"/>
                </a:solidFill>
                <a:effectLst/>
                <a:latin typeface="Times New Roman" panose="02020603050405020304" pitchFamily="18" charset="0"/>
                <a:cs typeface="Times New Roman" panose="02020603050405020304" pitchFamily="18" charset="0"/>
              </a:rPr>
              <a:t>Development of each module involves the various basic steps as in the waterfall model </a:t>
            </a:r>
            <a:r>
              <a:rPr lang="en-US" sz="2000" b="0" i="0" err="1">
                <a:solidFill>
                  <a:srgbClr val="273239"/>
                </a:solidFill>
                <a:effectLst/>
                <a:latin typeface="Times New Roman" panose="02020603050405020304" pitchFamily="18" charset="0"/>
                <a:cs typeface="Times New Roman" panose="02020603050405020304" pitchFamily="18" charset="0"/>
              </a:rPr>
              <a:t>i.e</a:t>
            </a:r>
            <a:r>
              <a:rPr lang="en-US" sz="2000" b="0" i="0">
                <a:solidFill>
                  <a:srgbClr val="273239"/>
                </a:solidFill>
                <a:effectLst/>
                <a:latin typeface="Times New Roman" panose="02020603050405020304" pitchFamily="18" charset="0"/>
                <a:cs typeface="Times New Roman" panose="02020603050405020304" pitchFamily="18" charset="0"/>
              </a:rPr>
              <a:t> analyzing, designing, coding, and then testing, etc.</a:t>
            </a:r>
          </a:p>
          <a:p>
            <a:pPr algn="just">
              <a:lnSpc>
                <a:spcPct val="150000"/>
              </a:lnSpc>
            </a:pPr>
            <a:r>
              <a:rPr lang="en-US" sz="2000">
                <a:solidFill>
                  <a:srgbClr val="273239"/>
                </a:solidFill>
                <a:latin typeface="Times New Roman" panose="02020603050405020304" pitchFamily="18" charset="0"/>
                <a:cs typeface="Times New Roman" panose="02020603050405020304" pitchFamily="18" charset="0"/>
              </a:rPr>
              <a:t>Prototype is a sample , blueprint of the software.</a:t>
            </a:r>
          </a:p>
          <a:p>
            <a:pPr algn="just">
              <a:lnSpc>
                <a:spcPct val="150000"/>
              </a:lnSpc>
            </a:pPr>
            <a:r>
              <a:rPr lang="en-US" sz="2000" b="0" i="0">
                <a:solidFill>
                  <a:srgbClr val="273239"/>
                </a:solidFill>
                <a:effectLst/>
                <a:latin typeface="Times New Roman" panose="02020603050405020304" pitchFamily="18" charset="0"/>
                <a:cs typeface="Times New Roman" panose="02020603050405020304" pitchFamily="18" charset="0"/>
              </a:rPr>
              <a:t>Get the initial requirements from customer-&gt;develop the prototype-&gt;show this to customer-&gt;we will start design, coding, testing</a:t>
            </a:r>
          </a:p>
          <a:p>
            <a:pPr algn="just">
              <a:lnSpc>
                <a:spcPct val="150000"/>
              </a:lnSpc>
            </a:pPr>
            <a:r>
              <a:rPr lang="en-US" sz="2000" err="1">
                <a:solidFill>
                  <a:srgbClr val="273239"/>
                </a:solidFill>
                <a:latin typeface="Times New Roman" panose="02020603050405020304" pitchFamily="18" charset="0"/>
                <a:cs typeface="Times New Roman" panose="02020603050405020304" pitchFamily="18" charset="0"/>
              </a:rPr>
              <a:t>Eg</a:t>
            </a:r>
            <a:r>
              <a:rPr lang="en-US" sz="2000">
                <a:solidFill>
                  <a:srgbClr val="273239"/>
                </a:solidFill>
                <a:latin typeface="Times New Roman" panose="02020603050405020304" pitchFamily="18" charset="0"/>
                <a:cs typeface="Times New Roman" panose="02020603050405020304" pitchFamily="18" charset="0"/>
              </a:rPr>
              <a:t>) Model House</a:t>
            </a:r>
            <a:endParaRPr lang="en-US" sz="2000" b="0" i="0">
              <a:solidFill>
                <a:srgbClr val="273239"/>
              </a:solidFill>
              <a:effectLst/>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638613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EEB2-6784-2D8A-8565-BE8464A73F53}"/>
              </a:ext>
            </a:extLst>
          </p:cNvPr>
          <p:cNvSpPr>
            <a:spLocks noGrp="1"/>
          </p:cNvSpPr>
          <p:nvPr>
            <p:ph type="title"/>
          </p:nvPr>
        </p:nvSpPr>
        <p:spPr/>
        <p:txBody>
          <a:bodyPr/>
          <a:lstStyle/>
          <a:p>
            <a:r>
              <a:rPr lang="en-US" sz="2000" b="1" i="0">
                <a:solidFill>
                  <a:srgbClr val="273239"/>
                </a:solidFill>
                <a:effectLst/>
                <a:latin typeface="Times New Roman" panose="02020603050405020304" pitchFamily="18" charset="0"/>
                <a:cs typeface="Times New Roman" panose="02020603050405020304" pitchFamily="18" charset="0"/>
              </a:rPr>
              <a:t>This model consists of 4 basic phases:</a:t>
            </a:r>
            <a:endParaRPr lang="en-IN" sz="20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131B1CE-58A2-6B1E-2345-A046E9BD8092}"/>
              </a:ext>
            </a:extLst>
          </p:cNvPr>
          <p:cNvSpPr>
            <a:spLocks noGrp="1"/>
          </p:cNvSpPr>
          <p:nvPr>
            <p:ph type="subTitle" idx="1"/>
          </p:nvPr>
        </p:nvSpPr>
        <p:spPr>
          <a:xfrm>
            <a:off x="609480" y="1604520"/>
            <a:ext cx="9951016" cy="4776808"/>
          </a:xfrm>
        </p:spPr>
        <p:txBody>
          <a:bodyPr/>
          <a:lstStyle/>
          <a:p>
            <a:pPr algn="just" fontAlgn="base">
              <a:lnSpc>
                <a:spcPct val="150000"/>
              </a:lnSpc>
              <a:buFont typeface="+mj-lt"/>
              <a:buAutoNum type="arabicPeriod"/>
            </a:pPr>
            <a:r>
              <a:rPr lang="en-US" sz="2000" b="1" i="0">
                <a:solidFill>
                  <a:srgbClr val="273239"/>
                </a:solidFill>
                <a:effectLst/>
                <a:latin typeface="Times New Roman" panose="02020603050405020304" pitchFamily="18" charset="0"/>
                <a:cs typeface="Times New Roman" panose="02020603050405020304" pitchFamily="18" charset="0"/>
              </a:rPr>
              <a:t>Requirements Planning –</a:t>
            </a:r>
            <a:r>
              <a:rPr lang="en-US" sz="2000" b="0" i="0">
                <a:solidFill>
                  <a:srgbClr val="273239"/>
                </a:solidFill>
                <a:effectLst/>
                <a:latin typeface="Times New Roman" panose="02020603050405020304" pitchFamily="18" charset="0"/>
                <a:cs typeface="Times New Roman" panose="02020603050405020304" pitchFamily="18" charset="0"/>
              </a:rPr>
              <a:t> It involves the use of various techniques used in requirements elicitation like brainstorming, task analysis, form analysis, user scenarios, FAST (Facilitated Application Development Technique), etc. </a:t>
            </a:r>
          </a:p>
          <a:p>
            <a:pPr algn="just" fontAlgn="base">
              <a:lnSpc>
                <a:spcPct val="150000"/>
              </a:lnSpc>
              <a:buFont typeface="+mj-lt"/>
              <a:buAutoNum type="arabicPeriod"/>
            </a:pPr>
            <a:r>
              <a:rPr lang="en-US" sz="2000" b="1" i="0">
                <a:solidFill>
                  <a:srgbClr val="273239"/>
                </a:solidFill>
                <a:effectLst/>
                <a:latin typeface="Times New Roman" panose="02020603050405020304" pitchFamily="18" charset="0"/>
                <a:cs typeface="Times New Roman" panose="02020603050405020304" pitchFamily="18" charset="0"/>
              </a:rPr>
              <a:t>User Description –</a:t>
            </a:r>
            <a:r>
              <a:rPr lang="en-US" sz="2000" b="0" i="0">
                <a:solidFill>
                  <a:srgbClr val="273239"/>
                </a:solidFill>
                <a:effectLst/>
                <a:latin typeface="Times New Roman" panose="02020603050405020304" pitchFamily="18" charset="0"/>
                <a:cs typeface="Times New Roman" panose="02020603050405020304" pitchFamily="18" charset="0"/>
              </a:rPr>
              <a:t> This phase consists of taking user feedback and building the prototype using developer tools. In other words, it includes re-examination and validation of the data collected in the first phase. </a:t>
            </a:r>
          </a:p>
          <a:p>
            <a:pPr algn="just" fontAlgn="base">
              <a:lnSpc>
                <a:spcPct val="150000"/>
              </a:lnSpc>
              <a:buFont typeface="+mj-lt"/>
              <a:buAutoNum type="arabicPeriod"/>
            </a:pPr>
            <a:r>
              <a:rPr lang="en-US" sz="2000" b="1" i="0">
                <a:solidFill>
                  <a:srgbClr val="273239"/>
                </a:solidFill>
                <a:effectLst/>
                <a:latin typeface="Times New Roman" panose="02020603050405020304" pitchFamily="18" charset="0"/>
                <a:cs typeface="Times New Roman" panose="02020603050405020304" pitchFamily="18" charset="0"/>
              </a:rPr>
              <a:t>Construction –</a:t>
            </a:r>
            <a:r>
              <a:rPr lang="en-US" sz="2000" b="0" i="0">
                <a:solidFill>
                  <a:srgbClr val="273239"/>
                </a:solidFill>
                <a:effectLst/>
                <a:latin typeface="Times New Roman" panose="02020603050405020304" pitchFamily="18" charset="0"/>
                <a:cs typeface="Times New Roman" panose="02020603050405020304" pitchFamily="18" charset="0"/>
              </a:rPr>
              <a:t> In this phase, refinement of the prototype and delivery takes place. It includes the actual use of powerful automated tools to transform process and data models into the final working product. </a:t>
            </a:r>
          </a:p>
          <a:p>
            <a:pPr algn="just" fontAlgn="base">
              <a:lnSpc>
                <a:spcPct val="150000"/>
              </a:lnSpc>
              <a:buFont typeface="+mj-lt"/>
              <a:buAutoNum type="arabicPeriod"/>
            </a:pPr>
            <a:r>
              <a:rPr lang="en-US" sz="2000" b="1" i="0">
                <a:solidFill>
                  <a:srgbClr val="273239"/>
                </a:solidFill>
                <a:effectLst/>
                <a:latin typeface="Times New Roman" panose="02020603050405020304" pitchFamily="18" charset="0"/>
                <a:cs typeface="Times New Roman" panose="02020603050405020304" pitchFamily="18" charset="0"/>
              </a:rPr>
              <a:t>Cutover –</a:t>
            </a:r>
            <a:r>
              <a:rPr lang="en-US" sz="2000" b="0" i="0">
                <a:solidFill>
                  <a:srgbClr val="273239"/>
                </a:solidFill>
                <a:effectLst/>
                <a:latin typeface="Times New Roman" panose="02020603050405020304" pitchFamily="18" charset="0"/>
                <a:cs typeface="Times New Roman" panose="02020603050405020304" pitchFamily="18" charset="0"/>
              </a:rPr>
              <a:t> All the interfaces between the independent modules developed by separate teams have to be tested properly. </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30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4E97-8B08-8985-89E6-137924B96DA8}"/>
              </a:ext>
            </a:extLst>
          </p:cNvPr>
          <p:cNvSpPr>
            <a:spLocks noGrp="1"/>
          </p:cNvSpPr>
          <p:nvPr>
            <p:ph type="title"/>
          </p:nvPr>
        </p:nvSpPr>
        <p:spPr/>
        <p:txBody>
          <a:bodyPr/>
          <a:lstStyle/>
          <a:p>
            <a:r>
              <a:rPr lang="en-US" sz="2400" b="1"/>
              <a:t>Software Types</a:t>
            </a:r>
            <a:endParaRPr lang="en-IN" sz="2400" b="1"/>
          </a:p>
        </p:txBody>
      </p:sp>
      <p:sp>
        <p:nvSpPr>
          <p:cNvPr id="3" name="Subtitle 2">
            <a:extLst>
              <a:ext uri="{FF2B5EF4-FFF2-40B4-BE49-F238E27FC236}">
                <a16:creationId xmlns:a16="http://schemas.microsoft.com/office/drawing/2014/main" id="{B16454CD-22E8-17F5-C163-910E2E47490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035749B-474C-EBD8-0E21-17EE41BF076B}"/>
              </a:ext>
            </a:extLst>
          </p:cNvPr>
          <p:cNvPicPr>
            <a:picLocks noChangeAspect="1"/>
          </p:cNvPicPr>
          <p:nvPr/>
        </p:nvPicPr>
        <p:blipFill>
          <a:blip r:embed="rId2"/>
          <a:stretch>
            <a:fillRect/>
          </a:stretch>
        </p:blipFill>
        <p:spPr>
          <a:xfrm>
            <a:off x="839416" y="2136016"/>
            <a:ext cx="10441160" cy="3657312"/>
          </a:xfrm>
          <a:prstGeom prst="rect">
            <a:avLst/>
          </a:prstGeom>
        </p:spPr>
      </p:pic>
    </p:spTree>
    <p:extLst>
      <p:ext uri="{BB962C8B-B14F-4D97-AF65-F5344CB8AC3E}">
        <p14:creationId xmlns:p14="http://schemas.microsoft.com/office/powerpoint/2010/main" val="24898080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9574-2782-855F-8D9F-1FC6D3736865}"/>
              </a:ext>
            </a:extLst>
          </p:cNvPr>
          <p:cNvSpPr>
            <a:spLocks noGrp="1"/>
          </p:cNvSpPr>
          <p:nvPr>
            <p:ph type="title"/>
          </p:nvPr>
        </p:nvSpPr>
        <p:spPr/>
        <p:txBody>
          <a:bodyPr/>
          <a:lstStyle/>
          <a:p>
            <a:endParaRPr lang="en-IN"/>
          </a:p>
        </p:txBody>
      </p:sp>
      <p:pic>
        <p:nvPicPr>
          <p:cNvPr id="2050" name="Picture 2" descr="Lightbox">
            <a:extLst>
              <a:ext uri="{FF2B5EF4-FFF2-40B4-BE49-F238E27FC236}">
                <a16:creationId xmlns:a16="http://schemas.microsoft.com/office/drawing/2014/main" id="{183E6BE5-8DB4-C285-1A02-9F9D2ECBE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9" y="1700807"/>
            <a:ext cx="9001000" cy="4709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847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9D3A-4948-3A4B-3389-8BBE3D719293}"/>
              </a:ext>
            </a:extLst>
          </p:cNvPr>
          <p:cNvSpPr>
            <a:spLocks noGrp="1"/>
          </p:cNvSpPr>
          <p:nvPr>
            <p:ph type="title"/>
          </p:nvPr>
        </p:nvSpPr>
        <p:spPr/>
        <p:txBody>
          <a:bodyPr/>
          <a:lstStyle/>
          <a:p>
            <a:r>
              <a:rPr lang="en-US"/>
              <a:t>RAD MODEL</a:t>
            </a:r>
            <a:endParaRPr lang="en-IN"/>
          </a:p>
        </p:txBody>
      </p:sp>
      <p:pic>
        <p:nvPicPr>
          <p:cNvPr id="1026" name="Picture 2" descr="RAD - Rapid Application Development - Model">
            <a:extLst>
              <a:ext uri="{FF2B5EF4-FFF2-40B4-BE49-F238E27FC236}">
                <a16:creationId xmlns:a16="http://schemas.microsoft.com/office/drawing/2014/main" id="{E6B72120-7BD4-DF8E-2BD6-B93DA55EA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80" y="1916832"/>
            <a:ext cx="10373032"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152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138E-D9AD-0BDB-2E5C-3F8AFE984E56}"/>
              </a:ext>
            </a:extLst>
          </p:cNvPr>
          <p:cNvSpPr>
            <a:spLocks noGrp="1"/>
          </p:cNvSpPr>
          <p:nvPr>
            <p:ph type="title"/>
          </p:nvPr>
        </p:nvSpPr>
        <p:spPr/>
        <p:txBody>
          <a:bodyPr/>
          <a:lstStyle/>
          <a:p>
            <a:r>
              <a:rPr lang="en-US" sz="2400" b="0" i="0">
                <a:solidFill>
                  <a:schemeClr val="tx1"/>
                </a:solidFill>
                <a:effectLst/>
                <a:latin typeface="Times New Roman" panose="02020603050405020304" pitchFamily="18" charset="0"/>
                <a:cs typeface="Times New Roman" panose="02020603050405020304" pitchFamily="18" charset="0"/>
              </a:rPr>
              <a:t>When to use RAD Model?</a:t>
            </a:r>
            <a:br>
              <a:rPr lang="en-US" b="0" i="0">
                <a:solidFill>
                  <a:srgbClr val="610B38"/>
                </a:solidFill>
                <a:effectLst/>
                <a:latin typeface="erdana"/>
              </a:rPr>
            </a:br>
            <a:endParaRPr lang="en-IN"/>
          </a:p>
        </p:txBody>
      </p:sp>
      <p:sp>
        <p:nvSpPr>
          <p:cNvPr id="3" name="Subtitle 2">
            <a:extLst>
              <a:ext uri="{FF2B5EF4-FFF2-40B4-BE49-F238E27FC236}">
                <a16:creationId xmlns:a16="http://schemas.microsoft.com/office/drawing/2014/main" id="{E8F1F6FD-00B0-BAD0-E90E-95184140DD56}"/>
              </a:ext>
            </a:extLst>
          </p:cNvPr>
          <p:cNvSpPr>
            <a:spLocks noGrp="1"/>
          </p:cNvSpPr>
          <p:nvPr>
            <p:ph type="subTitle" idx="1"/>
          </p:nvPr>
        </p:nvSpPr>
        <p:spPr/>
        <p:txBody>
          <a:bodyPr/>
          <a:lstStyle/>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When the system should need to create the project that modularizes in a short span time (2-3 months).</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When the requirements are well-known.</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When the technical risk is limited.</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When there's a necessity to make a system, which modularized in 2-3 months of period.</a:t>
            </a:r>
          </a:p>
          <a:p>
            <a:pPr algn="just">
              <a:lnSpc>
                <a:spcPct val="150000"/>
              </a:lnSpc>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It should be used only if the budget allows the use of automatic code generating tools.</a:t>
            </a:r>
          </a:p>
          <a:p>
            <a:endParaRPr lang="en-IN"/>
          </a:p>
        </p:txBody>
      </p:sp>
    </p:spTree>
    <p:extLst>
      <p:ext uri="{BB962C8B-B14F-4D97-AF65-F5344CB8AC3E}">
        <p14:creationId xmlns:p14="http://schemas.microsoft.com/office/powerpoint/2010/main" val="1561019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D74C-F6AC-B2A1-1590-DEA550CF2999}"/>
              </a:ext>
            </a:extLst>
          </p:cNvPr>
          <p:cNvSpPr>
            <a:spLocks noGrp="1"/>
          </p:cNvSpPr>
          <p:nvPr>
            <p:ph type="title"/>
          </p:nvPr>
        </p:nvSpPr>
        <p:spPr/>
        <p:txBody>
          <a:bodyPr/>
          <a:lstStyle/>
          <a:p>
            <a:r>
              <a:rPr lang="en-IN"/>
              <a:t>V –V MODEL (VERIFICATION &amp; VALIDATION MODEL)</a:t>
            </a:r>
          </a:p>
        </p:txBody>
      </p:sp>
      <p:sp>
        <p:nvSpPr>
          <p:cNvPr id="3" name="Subtitle 2">
            <a:extLst>
              <a:ext uri="{FF2B5EF4-FFF2-40B4-BE49-F238E27FC236}">
                <a16:creationId xmlns:a16="http://schemas.microsoft.com/office/drawing/2014/main" id="{09BAE8F2-98DC-85AC-88B8-C2FAA745E7EE}"/>
              </a:ext>
            </a:extLst>
          </p:cNvPr>
          <p:cNvSpPr>
            <a:spLocks noGrp="1"/>
          </p:cNvSpPr>
          <p:nvPr>
            <p:ph type="subTitle" idx="1"/>
          </p:nvPr>
        </p:nvSpPr>
        <p:spPr/>
        <p:txBody>
          <a:bodyPr/>
          <a:lstStyle/>
          <a:p>
            <a:pPr algn="just">
              <a:lnSpc>
                <a:spcPct val="150000"/>
              </a:lnSpc>
            </a:pPr>
            <a:endParaRPr lang="en-IN"/>
          </a:p>
          <a:p>
            <a:pPr algn="just">
              <a:lnSpc>
                <a:spcPct val="150000"/>
              </a:lnSpc>
            </a:pPr>
            <a:endParaRPr lang="en-IN"/>
          </a:p>
          <a:p>
            <a:pPr algn="just">
              <a:lnSpc>
                <a:spcPct val="150000"/>
              </a:lnSpc>
            </a:pPr>
            <a:endParaRPr lang="en-IN"/>
          </a:p>
          <a:p>
            <a:pPr algn="just">
              <a:lnSpc>
                <a:spcPct val="150000"/>
              </a:lnSpc>
            </a:pPr>
            <a:r>
              <a:rPr lang="en-IN"/>
              <a:t>The model is similar to V shape</a:t>
            </a:r>
          </a:p>
          <a:p>
            <a:pPr algn="just">
              <a:lnSpc>
                <a:spcPct val="150000"/>
              </a:lnSpc>
            </a:pPr>
            <a:r>
              <a:rPr lang="en-IN"/>
              <a:t>In every phase we conduct testing (All SDLC phases conducts testing)</a:t>
            </a:r>
          </a:p>
          <a:p>
            <a:pPr algn="just">
              <a:lnSpc>
                <a:spcPct val="150000"/>
              </a:lnSpc>
            </a:pPr>
            <a:r>
              <a:rPr lang="en-IN"/>
              <a:t>BRS/CRS/URS : Documents contains the requirements from the customer</a:t>
            </a:r>
          </a:p>
          <a:p>
            <a:pPr algn="just">
              <a:lnSpc>
                <a:spcPct val="150000"/>
              </a:lnSpc>
            </a:pPr>
            <a:r>
              <a:rPr lang="en-IN"/>
              <a:t>Business Unit will prepare the document</a:t>
            </a:r>
          </a:p>
          <a:p>
            <a:pPr algn="just">
              <a:lnSpc>
                <a:spcPct val="150000"/>
              </a:lnSpc>
            </a:pPr>
            <a:r>
              <a:rPr lang="en-IN"/>
              <a:t>We conduct testing called </a:t>
            </a:r>
            <a:r>
              <a:rPr lang="en-IN">
                <a:highlight>
                  <a:srgbClr val="FFFF00"/>
                </a:highlight>
              </a:rPr>
              <a:t>UAT with this document</a:t>
            </a:r>
          </a:p>
          <a:p>
            <a:pPr algn="just">
              <a:lnSpc>
                <a:spcPct val="150000"/>
              </a:lnSpc>
            </a:pPr>
            <a:r>
              <a:rPr lang="en-IN" b="1">
                <a:solidFill>
                  <a:srgbClr val="FF0000"/>
                </a:solidFill>
              </a:rPr>
              <a:t>SRS and BRS? What  is the difference?</a:t>
            </a:r>
          </a:p>
          <a:p>
            <a:pPr algn="just">
              <a:lnSpc>
                <a:spcPct val="150000"/>
              </a:lnSpc>
            </a:pPr>
            <a:r>
              <a:rPr lang="en-IN">
                <a:solidFill>
                  <a:schemeClr val="tx1"/>
                </a:solidFill>
              </a:rPr>
              <a:t>Based upon SRS-&gt;HLD-&gt;LLD is prepared by designers</a:t>
            </a:r>
          </a:p>
          <a:p>
            <a:pPr algn="just">
              <a:lnSpc>
                <a:spcPct val="150000"/>
              </a:lnSpc>
            </a:pPr>
            <a:r>
              <a:rPr lang="en-IN">
                <a:solidFill>
                  <a:schemeClr val="tx1"/>
                </a:solidFill>
              </a:rPr>
              <a:t>HLD-&gt;Main Modules of the application</a:t>
            </a:r>
          </a:p>
          <a:p>
            <a:pPr algn="just">
              <a:lnSpc>
                <a:spcPct val="150000"/>
              </a:lnSpc>
            </a:pPr>
            <a:r>
              <a:rPr lang="en-IN">
                <a:solidFill>
                  <a:schemeClr val="tx1"/>
                </a:solidFill>
              </a:rPr>
              <a:t>LLD-&gt; Low level modules</a:t>
            </a:r>
          </a:p>
          <a:p>
            <a:endParaRPr lang="en-IN">
              <a:solidFill>
                <a:schemeClr val="tx1"/>
              </a:solidFill>
            </a:endParaRPr>
          </a:p>
          <a:p>
            <a:endParaRPr lang="en-IN"/>
          </a:p>
          <a:p>
            <a:endParaRPr lang="en-IN"/>
          </a:p>
          <a:p>
            <a:endParaRPr lang="en-IN"/>
          </a:p>
          <a:p>
            <a:endParaRPr lang="en-IN"/>
          </a:p>
          <a:p>
            <a:endParaRPr lang="en-IN"/>
          </a:p>
        </p:txBody>
      </p:sp>
    </p:spTree>
    <p:extLst>
      <p:ext uri="{BB962C8B-B14F-4D97-AF65-F5344CB8AC3E}">
        <p14:creationId xmlns:p14="http://schemas.microsoft.com/office/powerpoint/2010/main" val="1970429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1171-6176-8001-2A01-376E49A93589}"/>
              </a:ext>
            </a:extLst>
          </p:cNvPr>
          <p:cNvSpPr>
            <a:spLocks noGrp="1"/>
          </p:cNvSpPr>
          <p:nvPr>
            <p:ph type="title"/>
          </p:nvPr>
        </p:nvSpPr>
        <p:spPr/>
        <p:txBody>
          <a:bodyPr/>
          <a:lstStyle/>
          <a:p>
            <a:r>
              <a:rPr lang="en-IN"/>
              <a:t>V- V MODEL</a:t>
            </a:r>
          </a:p>
        </p:txBody>
      </p:sp>
      <p:sp>
        <p:nvSpPr>
          <p:cNvPr id="3" name="Subtitle 2">
            <a:extLst>
              <a:ext uri="{FF2B5EF4-FFF2-40B4-BE49-F238E27FC236}">
                <a16:creationId xmlns:a16="http://schemas.microsoft.com/office/drawing/2014/main" id="{50871A11-CD47-F4E6-7F0E-F7E64531098D}"/>
              </a:ext>
            </a:extLst>
          </p:cNvPr>
          <p:cNvSpPr>
            <a:spLocks noGrp="1"/>
          </p:cNvSpPr>
          <p:nvPr>
            <p:ph type="subTitle" idx="1"/>
          </p:nvPr>
        </p:nvSpPr>
        <p:spPr/>
        <p:txBody>
          <a:bodyPr/>
          <a:lstStyle/>
          <a:p>
            <a:pPr algn="just">
              <a:lnSpc>
                <a:spcPct val="150000"/>
              </a:lnSpc>
            </a:pPr>
            <a:endParaRPr lang="en-IN"/>
          </a:p>
          <a:p>
            <a:pPr algn="just">
              <a:lnSpc>
                <a:spcPct val="150000"/>
              </a:lnSpc>
            </a:pPr>
            <a:endParaRPr lang="en-IN"/>
          </a:p>
          <a:p>
            <a:pPr algn="just">
              <a:lnSpc>
                <a:spcPct val="150000"/>
              </a:lnSpc>
            </a:pPr>
            <a:r>
              <a:rPr lang="en-IN"/>
              <a:t>BRD-&gt;Business Unit People</a:t>
            </a:r>
          </a:p>
          <a:p>
            <a:pPr algn="just">
              <a:lnSpc>
                <a:spcPct val="150000"/>
              </a:lnSpc>
            </a:pPr>
            <a:r>
              <a:rPr lang="en-IN"/>
              <a:t>SRS-&gt; Product Manager/Project Managers</a:t>
            </a:r>
          </a:p>
          <a:p>
            <a:pPr algn="just">
              <a:lnSpc>
                <a:spcPct val="150000"/>
              </a:lnSpc>
            </a:pPr>
            <a:r>
              <a:rPr lang="en-IN"/>
              <a:t>HLD &amp;  LLD-&gt;Designers</a:t>
            </a:r>
          </a:p>
          <a:p>
            <a:pPr algn="just">
              <a:lnSpc>
                <a:spcPct val="150000"/>
              </a:lnSpc>
            </a:pPr>
            <a:r>
              <a:rPr lang="en-IN"/>
              <a:t>In V model, we have testing.</a:t>
            </a:r>
          </a:p>
          <a:p>
            <a:pPr algn="just">
              <a:lnSpc>
                <a:spcPct val="150000"/>
              </a:lnSpc>
            </a:pPr>
            <a:r>
              <a:rPr lang="en-IN"/>
              <a:t>BRD-&gt;Reviews (To ensure the correctness and Completeness)</a:t>
            </a:r>
          </a:p>
          <a:p>
            <a:pPr algn="just">
              <a:lnSpc>
                <a:spcPct val="150000"/>
              </a:lnSpc>
            </a:pPr>
            <a:r>
              <a:rPr lang="en-IN"/>
              <a:t>SRS, LLD,HLD -&gt;Testing Techniques like  Reviews, Walkthrough, Inspection (Testing the documents)</a:t>
            </a:r>
          </a:p>
          <a:p>
            <a:pPr algn="just">
              <a:lnSpc>
                <a:spcPct val="150000"/>
              </a:lnSpc>
            </a:pPr>
            <a:endParaRPr lang="en-IN"/>
          </a:p>
          <a:p>
            <a:pPr algn="just">
              <a:lnSpc>
                <a:spcPct val="150000"/>
              </a:lnSpc>
            </a:pPr>
            <a:r>
              <a:rPr lang="en-IN"/>
              <a:t>Static Testing : Testing the project related documents </a:t>
            </a:r>
          </a:p>
          <a:p>
            <a:pPr algn="just">
              <a:lnSpc>
                <a:spcPct val="150000"/>
              </a:lnSpc>
            </a:pPr>
            <a:r>
              <a:rPr lang="en-IN" u="sng">
                <a:solidFill>
                  <a:srgbClr val="FF0000"/>
                </a:solidFill>
              </a:rPr>
              <a:t>Why static? </a:t>
            </a:r>
          </a:p>
          <a:p>
            <a:pPr algn="just">
              <a:lnSpc>
                <a:spcPct val="150000"/>
              </a:lnSpc>
            </a:pPr>
            <a:r>
              <a:rPr lang="en-IN"/>
              <a:t>Review-&gt;</a:t>
            </a:r>
          </a:p>
          <a:p>
            <a:pPr algn="just">
              <a:lnSpc>
                <a:spcPct val="150000"/>
              </a:lnSpc>
            </a:pPr>
            <a:r>
              <a:rPr lang="en-IN"/>
              <a:t>Walkthrough-&gt;</a:t>
            </a:r>
          </a:p>
          <a:p>
            <a:pPr algn="just">
              <a:lnSpc>
                <a:spcPct val="150000"/>
              </a:lnSpc>
            </a:pPr>
            <a:r>
              <a:rPr lang="en-IN"/>
              <a:t>Inspection-&gt;</a:t>
            </a:r>
          </a:p>
          <a:p>
            <a:pPr algn="just">
              <a:lnSpc>
                <a:spcPct val="150000"/>
              </a:lnSpc>
            </a:pPr>
            <a:endParaRPr lang="en-IN"/>
          </a:p>
          <a:p>
            <a:pPr algn="just">
              <a:lnSpc>
                <a:spcPct val="150000"/>
              </a:lnSpc>
            </a:pPr>
            <a:endParaRPr lang="en-IN"/>
          </a:p>
        </p:txBody>
      </p:sp>
    </p:spTree>
    <p:extLst>
      <p:ext uri="{BB962C8B-B14F-4D97-AF65-F5344CB8AC3E}">
        <p14:creationId xmlns:p14="http://schemas.microsoft.com/office/powerpoint/2010/main" val="3630738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31C9-1384-F5F8-630D-8257CC2235C4}"/>
              </a:ext>
            </a:extLst>
          </p:cNvPr>
          <p:cNvSpPr>
            <a:spLocks noGrp="1"/>
          </p:cNvSpPr>
          <p:nvPr>
            <p:ph type="title"/>
          </p:nvPr>
        </p:nvSpPr>
        <p:spPr/>
        <p:txBody>
          <a:bodyPr/>
          <a:lstStyle/>
          <a:p>
            <a:r>
              <a:rPr lang="en-IN"/>
              <a:t>REVIEWS</a:t>
            </a:r>
          </a:p>
        </p:txBody>
      </p:sp>
      <p:sp>
        <p:nvSpPr>
          <p:cNvPr id="3" name="Subtitle 2">
            <a:extLst>
              <a:ext uri="{FF2B5EF4-FFF2-40B4-BE49-F238E27FC236}">
                <a16:creationId xmlns:a16="http://schemas.microsoft.com/office/drawing/2014/main" id="{ED458DCC-6C47-B4F1-E359-11B92035B147}"/>
              </a:ext>
            </a:extLst>
          </p:cNvPr>
          <p:cNvSpPr>
            <a:spLocks noGrp="1"/>
          </p:cNvSpPr>
          <p:nvPr>
            <p:ph type="subTitle" idx="1"/>
          </p:nvPr>
        </p:nvSpPr>
        <p:spPr/>
        <p:txBody>
          <a:bodyPr/>
          <a:lstStyle/>
          <a:p>
            <a:r>
              <a:rPr lang="en-IN"/>
              <a:t>Conducts on documents to ensure correctness and completeness</a:t>
            </a:r>
          </a:p>
          <a:p>
            <a:r>
              <a:rPr lang="en-IN"/>
              <a:t>-&gt;  Requirements Review</a:t>
            </a:r>
          </a:p>
          <a:p>
            <a:r>
              <a:rPr lang="en-IN"/>
              <a:t>-&gt;Design review</a:t>
            </a:r>
          </a:p>
          <a:p>
            <a:r>
              <a:rPr lang="en-IN"/>
              <a:t>-&gt; Code Review</a:t>
            </a:r>
          </a:p>
          <a:p>
            <a:r>
              <a:rPr lang="en-IN"/>
              <a:t>-&gt;Test Plan review</a:t>
            </a:r>
          </a:p>
          <a:p>
            <a:r>
              <a:rPr lang="en-IN"/>
              <a:t>-&gt; Test Code Review</a:t>
            </a:r>
          </a:p>
        </p:txBody>
      </p:sp>
    </p:spTree>
    <p:extLst>
      <p:ext uri="{BB962C8B-B14F-4D97-AF65-F5344CB8AC3E}">
        <p14:creationId xmlns:p14="http://schemas.microsoft.com/office/powerpoint/2010/main" val="522922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36C9-1A34-23FD-096C-E5CD7010404A}"/>
              </a:ext>
            </a:extLst>
          </p:cNvPr>
          <p:cNvSpPr>
            <a:spLocks noGrp="1"/>
          </p:cNvSpPr>
          <p:nvPr>
            <p:ph type="title"/>
          </p:nvPr>
        </p:nvSpPr>
        <p:spPr/>
        <p:txBody>
          <a:bodyPr/>
          <a:lstStyle/>
          <a:p>
            <a:r>
              <a:rPr lang="en-IN"/>
              <a:t>Walkthrough</a:t>
            </a:r>
          </a:p>
        </p:txBody>
      </p:sp>
      <p:sp>
        <p:nvSpPr>
          <p:cNvPr id="3" name="Subtitle 2">
            <a:extLst>
              <a:ext uri="{FF2B5EF4-FFF2-40B4-BE49-F238E27FC236}">
                <a16:creationId xmlns:a16="http://schemas.microsoft.com/office/drawing/2014/main" id="{D1F2DDE1-A505-51E7-7002-C249D907D6AC}"/>
              </a:ext>
            </a:extLst>
          </p:cNvPr>
          <p:cNvSpPr>
            <a:spLocks noGrp="1"/>
          </p:cNvSpPr>
          <p:nvPr>
            <p:ph type="subTitle" idx="1"/>
          </p:nvPr>
        </p:nvSpPr>
        <p:spPr/>
        <p:txBody>
          <a:bodyPr/>
          <a:lstStyle/>
          <a:p>
            <a:r>
              <a:rPr lang="en-IN"/>
              <a:t>Informal review, we don’t have any specific plan</a:t>
            </a:r>
          </a:p>
          <a:p>
            <a:r>
              <a:rPr lang="en-IN"/>
              <a:t>Author- The person who has created the documents</a:t>
            </a:r>
          </a:p>
          <a:p>
            <a:r>
              <a:rPr lang="en-IN"/>
              <a:t>Review the document with peers</a:t>
            </a:r>
          </a:p>
          <a:p>
            <a:r>
              <a:rPr lang="en-IN"/>
              <a:t>Review : Only Author will be there</a:t>
            </a:r>
          </a:p>
          <a:p>
            <a:r>
              <a:rPr lang="en-IN"/>
              <a:t>Walkthrough: Informal review With Peers</a:t>
            </a:r>
          </a:p>
          <a:p>
            <a:endParaRPr lang="en-IN"/>
          </a:p>
          <a:p>
            <a:endParaRPr lang="en-IN"/>
          </a:p>
          <a:p>
            <a:endParaRPr lang="en-IN"/>
          </a:p>
          <a:p>
            <a:endParaRPr lang="en-IN"/>
          </a:p>
          <a:p>
            <a:endParaRPr lang="en-IN"/>
          </a:p>
          <a:p>
            <a:endParaRPr lang="en-IN"/>
          </a:p>
        </p:txBody>
      </p:sp>
      <p:pic>
        <p:nvPicPr>
          <p:cNvPr id="5" name="Picture 4">
            <a:extLst>
              <a:ext uri="{FF2B5EF4-FFF2-40B4-BE49-F238E27FC236}">
                <a16:creationId xmlns:a16="http://schemas.microsoft.com/office/drawing/2014/main" id="{5D62002E-C1FB-AD82-FB4D-87716AA3DE38}"/>
              </a:ext>
            </a:extLst>
          </p:cNvPr>
          <p:cNvPicPr>
            <a:picLocks noChangeAspect="1"/>
          </p:cNvPicPr>
          <p:nvPr/>
        </p:nvPicPr>
        <p:blipFill>
          <a:blip r:embed="rId2"/>
          <a:stretch>
            <a:fillRect/>
          </a:stretch>
        </p:blipFill>
        <p:spPr>
          <a:xfrm>
            <a:off x="1055440" y="3861048"/>
            <a:ext cx="8424936" cy="1720752"/>
          </a:xfrm>
          <a:prstGeom prst="rect">
            <a:avLst/>
          </a:prstGeom>
        </p:spPr>
      </p:pic>
    </p:spTree>
    <p:extLst>
      <p:ext uri="{BB962C8B-B14F-4D97-AF65-F5344CB8AC3E}">
        <p14:creationId xmlns:p14="http://schemas.microsoft.com/office/powerpoint/2010/main" val="1985573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0E44-164B-3F1A-B34F-2EDC2CDC2473}"/>
              </a:ext>
            </a:extLst>
          </p:cNvPr>
          <p:cNvSpPr>
            <a:spLocks noGrp="1"/>
          </p:cNvSpPr>
          <p:nvPr>
            <p:ph type="title"/>
          </p:nvPr>
        </p:nvSpPr>
        <p:spPr/>
        <p:txBody>
          <a:bodyPr/>
          <a:lstStyle/>
          <a:p>
            <a:r>
              <a:rPr lang="en-IN"/>
              <a:t>Inspection</a:t>
            </a:r>
          </a:p>
        </p:txBody>
      </p:sp>
      <p:sp>
        <p:nvSpPr>
          <p:cNvPr id="3" name="Subtitle 2">
            <a:extLst>
              <a:ext uri="{FF2B5EF4-FFF2-40B4-BE49-F238E27FC236}">
                <a16:creationId xmlns:a16="http://schemas.microsoft.com/office/drawing/2014/main" id="{741A2318-F222-0866-58DA-63F3E2F4AAEF}"/>
              </a:ext>
            </a:extLst>
          </p:cNvPr>
          <p:cNvSpPr>
            <a:spLocks noGrp="1"/>
          </p:cNvSpPr>
          <p:nvPr>
            <p:ph type="subTitle" idx="1"/>
          </p:nvPr>
        </p:nvSpPr>
        <p:spPr/>
        <p:txBody>
          <a:bodyPr/>
          <a:lstStyle/>
          <a:p>
            <a:pPr algn="just">
              <a:lnSpc>
                <a:spcPct val="150000"/>
              </a:lnSpc>
            </a:pPr>
            <a:r>
              <a:rPr lang="en-IN"/>
              <a:t>It is most formal review Type</a:t>
            </a:r>
          </a:p>
          <a:p>
            <a:pPr algn="just">
              <a:lnSpc>
                <a:spcPct val="150000"/>
              </a:lnSpc>
            </a:pPr>
            <a:r>
              <a:rPr lang="en-IN"/>
              <a:t>Minimum 3- 8 people sit together  and review  –Reader, Writer, Moderator</a:t>
            </a:r>
          </a:p>
          <a:p>
            <a:pPr algn="just">
              <a:lnSpc>
                <a:spcPct val="150000"/>
              </a:lnSpc>
            </a:pPr>
            <a:r>
              <a:rPr lang="en-IN"/>
              <a:t>Inspection will have a proper schedule and proper intimation via email to the concerned tester /Developer</a:t>
            </a:r>
          </a:p>
          <a:p>
            <a:pPr algn="just">
              <a:lnSpc>
                <a:spcPct val="150000"/>
              </a:lnSpc>
            </a:pPr>
            <a:endParaRPr lang="en-IN"/>
          </a:p>
          <a:p>
            <a:endParaRPr lang="en-IN"/>
          </a:p>
        </p:txBody>
      </p:sp>
    </p:spTree>
    <p:extLst>
      <p:ext uri="{BB962C8B-B14F-4D97-AF65-F5344CB8AC3E}">
        <p14:creationId xmlns:p14="http://schemas.microsoft.com/office/powerpoint/2010/main" val="2839578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40B9-8BC1-D322-6BC8-5A87AB21AD79}"/>
              </a:ext>
            </a:extLst>
          </p:cNvPr>
          <p:cNvSpPr>
            <a:spLocks noGrp="1"/>
          </p:cNvSpPr>
          <p:nvPr>
            <p:ph type="title"/>
          </p:nvPr>
        </p:nvSpPr>
        <p:spPr>
          <a:xfrm>
            <a:off x="609480" y="273600"/>
            <a:ext cx="9590976" cy="1144800"/>
          </a:xfrm>
        </p:spPr>
        <p:txBody>
          <a:bodyPr/>
          <a:lstStyle/>
          <a:p>
            <a:r>
              <a:rPr lang="en-IN"/>
              <a:t>Verification and Validation</a:t>
            </a:r>
          </a:p>
        </p:txBody>
      </p:sp>
      <p:sp>
        <p:nvSpPr>
          <p:cNvPr id="3" name="Subtitle 2">
            <a:extLst>
              <a:ext uri="{FF2B5EF4-FFF2-40B4-BE49-F238E27FC236}">
                <a16:creationId xmlns:a16="http://schemas.microsoft.com/office/drawing/2014/main" id="{2425CEDE-F889-A65E-8B37-A0A44EED249A}"/>
              </a:ext>
            </a:extLst>
          </p:cNvPr>
          <p:cNvSpPr>
            <a:spLocks noGrp="1"/>
          </p:cNvSpPr>
          <p:nvPr>
            <p:ph type="subTitle" idx="1"/>
          </p:nvPr>
        </p:nvSpPr>
        <p:spPr/>
        <p:txBody>
          <a:bodyPr/>
          <a:lstStyle/>
          <a:p>
            <a:r>
              <a:rPr lang="en-IN" u="sng">
                <a:solidFill>
                  <a:srgbClr val="FF0000"/>
                </a:solidFill>
              </a:rPr>
              <a:t>Dynamic Testing?</a:t>
            </a:r>
          </a:p>
          <a:p>
            <a:r>
              <a:rPr lang="en-IN"/>
              <a:t> Testing the actual Software</a:t>
            </a:r>
          </a:p>
          <a:p>
            <a:r>
              <a:rPr lang="en-IN"/>
              <a:t>Techniques: Unit Testing, Integration Testing, </a:t>
            </a:r>
          </a:p>
          <a:p>
            <a:r>
              <a:rPr lang="en-IN"/>
              <a:t>UAT </a:t>
            </a:r>
          </a:p>
          <a:p>
            <a:r>
              <a:rPr lang="en-IN" u="sng">
                <a:solidFill>
                  <a:srgbClr val="FF0000"/>
                </a:solidFill>
              </a:rPr>
              <a:t>Verification and </a:t>
            </a:r>
            <a:r>
              <a:rPr lang="en-IN" u="sng" err="1">
                <a:solidFill>
                  <a:srgbClr val="FF0000"/>
                </a:solidFill>
              </a:rPr>
              <a:t>Validtion</a:t>
            </a:r>
            <a:r>
              <a:rPr lang="en-IN" u="sng">
                <a:solidFill>
                  <a:srgbClr val="FF0000"/>
                </a:solidFill>
              </a:rPr>
              <a:t>?</a:t>
            </a:r>
          </a:p>
          <a:p>
            <a:r>
              <a:rPr lang="en-IN">
                <a:solidFill>
                  <a:schemeClr val="tx1"/>
                </a:solidFill>
              </a:rPr>
              <a:t>Verification?-Will be done before software ready</a:t>
            </a:r>
          </a:p>
          <a:p>
            <a:r>
              <a:rPr lang="en-IN">
                <a:solidFill>
                  <a:schemeClr val="tx1"/>
                </a:solidFill>
              </a:rPr>
              <a:t>Validation? – Will be done after Software is ready</a:t>
            </a:r>
          </a:p>
          <a:p>
            <a:endParaRPr lang="en-IN">
              <a:solidFill>
                <a:schemeClr val="tx1"/>
              </a:solidFill>
            </a:endParaRPr>
          </a:p>
        </p:txBody>
      </p:sp>
      <p:pic>
        <p:nvPicPr>
          <p:cNvPr id="5" name="Picture 4">
            <a:extLst>
              <a:ext uri="{FF2B5EF4-FFF2-40B4-BE49-F238E27FC236}">
                <a16:creationId xmlns:a16="http://schemas.microsoft.com/office/drawing/2014/main" id="{20D71E67-D168-BC6F-DE1E-5E96257D0529}"/>
              </a:ext>
            </a:extLst>
          </p:cNvPr>
          <p:cNvPicPr>
            <a:picLocks noChangeAspect="1"/>
          </p:cNvPicPr>
          <p:nvPr/>
        </p:nvPicPr>
        <p:blipFill>
          <a:blip r:embed="rId2"/>
          <a:stretch>
            <a:fillRect/>
          </a:stretch>
        </p:blipFill>
        <p:spPr>
          <a:xfrm>
            <a:off x="5839230" y="1772816"/>
            <a:ext cx="5760640" cy="4243256"/>
          </a:xfrm>
          <a:prstGeom prst="rect">
            <a:avLst/>
          </a:prstGeom>
        </p:spPr>
      </p:pic>
    </p:spTree>
    <p:extLst>
      <p:ext uri="{BB962C8B-B14F-4D97-AF65-F5344CB8AC3E}">
        <p14:creationId xmlns:p14="http://schemas.microsoft.com/office/powerpoint/2010/main" val="2072925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FE19-083B-AD16-856D-C5AF17BD7DF3}"/>
              </a:ext>
            </a:extLst>
          </p:cNvPr>
          <p:cNvSpPr>
            <a:spLocks noGrp="1"/>
          </p:cNvSpPr>
          <p:nvPr>
            <p:ph type="title"/>
          </p:nvPr>
        </p:nvSpPr>
        <p:spPr/>
        <p:txBody>
          <a:bodyPr/>
          <a:lstStyle/>
          <a:p>
            <a:r>
              <a:rPr lang="en-IN"/>
              <a:t>V –V MODEL</a:t>
            </a:r>
          </a:p>
        </p:txBody>
      </p:sp>
      <p:pic>
        <p:nvPicPr>
          <p:cNvPr id="5" name="Picture 4">
            <a:extLst>
              <a:ext uri="{FF2B5EF4-FFF2-40B4-BE49-F238E27FC236}">
                <a16:creationId xmlns:a16="http://schemas.microsoft.com/office/drawing/2014/main" id="{BB38A6EC-8BD4-87D9-55E9-26509A33933C}"/>
              </a:ext>
            </a:extLst>
          </p:cNvPr>
          <p:cNvPicPr>
            <a:picLocks noChangeAspect="1"/>
          </p:cNvPicPr>
          <p:nvPr/>
        </p:nvPicPr>
        <p:blipFill>
          <a:blip r:embed="rId2"/>
          <a:stretch>
            <a:fillRect/>
          </a:stretch>
        </p:blipFill>
        <p:spPr>
          <a:xfrm>
            <a:off x="1271464" y="1781951"/>
            <a:ext cx="7747059" cy="3829346"/>
          </a:xfrm>
          <a:prstGeom prst="rect">
            <a:avLst/>
          </a:prstGeom>
        </p:spPr>
      </p:pic>
    </p:spTree>
    <p:extLst>
      <p:ext uri="{BB962C8B-B14F-4D97-AF65-F5344CB8AC3E}">
        <p14:creationId xmlns:p14="http://schemas.microsoft.com/office/powerpoint/2010/main" val="126159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9B48-1891-611A-8683-3C3BD0E5F133}"/>
              </a:ext>
            </a:extLst>
          </p:cNvPr>
          <p:cNvSpPr>
            <a:spLocks noGrp="1"/>
          </p:cNvSpPr>
          <p:nvPr>
            <p:ph type="title"/>
          </p:nvPr>
        </p:nvSpPr>
        <p:spPr/>
        <p:txBody>
          <a:bodyPr/>
          <a:lstStyle/>
          <a:p>
            <a:r>
              <a:rPr lang="en-US" sz="2400" b="1">
                <a:latin typeface="Times New Roman" panose="02020603050405020304" pitchFamily="18" charset="0"/>
                <a:cs typeface="Times New Roman" panose="02020603050405020304" pitchFamily="18" charset="0"/>
              </a:rPr>
              <a:t>Software Quality</a:t>
            </a:r>
            <a:endParaRPr lang="en-IN" sz="24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13D72B8-571A-8471-B2B9-C28E76D30176}"/>
              </a:ext>
            </a:extLst>
          </p:cNvPr>
          <p:cNvSpPr>
            <a:spLocks noGrp="1"/>
          </p:cNvSpPr>
          <p:nvPr>
            <p:ph type="subTitle" idx="1"/>
          </p:nvPr>
        </p:nvSpPr>
        <p:spPr/>
        <p:txBody>
          <a:bodyPr/>
          <a:lstStyle/>
          <a:p>
            <a:pPr algn="just">
              <a:lnSpc>
                <a:spcPct val="150000"/>
              </a:lnSpc>
            </a:pPr>
            <a:r>
              <a:rPr lang="en-US" sz="2400">
                <a:latin typeface="Times New Roman" panose="02020603050405020304" pitchFamily="18" charset="0"/>
                <a:cs typeface="Times New Roman" panose="02020603050405020304" pitchFamily="18" charset="0"/>
              </a:rPr>
              <a:t>Bug Free</a:t>
            </a:r>
          </a:p>
          <a:p>
            <a:pPr algn="just">
              <a:lnSpc>
                <a:spcPct val="150000"/>
              </a:lnSpc>
            </a:pPr>
            <a:r>
              <a:rPr lang="en-US" sz="2400">
                <a:latin typeface="Times New Roman" panose="02020603050405020304" pitchFamily="18" charset="0"/>
                <a:cs typeface="Times New Roman" panose="02020603050405020304" pitchFamily="18" charset="0"/>
              </a:rPr>
              <a:t>Delivered On Time</a:t>
            </a:r>
          </a:p>
          <a:p>
            <a:pPr algn="just">
              <a:lnSpc>
                <a:spcPct val="150000"/>
              </a:lnSpc>
            </a:pPr>
            <a:r>
              <a:rPr lang="en-US" sz="2400">
                <a:latin typeface="Times New Roman" panose="02020603050405020304" pitchFamily="18" charset="0"/>
                <a:cs typeface="Times New Roman" panose="02020603050405020304" pitchFamily="18" charset="0"/>
              </a:rPr>
              <a:t>Within Budget</a:t>
            </a:r>
          </a:p>
          <a:p>
            <a:pPr algn="just">
              <a:lnSpc>
                <a:spcPct val="150000"/>
              </a:lnSpc>
            </a:pPr>
            <a:r>
              <a:rPr lang="en-US" sz="2400">
                <a:latin typeface="Times New Roman" panose="02020603050405020304" pitchFamily="18" charset="0"/>
                <a:cs typeface="Times New Roman" panose="02020603050405020304" pitchFamily="18" charset="0"/>
              </a:rPr>
              <a:t>Meet the Requirements</a:t>
            </a:r>
          </a:p>
          <a:p>
            <a:pPr algn="just">
              <a:lnSpc>
                <a:spcPct val="150000"/>
              </a:lnSpc>
            </a:pPr>
            <a:r>
              <a:rPr lang="en-US" sz="2400">
                <a:latin typeface="Times New Roman" panose="02020603050405020304" pitchFamily="18" charset="0"/>
                <a:cs typeface="Times New Roman" panose="02020603050405020304" pitchFamily="18" charset="0"/>
              </a:rPr>
              <a:t>Maintainable</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97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2F88-3EA3-CDB5-422B-FF02604D439D}"/>
              </a:ext>
            </a:extLst>
          </p:cNvPr>
          <p:cNvSpPr>
            <a:spLocks noGrp="1"/>
          </p:cNvSpPr>
          <p:nvPr>
            <p:ph type="title"/>
          </p:nvPr>
        </p:nvSpPr>
        <p:spPr/>
        <p:txBody>
          <a:bodyPr/>
          <a:lstStyle/>
          <a:p>
            <a:r>
              <a:rPr lang="en-US"/>
              <a:t>V-MODEL </a:t>
            </a:r>
            <a:endParaRPr lang="en-IN"/>
          </a:p>
        </p:txBody>
      </p:sp>
      <p:sp>
        <p:nvSpPr>
          <p:cNvPr id="3" name="Subtitle 2">
            <a:extLst>
              <a:ext uri="{FF2B5EF4-FFF2-40B4-BE49-F238E27FC236}">
                <a16:creationId xmlns:a16="http://schemas.microsoft.com/office/drawing/2014/main" id="{BDB24583-69D7-DC3C-17DD-70F2E906A088}"/>
              </a:ext>
            </a:extLst>
          </p:cNvPr>
          <p:cNvSpPr>
            <a:spLocks noGrp="1"/>
          </p:cNvSpPr>
          <p:nvPr>
            <p:ph type="subTitle" idx="1"/>
          </p:nvPr>
        </p:nvSpPr>
        <p:spPr>
          <a:xfrm>
            <a:off x="609480" y="1187734"/>
            <a:ext cx="9951016" cy="4394066"/>
          </a:xfrm>
        </p:spPr>
        <p:txBody>
          <a:bodyPr/>
          <a:lstStyle/>
          <a:p>
            <a:pPr algn="just">
              <a:lnSpc>
                <a:spcPct val="150000"/>
              </a:lnSpc>
            </a:pPr>
            <a:r>
              <a:rPr lang="en-US" b="0" i="0">
                <a:solidFill>
                  <a:schemeClr val="tx1"/>
                </a:solidFill>
                <a:effectLst/>
                <a:latin typeface="Times New Roman" panose="02020603050405020304" pitchFamily="18" charset="0"/>
                <a:cs typeface="Times New Roman" panose="02020603050405020304" pitchFamily="18" charset="0"/>
              </a:rPr>
              <a:t>V-Model also referred to as the Verification and Validation Model. In this, each phase of SDLC must complete before the next phase starts. </a:t>
            </a:r>
          </a:p>
          <a:p>
            <a:pPr algn="just">
              <a:lnSpc>
                <a:spcPct val="150000"/>
              </a:lnSpc>
            </a:pPr>
            <a:r>
              <a:rPr lang="en-US" b="0" i="0">
                <a:solidFill>
                  <a:schemeClr val="tx1"/>
                </a:solidFill>
                <a:effectLst/>
                <a:latin typeface="Times New Roman" panose="02020603050405020304" pitchFamily="18" charset="0"/>
                <a:cs typeface="Times New Roman" panose="02020603050405020304" pitchFamily="18" charset="0"/>
              </a:rPr>
              <a:t>It follows a sequential design process same as the waterfall model.</a:t>
            </a:r>
          </a:p>
          <a:p>
            <a:pPr algn="just">
              <a:lnSpc>
                <a:spcPct val="150000"/>
              </a:lnSpc>
            </a:pPr>
            <a:r>
              <a:rPr lang="en-US" b="0" i="0">
                <a:solidFill>
                  <a:schemeClr val="tx1"/>
                </a:solidFill>
                <a:effectLst/>
                <a:latin typeface="Times New Roman" panose="02020603050405020304" pitchFamily="18" charset="0"/>
                <a:cs typeface="Times New Roman" panose="02020603050405020304" pitchFamily="18" charset="0"/>
              </a:rPr>
              <a:t> Testing of the device is planned in parallel with a corresponding stage of development.</a:t>
            </a:r>
          </a:p>
          <a:p>
            <a:endParaRPr lang="en-US">
              <a:solidFill>
                <a:srgbClr val="333333"/>
              </a:solidFill>
              <a:latin typeface="inter-regular"/>
            </a:endParaRPr>
          </a:p>
          <a:p>
            <a:endParaRPr lang="en-US" b="0" i="0">
              <a:solidFill>
                <a:srgbClr val="333333"/>
              </a:solidFill>
              <a:effectLst/>
              <a:latin typeface="inter-regular"/>
            </a:endParaRPr>
          </a:p>
          <a:p>
            <a:endParaRPr lang="en-US">
              <a:solidFill>
                <a:srgbClr val="333333"/>
              </a:solidFill>
              <a:latin typeface="inter-regular"/>
            </a:endParaRPr>
          </a:p>
          <a:p>
            <a:endParaRPr lang="en-US" b="0" i="0">
              <a:solidFill>
                <a:srgbClr val="333333"/>
              </a:solidFill>
              <a:effectLst/>
              <a:latin typeface="inter-regular"/>
            </a:endParaRPr>
          </a:p>
          <a:p>
            <a:endParaRPr lang="en-US">
              <a:solidFill>
                <a:srgbClr val="333333"/>
              </a:solidFill>
              <a:latin typeface="inter-regular"/>
            </a:endParaRPr>
          </a:p>
          <a:p>
            <a:endParaRPr lang="en-US" b="0" i="0">
              <a:solidFill>
                <a:srgbClr val="333333"/>
              </a:solidFill>
              <a:effectLst/>
              <a:latin typeface="inter-regular"/>
            </a:endParaRPr>
          </a:p>
          <a:p>
            <a:endParaRPr lang="en-US">
              <a:solidFill>
                <a:srgbClr val="333333"/>
              </a:solidFill>
              <a:latin typeface="inter-regular"/>
            </a:endParaRPr>
          </a:p>
          <a:p>
            <a:endParaRPr lang="en-US" b="0" i="0">
              <a:solidFill>
                <a:srgbClr val="333333"/>
              </a:solidFill>
              <a:effectLst/>
              <a:latin typeface="inter-regular"/>
            </a:endParaRPr>
          </a:p>
          <a:p>
            <a:endParaRPr lang="en-US" b="0" i="0">
              <a:solidFill>
                <a:srgbClr val="333333"/>
              </a:solidFill>
              <a:effectLst/>
              <a:latin typeface="inter-regular"/>
            </a:endParaRPr>
          </a:p>
          <a:p>
            <a:endParaRPr lang="en-IN"/>
          </a:p>
        </p:txBody>
      </p:sp>
      <p:pic>
        <p:nvPicPr>
          <p:cNvPr id="3074" name="Picture 2" descr="V-model">
            <a:extLst>
              <a:ext uri="{FF2B5EF4-FFF2-40B4-BE49-F238E27FC236}">
                <a16:creationId xmlns:a16="http://schemas.microsoft.com/office/drawing/2014/main" id="{3E2AC33D-A8B4-807E-2C83-BA6BF2E49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2924944"/>
            <a:ext cx="7488832"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673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6073-E7D1-9376-0DBD-474241BC0841}"/>
              </a:ext>
            </a:extLst>
          </p:cNvPr>
          <p:cNvSpPr>
            <a:spLocks noGrp="1"/>
          </p:cNvSpPr>
          <p:nvPr>
            <p:ph type="title"/>
          </p:nvPr>
        </p:nvSpPr>
        <p:spPr/>
        <p:txBody>
          <a:bodyPr/>
          <a:lstStyle/>
          <a:p>
            <a:br>
              <a:rPr lang="en-US"/>
            </a:br>
            <a:r>
              <a:rPr lang="en-US" sz="2400" b="1"/>
              <a:t>VERIFICATION AND VALIDATION</a:t>
            </a:r>
            <a:endParaRPr lang="en-IN" sz="2400" b="1"/>
          </a:p>
        </p:txBody>
      </p:sp>
      <p:sp>
        <p:nvSpPr>
          <p:cNvPr id="3" name="Subtitle 2">
            <a:extLst>
              <a:ext uri="{FF2B5EF4-FFF2-40B4-BE49-F238E27FC236}">
                <a16:creationId xmlns:a16="http://schemas.microsoft.com/office/drawing/2014/main" id="{DBC502F4-2459-C0FA-3AAF-D6CF1A49373A}"/>
              </a:ext>
            </a:extLst>
          </p:cNvPr>
          <p:cNvSpPr>
            <a:spLocks noGrp="1"/>
          </p:cNvSpPr>
          <p:nvPr>
            <p:ph type="subTitle" idx="1"/>
          </p:nvPr>
        </p:nvSpPr>
        <p:spPr>
          <a:xfrm>
            <a:off x="479376" y="1916832"/>
            <a:ext cx="10972440" cy="4193304"/>
          </a:xfrm>
        </p:spPr>
        <p:txBody>
          <a:bodyPr/>
          <a:lstStyle/>
          <a:p>
            <a:pPr algn="just">
              <a:lnSpc>
                <a:spcPct val="150000"/>
              </a:lnSpc>
            </a:pPr>
            <a:r>
              <a:rPr lang="en-US" sz="2400" b="1" i="0">
                <a:solidFill>
                  <a:schemeClr val="tx1"/>
                </a:solidFill>
                <a:effectLst/>
                <a:latin typeface="Times New Roman" panose="02020603050405020304" pitchFamily="18" charset="0"/>
                <a:cs typeface="Times New Roman" panose="02020603050405020304" pitchFamily="18" charset="0"/>
              </a:rPr>
              <a:t>Verification:</a:t>
            </a:r>
            <a:r>
              <a:rPr lang="en-US" sz="2400" b="0" i="0">
                <a:solidFill>
                  <a:schemeClr val="tx1"/>
                </a:solidFill>
                <a:effectLst/>
                <a:latin typeface="Times New Roman" panose="02020603050405020304" pitchFamily="18" charset="0"/>
                <a:cs typeface="Times New Roman" panose="02020603050405020304" pitchFamily="18" charset="0"/>
              </a:rPr>
              <a:t> It involves a static analysis method (review) done without executing code. It is the process of evaluation of the product development process to find whether specified requirements meet.</a:t>
            </a:r>
          </a:p>
          <a:p>
            <a:pPr algn="just">
              <a:lnSpc>
                <a:spcPct val="150000"/>
              </a:lnSpc>
            </a:pPr>
            <a:endParaRPr lang="en-US" sz="2400" b="0" i="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a:solidFill>
                  <a:schemeClr val="tx1"/>
                </a:solidFill>
                <a:effectLst/>
                <a:latin typeface="Times New Roman" panose="02020603050405020304" pitchFamily="18" charset="0"/>
                <a:cs typeface="Times New Roman" panose="02020603050405020304" pitchFamily="18" charset="0"/>
              </a:rPr>
              <a:t>Validation:</a:t>
            </a:r>
            <a:r>
              <a:rPr lang="en-US" sz="2400" b="0" i="0">
                <a:solidFill>
                  <a:schemeClr val="tx1"/>
                </a:solidFill>
                <a:effectLst/>
                <a:latin typeface="Times New Roman" panose="02020603050405020304" pitchFamily="18" charset="0"/>
                <a:cs typeface="Times New Roman" panose="02020603050405020304" pitchFamily="18" charset="0"/>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a:p>
            <a:endParaRPr lang="en-IN"/>
          </a:p>
        </p:txBody>
      </p:sp>
    </p:spTree>
    <p:extLst>
      <p:ext uri="{BB962C8B-B14F-4D97-AF65-F5344CB8AC3E}">
        <p14:creationId xmlns:p14="http://schemas.microsoft.com/office/powerpoint/2010/main" val="1949926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85D3FE-578C-3EAC-2252-84E3B2E2CA98}"/>
              </a:ext>
            </a:extLst>
          </p:cNvPr>
          <p:cNvSpPr>
            <a:spLocks noGrp="1"/>
          </p:cNvSpPr>
          <p:nvPr>
            <p:ph type="subTitle" idx="1"/>
          </p:nvPr>
        </p:nvSpPr>
        <p:spPr/>
        <p:txBody>
          <a:bodyPr/>
          <a:lstStyle/>
          <a:p>
            <a:pPr algn="just">
              <a:lnSpc>
                <a:spcPct val="150000"/>
              </a:lnSpc>
            </a:pPr>
            <a:r>
              <a:rPr lang="en-IN" b="1" u="sng"/>
              <a:t>Advantages of V Model</a:t>
            </a:r>
          </a:p>
          <a:p>
            <a:pPr algn="just">
              <a:lnSpc>
                <a:spcPct val="150000"/>
              </a:lnSpc>
            </a:pPr>
            <a:r>
              <a:rPr lang="en-IN"/>
              <a:t>Testing is involves in every phase, so less number of chances to get bugs in later phases</a:t>
            </a:r>
          </a:p>
          <a:p>
            <a:pPr algn="just">
              <a:lnSpc>
                <a:spcPct val="150000"/>
              </a:lnSpc>
            </a:pPr>
            <a:endParaRPr lang="en-IN" b="1"/>
          </a:p>
          <a:p>
            <a:pPr algn="just">
              <a:lnSpc>
                <a:spcPct val="150000"/>
              </a:lnSpc>
            </a:pPr>
            <a:r>
              <a:rPr lang="en-IN" b="1" u="sng"/>
              <a:t>Disadvantages</a:t>
            </a:r>
          </a:p>
          <a:p>
            <a:pPr algn="just">
              <a:lnSpc>
                <a:spcPct val="150000"/>
              </a:lnSpc>
            </a:pPr>
            <a:endParaRPr lang="en-IN" b="1"/>
          </a:p>
          <a:p>
            <a:pPr algn="just">
              <a:lnSpc>
                <a:spcPct val="150000"/>
              </a:lnSpc>
            </a:pPr>
            <a:r>
              <a:rPr lang="en-IN"/>
              <a:t>Initial investment is high ,in every phase we need people </a:t>
            </a:r>
            <a:r>
              <a:rPr lang="en-IN" err="1"/>
              <a:t>developers,testers</a:t>
            </a:r>
            <a:r>
              <a:rPr lang="en-IN"/>
              <a:t> from beginning</a:t>
            </a:r>
          </a:p>
          <a:p>
            <a:pPr algn="just">
              <a:lnSpc>
                <a:spcPct val="150000"/>
              </a:lnSpc>
            </a:pPr>
            <a:r>
              <a:rPr lang="en-IN"/>
              <a:t>Documentation is more</a:t>
            </a:r>
          </a:p>
          <a:p>
            <a:pPr algn="just">
              <a:lnSpc>
                <a:spcPct val="150000"/>
              </a:lnSpc>
            </a:pPr>
            <a:r>
              <a:rPr lang="en-IN"/>
              <a:t>All activities should go in parallel</a:t>
            </a:r>
          </a:p>
          <a:p>
            <a:endParaRPr lang="en-IN"/>
          </a:p>
        </p:txBody>
      </p:sp>
    </p:spTree>
    <p:extLst>
      <p:ext uri="{BB962C8B-B14F-4D97-AF65-F5344CB8AC3E}">
        <p14:creationId xmlns:p14="http://schemas.microsoft.com/office/powerpoint/2010/main" val="31672739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4F2A-96A8-D2F2-C8D1-DF99CF17C231}"/>
              </a:ext>
            </a:extLst>
          </p:cNvPr>
          <p:cNvSpPr>
            <a:spLocks noGrp="1"/>
          </p:cNvSpPr>
          <p:nvPr>
            <p:ph type="title"/>
          </p:nvPr>
        </p:nvSpPr>
        <p:spPr/>
        <p:txBody>
          <a:bodyPr/>
          <a:lstStyle/>
          <a:p>
            <a:pPr algn="just"/>
            <a:r>
              <a:rPr lang="en-US" sz="2400" b="1">
                <a:latin typeface="Times New Roman" panose="02020603050405020304" pitchFamily="18" charset="0"/>
                <a:cs typeface="Times New Roman" panose="02020603050405020304" pitchFamily="18" charset="0"/>
              </a:rPr>
              <a:t>MODIFIED V MODEL</a:t>
            </a:r>
            <a:endParaRPr lang="en-IN" sz="2400" b="1">
              <a:latin typeface="Times New Roman" panose="02020603050405020304" pitchFamily="18" charset="0"/>
              <a:cs typeface="Times New Roman" panose="02020603050405020304" pitchFamily="18" charset="0"/>
            </a:endParaRPr>
          </a:p>
        </p:txBody>
      </p:sp>
      <p:sp>
        <p:nvSpPr>
          <p:cNvPr id="4" name="Google Shape;75;gaf91ad2360_0_3">
            <a:extLst>
              <a:ext uri="{FF2B5EF4-FFF2-40B4-BE49-F238E27FC236}">
                <a16:creationId xmlns:a16="http://schemas.microsoft.com/office/drawing/2014/main" id="{FFDFB56C-07A5-3BB5-B9DD-A4D433142346}"/>
              </a:ext>
            </a:extLst>
          </p:cNvPr>
          <p:cNvSpPr txBox="1">
            <a:spLocks noGrp="1"/>
          </p:cNvSpPr>
          <p:nvPr>
            <p:ph type="subTitle" idx="1"/>
          </p:nvPr>
        </p:nvSpPr>
        <p:spPr>
          <a:xfrm>
            <a:off x="609600" y="1604963"/>
            <a:ext cx="10972800" cy="3976687"/>
          </a:xfrm>
          <a:prstGeom prst="rect">
            <a:avLst/>
          </a:prstGeom>
          <a:noFill/>
          <a:ln>
            <a:noFill/>
          </a:ln>
        </p:spPr>
        <p:txBody>
          <a:bodyPr spcFirstLastPara="1" wrap="square" lIns="91425" tIns="91425" rIns="91425" bIns="91425" anchor="t" anchorCtr="0">
            <a:noAutofit/>
          </a:bodyPr>
          <a:lstStyle/>
          <a:p>
            <a:pPr marL="457200" lvl="0" indent="-393700" algn="just" rtl="0">
              <a:lnSpc>
                <a:spcPct val="150000"/>
              </a:lnSpc>
              <a:spcBef>
                <a:spcPts val="0"/>
              </a:spcBef>
              <a:spcAft>
                <a:spcPts val="0"/>
              </a:spcAft>
              <a:buSzPts val="2600"/>
              <a:buChar char="●"/>
            </a:pPr>
            <a:r>
              <a:rPr lang="en-IN" sz="2600">
                <a:latin typeface="Times New Roman" panose="02020603050405020304" pitchFamily="18" charset="0"/>
                <a:cs typeface="Times New Roman" panose="02020603050405020304" pitchFamily="18" charset="0"/>
              </a:rPr>
              <a:t>Modified V model recognizes that different parts of a product are in different stages of evolution</a:t>
            </a:r>
            <a:endParaRPr sz="2600">
              <a:latin typeface="Times New Roman" panose="02020603050405020304" pitchFamily="18" charset="0"/>
              <a:cs typeface="Times New Roman" panose="02020603050405020304" pitchFamily="18" charset="0"/>
            </a:endParaRPr>
          </a:p>
          <a:p>
            <a:pPr marL="457200" lvl="0" indent="-393700" algn="just" rtl="0">
              <a:lnSpc>
                <a:spcPct val="150000"/>
              </a:lnSpc>
              <a:spcBef>
                <a:spcPts val="0"/>
              </a:spcBef>
              <a:spcAft>
                <a:spcPts val="0"/>
              </a:spcAft>
              <a:buSzPts val="2600"/>
              <a:buChar char="●"/>
            </a:pPr>
            <a:r>
              <a:rPr lang="en-IN" sz="2600">
                <a:latin typeface="Times New Roman" panose="02020603050405020304" pitchFamily="18" charset="0"/>
                <a:cs typeface="Times New Roman" panose="02020603050405020304" pitchFamily="18" charset="0"/>
              </a:rPr>
              <a:t>Each part enters the appropriate testing phase as unit testing, component testing and so on when the appropriate entry criteria are met</a:t>
            </a:r>
            <a:endParaRPr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328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74AC-D89D-0769-B186-5183157694C0}"/>
              </a:ext>
            </a:extLst>
          </p:cNvPr>
          <p:cNvSpPr>
            <a:spLocks noGrp="1"/>
          </p:cNvSpPr>
          <p:nvPr>
            <p:ph type="title"/>
          </p:nvPr>
        </p:nvSpPr>
        <p:spPr/>
        <p:txBody>
          <a:bodyPr/>
          <a:lstStyle/>
          <a:p>
            <a:r>
              <a:rPr lang="en-US"/>
              <a:t>MODIFIED V -MODEL</a:t>
            </a:r>
            <a:endParaRPr lang="en-IN"/>
          </a:p>
        </p:txBody>
      </p:sp>
      <p:sp>
        <p:nvSpPr>
          <p:cNvPr id="3" name="Subtitle 2">
            <a:extLst>
              <a:ext uri="{FF2B5EF4-FFF2-40B4-BE49-F238E27FC236}">
                <a16:creationId xmlns:a16="http://schemas.microsoft.com/office/drawing/2014/main" id="{9BE426AF-9154-F9E0-12E7-45EBD6864E7A}"/>
              </a:ext>
            </a:extLst>
          </p:cNvPr>
          <p:cNvSpPr>
            <a:spLocks noGrp="1"/>
          </p:cNvSpPr>
          <p:nvPr>
            <p:ph type="subTitle" idx="1"/>
          </p:nvPr>
        </p:nvSpPr>
        <p:spPr/>
        <p:txBody>
          <a:bodyPr/>
          <a:lstStyle/>
          <a:p>
            <a:endParaRPr lang="en-IN"/>
          </a:p>
        </p:txBody>
      </p:sp>
      <p:pic>
        <p:nvPicPr>
          <p:cNvPr id="4" name="Google Shape;81;gb7855b0018_0_0">
            <a:extLst>
              <a:ext uri="{FF2B5EF4-FFF2-40B4-BE49-F238E27FC236}">
                <a16:creationId xmlns:a16="http://schemas.microsoft.com/office/drawing/2014/main" id="{1C0AF096-82DE-15D3-E35F-B020B7A58760}"/>
              </a:ext>
            </a:extLst>
          </p:cNvPr>
          <p:cNvPicPr preferRelativeResize="0"/>
          <p:nvPr/>
        </p:nvPicPr>
        <p:blipFill rotWithShape="1">
          <a:blip r:embed="rId2">
            <a:alphaModFix/>
          </a:blip>
          <a:srcRect/>
          <a:stretch/>
        </p:blipFill>
        <p:spPr>
          <a:xfrm>
            <a:off x="645625" y="1707325"/>
            <a:ext cx="9239650" cy="4275500"/>
          </a:xfrm>
          <a:prstGeom prst="rect">
            <a:avLst/>
          </a:prstGeom>
          <a:noFill/>
          <a:ln>
            <a:noFill/>
          </a:ln>
        </p:spPr>
      </p:pic>
    </p:spTree>
    <p:extLst>
      <p:ext uri="{BB962C8B-B14F-4D97-AF65-F5344CB8AC3E}">
        <p14:creationId xmlns:p14="http://schemas.microsoft.com/office/powerpoint/2010/main" val="16402438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5751-C6E2-9C73-7EE7-50B77F6B9E10}"/>
              </a:ext>
            </a:extLst>
          </p:cNvPr>
          <p:cNvSpPr>
            <a:spLocks noGrp="1"/>
          </p:cNvSpPr>
          <p:nvPr>
            <p:ph type="title"/>
          </p:nvPr>
        </p:nvSpPr>
        <p:spPr/>
        <p:txBody>
          <a:bodyPr/>
          <a:lstStyle/>
          <a:p>
            <a:r>
              <a:rPr lang="en-US"/>
              <a:t>MODIFIED V MODEL</a:t>
            </a:r>
            <a:endParaRPr lang="en-IN"/>
          </a:p>
        </p:txBody>
      </p:sp>
      <p:pic>
        <p:nvPicPr>
          <p:cNvPr id="4" name="Picture 2">
            <a:extLst>
              <a:ext uri="{FF2B5EF4-FFF2-40B4-BE49-F238E27FC236}">
                <a16:creationId xmlns:a16="http://schemas.microsoft.com/office/drawing/2014/main" id="{E4D9A67E-82C1-9373-35F9-DEB808797622}"/>
              </a:ext>
            </a:extLst>
          </p:cNvPr>
          <p:cNvPicPr>
            <a:picLocks noChangeAspect="1" noChangeArrowheads="1"/>
          </p:cNvPicPr>
          <p:nvPr/>
        </p:nvPicPr>
        <p:blipFill>
          <a:blip r:embed="rId2"/>
          <a:srcRect/>
          <a:stretch>
            <a:fillRect/>
          </a:stretch>
        </p:blipFill>
        <p:spPr bwMode="auto">
          <a:xfrm>
            <a:off x="2063552" y="1633884"/>
            <a:ext cx="6336704" cy="4314825"/>
          </a:xfrm>
          <a:prstGeom prst="rect">
            <a:avLst/>
          </a:prstGeom>
          <a:noFill/>
          <a:ln w="9525">
            <a:noFill/>
            <a:miter lim="800000"/>
            <a:headEnd/>
            <a:tailEnd/>
          </a:ln>
          <a:effectLst/>
        </p:spPr>
      </p:pic>
    </p:spTree>
    <p:extLst>
      <p:ext uri="{BB962C8B-B14F-4D97-AF65-F5344CB8AC3E}">
        <p14:creationId xmlns:p14="http://schemas.microsoft.com/office/powerpoint/2010/main" val="302774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1000108"/>
            <a:ext cx="8844106" cy="785818"/>
          </a:xfrm>
        </p:spPr>
        <p:txBody>
          <a:bodyPr/>
          <a:lstStyle/>
          <a:p>
            <a:r>
              <a:rPr lang="en-IN" sz="3200" b="1">
                <a:solidFill>
                  <a:schemeClr val="tx1"/>
                </a:solidFill>
                <a:latin typeface="Times New Roman" pitchFamily="18" charset="0"/>
                <a:cs typeface="Times New Roman" pitchFamily="18" charset="0"/>
              </a:rPr>
              <a:t>What is Software Quality?</a:t>
            </a:r>
            <a:endParaRPr lang="en-US" sz="3200" b="1">
              <a:solidFill>
                <a:schemeClr val="tx1"/>
              </a:solidFill>
            </a:endParaRPr>
          </a:p>
        </p:txBody>
      </p:sp>
      <p:sp>
        <p:nvSpPr>
          <p:cNvPr id="3" name="Subtitle 2"/>
          <p:cNvSpPr>
            <a:spLocks noGrp="1"/>
          </p:cNvSpPr>
          <p:nvPr>
            <p:ph type="subTitle" idx="1"/>
          </p:nvPr>
        </p:nvSpPr>
        <p:spPr>
          <a:xfrm>
            <a:off x="380960" y="2071678"/>
            <a:ext cx="11200960" cy="4572032"/>
          </a:xfrm>
        </p:spPr>
        <p:txBody>
          <a:bodyPr/>
          <a:lstStyle/>
          <a:p>
            <a:r>
              <a:rPr lang="en-US" sz="2000">
                <a:latin typeface="Times New Roman" pitchFamily="18" charset="0"/>
                <a:cs typeface="Times New Roman" pitchFamily="18" charset="0"/>
              </a:rPr>
              <a:t>Software quality is defined as </a:t>
            </a:r>
            <a:r>
              <a:rPr lang="en-US" sz="2000" b="1">
                <a:latin typeface="Times New Roman" pitchFamily="18" charset="0"/>
                <a:cs typeface="Times New Roman" pitchFamily="18" charset="0"/>
              </a:rPr>
              <a:t>a field of study and practice that describes the desirable attributes of software products</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There are two main approaches to software quality: defect management and quality attributes.</a:t>
            </a:r>
          </a:p>
          <a:p>
            <a:r>
              <a:rPr lang="en-US" sz="2000">
                <a:latin typeface="Times New Roman" pitchFamily="18" charset="0"/>
                <a:cs typeface="Times New Roman" pitchFamily="18" charset="0"/>
              </a:rPr>
              <a:t>“fitness of purpose” isn’t a completely satisfactory definition of quality.</a:t>
            </a:r>
          </a:p>
          <a:p>
            <a:endParaRPr lang="en-US" sz="2000">
              <a:latin typeface="Times New Roman" pitchFamily="18" charset="0"/>
              <a:cs typeface="Times New Roman" pitchFamily="18" charset="0"/>
            </a:endParaRPr>
          </a:p>
          <a:p>
            <a:r>
              <a:rPr lang="it-IT" sz="2000" b="1">
                <a:latin typeface="Times New Roman" pitchFamily="18" charset="0"/>
                <a:cs typeface="Times New Roman" pitchFamily="18" charset="0"/>
              </a:rPr>
              <a:t>ISO/IEC 25010:2011 Software Quality Model : </a:t>
            </a:r>
            <a:r>
              <a:rPr lang="en-US" sz="2000">
                <a:latin typeface="Times New Roman" pitchFamily="18" charset="0"/>
                <a:cs typeface="Times New Roman" pitchFamily="18" charset="0"/>
              </a:rPr>
              <a:t>This standard describes a hierarchy of eight quality characteristics, each composed of sub-characteristics:</a:t>
            </a:r>
          </a:p>
          <a:p>
            <a:r>
              <a:rPr lang="en-US" sz="2000">
                <a:latin typeface="Times New Roman" pitchFamily="18" charset="0"/>
                <a:cs typeface="Times New Roman" pitchFamily="18" charset="0"/>
              </a:rPr>
              <a:t>-&gt; Functional suitability</a:t>
            </a:r>
          </a:p>
          <a:p>
            <a:r>
              <a:rPr lang="en-US" sz="2000">
                <a:latin typeface="Times New Roman" pitchFamily="18" charset="0"/>
                <a:cs typeface="Times New Roman" pitchFamily="18" charset="0"/>
              </a:rPr>
              <a:t>-&gt; Reliability</a:t>
            </a:r>
          </a:p>
          <a:p>
            <a:r>
              <a:rPr lang="en-US" sz="2000">
                <a:latin typeface="Times New Roman" pitchFamily="18" charset="0"/>
                <a:cs typeface="Times New Roman" pitchFamily="18" charset="0"/>
              </a:rPr>
              <a:t>-&gt; Operability</a:t>
            </a:r>
          </a:p>
          <a:p>
            <a:r>
              <a:rPr lang="en-US" sz="2000">
                <a:latin typeface="Times New Roman" pitchFamily="18" charset="0"/>
                <a:cs typeface="Times New Roman" pitchFamily="18" charset="0"/>
              </a:rPr>
              <a:t>-&gt; Performance efficiency</a:t>
            </a:r>
          </a:p>
          <a:p>
            <a:r>
              <a:rPr lang="en-US" sz="2000">
                <a:latin typeface="Times New Roman" pitchFamily="18" charset="0"/>
                <a:cs typeface="Times New Roman" pitchFamily="18" charset="0"/>
              </a:rPr>
              <a:t>-&gt; Security</a:t>
            </a:r>
          </a:p>
          <a:p>
            <a:r>
              <a:rPr lang="en-US" sz="2000">
                <a:latin typeface="Times New Roman" pitchFamily="18" charset="0"/>
                <a:cs typeface="Times New Roman" pitchFamily="18" charset="0"/>
              </a:rPr>
              <a:t>-&gt; Compatibility</a:t>
            </a:r>
          </a:p>
          <a:p>
            <a:r>
              <a:rPr lang="en-US" sz="2000">
                <a:latin typeface="Times New Roman" pitchFamily="18" charset="0"/>
                <a:cs typeface="Times New Roman" pitchFamily="18" charset="0"/>
              </a:rPr>
              <a:t>-&gt; Maintainability</a:t>
            </a:r>
          </a:p>
          <a:p>
            <a:r>
              <a:rPr lang="en-US" sz="2000">
                <a:latin typeface="Times New Roman" pitchFamily="18" charset="0"/>
                <a:cs typeface="Times New Roman" pitchFamily="18" charset="0"/>
              </a:rPr>
              <a:t>-&gt; Transferability</a:t>
            </a:r>
          </a:p>
          <a:p>
            <a:endParaRPr lang="en-US" sz="2000">
              <a:latin typeface="Times New Roman" pitchFamily="18" charset="0"/>
              <a:cs typeface="Times New Roman" pitchFamily="18" charset="0"/>
            </a:endParaRPr>
          </a:p>
          <a:p>
            <a:endParaRPr lang="en-US" sz="200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9819-213B-934C-B3A4-6FD96551BB79}"/>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73E3155F-29A6-1949-AB48-DA224AE82B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511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8415478" cy="1144800"/>
          </a:xfrm>
        </p:spPr>
        <p:txBody>
          <a:bodyPr/>
          <a:lstStyle/>
          <a:p>
            <a:r>
              <a:rPr lang="en-US" sz="2800">
                <a:latin typeface="Times New Roman" pitchFamily="18" charset="0"/>
                <a:cs typeface="Times New Roman" pitchFamily="18" charset="0"/>
              </a:rPr>
              <a:t>Quality Concepts</a:t>
            </a:r>
          </a:p>
        </p:txBody>
      </p:sp>
      <p:sp>
        <p:nvSpPr>
          <p:cNvPr id="3" name="Subtitle 2"/>
          <p:cNvSpPr>
            <a:spLocks noGrp="1"/>
          </p:cNvSpPr>
          <p:nvPr>
            <p:ph type="subTitle" idx="1"/>
          </p:nvPr>
        </p:nvSpPr>
        <p:spPr>
          <a:xfrm>
            <a:off x="609480" y="1714488"/>
            <a:ext cx="9987114" cy="3571900"/>
          </a:xfrm>
        </p:spPr>
        <p:txBody>
          <a:bodyPr/>
          <a:lstStyle/>
          <a:p>
            <a:pPr algn="just">
              <a:lnSpc>
                <a:spcPct val="150000"/>
              </a:lnSpc>
            </a:pPr>
            <a:r>
              <a:rPr lang="en-US" sz="2000">
                <a:latin typeface="Times New Roman" pitchFamily="18" charset="0"/>
                <a:cs typeface="Times New Roman" pitchFamily="18" charset="0"/>
              </a:rPr>
              <a:t>Additionally, the standard defines a quality-in-use model composed of five characteristics: </a:t>
            </a:r>
          </a:p>
          <a:p>
            <a:pPr algn="just">
              <a:lnSpc>
                <a:spcPct val="150000"/>
              </a:lnSpc>
            </a:pPr>
            <a:r>
              <a:rPr lang="en-US" sz="2000">
                <a:latin typeface="Times New Roman" pitchFamily="18" charset="0"/>
                <a:cs typeface="Times New Roman" pitchFamily="18" charset="0"/>
              </a:rPr>
              <a:t>Effectiveness</a:t>
            </a:r>
          </a:p>
          <a:p>
            <a:pPr algn="just">
              <a:lnSpc>
                <a:spcPct val="150000"/>
              </a:lnSpc>
            </a:pPr>
            <a:r>
              <a:rPr lang="en-US" sz="2000">
                <a:latin typeface="Times New Roman" pitchFamily="18" charset="0"/>
                <a:cs typeface="Times New Roman" pitchFamily="18" charset="0"/>
              </a:rPr>
              <a:t>Efficiency</a:t>
            </a:r>
          </a:p>
          <a:p>
            <a:pPr algn="just">
              <a:lnSpc>
                <a:spcPct val="150000"/>
              </a:lnSpc>
            </a:pPr>
            <a:r>
              <a:rPr lang="en-US" sz="2000">
                <a:latin typeface="Times New Roman" pitchFamily="18" charset="0"/>
                <a:cs typeface="Times New Roman" pitchFamily="18" charset="0"/>
              </a:rPr>
              <a:t>Satisfaction</a:t>
            </a:r>
          </a:p>
          <a:p>
            <a:pPr algn="just">
              <a:lnSpc>
                <a:spcPct val="150000"/>
              </a:lnSpc>
            </a:pPr>
            <a:r>
              <a:rPr lang="en-US" sz="2000">
                <a:latin typeface="Times New Roman" pitchFamily="18" charset="0"/>
                <a:cs typeface="Times New Roman" pitchFamily="18" charset="0"/>
              </a:rPr>
              <a:t>Safety</a:t>
            </a:r>
          </a:p>
          <a:p>
            <a:pPr algn="just">
              <a:lnSpc>
                <a:spcPct val="150000"/>
              </a:lnSpc>
            </a:pPr>
            <a:r>
              <a:rPr lang="en-US" sz="2000">
                <a:latin typeface="Times New Roman" pitchFamily="18" charset="0"/>
                <a:cs typeface="Times New Roman" pitchFamily="18" charset="0"/>
              </a:rPr>
              <a:t>Usability</a:t>
            </a:r>
          </a:p>
          <a:p>
            <a:pPr algn="just">
              <a:lnSpc>
                <a:spcPct val="150000"/>
              </a:lnSpc>
            </a:pPr>
            <a:endParaRPr lang="en-US" sz="20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9DB43EBD48814CB1CAE219D9548008" ma:contentTypeVersion="6" ma:contentTypeDescription="Create a new document." ma:contentTypeScope="" ma:versionID="181f365f1a6a95578371c44010ab8bb8">
  <xsd:schema xmlns:xsd="http://www.w3.org/2001/XMLSchema" xmlns:xs="http://www.w3.org/2001/XMLSchema" xmlns:p="http://schemas.microsoft.com/office/2006/metadata/properties" xmlns:ns2="95a8540d-47b6-46b0-88cd-f3821ba9ddb7" xmlns:ns3="f5be9d30-6dba-4cdb-8817-7e236c473971" targetNamespace="http://schemas.microsoft.com/office/2006/metadata/properties" ma:root="true" ma:fieldsID="20dac807de7af44ac5bc17c88a9912e1" ns2:_="" ns3:_="">
    <xsd:import namespace="95a8540d-47b6-46b0-88cd-f3821ba9ddb7"/>
    <xsd:import namespace="f5be9d30-6dba-4cdb-8817-7e236c4739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a8540d-47b6-46b0-88cd-f3821ba9d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5be9d30-6dba-4cdb-8817-7e236c47397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FDB0CB-E789-491F-B184-2DBC1D7C9EBB}">
  <ds:schemaRefs>
    <ds:schemaRef ds:uri="http://schemas.microsoft.com/sharepoint/v3/contenttype/forms"/>
  </ds:schemaRefs>
</ds:datastoreItem>
</file>

<file path=customXml/itemProps2.xml><?xml version="1.0" encoding="utf-8"?>
<ds:datastoreItem xmlns:ds="http://schemas.openxmlformats.org/officeDocument/2006/customXml" ds:itemID="{111FCF31-606D-4C2A-BFD4-4A63203FE51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00DBD6-01A3-42C5-AE48-BF3463714C89}">
  <ds:schemaRefs>
    <ds:schemaRef ds:uri="95a8540d-47b6-46b0-88cd-f3821ba9ddb7"/>
    <ds:schemaRef ds:uri="f5be9d30-6dba-4cdb-8817-7e236c4739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65</Slides>
  <Notes>18</Notes>
  <HiddenSlides>0</HiddenSlide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Software Testing Concepts</vt:lpstr>
      <vt:lpstr>Unit #: 1 –  Introduction to Software Quality and Testing (6 Hours) </vt:lpstr>
      <vt:lpstr>SOFTWARE</vt:lpstr>
      <vt:lpstr>Software Types</vt:lpstr>
      <vt:lpstr>Software Quality</vt:lpstr>
      <vt:lpstr>What is Software Quality?</vt:lpstr>
      <vt:lpstr>PowerPoint Presentation</vt:lpstr>
      <vt:lpstr>Quality Concepts</vt:lpstr>
      <vt:lpstr>Software Quality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ERROR/BUG/FAILURES</vt:lpstr>
      <vt:lpstr>Why Failures in Software</vt:lpstr>
      <vt:lpstr>PowerPoint Presentation</vt:lpstr>
      <vt:lpstr>PowerPoint Presentation</vt:lpstr>
      <vt:lpstr>PowerPoint Presentation</vt:lpstr>
      <vt:lpstr>PowerPoint Presentation</vt:lpstr>
      <vt:lpstr>PowerPoint Presentation</vt:lpstr>
      <vt:lpstr>PowerPoint Presentation</vt:lpstr>
      <vt:lpstr>SDLC- Software Development Life Cycle</vt:lpstr>
      <vt:lpstr>SDLC Phases</vt:lpstr>
      <vt:lpstr>SDLC</vt:lpstr>
      <vt:lpstr>Why SDLC? </vt:lpstr>
      <vt:lpstr>It aims to: </vt:lpstr>
      <vt:lpstr>SDLC PHASES</vt:lpstr>
      <vt:lpstr>SDLC PHASES….</vt:lpstr>
      <vt:lpstr>SDLC PHASES….</vt:lpstr>
      <vt:lpstr>SDLC PHASES….</vt:lpstr>
      <vt:lpstr>PROCESS MODELS</vt:lpstr>
      <vt:lpstr>WATERFALL MODEL</vt:lpstr>
      <vt:lpstr>Advantages of Waterfall Model</vt:lpstr>
      <vt:lpstr>SPIRAL MODEL</vt:lpstr>
      <vt:lpstr>SPIRAL MODEL…</vt:lpstr>
      <vt:lpstr>SPIRAL MODEL…</vt:lpstr>
      <vt:lpstr>PowerPoint Presentation</vt:lpstr>
      <vt:lpstr>ITERATIVE MODEL….</vt:lpstr>
      <vt:lpstr>Iterative Model - Design </vt:lpstr>
      <vt:lpstr>PROTOTYPING AND RAD (Rapid Application Development) MODEL</vt:lpstr>
      <vt:lpstr>This model consists of 4 basic phases:</vt:lpstr>
      <vt:lpstr>PowerPoint Presentation</vt:lpstr>
      <vt:lpstr>RAD MODEL</vt:lpstr>
      <vt:lpstr>When to use RAD Model? </vt:lpstr>
      <vt:lpstr>V –V MODEL (VERIFICATION &amp; VALIDATION MODEL)</vt:lpstr>
      <vt:lpstr>V- V MODEL</vt:lpstr>
      <vt:lpstr>REVIEWS</vt:lpstr>
      <vt:lpstr>Walkthrough</vt:lpstr>
      <vt:lpstr>Inspection</vt:lpstr>
      <vt:lpstr>Verification and Validation</vt:lpstr>
      <vt:lpstr>V –V MODEL</vt:lpstr>
      <vt:lpstr>V-MODEL </vt:lpstr>
      <vt:lpstr> VERIFICATION AND VALIDATION</vt:lpstr>
      <vt:lpstr>PowerPoint Presentation</vt:lpstr>
      <vt:lpstr>MODIFIED V MODEL</vt:lpstr>
      <vt:lpstr>MODIFIED V -MODEL</vt:lpstr>
      <vt:lpstr>MODIFIED V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 Venkataram</dc:creator>
  <cp:revision>1</cp:revision>
  <dcterms:created xsi:type="dcterms:W3CDTF">2020-08-09T05:55:29Z</dcterms:created>
  <dcterms:modified xsi:type="dcterms:W3CDTF">2022-08-30T06:43:10Z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2020-07-08T00:00:00Z</vt:filetime>
  </property>
  <property fmtid="{D5CDD505-2E9C-101B-9397-08002B2CF9AE}" pid="4" name="Creator">
    <vt:lpwstr>Acrobat PDFMaker 10.1 for PowerPoint</vt:lpwstr>
  </property>
  <property fmtid="{D5CDD505-2E9C-101B-9397-08002B2CF9AE}" pid="5" name="HyperlinksChanged">
    <vt:bool>false</vt:bool>
  </property>
  <property fmtid="{D5CDD505-2E9C-101B-9397-08002B2CF9AE}" pid="6" name="LastSaved">
    <vt:filetime>2020-08-09T00:00:00Z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ContentTypeId">
    <vt:lpwstr>0x010100B99DB43EBD48814CB1CAE219D9548008</vt:lpwstr>
  </property>
</Properties>
</file>