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22"/>
  </p:notesMasterIdLst>
  <p:sldIdLst>
    <p:sldId id="256" r:id="rId5"/>
    <p:sldId id="278" r:id="rId6"/>
    <p:sldId id="282" r:id="rId7"/>
    <p:sldId id="283" r:id="rId8"/>
    <p:sldId id="284" r:id="rId9"/>
    <p:sldId id="285" r:id="rId10"/>
    <p:sldId id="286" r:id="rId11"/>
    <p:sldId id="258" r:id="rId12"/>
    <p:sldId id="259" r:id="rId13"/>
    <p:sldId id="281" r:id="rId14"/>
    <p:sldId id="260" r:id="rId15"/>
    <p:sldId id="277" r:id="rId16"/>
    <p:sldId id="261" r:id="rId17"/>
    <p:sldId id="262" r:id="rId18"/>
    <p:sldId id="280" r:id="rId19"/>
    <p:sldId id="266" r:id="rId20"/>
    <p:sldId id="267" r:id="rId21"/>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T8cBSR1e5B5pCuaPC/pHmCcKd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5055F-339D-4A68-8318-6D8617D4F302}" v="2" dt="2022-08-30T03:21:52.820"/>
  </p1510:revLst>
</p1510:revInfo>
</file>

<file path=ppt/tableStyles.xml><?xml version="1.0" encoding="utf-8"?>
<a:tblStyleLst xmlns:a="http://schemas.openxmlformats.org/drawingml/2006/main" def="{6E90FA4E-B2AB-493E-9F25-2543EEEF010E}">
  <a:tblStyle styleId="{6E90FA4E-B2AB-493E-9F25-2543EEEF01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6F Sooriyha S K" userId="S::pes2ug19cs340@pesuonline.onmicrosoft.com::bdac395a-27b1-4151-8132-36eb5a079568" providerId="AD" clId="Web-{8D45055F-339D-4A68-8318-6D8617D4F302}"/>
    <pc:docChg chg="modSld">
      <pc:chgData name="EC CSE 6F Sooriyha S K" userId="S::pes2ug19cs340@pesuonline.onmicrosoft.com::bdac395a-27b1-4151-8132-36eb5a079568" providerId="AD" clId="Web-{8D45055F-339D-4A68-8318-6D8617D4F302}" dt="2022-08-30T03:21:52.820" v="1" actId="1076"/>
      <pc:docMkLst>
        <pc:docMk/>
      </pc:docMkLst>
      <pc:sldChg chg="modSp">
        <pc:chgData name="EC CSE 6F Sooriyha S K" userId="S::pes2ug19cs340@pesuonline.onmicrosoft.com::bdac395a-27b1-4151-8132-36eb5a079568" providerId="AD" clId="Web-{8D45055F-339D-4A68-8318-6D8617D4F302}" dt="2022-08-30T03:21:52.820" v="1" actId="1076"/>
        <pc:sldMkLst>
          <pc:docMk/>
          <pc:sldMk cId="1958945325" sldId="283"/>
        </pc:sldMkLst>
        <pc:picChg chg="mod">
          <ac:chgData name="EC CSE 6F Sooriyha S K" userId="S::pes2ug19cs340@pesuonline.onmicrosoft.com::bdac395a-27b1-4151-8132-36eb5a079568" providerId="AD" clId="Web-{8D45055F-339D-4A68-8318-6D8617D4F302}" dt="2022-08-30T03:21:52.820" v="1" actId="1076"/>
          <ac:picMkLst>
            <pc:docMk/>
            <pc:sldMk cId="1958945325" sldId="283"/>
            <ac:picMk id="5" creationId="{F887F643-A8AF-59EB-0066-6BD869BBA9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 name="Google Shape;5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b568264ccc_0_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b568264ccc_0_12: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568264ccc_0_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568264ccc_0_2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b4f409f2cf_0_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b4f409f2cf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bbf6da373_0_7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gabbf6da373_0_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536f6fdbe_0_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536f6fdbe_0_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e2fccbc17_0_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e2fccbc17_0_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latin typeface="Arial"/>
                <a:ea typeface="Arial"/>
                <a:cs typeface="Arial"/>
                <a:sym typeface="Arial"/>
              </a:rPr>
              <a:t>A cause and effect diagram, often called a “fishbone” diagram, can help in brainstorming to identify possible causes of a problem and in sorting ideas into useful categories. A fishbone diagram is </a:t>
            </a:r>
            <a:r>
              <a:rPr lang="en-IN" sz="1100" b="1" i="0" u="none" strike="noStrike" cap="none" dirty="0">
                <a:solidFill>
                  <a:srgbClr val="000000"/>
                </a:solidFill>
                <a:latin typeface="Arial"/>
                <a:ea typeface="Arial"/>
                <a:cs typeface="Arial"/>
                <a:sym typeface="Arial"/>
              </a:rPr>
              <a:t>a visual way to look at cause and effect.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e2fccbc17_0_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e2fccbc17_0_1: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b="0" i="0" u="none" strike="noStrike" cap="none" dirty="0">
                <a:solidFill>
                  <a:srgbClr val="000000"/>
                </a:solidFill>
                <a:latin typeface="Arial"/>
                <a:ea typeface="Arial"/>
                <a:cs typeface="Arial"/>
                <a:sym typeface="Arial"/>
              </a:rPr>
              <a:t>A cause and effect diagram, often called a “fishbone” diagram, can help in brainstorming to identify possible causes of a problem and in sorting ideas into useful categories. A fishbone diagram is </a:t>
            </a:r>
            <a:r>
              <a:rPr lang="en-IN" sz="1100" b="1" i="0" u="none" strike="noStrike" cap="none" dirty="0">
                <a:solidFill>
                  <a:srgbClr val="000000"/>
                </a:solidFill>
                <a:latin typeface="Arial"/>
                <a:ea typeface="Arial"/>
                <a:cs typeface="Arial"/>
                <a:sym typeface="Arial"/>
              </a:rPr>
              <a:t>a visual way to look at cause and effect.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536f6fdbe_0_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536f6fdbe_0_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abbf6da373_0_9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abbf6da373_0_9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568264ccc_0_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b568264ccc_0_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1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53" name="Google Shape;53;p2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4" name="Google Shape;54;p2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Google Shape;12;p1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1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1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p:nvPr/>
        </p:nvSpPr>
        <p:spPr>
          <a:xfrm>
            <a:off x="10661760" y="471960"/>
            <a:ext cx="928800" cy="1394280"/>
          </a:xfrm>
          <a:prstGeom prst="rect">
            <a:avLst/>
          </a:prstGeom>
          <a:blipFill rotWithShape="1">
            <a:blip r:embed="rId14">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cms.gov/medicare/provider-enrollment-and-certification/qapi/downloads/fishbonerevised.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p:nvPr/>
        </p:nvSpPr>
        <p:spPr>
          <a:xfrm>
            <a:off x="-9360" y="1277640"/>
            <a:ext cx="360" cy="53640"/>
          </a:xfrm>
          <a:custGeom>
            <a:avLst/>
            <a:gdLst/>
            <a:ahLst/>
            <a:cxnLst/>
            <a:rect l="l" t="t" r="r" b="b"/>
            <a:pathLst>
              <a:path w="120000" h="58419" extrusionOk="0">
                <a:moveTo>
                  <a:pt x="0" y="0"/>
                </a:moveTo>
                <a:lnTo>
                  <a:pt x="0" y="58008"/>
                </a:lnTo>
              </a:path>
            </a:pathLst>
          </a:custGeom>
          <a:noFill/>
          <a:ln w="19075" cap="flat" cmpd="sng">
            <a:solidFill>
              <a:srgbClr val="C55A11"/>
            </a:solidFill>
            <a:prstDash val="solid"/>
            <a:round/>
            <a:headEnd type="none" w="sm" len="sm"/>
            <a:tailEnd type="none" w="sm" len="sm"/>
          </a:ln>
        </p:spPr>
      </p:sp>
      <p:sp>
        <p:nvSpPr>
          <p:cNvPr id="60" name="Google Shape;60;p1"/>
          <p:cNvSpPr/>
          <p:nvPr/>
        </p:nvSpPr>
        <p:spPr>
          <a:xfrm>
            <a:off x="484560" y="353880"/>
            <a:ext cx="6329520" cy="574200"/>
          </a:xfrm>
          <a:prstGeom prst="rect">
            <a:avLst/>
          </a:prstGeom>
          <a:noFill/>
          <a:ln>
            <a:noFill/>
          </a:ln>
        </p:spPr>
        <p:txBody>
          <a:bodyPr spcFirstLastPara="1" wrap="square" lIns="0" tIns="0" rIns="0" bIns="0" anchor="t" anchorCtr="0">
            <a:noAutofit/>
          </a:bodyPr>
          <a:lstStyle/>
          <a:p>
            <a:pPr marL="0" marR="0" lvl="0" indent="0" algn="l" rtl="0">
              <a:lnSpc>
                <a:spcPct val="33500"/>
              </a:lnSpc>
              <a:spcBef>
                <a:spcPts val="0"/>
              </a:spcBef>
              <a:spcAft>
                <a:spcPts val="0"/>
              </a:spcAft>
              <a:buClr>
                <a:srgbClr val="000000"/>
              </a:buClr>
              <a:buSzPts val="2400"/>
              <a:buFont typeface="Arial"/>
              <a:buNone/>
            </a:pPr>
            <a:r>
              <a:rPr lang="en-IN" sz="2400" b="1" i="0" u="none" strike="noStrike" cap="none">
                <a:solidFill>
                  <a:srgbClr val="2F5597"/>
                </a:solidFill>
                <a:latin typeface="Calibri"/>
                <a:ea typeface="Calibri"/>
                <a:cs typeface="Calibri"/>
                <a:sym typeface="Calibri"/>
              </a:rPr>
              <a:t>OBJECT ORIENTED MODELLING &amp; DESIGN (OOMD)</a:t>
            </a:r>
            <a:endParaRPr sz="1800" b="0" i="0" u="none" strike="noStrike" cap="none">
              <a:solidFill>
                <a:srgbClr val="000000"/>
              </a:solidFill>
              <a:latin typeface="Arial"/>
              <a:ea typeface="Arial"/>
              <a:cs typeface="Arial"/>
              <a:sym typeface="Arial"/>
            </a:endParaRPr>
          </a:p>
        </p:txBody>
      </p:sp>
      <p:sp>
        <p:nvSpPr>
          <p:cNvPr id="61" name="Google Shape;61;p1"/>
          <p:cNvSpPr/>
          <p:nvPr/>
        </p:nvSpPr>
        <p:spPr>
          <a:xfrm>
            <a:off x="4860720" y="3393000"/>
            <a:ext cx="5711760" cy="557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4853520" y="2664000"/>
            <a:ext cx="5718960" cy="1224000"/>
          </a:xfrm>
          <a:prstGeom prst="rect">
            <a:avLst/>
          </a:prstGeom>
          <a:noFill/>
          <a:ln>
            <a:noFill/>
          </a:ln>
        </p:spPr>
        <p:txBody>
          <a:bodyPr spcFirstLastPara="1" wrap="square" lIns="0" tIns="12600" rIns="0" bIns="0" anchor="t" anchorCtr="0">
            <a:noAutofit/>
          </a:bodyPr>
          <a:lstStyle/>
          <a:p>
            <a:pPr marL="12599" marR="0" lvl="0" indent="0" algn="l" rtl="0">
              <a:lnSpc>
                <a:spcPct val="100000"/>
              </a:lnSpc>
              <a:spcBef>
                <a:spcPts val="0"/>
              </a:spcBef>
              <a:spcAft>
                <a:spcPts val="0"/>
              </a:spcAft>
              <a:buClr>
                <a:srgbClr val="000000"/>
              </a:buClr>
              <a:buSzPts val="3600"/>
              <a:buFont typeface="Arial"/>
              <a:buNone/>
            </a:pPr>
            <a:r>
              <a:rPr lang="en-IN" sz="3600" b="1" i="0" u="none" strike="noStrike" cap="none" dirty="0">
                <a:solidFill>
                  <a:srgbClr val="C55A11"/>
                </a:solidFill>
                <a:latin typeface="Calibri"/>
                <a:ea typeface="Calibri"/>
                <a:cs typeface="Calibri"/>
                <a:sym typeface="Calibri"/>
              </a:rPr>
              <a:t>SOFTWARE TESTING</a:t>
            </a:r>
            <a:endParaRPr sz="3600" b="1" i="0" u="none" strike="noStrike" cap="none" dirty="0">
              <a:solidFill>
                <a:srgbClr val="C55A11"/>
              </a:solidFill>
              <a:latin typeface="Calibri"/>
              <a:ea typeface="Calibri"/>
              <a:cs typeface="Calibri"/>
              <a:sym typeface="Calibri"/>
            </a:endParaRPr>
          </a:p>
          <a:p>
            <a:pPr marL="12600" lvl="0">
              <a:buSzPts val="2500"/>
            </a:pPr>
            <a:r>
              <a:rPr lang="en-IN" sz="2500" b="1" dirty="0">
                <a:solidFill>
                  <a:srgbClr val="C55A11"/>
                </a:solidFill>
                <a:latin typeface="Calibri"/>
                <a:ea typeface="Calibri"/>
                <a:cs typeface="Calibri"/>
                <a:sym typeface="Calibri"/>
              </a:rPr>
              <a:t>UE19CS400SB</a:t>
            </a:r>
            <a:endParaRPr sz="2500" b="1" i="0" u="none" strike="noStrike" cap="none" dirty="0">
              <a:solidFill>
                <a:srgbClr val="C55A11"/>
              </a:solidFill>
              <a:latin typeface="Calibri"/>
              <a:ea typeface="Calibri"/>
              <a:cs typeface="Calibri"/>
              <a:sym typeface="Calibri"/>
            </a:endParaRPr>
          </a:p>
        </p:txBody>
      </p:sp>
      <p:sp>
        <p:nvSpPr>
          <p:cNvPr id="63" name="Google Shape;63;p1"/>
          <p:cNvSpPr/>
          <p:nvPr/>
        </p:nvSpPr>
        <p:spPr>
          <a:xfrm>
            <a:off x="4655840" y="4396675"/>
            <a:ext cx="6072587" cy="1534200"/>
          </a:xfrm>
          <a:prstGeom prst="rect">
            <a:avLst/>
          </a:prstGeom>
          <a:noFill/>
          <a:ln>
            <a:noFill/>
          </a:ln>
        </p:spPr>
        <p:txBody>
          <a:bodyPr spcFirstLastPara="1" wrap="square" lIns="0" tIns="44275" rIns="0" bIns="0" anchor="t" anchorCtr="0">
            <a:noAutofit/>
          </a:bodyPr>
          <a:lstStyle/>
          <a:p>
            <a:pPr marL="12600" lvl="0"/>
            <a:r>
              <a:rPr lang="en-IN" sz="2400" dirty="0">
                <a:latin typeface="Calibri"/>
                <a:ea typeface="Calibri"/>
                <a:cs typeface="Calibri"/>
                <a:sym typeface="Calibri"/>
              </a:rPr>
              <a:t>Prof. Venkatesh Prasad/Ms. Sumy Joseph</a:t>
            </a:r>
            <a:endParaRPr lang="en-IN" sz="1800" dirty="0"/>
          </a:p>
          <a:p>
            <a:pPr marL="12600" lvl="0"/>
            <a:r>
              <a:rPr lang="en-IN" sz="2400" dirty="0">
                <a:latin typeface="Calibri"/>
                <a:ea typeface="Calibri"/>
                <a:cs typeface="Calibri"/>
                <a:sym typeface="Calibri"/>
              </a:rPr>
              <a:t>venkateshprasad@pes.edu</a:t>
            </a:r>
            <a:endParaRPr lang="en-IN" sz="1800" dirty="0"/>
          </a:p>
          <a:p>
            <a:pPr marL="12600" marR="0" lvl="0" indent="0" algn="l" rtl="0">
              <a:lnSpc>
                <a:spcPct val="100000"/>
              </a:lnSpc>
              <a:spcBef>
                <a:spcPts val="0"/>
              </a:spcBef>
              <a:spcAft>
                <a:spcPts val="0"/>
              </a:spcAft>
              <a:buClr>
                <a:srgbClr val="000000"/>
              </a:buClr>
              <a:buSzPts val="2400"/>
              <a:buFont typeface="Arial"/>
              <a:buNone/>
            </a:pPr>
            <a:r>
              <a:rPr lang="en-IN" sz="2400" b="0" i="0" u="none" strike="noStrike" cap="none" dirty="0">
                <a:solidFill>
                  <a:srgbClr val="000000"/>
                </a:solidFill>
                <a:latin typeface="Calibri"/>
                <a:ea typeface="Calibri"/>
                <a:cs typeface="Calibri"/>
                <a:sym typeface="Calibri"/>
              </a:rPr>
              <a:t>Department of Computer Science &amp; Engineeri</a:t>
            </a:r>
            <a:r>
              <a:rPr lang="en-IN" sz="2400" dirty="0">
                <a:latin typeface="Calibri"/>
                <a:ea typeface="Calibri"/>
                <a:cs typeface="Calibri"/>
                <a:sym typeface="Calibri"/>
              </a:rPr>
              <a:t>n</a:t>
            </a:r>
            <a:r>
              <a:rPr lang="en-IN" sz="2400" b="0" i="0" u="none" strike="noStrike" cap="none" dirty="0">
                <a:solidFill>
                  <a:srgbClr val="000000"/>
                </a:solidFill>
                <a:latin typeface="Calibri"/>
                <a:ea typeface="Calibri"/>
                <a:cs typeface="Calibri"/>
                <a:sym typeface="Calibri"/>
              </a:rPr>
              <a:t>g</a:t>
            </a:r>
            <a:endParaRPr sz="1800" b="0" i="0" u="none" strike="noStrike" cap="none" dirty="0">
              <a:solidFill>
                <a:srgbClr val="000000"/>
              </a:solidFill>
              <a:latin typeface="Arial"/>
              <a:ea typeface="Arial"/>
              <a:cs typeface="Arial"/>
              <a:sym typeface="Arial"/>
            </a:endParaRPr>
          </a:p>
        </p:txBody>
      </p:sp>
      <p:sp>
        <p:nvSpPr>
          <p:cNvPr id="64" name="Google Shape;64;p1"/>
          <p:cNvSpPr/>
          <p:nvPr/>
        </p:nvSpPr>
        <p:spPr>
          <a:xfrm>
            <a:off x="313920" y="5489640"/>
            <a:ext cx="1062720" cy="1073520"/>
          </a:xfrm>
          <a:custGeom>
            <a:avLst/>
            <a:gdLst/>
            <a:ahLst/>
            <a:cxnLst/>
            <a:rect l="l" t="t" r="r" b="b"/>
            <a:pathLst>
              <a:path w="1067435" h="1078229" extrusionOk="0">
                <a:moveTo>
                  <a:pt x="1066901" y="1032446"/>
                </a:moveTo>
                <a:lnTo>
                  <a:pt x="45720" y="1032446"/>
                </a:lnTo>
                <a:lnTo>
                  <a:pt x="45720" y="0"/>
                </a:lnTo>
                <a:lnTo>
                  <a:pt x="0" y="0"/>
                </a:lnTo>
                <a:lnTo>
                  <a:pt x="0" y="1032446"/>
                </a:lnTo>
                <a:lnTo>
                  <a:pt x="0" y="1066901"/>
                </a:lnTo>
                <a:lnTo>
                  <a:pt x="0" y="1078166"/>
                </a:lnTo>
                <a:lnTo>
                  <a:pt x="1066901" y="1078166"/>
                </a:lnTo>
                <a:lnTo>
                  <a:pt x="1066901" y="1032446"/>
                </a:lnTo>
                <a:close/>
              </a:path>
            </a:pathLst>
          </a:custGeom>
          <a:solidFill>
            <a:srgbClr val="C55A11"/>
          </a:solidFill>
          <a:ln>
            <a:noFill/>
          </a:ln>
        </p:spPr>
      </p:sp>
      <p:sp>
        <p:nvSpPr>
          <p:cNvPr id="65" name="Google Shape;65;p1"/>
          <p:cNvSpPr/>
          <p:nvPr/>
        </p:nvSpPr>
        <p:spPr>
          <a:xfrm>
            <a:off x="4781880" y="4101120"/>
            <a:ext cx="5867640" cy="7560"/>
          </a:xfrm>
          <a:custGeom>
            <a:avLst/>
            <a:gdLst/>
            <a:ahLst/>
            <a:cxnLst/>
            <a:rect l="l" t="t" r="r" b="b"/>
            <a:pathLst>
              <a:path w="5872480" h="12064" extrusionOk="0">
                <a:moveTo>
                  <a:pt x="0" y="11493"/>
                </a:moveTo>
                <a:lnTo>
                  <a:pt x="5872226" y="0"/>
                </a:lnTo>
              </a:path>
            </a:pathLst>
          </a:custGeom>
          <a:noFill/>
          <a:ln w="38150" cap="flat" cmpd="sng">
            <a:solidFill>
              <a:srgbClr val="C55A11"/>
            </a:solidFill>
            <a:prstDash val="solid"/>
            <a:round/>
            <a:headEnd type="none" w="sm" len="sm"/>
            <a:tailEnd type="none" w="sm" len="sm"/>
          </a:ln>
        </p:spPr>
      </p:sp>
      <p:sp>
        <p:nvSpPr>
          <p:cNvPr id="66" name="Google Shape;66;p1"/>
          <p:cNvSpPr/>
          <p:nvPr/>
        </p:nvSpPr>
        <p:spPr>
          <a:xfrm>
            <a:off x="1747800" y="1608480"/>
            <a:ext cx="2364480" cy="354564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0855800" y="266040"/>
            <a:ext cx="1062720" cy="1073520"/>
          </a:xfrm>
          <a:custGeom>
            <a:avLst/>
            <a:gdLst/>
            <a:ahLst/>
            <a:cxnLst/>
            <a:rect l="l" t="t" r="r" b="b"/>
            <a:pathLst>
              <a:path w="1067434" h="1078230" extrusionOk="0">
                <a:moveTo>
                  <a:pt x="1066888" y="0"/>
                </a:moveTo>
                <a:lnTo>
                  <a:pt x="0" y="0"/>
                </a:lnTo>
                <a:lnTo>
                  <a:pt x="0" y="45720"/>
                </a:lnTo>
                <a:lnTo>
                  <a:pt x="1021168" y="45720"/>
                </a:lnTo>
                <a:lnTo>
                  <a:pt x="1021168" y="1078141"/>
                </a:lnTo>
                <a:lnTo>
                  <a:pt x="1066888" y="1078141"/>
                </a:lnTo>
                <a:lnTo>
                  <a:pt x="1066888" y="45720"/>
                </a:lnTo>
                <a:lnTo>
                  <a:pt x="1066888" y="11252"/>
                </a:lnTo>
                <a:lnTo>
                  <a:pt x="1066888" y="0"/>
                </a:lnTo>
                <a:close/>
              </a:path>
            </a:pathLst>
          </a:custGeom>
          <a:solidFill>
            <a:srgbClr val="C55A11"/>
          </a:solidFill>
          <a:ln>
            <a:noFill/>
          </a:ln>
        </p:spPr>
      </p:sp>
      <p:sp>
        <p:nvSpPr>
          <p:cNvPr id="68" name="Google Shape;68;p1"/>
          <p:cNvSpPr/>
          <p:nvPr/>
        </p:nvSpPr>
        <p:spPr>
          <a:xfrm>
            <a:off x="10501920" y="470880"/>
            <a:ext cx="1284480" cy="1658520"/>
          </a:xfrm>
          <a:custGeom>
            <a:avLst/>
            <a:gdLst/>
            <a:ahLst/>
            <a:cxnLst/>
            <a:rect l="l" t="t" r="r" b="b"/>
            <a:pathLst>
              <a:path w="1289050" h="1663064" extrusionOk="0">
                <a:moveTo>
                  <a:pt x="1288478" y="0"/>
                </a:moveTo>
                <a:lnTo>
                  <a:pt x="0" y="0"/>
                </a:lnTo>
                <a:lnTo>
                  <a:pt x="0" y="1662544"/>
                </a:lnTo>
                <a:lnTo>
                  <a:pt x="1288478" y="1662544"/>
                </a:lnTo>
                <a:lnTo>
                  <a:pt x="1288478" y="0"/>
                </a:lnTo>
                <a:close/>
              </a:path>
            </a:pathLst>
          </a:custGeom>
          <a:solidFill>
            <a:srgbClr val="FFFFFF"/>
          </a:solidFill>
          <a:ln>
            <a:noFill/>
          </a:ln>
        </p:spPr>
      </p:sp>
      <p:sp>
        <p:nvSpPr>
          <p:cNvPr id="69" name="Google Shape;69;p1"/>
          <p:cNvSpPr/>
          <p:nvPr/>
        </p:nvSpPr>
        <p:spPr>
          <a:xfrm>
            <a:off x="180000" y="152280"/>
            <a:ext cx="7005600" cy="1048680"/>
          </a:xfrm>
          <a:custGeom>
            <a:avLst/>
            <a:gdLst/>
            <a:ahLst/>
            <a:cxnLst/>
            <a:rect l="l" t="t" r="r" b="b"/>
            <a:pathLst>
              <a:path w="7010400" h="1053465" extrusionOk="0">
                <a:moveTo>
                  <a:pt x="7010400" y="0"/>
                </a:moveTo>
                <a:lnTo>
                  <a:pt x="0" y="0"/>
                </a:lnTo>
                <a:lnTo>
                  <a:pt x="0" y="1052944"/>
                </a:lnTo>
                <a:lnTo>
                  <a:pt x="7010400" y="1052944"/>
                </a:lnTo>
                <a:lnTo>
                  <a:pt x="7010400" y="0"/>
                </a:lnTo>
                <a:close/>
              </a:path>
            </a:pathLst>
          </a:custGeom>
          <a:solidFill>
            <a:srgbClr val="FFFFFF"/>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05CA-1317-64EE-89A3-969F1FF7C99C}"/>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QA Vs QC</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6FE2608-90DA-DAE6-3ACD-F626D06978DA}"/>
              </a:ext>
            </a:extLst>
          </p:cNvPr>
          <p:cNvSpPr>
            <a:spLocks noGrp="1"/>
          </p:cNvSpPr>
          <p:nvPr>
            <p:ph type="subTitle" idx="1"/>
          </p:nvPr>
        </p:nvSpPr>
        <p:spPr>
          <a:xfrm>
            <a:off x="609480" y="1196752"/>
            <a:ext cx="9879008" cy="4385048"/>
          </a:xfrm>
        </p:spPr>
        <p:txBody>
          <a:bodyPr/>
          <a:lstStyle/>
          <a:p>
            <a:pPr algn="just">
              <a:lnSpc>
                <a:spcPct val="150000"/>
              </a:lnSpc>
            </a:pPr>
            <a:endParaRPr lang="en-IN" b="1" u="sng" dirty="0">
              <a:solidFill>
                <a:srgbClr val="FF0000"/>
              </a:solidFill>
            </a:endParaRPr>
          </a:p>
          <a:p>
            <a:pPr algn="just">
              <a:lnSpc>
                <a:spcPct val="150000"/>
              </a:lnSpc>
            </a:pPr>
            <a:endParaRPr lang="en-IN" b="1" u="sng" dirty="0">
              <a:solidFill>
                <a:srgbClr val="FF0000"/>
              </a:solidFill>
            </a:endParaRPr>
          </a:p>
          <a:p>
            <a:pPr algn="just">
              <a:lnSpc>
                <a:spcPct val="150000"/>
              </a:lnSpc>
            </a:pPr>
            <a:endParaRPr lang="en-IN" b="1" u="sng" dirty="0">
              <a:solidFill>
                <a:srgbClr val="FF0000"/>
              </a:solidFill>
            </a:endParaRPr>
          </a:p>
          <a:p>
            <a:pPr algn="just">
              <a:lnSpc>
                <a:spcPct val="150000"/>
              </a:lnSpc>
            </a:pPr>
            <a:r>
              <a:rPr lang="en-IN" b="1" u="sng" dirty="0">
                <a:solidFill>
                  <a:srgbClr val="FF0000"/>
                </a:solidFill>
              </a:rPr>
              <a:t>QA: QUALITY ASSURANCE</a:t>
            </a:r>
          </a:p>
          <a:p>
            <a:pPr algn="just">
              <a:lnSpc>
                <a:spcPct val="150000"/>
              </a:lnSpc>
            </a:pPr>
            <a:r>
              <a:rPr lang="en-IN" dirty="0"/>
              <a:t>QA is process oriented ,define the process (high level management people)</a:t>
            </a:r>
          </a:p>
          <a:p>
            <a:pPr algn="just">
              <a:lnSpc>
                <a:spcPct val="150000"/>
              </a:lnSpc>
            </a:pPr>
            <a:r>
              <a:rPr lang="en-IN" dirty="0"/>
              <a:t>QA will be involved throughout the development process</a:t>
            </a:r>
          </a:p>
          <a:p>
            <a:pPr algn="just">
              <a:lnSpc>
                <a:spcPct val="150000"/>
              </a:lnSpc>
            </a:pPr>
            <a:r>
              <a:rPr lang="en-IN" dirty="0"/>
              <a:t>Focuses on building the quality</a:t>
            </a:r>
          </a:p>
          <a:p>
            <a:pPr algn="just">
              <a:lnSpc>
                <a:spcPct val="150000"/>
              </a:lnSpc>
            </a:pPr>
            <a:r>
              <a:rPr lang="en-IN" dirty="0"/>
              <a:t>QA is for preventing the defects</a:t>
            </a:r>
          </a:p>
          <a:p>
            <a:pPr algn="just">
              <a:lnSpc>
                <a:spcPct val="150000"/>
              </a:lnSpc>
            </a:pPr>
            <a:r>
              <a:rPr lang="en-IN" b="1" u="sng" dirty="0">
                <a:solidFill>
                  <a:srgbClr val="FF0000"/>
                </a:solidFill>
              </a:rPr>
              <a:t>QC: QUALITY CONTROL</a:t>
            </a:r>
          </a:p>
          <a:p>
            <a:pPr algn="just">
              <a:lnSpc>
                <a:spcPct val="150000"/>
              </a:lnSpc>
            </a:pPr>
            <a:r>
              <a:rPr lang="en-IN" dirty="0"/>
              <a:t>-&gt; Associated with people, testers</a:t>
            </a:r>
          </a:p>
          <a:p>
            <a:pPr algn="just">
              <a:lnSpc>
                <a:spcPct val="150000"/>
              </a:lnSpc>
            </a:pPr>
            <a:r>
              <a:rPr lang="en-IN" dirty="0"/>
              <a:t>-&gt; QC will focuses on testing the quality</a:t>
            </a:r>
          </a:p>
          <a:p>
            <a:pPr algn="just">
              <a:lnSpc>
                <a:spcPct val="150000"/>
              </a:lnSpc>
            </a:pPr>
            <a:r>
              <a:rPr lang="en-IN" dirty="0"/>
              <a:t>-&gt; QC is for detecting the defects/bugs</a:t>
            </a:r>
          </a:p>
          <a:p>
            <a:pPr algn="just">
              <a:lnSpc>
                <a:spcPct val="150000"/>
              </a:lnSpc>
            </a:pPr>
            <a:r>
              <a:rPr lang="en-IN" b="1" u="sng" dirty="0">
                <a:solidFill>
                  <a:srgbClr val="FF0000"/>
                </a:solidFill>
              </a:rPr>
              <a:t>QE: QUALITY ENGINEERING: AUTOMATION TESTERS</a:t>
            </a:r>
          </a:p>
          <a:p>
            <a:pPr algn="just">
              <a:lnSpc>
                <a:spcPct val="150000"/>
              </a:lnSpc>
            </a:pPr>
            <a:endParaRPr lang="en-IN" dirty="0"/>
          </a:p>
          <a:p>
            <a:pPr algn="just">
              <a:lnSpc>
                <a:spcPct val="150000"/>
              </a:lnSpc>
            </a:pPr>
            <a:endParaRPr lang="en-IN" dirty="0"/>
          </a:p>
          <a:p>
            <a:endParaRPr lang="en-IN" dirty="0"/>
          </a:p>
        </p:txBody>
      </p:sp>
    </p:spTree>
    <p:extLst>
      <p:ext uri="{BB962C8B-B14F-4D97-AF65-F5344CB8AC3E}">
        <p14:creationId xmlns:p14="http://schemas.microsoft.com/office/powerpoint/2010/main" val="36301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ae2fccbc17_0_1"/>
          <p:cNvSpPr txBox="1"/>
          <p:nvPr/>
        </p:nvSpPr>
        <p:spPr>
          <a:xfrm>
            <a:off x="294425" y="324550"/>
            <a:ext cx="10724400" cy="6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100" b="1">
                <a:solidFill>
                  <a:srgbClr val="0000FF"/>
                </a:solidFill>
              </a:rPr>
              <a:t>Quality Control- Fish Bone Analysis to review defects</a:t>
            </a:r>
            <a:endParaRPr sz="3100" b="1">
              <a:solidFill>
                <a:srgbClr val="0000FF"/>
              </a:solidFill>
            </a:endParaRPr>
          </a:p>
        </p:txBody>
      </p:sp>
      <p:pic>
        <p:nvPicPr>
          <p:cNvPr id="97" name="Google Shape;97;gae2fccbc17_0_1"/>
          <p:cNvPicPr preferRelativeResize="0"/>
          <p:nvPr/>
        </p:nvPicPr>
        <p:blipFill>
          <a:blip r:embed="rId3">
            <a:alphaModFix/>
          </a:blip>
          <a:stretch>
            <a:fillRect/>
          </a:stretch>
        </p:blipFill>
        <p:spPr>
          <a:xfrm>
            <a:off x="152400" y="1047350"/>
            <a:ext cx="11497600" cy="539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ae2fccbc17_0_1"/>
          <p:cNvSpPr txBox="1"/>
          <p:nvPr/>
        </p:nvSpPr>
        <p:spPr>
          <a:xfrm>
            <a:off x="294425" y="324550"/>
            <a:ext cx="10724400" cy="6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100" b="1" dirty="0">
                <a:solidFill>
                  <a:srgbClr val="0000FF"/>
                </a:solidFill>
              </a:rPr>
              <a:t>Fish Bone Analysis (Cont.)</a:t>
            </a:r>
            <a:endParaRPr sz="3100" b="1">
              <a:solidFill>
                <a:srgbClr val="0000FF"/>
              </a:solidFill>
            </a:endParaRPr>
          </a:p>
        </p:txBody>
      </p:sp>
      <p:sp>
        <p:nvSpPr>
          <p:cNvPr id="4" name="Rectangle 3"/>
          <p:cNvSpPr/>
          <p:nvPr/>
        </p:nvSpPr>
        <p:spPr>
          <a:xfrm>
            <a:off x="809588" y="6119336"/>
            <a:ext cx="6096000" cy="738664"/>
          </a:xfrm>
          <a:prstGeom prst="rect">
            <a:avLst/>
          </a:prstGeom>
        </p:spPr>
        <p:txBody>
          <a:bodyPr>
            <a:spAutoFit/>
          </a:bodyPr>
          <a:lstStyle/>
          <a:p>
            <a:r>
              <a:rPr lang="en-IN" dirty="0"/>
              <a:t>Ref: </a:t>
            </a:r>
            <a:r>
              <a:rPr lang="en-IN" dirty="0">
                <a:hlinkClick r:id="rId3"/>
              </a:rPr>
              <a:t>https://www.cms.gov/medicare/provider-enrollment-and-certification/qapi/downloads/fishbonerevised.pdf</a:t>
            </a:r>
            <a:endParaRPr lang="en-IN" dirty="0"/>
          </a:p>
          <a:p>
            <a:endParaRPr lang="en-IN" dirty="0"/>
          </a:p>
        </p:txBody>
      </p:sp>
      <p:sp>
        <p:nvSpPr>
          <p:cNvPr id="5" name="Rectangle 4"/>
          <p:cNvSpPr/>
          <p:nvPr/>
        </p:nvSpPr>
        <p:spPr>
          <a:xfrm>
            <a:off x="738150" y="1285860"/>
            <a:ext cx="9358378" cy="4493538"/>
          </a:xfrm>
          <a:prstGeom prst="rect">
            <a:avLst/>
          </a:prstGeom>
        </p:spPr>
        <p:txBody>
          <a:bodyPr wrap="square">
            <a:spAutoFit/>
          </a:bodyPr>
          <a:lstStyle/>
          <a:p>
            <a:r>
              <a:rPr lang="en-IN" sz="1800" b="1" dirty="0">
                <a:solidFill>
                  <a:srgbClr val="002060"/>
                </a:solidFill>
              </a:rPr>
              <a:t>The team using the fishbone diagram tool should carry out </a:t>
            </a:r>
            <a:r>
              <a:rPr lang="en-IN" sz="1800" b="1">
                <a:solidFill>
                  <a:srgbClr val="002060"/>
                </a:solidFill>
              </a:rPr>
              <a:t>these steps.</a:t>
            </a:r>
            <a:endParaRPr lang="en-IN" sz="1800" b="1" dirty="0">
              <a:solidFill>
                <a:srgbClr val="002060"/>
              </a:solidFill>
            </a:endParaRPr>
          </a:p>
          <a:p>
            <a:r>
              <a:rPr lang="en-IN" sz="1600" dirty="0"/>
              <a:t> </a:t>
            </a:r>
            <a:r>
              <a:rPr lang="en-IN" sz="1800" dirty="0"/>
              <a:t>● Agree on the problem statement (also referred to as the </a:t>
            </a:r>
            <a:r>
              <a:rPr lang="en-IN" sz="1800" b="1" dirty="0"/>
              <a:t>effect</a:t>
            </a:r>
            <a:r>
              <a:rPr lang="en-IN" sz="1800" dirty="0"/>
              <a:t>). This is written at the mouth of the “fish.” Be as clear and specific as you can about the problem. Beware of defining the problem in terms of a solution (e.g., we need more of something). </a:t>
            </a:r>
          </a:p>
          <a:p>
            <a:r>
              <a:rPr lang="en-IN" sz="1800" dirty="0"/>
              <a:t>● Agree on the major categories of </a:t>
            </a:r>
            <a:r>
              <a:rPr lang="en-IN" sz="1800" b="1" dirty="0"/>
              <a:t>causes</a:t>
            </a:r>
            <a:r>
              <a:rPr lang="en-IN" sz="1800" dirty="0"/>
              <a:t> of the problem (written as branches from the main arrow). Major categories often include: equipment or supply factors, environmental factors, rules/policy/procedure factors, and people/staff factors. </a:t>
            </a:r>
          </a:p>
          <a:p>
            <a:r>
              <a:rPr lang="en-IN" sz="1800" dirty="0"/>
              <a:t>● Brainstorm all the possible causes of the problem. Ask “Why does this happen?” As each idea is given, the facilitator writes the causal factor as a branch from the appropriate category (places it on the fishbone diagram). Causes can be written in several places if they relate to several categories. </a:t>
            </a:r>
          </a:p>
          <a:p>
            <a:r>
              <a:rPr lang="en-IN" sz="1800" dirty="0"/>
              <a:t>● Again asks “Why does this happen?” about each cause. Write sub-causes branching off the cause branches. </a:t>
            </a:r>
          </a:p>
          <a:p>
            <a:r>
              <a:rPr lang="en-IN" sz="1800" dirty="0"/>
              <a:t>● Continues to ask “Why?” and generate deeper levels of causes and continue organizing them under related causes or categories. This will help you to identify and then address root causes to prevent future problems.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b536f6fdbe_0_8"/>
          <p:cNvSpPr txBox="1"/>
          <p:nvPr/>
        </p:nvSpPr>
        <p:spPr>
          <a:xfrm>
            <a:off x="533425" y="302775"/>
            <a:ext cx="9582300" cy="109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300" b="1">
                <a:solidFill>
                  <a:srgbClr val="0000FF"/>
                </a:solidFill>
              </a:rPr>
              <a:t>Difference between Quality Assurance and Quality Control</a:t>
            </a:r>
            <a:endParaRPr sz="2300" b="1">
              <a:solidFill>
                <a:srgbClr val="0000FF"/>
              </a:solidFill>
            </a:endParaRPr>
          </a:p>
        </p:txBody>
      </p:sp>
      <p:pic>
        <p:nvPicPr>
          <p:cNvPr id="103" name="Google Shape;103;gb536f6fdbe_0_8"/>
          <p:cNvPicPr preferRelativeResize="0"/>
          <p:nvPr/>
        </p:nvPicPr>
        <p:blipFill>
          <a:blip r:embed="rId3">
            <a:alphaModFix/>
          </a:blip>
          <a:stretch>
            <a:fillRect/>
          </a:stretch>
        </p:blipFill>
        <p:spPr>
          <a:xfrm>
            <a:off x="644950" y="1393575"/>
            <a:ext cx="9582299" cy="437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abbf6da373_0_90"/>
          <p:cNvSpPr txBox="1"/>
          <p:nvPr/>
        </p:nvSpPr>
        <p:spPr>
          <a:xfrm>
            <a:off x="453850" y="369325"/>
            <a:ext cx="9320100" cy="88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4A86E8"/>
                </a:solidFill>
                <a:latin typeface="Arial"/>
                <a:ea typeface="Arial"/>
                <a:cs typeface="Arial"/>
                <a:sym typeface="Arial"/>
              </a:rPr>
              <a:t>Cost of Quality</a:t>
            </a:r>
            <a:endParaRPr sz="3600" b="1" i="0" u="none" strike="noStrike" cap="none">
              <a:solidFill>
                <a:srgbClr val="4A86E8"/>
              </a:solidFill>
              <a:latin typeface="Arial"/>
              <a:ea typeface="Arial"/>
              <a:cs typeface="Arial"/>
              <a:sym typeface="Arial"/>
            </a:endParaRPr>
          </a:p>
        </p:txBody>
      </p:sp>
      <p:sp>
        <p:nvSpPr>
          <p:cNvPr id="109" name="Google Shape;109;gabbf6da373_0_90"/>
          <p:cNvSpPr txBox="1"/>
          <p:nvPr/>
        </p:nvSpPr>
        <p:spPr>
          <a:xfrm>
            <a:off x="730000" y="1048650"/>
            <a:ext cx="9650700" cy="5313300"/>
          </a:xfrm>
          <a:prstGeom prst="rect">
            <a:avLst/>
          </a:prstGeom>
          <a:noFill/>
          <a:ln>
            <a:noFill/>
          </a:ln>
        </p:spPr>
        <p:txBody>
          <a:bodyPr spcFirstLastPara="1" wrap="square" lIns="91425" tIns="91425" rIns="91425" bIns="91425" anchor="t" anchorCtr="0">
            <a:noAutofit/>
          </a:bodyPr>
          <a:lstStyle/>
          <a:p>
            <a:pPr marL="457200" marR="0" lvl="0" indent="-406400" algn="l" rtl="0">
              <a:lnSpc>
                <a:spcPct val="100000"/>
              </a:lnSpc>
              <a:spcBef>
                <a:spcPts val="0"/>
              </a:spcBef>
              <a:spcAft>
                <a:spcPts val="0"/>
              </a:spcAft>
              <a:buClr>
                <a:srgbClr val="000000"/>
              </a:buClr>
              <a:buSzPts val="2800"/>
              <a:buFont typeface="Arial"/>
              <a:buChar char="●"/>
            </a:pPr>
            <a:r>
              <a:rPr lang="en-IN" sz="2800" b="0" i="0" u="none" strike="noStrike" cap="none">
                <a:solidFill>
                  <a:srgbClr val="000000"/>
                </a:solidFill>
                <a:latin typeface="Arial"/>
                <a:ea typeface="Arial"/>
                <a:cs typeface="Arial"/>
                <a:sym typeface="Arial"/>
              </a:rPr>
              <a:t>The cost of quality is the total price of all efforts to achieve product or service quality. This includes the work to build a product or service that conforms to the requirements and all work resulting non-conformance to the requirements.</a:t>
            </a:r>
            <a:endParaRPr sz="2800" b="0" i="0" u="none" strike="noStrike" cap="none">
              <a:solidFill>
                <a:srgbClr val="000000"/>
              </a:solidFill>
              <a:latin typeface="Arial"/>
              <a:ea typeface="Arial"/>
              <a:cs typeface="Arial"/>
              <a:sym typeface="Arial"/>
            </a:endParaRPr>
          </a:p>
          <a:p>
            <a:pPr marL="457200" marR="0" lvl="0" indent="-406400" algn="l" rtl="0">
              <a:lnSpc>
                <a:spcPct val="100000"/>
              </a:lnSpc>
              <a:spcBef>
                <a:spcPts val="0"/>
              </a:spcBef>
              <a:spcAft>
                <a:spcPts val="0"/>
              </a:spcAft>
              <a:buClr>
                <a:srgbClr val="000000"/>
              </a:buClr>
              <a:buSzPts val="2800"/>
              <a:buFont typeface="Arial"/>
              <a:buChar char="●"/>
            </a:pPr>
            <a:r>
              <a:rPr lang="en-IN" sz="2800" b="0" i="0" u="none" strike="noStrike" cap="none">
                <a:solidFill>
                  <a:srgbClr val="000000"/>
                </a:solidFill>
                <a:latin typeface="Arial"/>
                <a:ea typeface="Arial"/>
                <a:cs typeface="Arial"/>
                <a:sym typeface="Arial"/>
              </a:rPr>
              <a:t>A typical project should have a goal of 3 to 5 percent of the total value devoted to the cost of a quality program.</a:t>
            </a:r>
            <a:endParaRPr sz="2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b568264ccc_0_4"/>
          <p:cNvSpPr txBox="1"/>
          <p:nvPr/>
        </p:nvSpPr>
        <p:spPr>
          <a:xfrm>
            <a:off x="369350" y="286500"/>
            <a:ext cx="8726400" cy="67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IN" sz="4200" b="1" i="0" u="none" strike="noStrike" cap="none">
                <a:solidFill>
                  <a:srgbClr val="0000FF"/>
                </a:solidFill>
                <a:latin typeface="Arial"/>
                <a:ea typeface="Arial"/>
                <a:cs typeface="Arial"/>
                <a:sym typeface="Arial"/>
              </a:rPr>
              <a:t>VERIFICATION AND VALIDATION</a:t>
            </a:r>
            <a:endParaRPr sz="4200" b="1" i="0" u="none" strike="noStrike" cap="none">
              <a:solidFill>
                <a:srgbClr val="0000FF"/>
              </a:solidFill>
              <a:latin typeface="Arial"/>
              <a:ea typeface="Arial"/>
              <a:cs typeface="Arial"/>
              <a:sym typeface="Arial"/>
            </a:endParaRPr>
          </a:p>
        </p:txBody>
      </p:sp>
      <p:sp>
        <p:nvSpPr>
          <p:cNvPr id="99" name="Google Shape;99;gb568264ccc_0_4"/>
          <p:cNvSpPr txBox="1"/>
          <p:nvPr/>
        </p:nvSpPr>
        <p:spPr>
          <a:xfrm>
            <a:off x="769775" y="1446325"/>
            <a:ext cx="8325900" cy="4653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gb568264ccc_0_4"/>
          <p:cNvPicPr preferRelativeResize="0"/>
          <p:nvPr/>
        </p:nvPicPr>
        <p:blipFill rotWithShape="1">
          <a:blip r:embed="rId3">
            <a:alphaModFix/>
          </a:blip>
          <a:srcRect/>
          <a:stretch/>
        </p:blipFill>
        <p:spPr>
          <a:xfrm>
            <a:off x="184675" y="1178300"/>
            <a:ext cx="5576976" cy="5300376"/>
          </a:xfrm>
          <a:prstGeom prst="rect">
            <a:avLst/>
          </a:prstGeom>
          <a:noFill/>
          <a:ln>
            <a:noFill/>
          </a:ln>
        </p:spPr>
      </p:pic>
      <p:sp>
        <p:nvSpPr>
          <p:cNvPr id="101" name="Google Shape;101;gb568264ccc_0_4"/>
          <p:cNvSpPr txBox="1"/>
          <p:nvPr/>
        </p:nvSpPr>
        <p:spPr>
          <a:xfrm>
            <a:off x="6047300" y="1347100"/>
            <a:ext cx="4453500" cy="49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 name="Google Shape;102;gb568264ccc_0_4"/>
          <p:cNvPicPr preferRelativeResize="0"/>
          <p:nvPr/>
        </p:nvPicPr>
        <p:blipFill>
          <a:blip r:embed="rId4">
            <a:alphaModFix/>
          </a:blip>
          <a:stretch>
            <a:fillRect/>
          </a:stretch>
        </p:blipFill>
        <p:spPr>
          <a:xfrm>
            <a:off x="6540700" y="2158525"/>
            <a:ext cx="3414800" cy="386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b568264ccc_0_12"/>
          <p:cNvSpPr txBox="1"/>
          <p:nvPr/>
        </p:nvSpPr>
        <p:spPr>
          <a:xfrm>
            <a:off x="369350" y="286500"/>
            <a:ext cx="10410900" cy="8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0000FF"/>
                </a:solidFill>
              </a:rPr>
              <a:t>Process Model to Represent Different Phases</a:t>
            </a:r>
            <a:endParaRPr sz="3600" b="1">
              <a:solidFill>
                <a:srgbClr val="0000FF"/>
              </a:solidFill>
            </a:endParaRPr>
          </a:p>
        </p:txBody>
      </p:sp>
      <p:sp>
        <p:nvSpPr>
          <p:cNvPr id="136" name="Google Shape;136;gb568264ccc_0_12"/>
          <p:cNvSpPr txBox="1"/>
          <p:nvPr/>
        </p:nvSpPr>
        <p:spPr>
          <a:xfrm>
            <a:off x="369350" y="1115100"/>
            <a:ext cx="9692700" cy="5011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300" dirty="0"/>
              <a:t>It is a way to represent any given phase of software development that effectively builds in the concepts of validation and verification to prevent and minimize the delay between defect injection and defect detection. In this model. each phase of a software project is characterized by following:</a:t>
            </a:r>
            <a:endParaRPr sz="2300"/>
          </a:p>
          <a:p>
            <a:pPr marL="0" lvl="0" indent="0" algn="l" rtl="0">
              <a:spcBef>
                <a:spcPts val="0"/>
              </a:spcBef>
              <a:spcAft>
                <a:spcPts val="0"/>
              </a:spcAft>
              <a:buNone/>
            </a:pPr>
            <a:endParaRPr sz="2300"/>
          </a:p>
          <a:p>
            <a:pPr marL="1371600" lvl="0" indent="-381000" algn="l" rtl="0">
              <a:spcBef>
                <a:spcPts val="0"/>
              </a:spcBef>
              <a:spcAft>
                <a:spcPts val="0"/>
              </a:spcAft>
              <a:buSzPts val="2400"/>
              <a:buAutoNum type="arabicPeriod"/>
            </a:pPr>
            <a:r>
              <a:rPr lang="en-IN" sz="2400" b="1" dirty="0"/>
              <a:t>E</a:t>
            </a:r>
            <a:r>
              <a:rPr lang="en-IN" sz="2400" dirty="0"/>
              <a:t>ntry</a:t>
            </a:r>
            <a:endParaRPr sz="2400"/>
          </a:p>
          <a:p>
            <a:pPr marL="1371600" lvl="0" indent="-381000" algn="l" rtl="0">
              <a:spcBef>
                <a:spcPts val="0"/>
              </a:spcBef>
              <a:spcAft>
                <a:spcPts val="0"/>
              </a:spcAft>
              <a:buSzPts val="2400"/>
              <a:buAutoNum type="arabicPeriod"/>
            </a:pPr>
            <a:r>
              <a:rPr lang="en-IN" sz="2400" b="1" dirty="0"/>
              <a:t>T</a:t>
            </a:r>
            <a:r>
              <a:rPr lang="en-IN" sz="2400" dirty="0"/>
              <a:t>ask </a:t>
            </a:r>
            <a:endParaRPr sz="2400"/>
          </a:p>
          <a:p>
            <a:pPr marL="1371600" lvl="0" indent="-381000" algn="l" rtl="0">
              <a:spcBef>
                <a:spcPts val="0"/>
              </a:spcBef>
              <a:spcAft>
                <a:spcPts val="0"/>
              </a:spcAft>
              <a:buSzPts val="2400"/>
              <a:buAutoNum type="arabicPeriod"/>
            </a:pPr>
            <a:r>
              <a:rPr lang="en-IN" sz="2400" b="1" dirty="0"/>
              <a:t>V</a:t>
            </a:r>
            <a:r>
              <a:rPr lang="en-IN" sz="2400" dirty="0"/>
              <a:t>erification</a:t>
            </a:r>
            <a:endParaRPr sz="2400"/>
          </a:p>
          <a:p>
            <a:pPr marL="1371600" lvl="0" indent="-381000" algn="l" rtl="0">
              <a:spcBef>
                <a:spcPts val="0"/>
              </a:spcBef>
              <a:spcAft>
                <a:spcPts val="0"/>
              </a:spcAft>
              <a:buSzPts val="2400"/>
              <a:buAutoNum type="arabicPeriod"/>
            </a:pPr>
            <a:r>
              <a:rPr lang="en-IN" sz="2400" dirty="0" err="1"/>
              <a:t>e</a:t>
            </a:r>
            <a:r>
              <a:rPr lang="en-IN" sz="2400" b="1" dirty="0" err="1"/>
              <a:t>X</a:t>
            </a:r>
            <a:r>
              <a:rPr lang="en-IN" sz="2400" dirty="0" err="1"/>
              <a:t>it</a:t>
            </a:r>
            <a:endParaRPr sz="2400"/>
          </a:p>
          <a:p>
            <a:pPr marL="0" lvl="0" indent="0" algn="l" rtl="0">
              <a:spcBef>
                <a:spcPts val="0"/>
              </a:spcBef>
              <a:spcAft>
                <a:spcPts val="0"/>
              </a:spcAft>
              <a:buNone/>
            </a:pPr>
            <a:endParaRPr sz="2300"/>
          </a:p>
          <a:p>
            <a:pPr marL="0" lvl="0" indent="0" algn="l" rtl="0">
              <a:spcBef>
                <a:spcPts val="0"/>
              </a:spcBef>
              <a:spcAft>
                <a:spcPts val="0"/>
              </a:spcAft>
              <a:buNone/>
            </a:pPr>
            <a:r>
              <a:rPr lang="en-IN" sz="2300" dirty="0"/>
              <a:t>This model is also known as </a:t>
            </a:r>
            <a:r>
              <a:rPr lang="en-IN" sz="2300" b="1" dirty="0"/>
              <a:t>ETVX.</a:t>
            </a:r>
            <a:endParaRPr sz="2300" b="1"/>
          </a:p>
          <a:p>
            <a:pPr marL="0" lvl="0" indent="0" algn="l" rtl="0">
              <a:spcBef>
                <a:spcPts val="0"/>
              </a:spcBef>
              <a:spcAft>
                <a:spcPts val="0"/>
              </a:spcAft>
              <a:buNone/>
            </a:pPr>
            <a:endParaRPr/>
          </a:p>
          <a:p>
            <a:pPr marL="0" lvl="0" indent="0" algn="l" rtl="0">
              <a:spcBef>
                <a:spcPts val="0"/>
              </a:spcBef>
              <a:spcAft>
                <a:spcPts val="0"/>
              </a:spcAft>
              <a:buNone/>
            </a:pPr>
            <a:r>
              <a:rPr lang="en-IN" dirty="0"/>
              <a:t> </a:t>
            </a:r>
            <a:endParaRPr/>
          </a:p>
          <a:p>
            <a:pPr marL="0" lvl="0" indent="0" algn="l" rtl="0">
              <a:spcBef>
                <a:spcPts val="0"/>
              </a:spcBef>
              <a:spcAft>
                <a:spcPts val="0"/>
              </a:spcAft>
              <a:buNone/>
            </a:pPr>
            <a:r>
              <a:rPr lang="en-IN" dirty="0"/>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b568264ccc_0_24"/>
          <p:cNvSpPr txBox="1"/>
          <p:nvPr/>
        </p:nvSpPr>
        <p:spPr>
          <a:xfrm>
            <a:off x="369350" y="286500"/>
            <a:ext cx="10410900" cy="8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600" b="1">
                <a:solidFill>
                  <a:srgbClr val="0000FF"/>
                </a:solidFill>
              </a:rPr>
              <a:t>ETVX model applied to design</a:t>
            </a:r>
            <a:endParaRPr sz="3600" b="1">
              <a:solidFill>
                <a:srgbClr val="0000FF"/>
              </a:solidFill>
            </a:endParaRPr>
          </a:p>
        </p:txBody>
      </p:sp>
      <p:sp>
        <p:nvSpPr>
          <p:cNvPr id="142" name="Google Shape;142;gb568264ccc_0_24"/>
          <p:cNvSpPr txBox="1"/>
          <p:nvPr/>
        </p:nvSpPr>
        <p:spPr>
          <a:xfrm>
            <a:off x="369350" y="1115100"/>
            <a:ext cx="11101200" cy="50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b="1"/>
          </a:p>
          <a:p>
            <a:pPr marL="0" lvl="0" indent="0" algn="l" rtl="0">
              <a:spcBef>
                <a:spcPts val="0"/>
              </a:spcBef>
              <a:spcAft>
                <a:spcPts val="0"/>
              </a:spcAft>
              <a:buNone/>
            </a:pPr>
            <a:endParaRPr/>
          </a:p>
          <a:p>
            <a:pPr marL="0" lvl="0" indent="0" algn="l" rtl="0">
              <a:spcBef>
                <a:spcPts val="0"/>
              </a:spcBef>
              <a:spcAft>
                <a:spcPts val="0"/>
              </a:spcAft>
              <a:buNone/>
            </a:pPr>
            <a:r>
              <a:rPr lang="en-IN"/>
              <a:t> </a:t>
            </a:r>
            <a:endParaRPr/>
          </a:p>
          <a:p>
            <a:pPr marL="0" lvl="0" indent="0" algn="l" rtl="0">
              <a:spcBef>
                <a:spcPts val="0"/>
              </a:spcBef>
              <a:spcAft>
                <a:spcPts val="0"/>
              </a:spcAft>
              <a:buNone/>
            </a:pPr>
            <a:r>
              <a:rPr lang="en-I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3" name="Google Shape;143;gb568264ccc_0_24"/>
          <p:cNvSpPr/>
          <p:nvPr/>
        </p:nvSpPr>
        <p:spPr>
          <a:xfrm>
            <a:off x="466000" y="2661400"/>
            <a:ext cx="276150" cy="828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gb568264ccc_0_24"/>
          <p:cNvSpPr/>
          <p:nvPr/>
        </p:nvSpPr>
        <p:spPr>
          <a:xfrm>
            <a:off x="894550" y="2661400"/>
            <a:ext cx="510375" cy="828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gb568264ccc_0_24"/>
          <p:cNvSpPr/>
          <p:nvPr/>
        </p:nvSpPr>
        <p:spPr>
          <a:xfrm>
            <a:off x="1557325" y="2695900"/>
            <a:ext cx="1297800" cy="759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gb568264ccc_0_24"/>
          <p:cNvSpPr txBox="1"/>
          <p:nvPr/>
        </p:nvSpPr>
        <p:spPr>
          <a:xfrm>
            <a:off x="2847850" y="2109075"/>
            <a:ext cx="3548400" cy="21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b="1"/>
              <a:t>Steps:</a:t>
            </a:r>
            <a:endParaRPr sz="2000" b="1"/>
          </a:p>
          <a:p>
            <a:pPr marL="457200" lvl="0" indent="-355600" algn="l" rtl="0">
              <a:spcBef>
                <a:spcPts val="0"/>
              </a:spcBef>
              <a:spcAft>
                <a:spcPts val="0"/>
              </a:spcAft>
              <a:buSzPts val="2000"/>
              <a:buChar char="●"/>
            </a:pPr>
            <a:r>
              <a:rPr lang="en-IN" sz="2000"/>
              <a:t>evolve an architecture</a:t>
            </a:r>
            <a:endParaRPr sz="2000"/>
          </a:p>
          <a:p>
            <a:pPr marL="457200" lvl="0" indent="-355600" algn="l" rtl="0">
              <a:spcBef>
                <a:spcPts val="0"/>
              </a:spcBef>
              <a:spcAft>
                <a:spcPts val="0"/>
              </a:spcAft>
              <a:buSzPts val="2000"/>
              <a:buChar char="●"/>
            </a:pPr>
            <a:r>
              <a:rPr lang="en-IN" sz="2000"/>
              <a:t>perform high level design</a:t>
            </a:r>
            <a:endParaRPr sz="2000"/>
          </a:p>
          <a:p>
            <a:pPr marL="457200" lvl="0" indent="-355600" algn="l" rtl="0">
              <a:spcBef>
                <a:spcPts val="0"/>
              </a:spcBef>
              <a:spcAft>
                <a:spcPts val="0"/>
              </a:spcAft>
              <a:buSzPts val="2000"/>
              <a:buChar char="●"/>
            </a:pPr>
            <a:r>
              <a:rPr lang="en-IN" sz="2000"/>
              <a:t>perform detailed/ low level design</a:t>
            </a:r>
            <a:endParaRPr sz="2000"/>
          </a:p>
          <a:p>
            <a:pPr marL="457200" lvl="0" indent="-355600" algn="l" rtl="0">
              <a:spcBef>
                <a:spcPts val="0"/>
              </a:spcBef>
              <a:spcAft>
                <a:spcPts val="0"/>
              </a:spcAft>
              <a:buSzPts val="2000"/>
              <a:buChar char="●"/>
            </a:pPr>
            <a:r>
              <a:rPr lang="en-IN" sz="2000"/>
              <a:t>write program spaces</a:t>
            </a:r>
            <a:endParaRPr sz="20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7" name="Google Shape;147;gb568264ccc_0_24"/>
          <p:cNvSpPr/>
          <p:nvPr/>
        </p:nvSpPr>
        <p:spPr>
          <a:xfrm>
            <a:off x="6299600" y="2626900"/>
            <a:ext cx="276150" cy="828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gb568264ccc_0_24"/>
          <p:cNvSpPr/>
          <p:nvPr/>
        </p:nvSpPr>
        <p:spPr>
          <a:xfrm>
            <a:off x="6763225" y="2626900"/>
            <a:ext cx="510375" cy="828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gb568264ccc_0_24"/>
          <p:cNvSpPr/>
          <p:nvPr/>
        </p:nvSpPr>
        <p:spPr>
          <a:xfrm>
            <a:off x="7364425" y="2661400"/>
            <a:ext cx="1297800" cy="759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gb568264ccc_0_24"/>
          <p:cNvSpPr txBox="1"/>
          <p:nvPr/>
        </p:nvSpPr>
        <p:spPr>
          <a:xfrm>
            <a:off x="907850" y="3931675"/>
            <a:ext cx="1863900" cy="5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a:t>Input</a:t>
            </a:r>
            <a:r>
              <a:rPr lang="en-IN"/>
              <a:t>:</a:t>
            </a:r>
            <a:endParaRPr/>
          </a:p>
          <a:p>
            <a:pPr marL="0" lvl="0" indent="0" algn="ctr" rtl="0">
              <a:spcBef>
                <a:spcPts val="0"/>
              </a:spcBef>
              <a:spcAft>
                <a:spcPts val="0"/>
              </a:spcAft>
              <a:buNone/>
            </a:pPr>
            <a:r>
              <a:rPr lang="en-IN"/>
              <a:t>Approved SRS</a:t>
            </a:r>
            <a:endParaRPr/>
          </a:p>
        </p:txBody>
      </p:sp>
      <p:sp>
        <p:nvSpPr>
          <p:cNvPr id="151" name="Google Shape;151;gb568264ccc_0_24"/>
          <p:cNvSpPr txBox="1"/>
          <p:nvPr/>
        </p:nvSpPr>
        <p:spPr>
          <a:xfrm>
            <a:off x="535050" y="1391100"/>
            <a:ext cx="3079200" cy="5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a:t>Entry Criteria</a:t>
            </a:r>
            <a:r>
              <a:rPr lang="en-IN"/>
              <a:t>:</a:t>
            </a:r>
            <a:endParaRPr/>
          </a:p>
          <a:p>
            <a:pPr marL="0" lvl="0" indent="0" algn="l" rtl="0">
              <a:spcBef>
                <a:spcPts val="0"/>
              </a:spcBef>
              <a:spcAft>
                <a:spcPts val="0"/>
              </a:spcAft>
              <a:buNone/>
            </a:pPr>
            <a:r>
              <a:rPr lang="en-IN"/>
              <a:t>Approval of SRS by customer</a:t>
            </a:r>
            <a:endParaRPr/>
          </a:p>
        </p:txBody>
      </p:sp>
      <p:sp>
        <p:nvSpPr>
          <p:cNvPr id="152" name="Google Shape;152;gb568264ccc_0_24"/>
          <p:cNvSpPr txBox="1"/>
          <p:nvPr/>
        </p:nvSpPr>
        <p:spPr>
          <a:xfrm>
            <a:off x="7364425" y="1115100"/>
            <a:ext cx="3258600" cy="13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b="1"/>
              <a:t>Exit Criteria:</a:t>
            </a:r>
            <a:endParaRPr b="1"/>
          </a:p>
          <a:p>
            <a:pPr marL="457200" lvl="0" indent="-317500" algn="l" rtl="0">
              <a:spcBef>
                <a:spcPts val="0"/>
              </a:spcBef>
              <a:spcAft>
                <a:spcPts val="0"/>
              </a:spcAft>
              <a:buSzPts val="1400"/>
              <a:buAutoNum type="arabicPeriod"/>
            </a:pPr>
            <a:r>
              <a:rPr lang="en-IN"/>
              <a:t>Complete traceability between design and SRS</a:t>
            </a:r>
            <a:endParaRPr/>
          </a:p>
          <a:p>
            <a:pPr marL="457200" lvl="0" indent="-317500" algn="l" rtl="0">
              <a:spcBef>
                <a:spcPts val="0"/>
              </a:spcBef>
              <a:spcAft>
                <a:spcPts val="0"/>
              </a:spcAft>
              <a:buSzPts val="1400"/>
              <a:buAutoNum type="arabicPeriod"/>
            </a:pPr>
            <a:r>
              <a:rPr lang="en-IN"/>
              <a:t>Development team ready to start programming</a:t>
            </a:r>
            <a:endParaRPr/>
          </a:p>
        </p:txBody>
      </p:sp>
      <p:sp>
        <p:nvSpPr>
          <p:cNvPr id="153" name="Google Shape;153;gb568264ccc_0_24"/>
          <p:cNvSpPr txBox="1"/>
          <p:nvPr/>
        </p:nvSpPr>
        <p:spPr>
          <a:xfrm>
            <a:off x="7729250" y="3724575"/>
            <a:ext cx="1863900" cy="5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a:t>Output</a:t>
            </a:r>
            <a:r>
              <a:rPr lang="en-IN"/>
              <a:t>:</a:t>
            </a:r>
            <a:endParaRPr/>
          </a:p>
          <a:p>
            <a:pPr marL="0" lvl="0" indent="0" algn="ctr" rtl="0">
              <a:spcBef>
                <a:spcPts val="0"/>
              </a:spcBef>
              <a:spcAft>
                <a:spcPts val="0"/>
              </a:spcAft>
              <a:buNone/>
            </a:pPr>
            <a:r>
              <a:rPr lang="en-IN"/>
              <a:t>Approved SRS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b4f409f2cf_0_0"/>
          <p:cNvSpPr txBox="1"/>
          <p:nvPr/>
        </p:nvSpPr>
        <p:spPr>
          <a:xfrm>
            <a:off x="314125" y="1682400"/>
            <a:ext cx="4860300" cy="107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500" b="1">
                <a:solidFill>
                  <a:srgbClr val="4A86E8"/>
                </a:solidFill>
              </a:rPr>
              <a:t>Contents </a:t>
            </a:r>
            <a:endParaRPr sz="4500" b="1">
              <a:solidFill>
                <a:srgbClr val="4A86E8"/>
              </a:solidFill>
            </a:endParaRPr>
          </a:p>
        </p:txBody>
      </p:sp>
      <p:sp>
        <p:nvSpPr>
          <p:cNvPr id="75" name="Google Shape;75;gb4f409f2cf_0_0"/>
          <p:cNvSpPr txBox="1"/>
          <p:nvPr/>
        </p:nvSpPr>
        <p:spPr>
          <a:xfrm>
            <a:off x="355550" y="1777575"/>
            <a:ext cx="10107000" cy="46947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2600" dirty="0">
              <a:solidFill>
                <a:srgbClr val="00000A"/>
              </a:solidFill>
              <a:latin typeface="Calibiri"/>
              <a:ea typeface="Calibiri"/>
              <a:cs typeface="Calibiri"/>
              <a:sym typeface="Calibiri"/>
            </a:endParaRPr>
          </a:p>
          <a:p>
            <a:pPr marL="457200" lvl="0" indent="-393700" algn="just" rtl="0">
              <a:spcBef>
                <a:spcPts val="0"/>
              </a:spcBef>
              <a:spcAft>
                <a:spcPts val="0"/>
              </a:spcAft>
              <a:buClr>
                <a:srgbClr val="00000A"/>
              </a:buClr>
              <a:buSzPts val="2600"/>
            </a:pPr>
            <a:r>
              <a:rPr lang="en-IN" sz="2600" dirty="0">
                <a:solidFill>
                  <a:srgbClr val="00000A"/>
                </a:solidFill>
                <a:latin typeface="Calibiri"/>
                <a:ea typeface="Calibiri"/>
                <a:cs typeface="Calibiri"/>
                <a:sym typeface="Calibiri"/>
              </a:rPr>
              <a:t>Levels of Testing, QA &amp; QC, Testing Models</a:t>
            </a:r>
            <a:endParaRPr sz="2600" dirty="0">
              <a:solidFill>
                <a:srgbClr val="00000A"/>
              </a:solidFill>
              <a:latin typeface="Calibiri"/>
              <a:ea typeface="Calibiri"/>
              <a:cs typeface="Calibiri"/>
              <a:sym typeface="Calibiri"/>
            </a:endParaRPr>
          </a:p>
          <a:p>
            <a:pPr marL="914400" lvl="0" indent="0" algn="just" rtl="0">
              <a:spcBef>
                <a:spcPts val="0"/>
              </a:spcBef>
              <a:spcAft>
                <a:spcPts val="0"/>
              </a:spcAft>
              <a:buNone/>
            </a:pPr>
            <a:endParaRPr sz="2600" dirty="0">
              <a:solidFill>
                <a:srgbClr val="00000A"/>
              </a:solidFill>
              <a:latin typeface="Calibiri"/>
              <a:ea typeface="Calibiri"/>
              <a:cs typeface="Calibiri"/>
              <a:sym typeface="Calibiri"/>
            </a:endParaRPr>
          </a:p>
        </p:txBody>
      </p:sp>
      <p:sp>
        <p:nvSpPr>
          <p:cNvPr id="76" name="Google Shape;76;gb4f409f2cf_0_0"/>
          <p:cNvSpPr txBox="1"/>
          <p:nvPr/>
        </p:nvSpPr>
        <p:spPr>
          <a:xfrm>
            <a:off x="355550" y="424575"/>
            <a:ext cx="8312100" cy="1353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endParaRPr sz="3200" b="1">
              <a:solidFill>
                <a:srgbClr val="4A86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5066-6327-5B54-22BE-FF73E91DAA92}"/>
              </a:ext>
            </a:extLst>
          </p:cNvPr>
          <p:cNvSpPr>
            <a:spLocks noGrp="1"/>
          </p:cNvSpPr>
          <p:nvPr>
            <p:ph type="title"/>
          </p:nvPr>
        </p:nvSpPr>
        <p:spPr/>
        <p:txBody>
          <a:bodyPr/>
          <a:lstStyle/>
          <a:p>
            <a:r>
              <a:rPr lang="en-IN" sz="2000" b="1" dirty="0"/>
              <a:t>LEVELS OF TESTING</a:t>
            </a:r>
          </a:p>
        </p:txBody>
      </p:sp>
      <p:sp>
        <p:nvSpPr>
          <p:cNvPr id="3" name="Subtitle 2">
            <a:extLst>
              <a:ext uri="{FF2B5EF4-FFF2-40B4-BE49-F238E27FC236}">
                <a16:creationId xmlns:a16="http://schemas.microsoft.com/office/drawing/2014/main" id="{765798F3-3B33-D113-888C-509A9510DB1A}"/>
              </a:ext>
            </a:extLst>
          </p:cNvPr>
          <p:cNvSpPr>
            <a:spLocks noGrp="1"/>
          </p:cNvSpPr>
          <p:nvPr>
            <p:ph type="subTitle" idx="1"/>
          </p:nvPr>
        </p:nvSpPr>
        <p:spPr/>
        <p:txBody>
          <a:bodyPr/>
          <a:lstStyle/>
          <a:p>
            <a:pPr algn="just">
              <a:lnSpc>
                <a:spcPct val="150000"/>
              </a:lnSpc>
            </a:pPr>
            <a:r>
              <a:rPr lang="en-IN" sz="2000" dirty="0"/>
              <a:t>Unit Testing</a:t>
            </a:r>
          </a:p>
          <a:p>
            <a:pPr algn="just">
              <a:lnSpc>
                <a:spcPct val="150000"/>
              </a:lnSpc>
            </a:pPr>
            <a:r>
              <a:rPr lang="en-IN" sz="2000" dirty="0"/>
              <a:t>Integration Testing</a:t>
            </a:r>
          </a:p>
          <a:p>
            <a:pPr algn="just">
              <a:lnSpc>
                <a:spcPct val="150000"/>
              </a:lnSpc>
            </a:pPr>
            <a:r>
              <a:rPr lang="en-IN" sz="2000" dirty="0"/>
              <a:t>System Testing</a:t>
            </a:r>
          </a:p>
          <a:p>
            <a:pPr algn="just">
              <a:lnSpc>
                <a:spcPct val="150000"/>
              </a:lnSpc>
            </a:pPr>
            <a:r>
              <a:rPr lang="en-IN" sz="2000" dirty="0"/>
              <a:t>User Acceptance Testing (UAT)</a:t>
            </a:r>
          </a:p>
        </p:txBody>
      </p:sp>
    </p:spTree>
    <p:extLst>
      <p:ext uri="{BB962C8B-B14F-4D97-AF65-F5344CB8AC3E}">
        <p14:creationId xmlns:p14="http://schemas.microsoft.com/office/powerpoint/2010/main" val="328804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576D-A4BA-5CE5-23EF-A2BF9576C4D9}"/>
              </a:ext>
            </a:extLst>
          </p:cNvPr>
          <p:cNvSpPr>
            <a:spLocks noGrp="1"/>
          </p:cNvSpPr>
          <p:nvPr>
            <p:ph type="title"/>
          </p:nvPr>
        </p:nvSpPr>
        <p:spPr/>
        <p:txBody>
          <a:bodyPr/>
          <a:lstStyle/>
          <a:p>
            <a:r>
              <a:rPr lang="en-IN" dirty="0"/>
              <a:t>Unit Testing</a:t>
            </a:r>
          </a:p>
        </p:txBody>
      </p:sp>
      <p:pic>
        <p:nvPicPr>
          <p:cNvPr id="5" name="Picture 4">
            <a:extLst>
              <a:ext uri="{FF2B5EF4-FFF2-40B4-BE49-F238E27FC236}">
                <a16:creationId xmlns:a16="http://schemas.microsoft.com/office/drawing/2014/main" id="{F887F643-A8AF-59EB-0066-6BD869BBA9B5}"/>
              </a:ext>
            </a:extLst>
          </p:cNvPr>
          <p:cNvPicPr>
            <a:picLocks noChangeAspect="1"/>
          </p:cNvPicPr>
          <p:nvPr/>
        </p:nvPicPr>
        <p:blipFill>
          <a:blip r:embed="rId2"/>
          <a:stretch>
            <a:fillRect/>
          </a:stretch>
        </p:blipFill>
        <p:spPr>
          <a:xfrm>
            <a:off x="974870" y="1901244"/>
            <a:ext cx="8208912" cy="3808984"/>
          </a:xfrm>
          <a:prstGeom prst="rect">
            <a:avLst/>
          </a:prstGeom>
        </p:spPr>
      </p:pic>
    </p:spTree>
    <p:extLst>
      <p:ext uri="{BB962C8B-B14F-4D97-AF65-F5344CB8AC3E}">
        <p14:creationId xmlns:p14="http://schemas.microsoft.com/office/powerpoint/2010/main" val="195894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6945-59D4-7BB2-CC69-B69FC3944334}"/>
              </a:ext>
            </a:extLst>
          </p:cNvPr>
          <p:cNvSpPr>
            <a:spLocks noGrp="1"/>
          </p:cNvSpPr>
          <p:nvPr>
            <p:ph type="title"/>
          </p:nvPr>
        </p:nvSpPr>
        <p:spPr/>
        <p:txBody>
          <a:bodyPr/>
          <a:lstStyle/>
          <a:p>
            <a:r>
              <a:rPr lang="en-IN" dirty="0"/>
              <a:t>Integration Testing</a:t>
            </a:r>
          </a:p>
        </p:txBody>
      </p:sp>
      <p:pic>
        <p:nvPicPr>
          <p:cNvPr id="5" name="Picture 4">
            <a:extLst>
              <a:ext uri="{FF2B5EF4-FFF2-40B4-BE49-F238E27FC236}">
                <a16:creationId xmlns:a16="http://schemas.microsoft.com/office/drawing/2014/main" id="{E9D38D41-EBDC-D155-25DA-565D6B3BFD49}"/>
              </a:ext>
            </a:extLst>
          </p:cNvPr>
          <p:cNvPicPr>
            <a:picLocks noChangeAspect="1"/>
          </p:cNvPicPr>
          <p:nvPr/>
        </p:nvPicPr>
        <p:blipFill>
          <a:blip r:embed="rId2"/>
          <a:stretch>
            <a:fillRect/>
          </a:stretch>
        </p:blipFill>
        <p:spPr>
          <a:xfrm>
            <a:off x="609480" y="1700808"/>
            <a:ext cx="9590976" cy="2376264"/>
          </a:xfrm>
          <a:prstGeom prst="rect">
            <a:avLst/>
          </a:prstGeom>
        </p:spPr>
      </p:pic>
      <p:pic>
        <p:nvPicPr>
          <p:cNvPr id="7" name="Picture 6">
            <a:extLst>
              <a:ext uri="{FF2B5EF4-FFF2-40B4-BE49-F238E27FC236}">
                <a16:creationId xmlns:a16="http://schemas.microsoft.com/office/drawing/2014/main" id="{D63B8FD2-4968-EFE6-A751-5093CA869B9B}"/>
              </a:ext>
            </a:extLst>
          </p:cNvPr>
          <p:cNvPicPr>
            <a:picLocks noChangeAspect="1"/>
          </p:cNvPicPr>
          <p:nvPr/>
        </p:nvPicPr>
        <p:blipFill>
          <a:blip r:embed="rId3"/>
          <a:stretch>
            <a:fillRect/>
          </a:stretch>
        </p:blipFill>
        <p:spPr>
          <a:xfrm>
            <a:off x="3143672" y="3759830"/>
            <a:ext cx="6336704" cy="2987299"/>
          </a:xfrm>
          <a:prstGeom prst="rect">
            <a:avLst/>
          </a:prstGeom>
        </p:spPr>
      </p:pic>
    </p:spTree>
    <p:extLst>
      <p:ext uri="{BB962C8B-B14F-4D97-AF65-F5344CB8AC3E}">
        <p14:creationId xmlns:p14="http://schemas.microsoft.com/office/powerpoint/2010/main" val="259809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DCF2-72BB-0C3E-9C5D-C9F8ECC35C7E}"/>
              </a:ext>
            </a:extLst>
          </p:cNvPr>
          <p:cNvSpPr>
            <a:spLocks noGrp="1"/>
          </p:cNvSpPr>
          <p:nvPr>
            <p:ph type="title"/>
          </p:nvPr>
        </p:nvSpPr>
        <p:spPr/>
        <p:txBody>
          <a:bodyPr/>
          <a:lstStyle/>
          <a:p>
            <a:pPr algn="just"/>
            <a:r>
              <a:rPr lang="en-IN" sz="2000" b="1" dirty="0"/>
              <a:t>SYSTEM TESTING</a:t>
            </a:r>
          </a:p>
        </p:txBody>
      </p:sp>
      <p:pic>
        <p:nvPicPr>
          <p:cNvPr id="5" name="Picture 4">
            <a:extLst>
              <a:ext uri="{FF2B5EF4-FFF2-40B4-BE49-F238E27FC236}">
                <a16:creationId xmlns:a16="http://schemas.microsoft.com/office/drawing/2014/main" id="{3E042D34-0917-19CB-A25C-FC1669F35D3D}"/>
              </a:ext>
            </a:extLst>
          </p:cNvPr>
          <p:cNvPicPr>
            <a:picLocks noChangeAspect="1"/>
          </p:cNvPicPr>
          <p:nvPr/>
        </p:nvPicPr>
        <p:blipFill>
          <a:blip r:embed="rId2"/>
          <a:stretch>
            <a:fillRect/>
          </a:stretch>
        </p:blipFill>
        <p:spPr>
          <a:xfrm>
            <a:off x="1415480" y="1700808"/>
            <a:ext cx="8568951" cy="4032448"/>
          </a:xfrm>
          <a:prstGeom prst="rect">
            <a:avLst/>
          </a:prstGeom>
        </p:spPr>
      </p:pic>
    </p:spTree>
    <p:extLst>
      <p:ext uri="{BB962C8B-B14F-4D97-AF65-F5344CB8AC3E}">
        <p14:creationId xmlns:p14="http://schemas.microsoft.com/office/powerpoint/2010/main" val="133680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6BF4-5562-E268-9920-00DFDA7D3B5D}"/>
              </a:ext>
            </a:extLst>
          </p:cNvPr>
          <p:cNvSpPr>
            <a:spLocks noGrp="1"/>
          </p:cNvSpPr>
          <p:nvPr>
            <p:ph type="title"/>
          </p:nvPr>
        </p:nvSpPr>
        <p:spPr/>
        <p:txBody>
          <a:bodyPr/>
          <a:lstStyle/>
          <a:p>
            <a:r>
              <a:rPr lang="en-IN" dirty="0"/>
              <a:t>UAT TESTING’</a:t>
            </a:r>
          </a:p>
        </p:txBody>
      </p:sp>
      <p:sp>
        <p:nvSpPr>
          <p:cNvPr id="3" name="Subtitle 2">
            <a:extLst>
              <a:ext uri="{FF2B5EF4-FFF2-40B4-BE49-F238E27FC236}">
                <a16:creationId xmlns:a16="http://schemas.microsoft.com/office/drawing/2014/main" id="{3E7EEDA1-4182-D953-DBE0-6FB7E5B5DB11}"/>
              </a:ext>
            </a:extLst>
          </p:cNvPr>
          <p:cNvSpPr>
            <a:spLocks noGrp="1"/>
          </p:cNvSpPr>
          <p:nvPr>
            <p:ph type="subTitle" idx="1"/>
          </p:nvPr>
        </p:nvSpPr>
        <p:spPr/>
        <p:txBody>
          <a:bodyPr/>
          <a:lstStyle/>
          <a:p>
            <a:pPr algn="just">
              <a:lnSpc>
                <a:spcPct val="150000"/>
              </a:lnSpc>
            </a:pPr>
            <a:r>
              <a:rPr lang="en-IN" sz="2000" dirty="0"/>
              <a:t>After the completion of the system testing , UAT team conducts acceptance testing in 2 levels</a:t>
            </a:r>
          </a:p>
          <a:p>
            <a:pPr algn="just">
              <a:lnSpc>
                <a:spcPct val="150000"/>
              </a:lnSpc>
            </a:pPr>
            <a:r>
              <a:rPr lang="en-IN" sz="2000" dirty="0"/>
              <a:t>ALPHA TESTING : The customers will come back to the company and do some testing</a:t>
            </a:r>
          </a:p>
          <a:p>
            <a:pPr algn="just">
              <a:lnSpc>
                <a:spcPct val="150000"/>
              </a:lnSpc>
            </a:pPr>
            <a:r>
              <a:rPr lang="en-IN" sz="2000" dirty="0"/>
              <a:t>BETA </a:t>
            </a:r>
          </a:p>
          <a:p>
            <a:pPr algn="just">
              <a:lnSpc>
                <a:spcPct val="150000"/>
              </a:lnSpc>
            </a:pPr>
            <a:r>
              <a:rPr lang="en-IN" sz="2000" dirty="0"/>
              <a:t>TESTING : Install the software in user environment and do testing</a:t>
            </a:r>
          </a:p>
          <a:p>
            <a:pPr algn="just">
              <a:lnSpc>
                <a:spcPct val="150000"/>
              </a:lnSpc>
            </a:pPr>
            <a:endParaRPr lang="en-IN" sz="2000" dirty="0"/>
          </a:p>
          <a:p>
            <a:pPr algn="just">
              <a:lnSpc>
                <a:spcPct val="150000"/>
              </a:lnSpc>
            </a:pPr>
            <a:endParaRPr lang="en-IN" sz="2000"/>
          </a:p>
          <a:p>
            <a:pPr algn="just">
              <a:lnSpc>
                <a:spcPct val="150000"/>
              </a:lnSpc>
            </a:pPr>
            <a:endParaRPr lang="en-IN" sz="2000" dirty="0"/>
          </a:p>
        </p:txBody>
      </p:sp>
    </p:spTree>
    <p:extLst>
      <p:ext uri="{BB962C8B-B14F-4D97-AF65-F5344CB8AC3E}">
        <p14:creationId xmlns:p14="http://schemas.microsoft.com/office/powerpoint/2010/main" val="281991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abbf6da373_0_78"/>
          <p:cNvSpPr/>
          <p:nvPr/>
        </p:nvSpPr>
        <p:spPr>
          <a:xfrm>
            <a:off x="360000" y="288350"/>
            <a:ext cx="8628600" cy="798900"/>
          </a:xfrm>
          <a:prstGeom prst="rect">
            <a:avLst/>
          </a:prstGeom>
          <a:noFill/>
          <a:ln>
            <a:noFill/>
          </a:ln>
        </p:spPr>
        <p:txBody>
          <a:bodyPr spcFirstLastPara="1" wrap="square" lIns="0" tIns="12600" rIns="0" bIns="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IN" sz="2800" b="1" i="0" u="none" strike="noStrike" cap="none">
                <a:solidFill>
                  <a:srgbClr val="2F5597"/>
                </a:solidFill>
                <a:latin typeface="Arial"/>
                <a:ea typeface="Arial"/>
                <a:cs typeface="Arial"/>
                <a:sym typeface="Arial"/>
              </a:rPr>
              <a:t>Quality Management</a:t>
            </a:r>
            <a:endParaRPr sz="2800" b="1" i="0" u="none" strike="noStrike" cap="none">
              <a:solidFill>
                <a:srgbClr val="2F5597"/>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a:solidFill>
                <a:srgbClr val="2F5597"/>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gabbf6da373_0_78"/>
          <p:cNvSpPr/>
          <p:nvPr/>
        </p:nvSpPr>
        <p:spPr>
          <a:xfrm>
            <a:off x="916920" y="4337640"/>
            <a:ext cx="7846500" cy="153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abbf6da373_0_78"/>
          <p:cNvSpPr txBox="1"/>
          <p:nvPr/>
        </p:nvSpPr>
        <p:spPr>
          <a:xfrm>
            <a:off x="360000" y="1224850"/>
            <a:ext cx="10230300" cy="5464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IN" sz="2700" b="0" i="0" u="none" strike="noStrike" cap="none">
                <a:solidFill>
                  <a:srgbClr val="000000"/>
                </a:solidFill>
                <a:latin typeface="Arial"/>
                <a:ea typeface="Arial"/>
                <a:cs typeface="Arial"/>
                <a:sym typeface="Arial"/>
              </a:rPr>
              <a:t>Project Quality Management consists of the following major processes</a:t>
            </a:r>
            <a:endParaRPr sz="27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100"/>
              <a:buFont typeface="Arial"/>
              <a:buNone/>
            </a:pPr>
            <a:endParaRPr sz="2700" b="0" i="0" u="none" strike="noStrike" cap="none">
              <a:solidFill>
                <a:srgbClr val="000000"/>
              </a:solidFill>
              <a:latin typeface="Arial"/>
              <a:ea typeface="Arial"/>
              <a:cs typeface="Arial"/>
              <a:sym typeface="Arial"/>
            </a:endParaRPr>
          </a:p>
          <a:p>
            <a:pPr marL="1371600" marR="0" lvl="0" indent="-400050" algn="just" rtl="0">
              <a:lnSpc>
                <a:spcPct val="100000"/>
              </a:lnSpc>
              <a:spcBef>
                <a:spcPts val="0"/>
              </a:spcBef>
              <a:spcAft>
                <a:spcPts val="0"/>
              </a:spcAft>
              <a:buClr>
                <a:srgbClr val="000000"/>
              </a:buClr>
              <a:buSzPts val="2700"/>
              <a:buFont typeface="Arial"/>
              <a:buChar char="●"/>
            </a:pPr>
            <a:r>
              <a:rPr lang="en-IN" sz="2700" b="0" i="0" u="none" strike="noStrike" cap="none">
                <a:solidFill>
                  <a:srgbClr val="000000"/>
                </a:solidFill>
                <a:latin typeface="Arial"/>
                <a:ea typeface="Arial"/>
                <a:cs typeface="Arial"/>
                <a:sym typeface="Arial"/>
              </a:rPr>
              <a:t>Quality Planning (Planning Process)</a:t>
            </a:r>
            <a:endParaRPr sz="2700" b="0" i="0" u="none" strike="noStrike" cap="none">
              <a:solidFill>
                <a:srgbClr val="000000"/>
              </a:solidFill>
              <a:latin typeface="Arial"/>
              <a:ea typeface="Arial"/>
              <a:cs typeface="Arial"/>
              <a:sym typeface="Arial"/>
            </a:endParaRPr>
          </a:p>
          <a:p>
            <a:pPr marL="1371600" marR="0" lvl="0" indent="-400050" algn="just" rtl="0">
              <a:lnSpc>
                <a:spcPct val="100000"/>
              </a:lnSpc>
              <a:spcBef>
                <a:spcPts val="0"/>
              </a:spcBef>
              <a:spcAft>
                <a:spcPts val="0"/>
              </a:spcAft>
              <a:buClr>
                <a:srgbClr val="000000"/>
              </a:buClr>
              <a:buSzPts val="2700"/>
              <a:buFont typeface="Arial"/>
              <a:buChar char="●"/>
            </a:pPr>
            <a:r>
              <a:rPr lang="en-IN" sz="2700" b="0" i="0" u="none" strike="noStrike" cap="none">
                <a:solidFill>
                  <a:srgbClr val="000000"/>
                </a:solidFill>
                <a:latin typeface="Arial"/>
                <a:ea typeface="Arial"/>
                <a:cs typeface="Arial"/>
                <a:sym typeface="Arial"/>
              </a:rPr>
              <a:t>Quality Assurance (Execution Process)</a:t>
            </a:r>
            <a:endParaRPr sz="2700" b="0" i="0" u="none" strike="noStrike" cap="none">
              <a:solidFill>
                <a:srgbClr val="000000"/>
              </a:solidFill>
              <a:latin typeface="Arial"/>
              <a:ea typeface="Arial"/>
              <a:cs typeface="Arial"/>
              <a:sym typeface="Arial"/>
            </a:endParaRPr>
          </a:p>
          <a:p>
            <a:pPr marL="1371600" marR="0" lvl="0" indent="-400050" algn="just" rtl="0">
              <a:lnSpc>
                <a:spcPct val="100000"/>
              </a:lnSpc>
              <a:spcBef>
                <a:spcPts val="0"/>
              </a:spcBef>
              <a:spcAft>
                <a:spcPts val="0"/>
              </a:spcAft>
              <a:buClr>
                <a:srgbClr val="000000"/>
              </a:buClr>
              <a:buSzPts val="2700"/>
              <a:buFont typeface="Arial"/>
              <a:buChar char="●"/>
            </a:pPr>
            <a:r>
              <a:rPr lang="en-IN" sz="2700" b="0" i="0" u="none" strike="noStrike" cap="none">
                <a:solidFill>
                  <a:srgbClr val="000000"/>
                </a:solidFill>
                <a:latin typeface="Arial"/>
                <a:ea typeface="Arial"/>
                <a:cs typeface="Arial"/>
                <a:sym typeface="Arial"/>
              </a:rPr>
              <a:t>Quality Control (Control Process)</a:t>
            </a:r>
            <a:endParaRPr sz="2700" b="0" i="0" u="none" strike="noStrike" cap="none">
              <a:solidFill>
                <a:srgbClr val="000000"/>
              </a:solidFill>
              <a:latin typeface="Arial"/>
              <a:ea typeface="Arial"/>
              <a:cs typeface="Arial"/>
              <a:sym typeface="Arial"/>
            </a:endParaRPr>
          </a:p>
          <a:p>
            <a:pPr marL="1371600" marR="0" lvl="0" indent="-400050" algn="just" rtl="0">
              <a:lnSpc>
                <a:spcPct val="100000"/>
              </a:lnSpc>
              <a:spcBef>
                <a:spcPts val="0"/>
              </a:spcBef>
              <a:spcAft>
                <a:spcPts val="0"/>
              </a:spcAft>
              <a:buSzPts val="2700"/>
              <a:buChar char="●"/>
            </a:pPr>
            <a:r>
              <a:rPr lang="en-IN" sz="2700"/>
              <a:t>Quality Improvement.</a:t>
            </a:r>
            <a:endParaRPr sz="2700"/>
          </a:p>
          <a:p>
            <a:pPr marL="914400" marR="0" lvl="0" indent="0" algn="just" rtl="0">
              <a:lnSpc>
                <a:spcPct val="100000"/>
              </a:lnSpc>
              <a:spcBef>
                <a:spcPts val="0"/>
              </a:spcBef>
              <a:spcAft>
                <a:spcPts val="0"/>
              </a:spcAft>
              <a:buClr>
                <a:schemeClr val="dk1"/>
              </a:buClr>
              <a:buSzPts val="1100"/>
              <a:buFont typeface="Arial"/>
              <a:buNone/>
            </a:pPr>
            <a:endParaRPr sz="27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b536f6fdbe_0_3"/>
          <p:cNvSpPr txBox="1"/>
          <p:nvPr/>
        </p:nvSpPr>
        <p:spPr>
          <a:xfrm>
            <a:off x="231275" y="507425"/>
            <a:ext cx="7483500" cy="5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100" b="1">
                <a:solidFill>
                  <a:srgbClr val="0000FF"/>
                </a:solidFill>
              </a:rPr>
              <a:t>Quality Assurance</a:t>
            </a:r>
            <a:endParaRPr sz="3100" b="1">
              <a:solidFill>
                <a:srgbClr val="0000FF"/>
              </a:solidFill>
            </a:endParaRPr>
          </a:p>
        </p:txBody>
      </p:sp>
      <p:sp>
        <p:nvSpPr>
          <p:cNvPr id="89" name="Google Shape;89;gb536f6fdbe_0_3"/>
          <p:cNvSpPr txBox="1"/>
          <p:nvPr/>
        </p:nvSpPr>
        <p:spPr>
          <a:xfrm>
            <a:off x="308750" y="3351800"/>
            <a:ext cx="3728100" cy="6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100" b="1">
                <a:solidFill>
                  <a:srgbClr val="0000FF"/>
                </a:solidFill>
              </a:rPr>
              <a:t>Quality Control</a:t>
            </a:r>
            <a:endParaRPr sz="3100" b="1">
              <a:solidFill>
                <a:srgbClr val="0000FF"/>
              </a:solidFill>
            </a:endParaRPr>
          </a:p>
        </p:txBody>
      </p:sp>
      <p:sp>
        <p:nvSpPr>
          <p:cNvPr id="90" name="Google Shape;90;gb536f6fdbe_0_3"/>
          <p:cNvSpPr txBox="1"/>
          <p:nvPr/>
        </p:nvSpPr>
        <p:spPr>
          <a:xfrm>
            <a:off x="162225" y="1197813"/>
            <a:ext cx="10231500" cy="1656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900"/>
              <a:t>Attempts defect prevention by concentrating on the process of producing the product rather than working on defect detection / correction after the product is built.</a:t>
            </a:r>
            <a:endParaRPr sz="2900"/>
          </a:p>
        </p:txBody>
      </p:sp>
      <p:sp>
        <p:nvSpPr>
          <p:cNvPr id="91" name="Google Shape;91;gb536f6fdbe_0_3"/>
          <p:cNvSpPr txBox="1"/>
          <p:nvPr/>
        </p:nvSpPr>
        <p:spPr>
          <a:xfrm>
            <a:off x="308750" y="4218100"/>
            <a:ext cx="11489700" cy="1826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2900"/>
              <a:t>Attempts to build a product, test it for expected behavior after it is built and if expected behavior is not same as actual behavior of the product, fixes the product as is necessary and rebuilds the product.</a:t>
            </a:r>
            <a:endParaRPr sz="29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9DB43EBD48814CB1CAE219D9548008" ma:contentTypeVersion="6" ma:contentTypeDescription="Create a new document." ma:contentTypeScope="" ma:versionID="181f365f1a6a95578371c44010ab8bb8">
  <xsd:schema xmlns:xsd="http://www.w3.org/2001/XMLSchema" xmlns:xs="http://www.w3.org/2001/XMLSchema" xmlns:p="http://schemas.microsoft.com/office/2006/metadata/properties" xmlns:ns2="95a8540d-47b6-46b0-88cd-f3821ba9ddb7" xmlns:ns3="f5be9d30-6dba-4cdb-8817-7e236c473971" targetNamespace="http://schemas.microsoft.com/office/2006/metadata/properties" ma:root="true" ma:fieldsID="20dac807de7af44ac5bc17c88a9912e1" ns2:_="" ns3:_="">
    <xsd:import namespace="95a8540d-47b6-46b0-88cd-f3821ba9ddb7"/>
    <xsd:import namespace="f5be9d30-6dba-4cdb-8817-7e236c47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a8540d-47b6-46b0-88cd-f3821ba9d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5be9d30-6dba-4cdb-8817-7e236c47397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CBDCAD-FF73-415B-97A5-C54682CBA2D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E2D5B44-03F6-4945-90F6-D8782F637C34}">
  <ds:schemaRefs>
    <ds:schemaRef ds:uri="http://schemas.microsoft.com/sharepoint/v3/contenttype/forms"/>
  </ds:schemaRefs>
</ds:datastoreItem>
</file>

<file path=customXml/itemProps3.xml><?xml version="1.0" encoding="utf-8"?>
<ds:datastoreItem xmlns:ds="http://schemas.openxmlformats.org/officeDocument/2006/customXml" ds:itemID="{A47185DE-97D8-41BE-ADC1-1CF80937F9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a8540d-47b6-46b0-88cd-f3821ba9ddb7"/>
    <ds:schemaRef ds:uri="f5be9d30-6dba-4cdb-8817-7e236c473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TotalTime>
  <Words>856</Words>
  <Application>Microsoft Office PowerPoint</Application>
  <PresentationFormat>Widescreen</PresentationFormat>
  <Paragraphs>97</Paragraphs>
  <Slides>17</Slides>
  <Notes>11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LEVELS OF TESTING</vt:lpstr>
      <vt:lpstr>Unit Testing</vt:lpstr>
      <vt:lpstr>Integration Testing</vt:lpstr>
      <vt:lpstr>SYSTEM TESTING</vt:lpstr>
      <vt:lpstr>UAT TESTING’</vt:lpstr>
      <vt:lpstr>PowerPoint Presentation</vt:lpstr>
      <vt:lpstr>PowerPoint Presentation</vt:lpstr>
      <vt:lpstr>QA Vs QC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 Venkataram</dc:creator>
  <cp:lastModifiedBy>Sumy Joseph</cp:lastModifiedBy>
  <cp:revision>40</cp:revision>
  <dcterms:created xsi:type="dcterms:W3CDTF">2020-08-09T05:55:29Z</dcterms:created>
  <dcterms:modified xsi:type="dcterms:W3CDTF">2022-08-30T03:21:53Z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2020-07-08T00:00:00Z</vt:filetime>
  </property>
  <property fmtid="{D5CDD505-2E9C-101B-9397-08002B2CF9AE}" pid="4" name="Creator">
    <vt:lpwstr>Acrobat PDFMaker 10.1 for PowerPoint</vt:lpwstr>
  </property>
  <property fmtid="{D5CDD505-2E9C-101B-9397-08002B2CF9AE}" pid="5" name="HyperlinksChanged">
    <vt:bool>false</vt:bool>
  </property>
  <property fmtid="{D5CDD505-2E9C-101B-9397-08002B2CF9AE}" pid="6" name="LastSaved">
    <vt:filetime>2020-08-09T00:00:00Z</vt:filetime>
  </property>
  <property fmtid="{D5CDD505-2E9C-101B-9397-08002B2CF9AE}" pid="7" name="LinksUpToDate">
    <vt:bool>false</vt:bool>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ContentTypeId">
    <vt:lpwstr>0x010100B99DB43EBD48814CB1CAE219D9548008</vt:lpwstr>
  </property>
</Properties>
</file>