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69" r:id="rId6"/>
    <p:sldId id="290" r:id="rId7"/>
    <p:sldId id="280" r:id="rId8"/>
    <p:sldId id="295" r:id="rId9"/>
    <p:sldId id="296" r:id="rId10"/>
    <p:sldId id="297" r:id="rId11"/>
    <p:sldId id="298" r:id="rId12"/>
    <p:sldId id="292" r:id="rId13"/>
    <p:sldId id="279" r:id="rId14"/>
    <p:sldId id="299" r:id="rId15"/>
    <p:sldId id="301" r:id="rId16"/>
    <p:sldId id="300" r:id="rId17"/>
    <p:sldId id="302" r:id="rId18"/>
    <p:sldId id="303" r:id="rId19"/>
    <p:sldId id="304" r:id="rId20"/>
    <p:sldId id="305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UCAXhLxRUgBWDOCBu1nmLlglG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2841D-8BD9-4FA1-80B2-8189A12D44D8}" v="1" dt="2022-08-30T04:02:26.607"/>
  </p1510:revLst>
</p1510:revInfo>
</file>

<file path=ppt/tableStyles.xml><?xml version="1.0" encoding="utf-8"?>
<a:tblStyleLst xmlns:a="http://schemas.openxmlformats.org/drawingml/2006/main" def="{4DFE7533-73D4-482B-8263-57D5E1FBDD12}">
  <a:tblStyle styleId="{4DFE7533-73D4-482B-8263-57D5E1FBDD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>
      <p:cViewPr varScale="1">
        <p:scale>
          <a:sx n="81" d="100"/>
          <a:sy n="81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 CSE 6C Jeevan Anil" userId="S::pes2ug19cs166@pesuonline.onmicrosoft.com::c6e2530f-1d87-4ae1-9d1a-9057f22f0028" providerId="AD" clId="Web-{8C82841D-8BD9-4FA1-80B2-8189A12D44D8}"/>
    <pc:docChg chg="modSld">
      <pc:chgData name="EC CSE 6C Jeevan Anil" userId="S::pes2ug19cs166@pesuonline.onmicrosoft.com::c6e2530f-1d87-4ae1-9d1a-9057f22f0028" providerId="AD" clId="Web-{8C82841D-8BD9-4FA1-80B2-8189A12D44D8}" dt="2022-08-30T04:02:26.607" v="0" actId="1076"/>
      <pc:docMkLst>
        <pc:docMk/>
      </pc:docMkLst>
      <pc:sldChg chg="modSp">
        <pc:chgData name="EC CSE 6C Jeevan Anil" userId="S::pes2ug19cs166@pesuonline.onmicrosoft.com::c6e2530f-1d87-4ae1-9d1a-9057f22f0028" providerId="AD" clId="Web-{8C82841D-8BD9-4FA1-80B2-8189A12D44D8}" dt="2022-08-30T04:02:26.607" v="0" actId="1076"/>
        <pc:sldMkLst>
          <pc:docMk/>
          <pc:sldMk cId="0" sldId="276"/>
        </pc:sldMkLst>
        <pc:picChg chg="mod">
          <ac:chgData name="EC CSE 6C Jeevan Anil" userId="S::pes2ug19cs166@pesuonline.onmicrosoft.com::c6e2530f-1d87-4ae1-9d1a-9057f22f0028" providerId="AD" clId="Web-{8C82841D-8BD9-4FA1-80B2-8189A12D44D8}" dt="2022-08-30T04:02:26.607" v="0" actId="1076"/>
          <ac:picMkLst>
            <pc:docMk/>
            <pc:sldMk cId="0" sldId="276"/>
            <ac:picMk id="13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7d30ab38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7d30ab385_0_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7d30ab38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7d30ab385_0_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7d30ab38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7d30ab385_0_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7d30ab38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7d30ab385_0_4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4f409f2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4f409f2cf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568264cc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568264ccc_0_15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d30ab38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7d30ab385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30ab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30ab385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7d30ab38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7d30ab38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7d30ab3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7d30ab385_0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7d30ab38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7d30ab385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7d30ab38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7d30ab385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10661760" y="471960"/>
            <a:ext cx="928800" cy="139428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raceability-matri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an-expert-view-on-test-estimation.html" TargetMode="External"/><Relationship Id="rId2" Type="http://schemas.openxmlformats.org/officeDocument/2006/relationships/hyperlink" Target="https://www.guru99.com/what-everybody-ought-to-know-about-test-plan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efect-management-proces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performance-test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-9360" y="1277640"/>
            <a:ext cx="360" cy="53640"/>
          </a:xfrm>
          <a:custGeom>
            <a:avLst/>
            <a:gdLst/>
            <a:ahLst/>
            <a:cxnLst/>
            <a:rect l="l" t="t" r="r" b="b"/>
            <a:pathLst>
              <a:path w="120000" h="58419" extrusionOk="0">
                <a:moveTo>
                  <a:pt x="0" y="0"/>
                </a:moveTo>
                <a:lnTo>
                  <a:pt x="0" y="58008"/>
                </a:lnTo>
              </a:path>
            </a:pathLst>
          </a:custGeom>
          <a:noFill/>
          <a:ln w="1907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"/>
          <p:cNvSpPr/>
          <p:nvPr/>
        </p:nvSpPr>
        <p:spPr>
          <a:xfrm>
            <a:off x="484560" y="353880"/>
            <a:ext cx="632952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33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OBJECT ORIENTED MODELLING &amp; DESIGN (OOMD)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4860720" y="3393000"/>
            <a:ext cx="5711760" cy="55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4853520" y="2664000"/>
            <a:ext cx="571896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5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TESTING</a:t>
            </a:r>
            <a:endParaRPr sz="36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600">
              <a:buSzPts val="2500"/>
            </a:pPr>
            <a:r>
              <a:rPr lang="en-IN" sz="25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UE19CS400SB</a:t>
            </a:r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4583832" y="4396675"/>
            <a:ext cx="6144595" cy="1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275" rIns="0" bIns="0" anchor="t" anchorCtr="0">
            <a:noAutofit/>
          </a:bodyPr>
          <a:lstStyle/>
          <a:p>
            <a:pPr marL="12600" lvl="0"/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Venkatesh Prasad/</a:t>
            </a:r>
            <a:r>
              <a:rPr lang="en-IN" sz="2400" dirty="0" err="1">
                <a:latin typeface="Calibri"/>
                <a:ea typeface="Calibri"/>
                <a:cs typeface="Calibri"/>
                <a:sym typeface="Calibri"/>
              </a:rPr>
              <a:t>Ms.Sumy</a:t>
            </a: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 Joseph</a:t>
            </a:r>
            <a:endParaRPr lang="en-IN" sz="1800" dirty="0"/>
          </a:p>
          <a:p>
            <a:pPr marL="12600" lvl="0"/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venkateshprasad@pes.edu</a:t>
            </a:r>
            <a:endParaRPr lang="en-IN" sz="1800" dirty="0"/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13920" y="5489640"/>
            <a:ext cx="1062720" cy="1073520"/>
          </a:xfrm>
          <a:custGeom>
            <a:avLst/>
            <a:gdLst/>
            <a:ahLst/>
            <a:cxnLst/>
            <a:rect l="l" t="t" r="r" b="b"/>
            <a:pathLst>
              <a:path w="1067435" h="1078229" extrusionOk="0">
                <a:moveTo>
                  <a:pt x="1066901" y="1032446"/>
                </a:moveTo>
                <a:lnTo>
                  <a:pt x="45720" y="1032446"/>
                </a:lnTo>
                <a:lnTo>
                  <a:pt x="45720" y="0"/>
                </a:lnTo>
                <a:lnTo>
                  <a:pt x="0" y="0"/>
                </a:lnTo>
                <a:lnTo>
                  <a:pt x="0" y="1032446"/>
                </a:lnTo>
                <a:lnTo>
                  <a:pt x="0" y="1066901"/>
                </a:lnTo>
                <a:lnTo>
                  <a:pt x="0" y="1078166"/>
                </a:lnTo>
                <a:lnTo>
                  <a:pt x="1066901" y="1078166"/>
                </a:lnTo>
                <a:lnTo>
                  <a:pt x="1066901" y="103244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</p:sp>
      <p:sp>
        <p:nvSpPr>
          <p:cNvPr id="65" name="Google Shape;65;p1"/>
          <p:cNvSpPr/>
          <p:nvPr/>
        </p:nvSpPr>
        <p:spPr>
          <a:xfrm>
            <a:off x="4781880" y="4101120"/>
            <a:ext cx="5867640" cy="7560"/>
          </a:xfrm>
          <a:custGeom>
            <a:avLst/>
            <a:gdLst/>
            <a:ahLst/>
            <a:cxnLst/>
            <a:rect l="l" t="t" r="r" b="b"/>
            <a:pathLst>
              <a:path w="5872480" h="12064" extrusionOk="0">
                <a:moveTo>
                  <a:pt x="0" y="11493"/>
                </a:moveTo>
                <a:lnTo>
                  <a:pt x="5872226" y="0"/>
                </a:lnTo>
              </a:path>
            </a:pathLst>
          </a:custGeom>
          <a:noFill/>
          <a:ln w="3815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"/>
          <p:cNvSpPr/>
          <p:nvPr/>
        </p:nvSpPr>
        <p:spPr>
          <a:xfrm>
            <a:off x="1747800" y="1608480"/>
            <a:ext cx="2364480" cy="3545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10855800" y="266040"/>
            <a:ext cx="1062720" cy="1073520"/>
          </a:xfrm>
          <a:custGeom>
            <a:avLst/>
            <a:gdLst/>
            <a:ahLst/>
            <a:cxnLst/>
            <a:rect l="l" t="t" r="r" b="b"/>
            <a:pathLst>
              <a:path w="1067434" h="1078230" extrusionOk="0">
                <a:moveTo>
                  <a:pt x="1066888" y="0"/>
                </a:moveTo>
                <a:lnTo>
                  <a:pt x="0" y="0"/>
                </a:lnTo>
                <a:lnTo>
                  <a:pt x="0" y="45720"/>
                </a:lnTo>
                <a:lnTo>
                  <a:pt x="1021168" y="45720"/>
                </a:lnTo>
                <a:lnTo>
                  <a:pt x="1021168" y="1078141"/>
                </a:lnTo>
                <a:lnTo>
                  <a:pt x="1066888" y="1078141"/>
                </a:lnTo>
                <a:lnTo>
                  <a:pt x="1066888" y="45720"/>
                </a:lnTo>
                <a:lnTo>
                  <a:pt x="1066888" y="11252"/>
                </a:lnTo>
                <a:lnTo>
                  <a:pt x="1066888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</p:sp>
      <p:sp>
        <p:nvSpPr>
          <p:cNvPr id="68" name="Google Shape;68;p1"/>
          <p:cNvSpPr/>
          <p:nvPr/>
        </p:nvSpPr>
        <p:spPr>
          <a:xfrm>
            <a:off x="10501920" y="470880"/>
            <a:ext cx="1284480" cy="1658520"/>
          </a:xfrm>
          <a:custGeom>
            <a:avLst/>
            <a:gdLst/>
            <a:ahLst/>
            <a:cxnLst/>
            <a:rect l="l" t="t" r="r" b="b"/>
            <a:pathLst>
              <a:path w="1289050" h="1663064" extrusionOk="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"/>
          <p:cNvSpPr/>
          <p:nvPr/>
        </p:nvSpPr>
        <p:spPr>
          <a:xfrm>
            <a:off x="180000" y="152280"/>
            <a:ext cx="7005600" cy="1048680"/>
          </a:xfrm>
          <a:custGeom>
            <a:avLst/>
            <a:gdLst/>
            <a:ahLst/>
            <a:cxnLst/>
            <a:rect l="l" t="t" r="r" b="b"/>
            <a:pathLst>
              <a:path w="7010400" h="1053465" extrusionOk="0">
                <a:moveTo>
                  <a:pt x="7010400" y="0"/>
                </a:moveTo>
                <a:lnTo>
                  <a:pt x="0" y="0"/>
                </a:lnTo>
                <a:lnTo>
                  <a:pt x="0" y="1052944"/>
                </a:lnTo>
                <a:lnTo>
                  <a:pt x="7010400" y="1052944"/>
                </a:lnTo>
                <a:lnTo>
                  <a:pt x="70104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b7d30ab38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950" y="1988850"/>
            <a:ext cx="8162925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b7d30ab385_0_12"/>
          <p:cNvSpPr txBox="1"/>
          <p:nvPr/>
        </p:nvSpPr>
        <p:spPr>
          <a:xfrm>
            <a:off x="286950" y="373025"/>
            <a:ext cx="99570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0000FF"/>
                </a:solidFill>
              </a:rPr>
              <a:t>Detailed Test Life Cycle  – V&amp;V (or W) Process  Model</a:t>
            </a:r>
            <a:endParaRPr sz="3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87EC-1EC4-FE09-317B-36FDA1EB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STLC PHASES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436A7-8BB3-BE69-C1A8-AEFC9636A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1340768"/>
            <a:ext cx="10153128" cy="417646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Requirement Phase Testing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Phase Testing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also known as Requirement Analysis in which test team studies the requirements from a testing point of view to identify testable requirements and the QA team may interact with various stakeholders to understand requirements in detail.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 Requirement Phase Testing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types of tests to be performed.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details about testing priorities and focus.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 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Requirement Traceability Matrix (RTM)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test environment details where testing is supposed to be carried out.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feasibility analysis (if required).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of Requirement Phase Testing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RTM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feasibility report. (if applicable)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1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E1D4-04F9-3CA7-B7CA-7D535F20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3E432-3429-A5D0-7B31-315090C4D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0" y="1604520"/>
            <a:ext cx="9951016" cy="3977280"/>
          </a:xfrm>
        </p:spPr>
        <p:txBody>
          <a:bodyPr/>
          <a:lstStyle/>
          <a:p>
            <a:r>
              <a:rPr lang="en-US" b="1" u="sng" dirty="0">
                <a:solidFill>
                  <a:srgbClr val="222222"/>
                </a:solidFill>
                <a:latin typeface="Source Sans Pro" panose="020B0503030403020204" pitchFamily="34" charset="0"/>
              </a:rPr>
              <a:t>2. TEST PLAN</a:t>
            </a:r>
          </a:p>
          <a:p>
            <a:pPr algn="just">
              <a:lnSpc>
                <a:spcPct val="150000"/>
              </a:lnSpc>
            </a:pPr>
            <a:endParaRPr lang="en-US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 in STLC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phase in which a Senior QA manager determines the test plan strategy along with efforts and cost estimates for the project.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resources, test environment, test limitations and the testing schedule are also determined.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5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376C-DCB3-28CA-F9C2-DA3489D5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Planning in STLC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780EC-3F00-7CE2-53FE-E4511A8A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0" y="1268760"/>
            <a:ext cx="9879008" cy="511256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 Activities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test plan/strategy document for various types of testing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tool selection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effort estimation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planning and determining roles and responsibilities.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requirement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of Test Planning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Test plan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/strategy document.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Effort estimation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document.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12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D9EB39-C9A7-B642-F6FF-14BB0314E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0" y="1772816"/>
            <a:ext cx="10095032" cy="4320480"/>
          </a:xfrm>
        </p:spPr>
        <p:txBody>
          <a:bodyPr/>
          <a:lstStyle/>
          <a:p>
            <a:r>
              <a:rPr lang="en-IN" b="1" i="0" u="sng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3. Test Case Development Phase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 Development Phase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involves the creation, verification and rework of test cases &amp; test scripts after the test plan is ready.</a:t>
            </a:r>
            <a:endParaRPr lang="en-IN" b="1" u="sng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 Development Activities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test cases, automation scripts (if applicable)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and baseline test cases and scripts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test data (If Test Environment is available)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of Test Case Development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cases/scripts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  <a:p>
            <a:pPr algn="just">
              <a:lnSpc>
                <a:spcPct val="150000"/>
              </a:lnSpc>
            </a:pPr>
            <a:endParaRPr lang="en-IN" b="1" i="0" u="sng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01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D3EBD1-C9BE-4FCC-19C4-2429D1EDE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360" y="1604520"/>
            <a:ext cx="11246560" cy="4416768"/>
          </a:xfrm>
        </p:spPr>
        <p:txBody>
          <a:bodyPr/>
          <a:lstStyle/>
          <a:p>
            <a:pPr algn="l"/>
            <a:r>
              <a:rPr lang="en-US" b="1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Test Environment Setup</a:t>
            </a:r>
          </a:p>
          <a:p>
            <a:pPr algn="l"/>
            <a:endParaRPr lang="en-US" b="1" u="sng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Environment Setup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decides the software and hardware conditions under which a work product is tested.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one of the critical aspects of the testing process and can be done in parallel with the Test Case Development Phase. 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Environment Setup Activities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required architecture, environment set-up and prepare hardware and software requirement list for the Test Environment.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test Environment and test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smoke test on the build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of Test Environment Setup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 ready with test data set up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Smoke Test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34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6DD330-6038-8B96-D847-7BDCB7E3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0" y="548680"/>
            <a:ext cx="10023024" cy="5033120"/>
          </a:xfrm>
        </p:spPr>
        <p:txBody>
          <a:bodyPr/>
          <a:lstStyle/>
          <a:p>
            <a:pPr algn="l"/>
            <a:endParaRPr lang="en-US" sz="2000" b="1" i="0" u="sng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u="sng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i="0" u="sng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Test Execution Phase</a:t>
            </a:r>
          </a:p>
          <a:p>
            <a:pPr algn="l"/>
            <a:endParaRPr lang="en-US" sz="2000" b="1" i="0" u="sng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Phase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carried out by the testers in which testing of the software build is done based on test plans and test cases prepared. 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Activities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tests as per plan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test results, and log defects for failed cases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defects to test cases in RTM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Retest the</a:t>
            </a:r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 Defect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the defects to closure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of Test Execution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Completed RTM with the execution status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cases updated with results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 reports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52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5CB7639-1EAE-9295-144E-FFDF68C4D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0" y="1052736"/>
            <a:ext cx="9879008" cy="4824536"/>
          </a:xfrm>
        </p:spPr>
        <p:txBody>
          <a:bodyPr/>
          <a:lstStyle/>
          <a:p>
            <a:r>
              <a:rPr lang="en-IN" b="1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Test Cycle Closure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Cycle Closure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phase is completion of test execution which involves several activities like test completion reporting, collection of test completion matrices and test results.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team members meet, discuss and analyze testing artifacts to identify strategies that have to be implemented in future, taking lessons from current test cycle. 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Cycle Closure Activities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cycle completion criteria based on Time, Test coverage,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Cost,Software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Critical Business Objectives, Quality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test metrics based on the above parameters.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the learning out of the project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Test closure report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result analysis to find out the defect distribution by type and severity.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of Test Cycle Closure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Closure report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metrics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78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b7d30ab38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7800"/>
            <a:ext cx="10349800" cy="589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b7d30ab38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75" y="425000"/>
            <a:ext cx="10005475" cy="61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4f409f2cf_0_0"/>
          <p:cNvSpPr txBox="1"/>
          <p:nvPr/>
        </p:nvSpPr>
        <p:spPr>
          <a:xfrm>
            <a:off x="314125" y="1682400"/>
            <a:ext cx="48603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 b="1">
                <a:solidFill>
                  <a:srgbClr val="4A86E8"/>
                </a:solidFill>
              </a:rPr>
              <a:t>Contents </a:t>
            </a:r>
            <a:endParaRPr sz="4500" b="1">
              <a:solidFill>
                <a:srgbClr val="4A86E8"/>
              </a:solidFill>
            </a:endParaRPr>
          </a:p>
        </p:txBody>
      </p:sp>
      <p:sp>
        <p:nvSpPr>
          <p:cNvPr id="75" name="Google Shape;75;gb4f409f2cf_0_0"/>
          <p:cNvSpPr txBox="1"/>
          <p:nvPr/>
        </p:nvSpPr>
        <p:spPr>
          <a:xfrm>
            <a:off x="355550" y="1777575"/>
            <a:ext cx="101070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tx1"/>
              </a:solidFill>
              <a:latin typeface="Calibiri"/>
              <a:ea typeface="Calibiri"/>
              <a:cs typeface="Calibiri"/>
              <a:sym typeface="Calibiri"/>
            </a:endParaRPr>
          </a:p>
          <a:p>
            <a:pPr marL="457200" lvl="0" indent="-393700" algn="ctr">
              <a:buClr>
                <a:srgbClr val="00000A"/>
              </a:buClr>
              <a:buSzPts val="2600"/>
            </a:pPr>
            <a:r>
              <a:rPr lang="en-US" sz="2800" b="1" dirty="0"/>
              <a:t>Classification of Testing types based on methods/ Requirements/target/needs</a:t>
            </a:r>
            <a:endParaRPr sz="2600" b="1">
              <a:solidFill>
                <a:srgbClr val="00000A"/>
              </a:solidFill>
              <a:latin typeface="Calibiri"/>
              <a:ea typeface="Calibiri"/>
              <a:cs typeface="Calibiri"/>
              <a:sym typeface="Calibiri"/>
            </a:endParaRPr>
          </a:p>
        </p:txBody>
      </p:sp>
      <p:sp>
        <p:nvSpPr>
          <p:cNvPr id="76" name="Google Shape;76;gb4f409f2cf_0_0"/>
          <p:cNvSpPr txBox="1"/>
          <p:nvPr/>
        </p:nvSpPr>
        <p:spPr>
          <a:xfrm>
            <a:off x="355550" y="424575"/>
            <a:ext cx="83121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b7d30ab38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25" y="324550"/>
            <a:ext cx="10163301" cy="62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7d30ab385_0_18"/>
          <p:cNvSpPr txBox="1"/>
          <p:nvPr/>
        </p:nvSpPr>
        <p:spPr>
          <a:xfrm>
            <a:off x="746050" y="2769025"/>
            <a:ext cx="10215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>
                <a:solidFill>
                  <a:srgbClr val="980000"/>
                </a:solidFill>
              </a:rPr>
              <a:t>SOFTWARE TESTING TYPES</a:t>
            </a:r>
            <a:endParaRPr sz="34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7d30ab385_0_22"/>
          <p:cNvSpPr txBox="1"/>
          <p:nvPr/>
        </p:nvSpPr>
        <p:spPr>
          <a:xfrm>
            <a:off x="774750" y="645625"/>
            <a:ext cx="8952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800" b="1">
                <a:solidFill>
                  <a:srgbClr val="0000FF"/>
                </a:solidFill>
              </a:rPr>
              <a:t>Types of Testing</a:t>
            </a:r>
            <a:endParaRPr sz="3800" b="1">
              <a:solidFill>
                <a:srgbClr val="0000FF"/>
              </a:solidFill>
            </a:endParaRPr>
          </a:p>
        </p:txBody>
      </p:sp>
      <p:pic>
        <p:nvPicPr>
          <p:cNvPr id="120" name="Google Shape;120;gb7d30ab385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50" y="1553175"/>
            <a:ext cx="42672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b7d30ab385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650" y="1553175"/>
            <a:ext cx="40386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d30ab385_0_28"/>
          <p:cNvSpPr txBox="1"/>
          <p:nvPr/>
        </p:nvSpPr>
        <p:spPr>
          <a:xfrm>
            <a:off x="774750" y="645625"/>
            <a:ext cx="89526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800" b="1">
                <a:solidFill>
                  <a:srgbClr val="0000FF"/>
                </a:solidFill>
              </a:rPr>
              <a:t>Types of Testing - Based on method used</a:t>
            </a:r>
            <a:endParaRPr sz="3800" b="1">
              <a:solidFill>
                <a:srgbClr val="0000FF"/>
              </a:solidFill>
            </a:endParaRPr>
          </a:p>
        </p:txBody>
      </p:sp>
      <p:pic>
        <p:nvPicPr>
          <p:cNvPr id="127" name="Google Shape;127;gb7d30ab385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775" y="2213150"/>
            <a:ext cx="9417224" cy="34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7d30ab385_0_35"/>
          <p:cNvSpPr txBox="1"/>
          <p:nvPr/>
        </p:nvSpPr>
        <p:spPr>
          <a:xfrm>
            <a:off x="774750" y="645625"/>
            <a:ext cx="89526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 b="1">
                <a:solidFill>
                  <a:srgbClr val="0000FF"/>
                </a:solidFill>
              </a:rPr>
              <a:t>Types of Testing - Based on Requirement type</a:t>
            </a:r>
            <a:endParaRPr sz="3100" b="1">
              <a:solidFill>
                <a:srgbClr val="0000FF"/>
              </a:solidFill>
            </a:endParaRPr>
          </a:p>
        </p:txBody>
      </p:sp>
      <p:pic>
        <p:nvPicPr>
          <p:cNvPr id="133" name="Google Shape;133;gb7d30ab385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650" y="1485225"/>
            <a:ext cx="925942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d30ab385_0_40"/>
          <p:cNvSpPr txBox="1"/>
          <p:nvPr/>
        </p:nvSpPr>
        <p:spPr>
          <a:xfrm>
            <a:off x="229550" y="645625"/>
            <a:ext cx="9497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b="1">
                <a:solidFill>
                  <a:srgbClr val="0000FF"/>
                </a:solidFill>
              </a:rPr>
              <a:t>Types of Testing - Based on life cycle phase</a:t>
            </a:r>
            <a:endParaRPr sz="3300" b="1">
              <a:solidFill>
                <a:srgbClr val="0000FF"/>
              </a:solidFill>
            </a:endParaRPr>
          </a:p>
        </p:txBody>
      </p:sp>
      <p:pic>
        <p:nvPicPr>
          <p:cNvPr id="139" name="Google Shape;139;gb7d30ab385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75" y="1490725"/>
            <a:ext cx="84582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7d30ab385_0_47"/>
          <p:cNvSpPr txBox="1"/>
          <p:nvPr/>
        </p:nvSpPr>
        <p:spPr>
          <a:xfrm>
            <a:off x="229550" y="645625"/>
            <a:ext cx="9497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b="1">
                <a:solidFill>
                  <a:srgbClr val="0000FF"/>
                </a:solidFill>
              </a:rPr>
              <a:t>Types of Testing - Based on needs</a:t>
            </a:r>
            <a:endParaRPr sz="3300" b="1">
              <a:solidFill>
                <a:srgbClr val="0000FF"/>
              </a:solidFill>
            </a:endParaRPr>
          </a:p>
        </p:txBody>
      </p:sp>
      <p:pic>
        <p:nvPicPr>
          <p:cNvPr id="145" name="Google Shape;145;gb7d30ab385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0725"/>
            <a:ext cx="1024937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9D68-6B8B-CD80-4180-981CCD41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Testing Important?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CD413-0AE2-92D2-B43D-0E1332222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0" y="1124744"/>
            <a:ext cx="9879008" cy="518457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is the process of evaluating and verifying that a software product or application does what it is supposed to do. </a:t>
            </a:r>
          </a:p>
          <a:p>
            <a:pPr algn="just">
              <a:lnSpc>
                <a:spcPct val="150000"/>
              </a:lnSpc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testing include preventing bugs, reducing development costs and improving performance.</a:t>
            </a:r>
          </a:p>
          <a:p>
            <a:pPr algn="just">
              <a:lnSpc>
                <a:spcPct val="150000"/>
              </a:lnSpc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testing is important since it discovers defects/bugs before the delivery to the client, which guarantees the quality of the software. </a:t>
            </a:r>
          </a:p>
          <a:p>
            <a:pPr algn="just">
              <a:lnSpc>
                <a:spcPct val="150000"/>
              </a:lnSpc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makes the software more reliable and easy to use. </a:t>
            </a:r>
          </a:p>
          <a:p>
            <a:pPr algn="just">
              <a:lnSpc>
                <a:spcPct val="150000"/>
              </a:lnSpc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Thoroughly tested software ensures reliable and high-performance software operation.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9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09C4-D5B7-9B3D-8931-C06840F8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273600"/>
            <a:ext cx="10932991" cy="1144800"/>
          </a:xfrm>
        </p:spPr>
        <p:txBody>
          <a:bodyPr/>
          <a:lstStyle/>
          <a:p>
            <a:r>
              <a:rPr lang="en-US" dirty="0"/>
              <a:t>Testing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ED0D7-22D5-D1B5-F71A-743433A13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in Software Engineering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per ANSI/IEEE 1059,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in Software Engineering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of evaluating a software product to find whether the current software product meets the required conditions or not.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testing process involves evaluating the features of the software product for requirements in terms of any missing requirements, bugs or errors, security, reliability and performance.</a:t>
            </a:r>
          </a:p>
          <a:p>
            <a:pPr algn="just">
              <a:lnSpc>
                <a:spcPct val="150000"/>
              </a:lnSpc>
            </a:pPr>
            <a:r>
              <a:rPr lang="en-IN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Software Testing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Testing or </a:t>
            </a:r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Performance Testing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 (Regression and Maintenance)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70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2D7A-7413-CA5B-A9D2-2E0281B9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STLC-SOFTWARE TEST LIFE CYCLE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C61D1-B531-42C0-39D1-9B72A5A67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 Testing Life Cycle (STLC)?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Life Cycle (STLC) is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process used to test software and ensure that quality standards are met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Tests are carried out systematically over several phases.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Life Cycle (STLC) is a sequence of specific activities conducted during the testing process to ensure software quality goals are met.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STLC involves both verification and validation activities.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17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5826-AA58-2659-3EA8-FCB3D8F7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STLC Phases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D2B014-6850-9BB9-1674-D80BB01D7B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480" y="275278"/>
            <a:ext cx="9951016" cy="663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following six major phases in every Software Testing Life Cycle Model (STLC Model):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 development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Environment setup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Cycle closure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3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73F9-CA52-7F94-B17F-25EB7F0E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STLC Model">
            <a:extLst>
              <a:ext uri="{FF2B5EF4-FFF2-40B4-BE49-F238E27FC236}">
                <a16:creationId xmlns:a16="http://schemas.microsoft.com/office/drawing/2014/main" id="{B81B2A28-556F-4E01-9854-47257FF5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424112"/>
            <a:ext cx="7344815" cy="35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0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8B6A-C5DF-F7A8-999A-F194CE2A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What is Entry and Exit Criteria in STLC?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0223B-F5B9-AB54-9011-E3D7B4C8E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0" y="1604520"/>
            <a:ext cx="10167040" cy="3977280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 Criteria: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Entry Criteria gives the prerequisite items that must be completed before testing can begin.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 Criteria: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Exit Criteria defines the items that must be completed before testing can be concluded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2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568264ccc_0_158"/>
          <p:cNvSpPr txBox="1"/>
          <p:nvPr/>
        </p:nvSpPr>
        <p:spPr>
          <a:xfrm>
            <a:off x="134625" y="79375"/>
            <a:ext cx="66138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00FF"/>
                </a:solidFill>
              </a:rPr>
              <a:t>Software Test Life Cycle</a:t>
            </a:r>
            <a:endParaRPr sz="4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gb568264ccc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2775"/>
            <a:ext cx="10448300" cy="542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b568264ccc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796" y="2343150"/>
            <a:ext cx="85129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9DB43EBD48814CB1CAE219D9548008" ma:contentTypeVersion="6" ma:contentTypeDescription="Create a new document." ma:contentTypeScope="" ma:versionID="181f365f1a6a95578371c44010ab8bb8">
  <xsd:schema xmlns:xsd="http://www.w3.org/2001/XMLSchema" xmlns:xs="http://www.w3.org/2001/XMLSchema" xmlns:p="http://schemas.microsoft.com/office/2006/metadata/properties" xmlns:ns2="95a8540d-47b6-46b0-88cd-f3821ba9ddb7" xmlns:ns3="f5be9d30-6dba-4cdb-8817-7e236c473971" targetNamespace="http://schemas.microsoft.com/office/2006/metadata/properties" ma:root="true" ma:fieldsID="20dac807de7af44ac5bc17c88a9912e1" ns2:_="" ns3:_="">
    <xsd:import namespace="95a8540d-47b6-46b0-88cd-f3821ba9ddb7"/>
    <xsd:import namespace="f5be9d30-6dba-4cdb-8817-7e236c473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8540d-47b6-46b0-88cd-f3821ba9d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be9d30-6dba-4cdb-8817-7e236c473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3FC476-7F06-4F4D-A7BC-059ACA89DF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669979-2862-4F8C-9339-72033FE80E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B565D8-F047-4B47-A92B-603BE199FB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a8540d-47b6-46b0-88cd-f3821ba9ddb7"/>
    <ds:schemaRef ds:uri="f5be9d30-6dba-4cdb-8817-7e236c473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1028</Words>
  <Application>Microsoft Office PowerPoint</Application>
  <PresentationFormat>Widescreen</PresentationFormat>
  <Paragraphs>133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</vt:lpstr>
      <vt:lpstr>Calibiri</vt:lpstr>
      <vt:lpstr>Calibri</vt:lpstr>
      <vt:lpstr>Source Sans Pro</vt:lpstr>
      <vt:lpstr>Times New Roman</vt:lpstr>
      <vt:lpstr>Office Theme</vt:lpstr>
      <vt:lpstr>PowerPoint Presentation</vt:lpstr>
      <vt:lpstr>PowerPoint Presentation</vt:lpstr>
      <vt:lpstr>Why Testing Important? </vt:lpstr>
      <vt:lpstr>Testing</vt:lpstr>
      <vt:lpstr>STLC-SOFTWARE TEST LIFE CYCLE</vt:lpstr>
      <vt:lpstr>STLC Phases </vt:lpstr>
      <vt:lpstr>STLC</vt:lpstr>
      <vt:lpstr>What is Entry and Exit Criteria in STLC? </vt:lpstr>
      <vt:lpstr>PowerPoint Presentation</vt:lpstr>
      <vt:lpstr>PowerPoint Presentation</vt:lpstr>
      <vt:lpstr>STLC PHASES</vt:lpstr>
      <vt:lpstr>PowerPoint Presentation</vt:lpstr>
      <vt:lpstr>Test Planning in STLC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 Venkataram</dc:creator>
  <cp:lastModifiedBy>sagarika chavan</cp:lastModifiedBy>
  <cp:revision>30</cp:revision>
  <dcterms:created xsi:type="dcterms:W3CDTF">2020-08-09T05:55:29Z</dcterms:created>
  <dcterms:modified xsi:type="dcterms:W3CDTF">2022-09-14T13:45:56Z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2020-07-08T00:00:00Z</vt:filetime>
  </property>
  <property fmtid="{D5CDD505-2E9C-101B-9397-08002B2CF9AE}" pid="4" name="Creator">
    <vt:lpwstr>Acrobat PDFMaker 10.1 for PowerPoint</vt:lpwstr>
  </property>
  <property fmtid="{D5CDD505-2E9C-101B-9397-08002B2CF9AE}" pid="5" name="HyperlinksChanged">
    <vt:bool>false</vt:bool>
  </property>
  <property fmtid="{D5CDD505-2E9C-101B-9397-08002B2CF9AE}" pid="6" name="LastSaved">
    <vt:filetime>2020-08-09T00:00:00Z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ContentTypeId">
    <vt:lpwstr>0x010100B99DB43EBD48814CB1CAE219D9548008</vt:lpwstr>
  </property>
</Properties>
</file>