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1" r:id="rId25"/>
    <p:sldId id="283" r:id="rId26"/>
    <p:sldId id="282" r:id="rId27"/>
    <p:sldId id="280" r:id="rId28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RzBmIVmWmwrf1TzAXNhs5RvYU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08" y="-3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a29d700c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ba29d700cc_0_5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a29d700c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ba29d700cc_0_4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a29d700c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ba29d700cc_0_5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a29d700c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ba29d700cc_0_6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a29d700c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ba29d700cc_0_7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a29d700c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ba29d700cc_0_7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a29d700c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ba29d700cc_0_8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a29d700c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ba29d700cc_0_9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a29d700c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ba29d700cc_0_10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a29d700c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ba29d700cc_0_10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a29d700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ba29d700cc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a29d700c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ba29d700cc_0_1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a29d700c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ba29d700cc_0_12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32aca9638571f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3332aca9638571f3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32aca9638571f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3332aca9638571f3_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32aca9638571f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3332aca9638571f3_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32aca9638571f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3332aca9638571f3_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32aca9638571f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3332aca9638571f3_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7d30ab385_0_5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gb7d30ab38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9bbe096c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b9bbe096c1_0_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a29d700c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ba29d700cc_0_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a29d700c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ba29d700cc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a29d700c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ba29d700cc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a29d700c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ba29d700cc_0_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a29d700c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ba29d700cc_0_3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a29d700c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ba29d700cc_0_3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2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3" name="Google Shape;5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3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10661760" y="471960"/>
            <a:ext cx="928800" cy="139428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testingmentor.com/what-is-scenario-testin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uru99.com/test-scenario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-9360" y="1277640"/>
            <a:ext cx="360" cy="53640"/>
          </a:xfrm>
          <a:custGeom>
            <a:avLst/>
            <a:gdLst/>
            <a:ahLst/>
            <a:cxnLst/>
            <a:rect l="l" t="t" r="r" b="b"/>
            <a:pathLst>
              <a:path w="120000" h="58419" extrusionOk="0">
                <a:moveTo>
                  <a:pt x="0" y="0"/>
                </a:moveTo>
                <a:lnTo>
                  <a:pt x="0" y="58008"/>
                </a:lnTo>
              </a:path>
            </a:pathLst>
          </a:custGeom>
          <a:noFill/>
          <a:ln w="19075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"/>
          <p:cNvSpPr/>
          <p:nvPr/>
        </p:nvSpPr>
        <p:spPr>
          <a:xfrm>
            <a:off x="484560" y="353880"/>
            <a:ext cx="632952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33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OBJECT ORIENTED MODELLING &amp; DESIGN (OOMD)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4860720" y="3393000"/>
            <a:ext cx="5711760" cy="55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4853520" y="2664000"/>
            <a:ext cx="571896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" rIns="0" bIns="0" anchor="t" anchorCtr="0">
            <a:noAutofit/>
          </a:bodyPr>
          <a:lstStyle/>
          <a:p>
            <a:pPr marL="125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TESTING</a:t>
            </a:r>
            <a:endParaRPr sz="36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600" lvl="0">
              <a:buSzPts val="2500"/>
            </a:pPr>
            <a:r>
              <a:rPr lang="en-IN" sz="25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UE18CS400SB</a:t>
            </a:r>
            <a:endParaRPr sz="25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4860727" y="4396675"/>
            <a:ext cx="5867700" cy="15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275" rIns="0" bIns="0" anchor="t" anchorCtr="0">
            <a:noAutofit/>
          </a:bodyPr>
          <a:lstStyle/>
          <a:p>
            <a:pPr marL="12600" lvl="0"/>
            <a:r>
              <a:rPr lang="en-IN" sz="2400" dirty="0" smtClean="0"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lang="en-IN" sz="2400" dirty="0" err="1" smtClean="0">
                <a:latin typeface="Calibri"/>
                <a:ea typeface="Calibri"/>
                <a:cs typeface="Calibri"/>
                <a:sym typeface="Calibri"/>
              </a:rPr>
              <a:t>Venkatesh</a:t>
            </a:r>
            <a:r>
              <a:rPr lang="en-IN" sz="2400" dirty="0" smtClean="0">
                <a:latin typeface="Calibri"/>
                <a:ea typeface="Calibri"/>
                <a:cs typeface="Calibri"/>
                <a:sym typeface="Calibri"/>
              </a:rPr>
              <a:t> Prasad</a:t>
            </a:r>
            <a:endParaRPr lang="en-IN" sz="1800" dirty="0" smtClean="0"/>
          </a:p>
          <a:p>
            <a:pPr marL="12600" lvl="0"/>
            <a:r>
              <a:rPr lang="en-IN" sz="2400" dirty="0" smtClean="0">
                <a:latin typeface="Calibri"/>
                <a:ea typeface="Calibri"/>
                <a:cs typeface="Calibri"/>
                <a:sym typeface="Calibri"/>
              </a:rPr>
              <a:t>venkateshprasad@pes.edu </a:t>
            </a:r>
          </a:p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13920" y="5489640"/>
            <a:ext cx="1062720" cy="1073520"/>
          </a:xfrm>
          <a:custGeom>
            <a:avLst/>
            <a:gdLst/>
            <a:ahLst/>
            <a:cxnLst/>
            <a:rect l="l" t="t" r="r" b="b"/>
            <a:pathLst>
              <a:path w="1067435" h="1078229" extrusionOk="0">
                <a:moveTo>
                  <a:pt x="1066901" y="1032446"/>
                </a:moveTo>
                <a:lnTo>
                  <a:pt x="45720" y="1032446"/>
                </a:lnTo>
                <a:lnTo>
                  <a:pt x="45720" y="0"/>
                </a:lnTo>
                <a:lnTo>
                  <a:pt x="0" y="0"/>
                </a:lnTo>
                <a:lnTo>
                  <a:pt x="0" y="1032446"/>
                </a:lnTo>
                <a:lnTo>
                  <a:pt x="0" y="1066901"/>
                </a:lnTo>
                <a:lnTo>
                  <a:pt x="0" y="1078166"/>
                </a:lnTo>
                <a:lnTo>
                  <a:pt x="1066901" y="1078166"/>
                </a:lnTo>
                <a:lnTo>
                  <a:pt x="1066901" y="103244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</p:sp>
      <p:sp>
        <p:nvSpPr>
          <p:cNvPr id="65" name="Google Shape;65;p1"/>
          <p:cNvSpPr/>
          <p:nvPr/>
        </p:nvSpPr>
        <p:spPr>
          <a:xfrm>
            <a:off x="4781880" y="4101120"/>
            <a:ext cx="5867640" cy="7560"/>
          </a:xfrm>
          <a:custGeom>
            <a:avLst/>
            <a:gdLst/>
            <a:ahLst/>
            <a:cxnLst/>
            <a:rect l="l" t="t" r="r" b="b"/>
            <a:pathLst>
              <a:path w="5872480" h="12064" extrusionOk="0">
                <a:moveTo>
                  <a:pt x="0" y="11493"/>
                </a:moveTo>
                <a:lnTo>
                  <a:pt x="5872226" y="0"/>
                </a:lnTo>
              </a:path>
            </a:pathLst>
          </a:custGeom>
          <a:noFill/>
          <a:ln w="3815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"/>
          <p:cNvSpPr/>
          <p:nvPr/>
        </p:nvSpPr>
        <p:spPr>
          <a:xfrm>
            <a:off x="1747800" y="1608480"/>
            <a:ext cx="2364480" cy="35456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10855800" y="266040"/>
            <a:ext cx="1062720" cy="1073520"/>
          </a:xfrm>
          <a:custGeom>
            <a:avLst/>
            <a:gdLst/>
            <a:ahLst/>
            <a:cxnLst/>
            <a:rect l="l" t="t" r="r" b="b"/>
            <a:pathLst>
              <a:path w="1067434" h="1078230" extrusionOk="0">
                <a:moveTo>
                  <a:pt x="1066888" y="0"/>
                </a:moveTo>
                <a:lnTo>
                  <a:pt x="0" y="0"/>
                </a:lnTo>
                <a:lnTo>
                  <a:pt x="0" y="45720"/>
                </a:lnTo>
                <a:lnTo>
                  <a:pt x="1021168" y="45720"/>
                </a:lnTo>
                <a:lnTo>
                  <a:pt x="1021168" y="1078141"/>
                </a:lnTo>
                <a:lnTo>
                  <a:pt x="1066888" y="1078141"/>
                </a:lnTo>
                <a:lnTo>
                  <a:pt x="1066888" y="45720"/>
                </a:lnTo>
                <a:lnTo>
                  <a:pt x="1066888" y="11252"/>
                </a:lnTo>
                <a:lnTo>
                  <a:pt x="1066888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</p:sp>
      <p:sp>
        <p:nvSpPr>
          <p:cNvPr id="68" name="Google Shape;68;p1"/>
          <p:cNvSpPr/>
          <p:nvPr/>
        </p:nvSpPr>
        <p:spPr>
          <a:xfrm>
            <a:off x="10501920" y="470880"/>
            <a:ext cx="1284480" cy="1658520"/>
          </a:xfrm>
          <a:custGeom>
            <a:avLst/>
            <a:gdLst/>
            <a:ahLst/>
            <a:cxnLst/>
            <a:rect l="l" t="t" r="r" b="b"/>
            <a:pathLst>
              <a:path w="1289050" h="1663064" extrusionOk="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"/>
          <p:cNvSpPr/>
          <p:nvPr/>
        </p:nvSpPr>
        <p:spPr>
          <a:xfrm>
            <a:off x="180000" y="152280"/>
            <a:ext cx="7005600" cy="1048680"/>
          </a:xfrm>
          <a:custGeom>
            <a:avLst/>
            <a:gdLst/>
            <a:ahLst/>
            <a:cxnLst/>
            <a:rect l="l" t="t" r="r" b="b"/>
            <a:pathLst>
              <a:path w="7010400" h="1053465" extrusionOk="0">
                <a:moveTo>
                  <a:pt x="7010400" y="0"/>
                </a:moveTo>
                <a:lnTo>
                  <a:pt x="0" y="0"/>
                </a:lnTo>
                <a:lnTo>
                  <a:pt x="0" y="1052944"/>
                </a:lnTo>
                <a:lnTo>
                  <a:pt x="7010400" y="1052944"/>
                </a:lnTo>
                <a:lnTo>
                  <a:pt x="70104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a29d700cc_0_53"/>
          <p:cNvSpPr txBox="1"/>
          <p:nvPr/>
        </p:nvSpPr>
        <p:spPr>
          <a:xfrm>
            <a:off x="200850" y="989950"/>
            <a:ext cx="10430400" cy="5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50" b="1">
                <a:highlight>
                  <a:srgbClr val="FFFFFF"/>
                </a:highlight>
              </a:rPr>
              <a:t>Internal interfaces</a:t>
            </a:r>
            <a:endParaRPr sz="2250" b="1">
              <a:highlight>
                <a:srgbClr val="FFFFFF"/>
              </a:highlight>
            </a:endParaRPr>
          </a:p>
          <a:p>
            <a:pPr marL="2286000" marR="0" lvl="2" indent="-371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■"/>
            </a:pPr>
            <a:r>
              <a:rPr lang="en-IN" sz="2250">
                <a:highlight>
                  <a:srgbClr val="FFFFFF"/>
                </a:highlight>
              </a:rPr>
              <a:t> The interfaces that are provided for use by other devs / components</a:t>
            </a:r>
            <a:endParaRPr sz="2250">
              <a:highlight>
                <a:srgbClr val="FFFFFF"/>
              </a:highlight>
            </a:endParaRPr>
          </a:p>
          <a:p>
            <a:pPr marL="2286000" marR="0" lvl="2" indent="-371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■"/>
            </a:pPr>
            <a:r>
              <a:rPr lang="en-IN" sz="2250">
                <a:highlight>
                  <a:srgbClr val="FFFFFF"/>
                </a:highlight>
              </a:rPr>
              <a:t> Provides communication across two or more modules</a:t>
            </a:r>
            <a:endParaRPr sz="2250">
              <a:highlight>
                <a:srgbClr val="FFFFFF"/>
              </a:highlight>
            </a:endParaRPr>
          </a:p>
          <a:p>
            <a:pPr marL="2286000" marR="0" lvl="2" indent="-371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■"/>
            </a:pPr>
            <a:r>
              <a:rPr lang="en-IN" sz="2250">
                <a:highlight>
                  <a:srgbClr val="FFFFFF"/>
                </a:highlight>
              </a:rPr>
              <a:t> Not exposed to the customers </a:t>
            </a:r>
            <a:endParaRPr sz="2250">
              <a:highlight>
                <a:srgbClr val="FFFFFF"/>
              </a:highlight>
            </a:endParaRPr>
          </a:p>
          <a:p>
            <a:pPr marL="2286000" marR="0" lvl="2" indent="-371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■"/>
            </a:pPr>
            <a:r>
              <a:rPr lang="en-IN" sz="2250">
                <a:highlight>
                  <a:srgbClr val="FFFFFF"/>
                </a:highlight>
              </a:rPr>
              <a:t> Needs complete understanding of design &amp; architecture</a:t>
            </a:r>
            <a:endParaRPr sz="2250"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50" b="1">
                <a:highlight>
                  <a:srgbClr val="FFFFFF"/>
                </a:highlight>
              </a:rPr>
              <a:t> External interfaces</a:t>
            </a:r>
            <a:endParaRPr sz="2250" b="1">
              <a:highlight>
                <a:srgbClr val="FFFFFF"/>
              </a:highlight>
            </a:endParaRPr>
          </a:p>
          <a:p>
            <a:pPr marL="2286000" marR="0" lvl="2" indent="-371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■"/>
            </a:pPr>
            <a:r>
              <a:rPr lang="en-IN" sz="2250">
                <a:highlight>
                  <a:srgbClr val="FFFFFF"/>
                </a:highlight>
              </a:rPr>
              <a:t> The interfaces provided for use by other system/products</a:t>
            </a:r>
            <a:endParaRPr sz="2250">
              <a:highlight>
                <a:srgbClr val="FFFFFF"/>
              </a:highlight>
            </a:endParaRPr>
          </a:p>
          <a:p>
            <a:pPr marL="2286000" marR="0" lvl="2" indent="-371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■"/>
            </a:pPr>
            <a:r>
              <a:rPr lang="en-IN" sz="2250">
                <a:highlight>
                  <a:srgbClr val="FFFFFF"/>
                </a:highlight>
              </a:rPr>
              <a:t>  Used by third-party developers, solution providers</a:t>
            </a:r>
            <a:endParaRPr sz="2250">
              <a:highlight>
                <a:srgbClr val="FFFFFF"/>
              </a:highlight>
            </a:endParaRPr>
          </a:p>
          <a:p>
            <a:pPr marL="2286000" marR="0" lvl="2" indent="-371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■"/>
            </a:pPr>
            <a:r>
              <a:rPr lang="en-IN" sz="2250">
                <a:highlight>
                  <a:srgbClr val="FFFFFF"/>
                </a:highlight>
              </a:rPr>
              <a:t> You need to understand why they are provided and how they can be used</a:t>
            </a:r>
            <a:endParaRPr sz="2250">
              <a:highlight>
                <a:srgbClr val="FFFFFF"/>
              </a:highlight>
            </a:endParaRPr>
          </a:p>
          <a:p>
            <a:pPr marL="2286000" marR="0" lvl="2" indent="-371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■"/>
            </a:pPr>
            <a:r>
              <a:rPr lang="en-IN" sz="2250">
                <a:highlight>
                  <a:srgbClr val="FFFFFF"/>
                </a:highlight>
              </a:rPr>
              <a:t> APIs / SDKs / scripts / queries / dynamically created scripts / Web services</a:t>
            </a:r>
            <a:endParaRPr sz="2250">
              <a:highlight>
                <a:srgbClr val="FFFFFF"/>
              </a:highlight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50">
              <a:highlight>
                <a:srgbClr val="FFFFFF"/>
              </a:highlight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50">
              <a:highlight>
                <a:srgbClr val="FFFFFF"/>
              </a:highlight>
            </a:endParaRPr>
          </a:p>
        </p:txBody>
      </p:sp>
      <p:sp>
        <p:nvSpPr>
          <p:cNvPr id="122" name="Google Shape;122;gba29d700cc_0_53"/>
          <p:cNvSpPr txBox="1"/>
          <p:nvPr/>
        </p:nvSpPr>
        <p:spPr>
          <a:xfrm>
            <a:off x="401725" y="401725"/>
            <a:ext cx="8292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980000"/>
                </a:solidFill>
              </a:rPr>
              <a:t> INTEGRATION TESTING - TESTING OF INTERFACES</a:t>
            </a:r>
            <a:endParaRPr sz="2100"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a29d700cc_0_47"/>
          <p:cNvSpPr txBox="1"/>
          <p:nvPr/>
        </p:nvSpPr>
        <p:spPr>
          <a:xfrm>
            <a:off x="200850" y="989950"/>
            <a:ext cx="10430400" cy="5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50">
              <a:highlight>
                <a:srgbClr val="FFFFFF"/>
              </a:highlight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50">
              <a:highlight>
                <a:srgbClr val="FFFFFF"/>
              </a:highlight>
            </a:endParaRPr>
          </a:p>
        </p:txBody>
      </p:sp>
      <p:sp>
        <p:nvSpPr>
          <p:cNvPr id="128" name="Google Shape;128;gba29d700cc_0_47"/>
          <p:cNvSpPr txBox="1"/>
          <p:nvPr/>
        </p:nvSpPr>
        <p:spPr>
          <a:xfrm>
            <a:off x="401725" y="401725"/>
            <a:ext cx="873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980000"/>
                </a:solidFill>
              </a:rPr>
              <a:t> INTEGRATION TESTING - TESTING OF INTERFACES</a:t>
            </a:r>
            <a:endParaRPr sz="2100" b="1">
              <a:solidFill>
                <a:srgbClr val="980000"/>
              </a:solidFill>
            </a:endParaRPr>
          </a:p>
        </p:txBody>
      </p:sp>
      <p:pic>
        <p:nvPicPr>
          <p:cNvPr id="129" name="Google Shape;129;gba29d700cc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175" y="948025"/>
            <a:ext cx="8823576" cy="49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a29d700cc_0_59"/>
          <p:cNvSpPr txBox="1"/>
          <p:nvPr/>
        </p:nvSpPr>
        <p:spPr>
          <a:xfrm>
            <a:off x="200850" y="989950"/>
            <a:ext cx="10430400" cy="28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/>
              <a:t>Integration sequence depends on a number of factors: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Test strategy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Project plan compulsions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Dev methodology – agile / spiral…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Actual project progress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External / customer dependency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Testing Resource availability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Testing method?</a:t>
            </a:r>
            <a:endParaRPr sz="2200"/>
          </a:p>
        </p:txBody>
      </p:sp>
      <p:sp>
        <p:nvSpPr>
          <p:cNvPr id="135" name="Google Shape;135;gba29d700cc_0_59"/>
          <p:cNvSpPr txBox="1"/>
          <p:nvPr/>
        </p:nvSpPr>
        <p:spPr>
          <a:xfrm>
            <a:off x="401725" y="401725"/>
            <a:ext cx="873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980000"/>
                </a:solidFill>
              </a:rPr>
              <a:t> INTEGRATION TESTING - METHODS</a:t>
            </a:r>
            <a:endParaRPr sz="2100"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a29d700cc_0_66"/>
          <p:cNvSpPr txBox="1"/>
          <p:nvPr/>
        </p:nvSpPr>
        <p:spPr>
          <a:xfrm>
            <a:off x="200850" y="989950"/>
            <a:ext cx="10430400" cy="56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/>
              <a:t>Integration sequence depends on a number of factors: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Test strategy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Project plan compulsions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Dev methodology – agile / spiral…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Actual project progress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External / customer dependency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Testing Resource availability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Testing method?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A systematic approach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Top down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Bottom up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Bi-Directional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System Integration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All are incremental – except System Integration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41" name="Google Shape;141;gba29d700cc_0_66"/>
          <p:cNvSpPr txBox="1"/>
          <p:nvPr/>
        </p:nvSpPr>
        <p:spPr>
          <a:xfrm>
            <a:off x="401725" y="401725"/>
            <a:ext cx="873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980000"/>
                </a:solidFill>
              </a:rPr>
              <a:t> INTEGRATION TESTING - METHODS</a:t>
            </a:r>
            <a:endParaRPr sz="2100"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a29d700cc_0_72"/>
          <p:cNvSpPr txBox="1"/>
          <p:nvPr/>
        </p:nvSpPr>
        <p:spPr>
          <a:xfrm>
            <a:off x="200850" y="989950"/>
            <a:ext cx="10430400" cy="56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47" name="Google Shape;147;gba29d700cc_0_72"/>
          <p:cNvSpPr txBox="1"/>
          <p:nvPr/>
        </p:nvSpPr>
        <p:spPr>
          <a:xfrm>
            <a:off x="401725" y="401725"/>
            <a:ext cx="873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980000"/>
                </a:solidFill>
              </a:rPr>
              <a:t>TOP DOWN INTEGRATION</a:t>
            </a:r>
            <a:endParaRPr sz="2100" b="1">
              <a:solidFill>
                <a:srgbClr val="980000"/>
              </a:solidFill>
            </a:endParaRPr>
          </a:p>
        </p:txBody>
      </p:sp>
      <p:pic>
        <p:nvPicPr>
          <p:cNvPr id="148" name="Google Shape;148;gba29d700cc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00" y="1047350"/>
            <a:ext cx="8560576" cy="55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a29d700cc_0_78"/>
          <p:cNvSpPr txBox="1"/>
          <p:nvPr/>
        </p:nvSpPr>
        <p:spPr>
          <a:xfrm>
            <a:off x="200850" y="989950"/>
            <a:ext cx="10430400" cy="56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54" name="Google Shape;154;gba29d700cc_0_78"/>
          <p:cNvSpPr txBox="1"/>
          <p:nvPr/>
        </p:nvSpPr>
        <p:spPr>
          <a:xfrm>
            <a:off x="401725" y="401725"/>
            <a:ext cx="873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980000"/>
                </a:solidFill>
              </a:rPr>
              <a:t>TOP DOWN APPROACH - Highest Level are Integrated first</a:t>
            </a:r>
            <a:endParaRPr sz="2100" b="1">
              <a:solidFill>
                <a:srgbClr val="980000"/>
              </a:solidFill>
            </a:endParaRPr>
          </a:p>
        </p:txBody>
      </p:sp>
      <p:pic>
        <p:nvPicPr>
          <p:cNvPr id="155" name="Google Shape;155;gba29d700c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00" y="1061700"/>
            <a:ext cx="9311400" cy="49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a29d700cc_0_85"/>
          <p:cNvSpPr txBox="1"/>
          <p:nvPr/>
        </p:nvSpPr>
        <p:spPr>
          <a:xfrm>
            <a:off x="200850" y="989950"/>
            <a:ext cx="10430400" cy="56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61" name="Google Shape;161;gba29d700cc_0_85"/>
          <p:cNvSpPr txBox="1"/>
          <p:nvPr/>
        </p:nvSpPr>
        <p:spPr>
          <a:xfrm>
            <a:off x="401725" y="401725"/>
            <a:ext cx="873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980000"/>
                </a:solidFill>
              </a:rPr>
              <a:t>ISSUES IN TOP DOWN INTEGRATION</a:t>
            </a:r>
            <a:endParaRPr sz="2100" b="1">
              <a:solidFill>
                <a:srgbClr val="980000"/>
              </a:solidFill>
            </a:endParaRPr>
          </a:p>
        </p:txBody>
      </p:sp>
      <p:sp>
        <p:nvSpPr>
          <p:cNvPr id="162" name="Google Shape;162;gba29d700cc_0_85"/>
          <p:cNvSpPr txBox="1"/>
          <p:nvPr/>
        </p:nvSpPr>
        <p:spPr>
          <a:xfrm>
            <a:off x="559525" y="1133450"/>
            <a:ext cx="81492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IN" sz="3200"/>
              <a:t>If some unit/component not available, “stub” required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IN" sz="3200"/>
              <a:t>Some parts may be treated as sub-system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IN" sz="3200"/>
              <a:t>Breadth first – depth first 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a29d700cc_0_94"/>
          <p:cNvSpPr txBox="1"/>
          <p:nvPr/>
        </p:nvSpPr>
        <p:spPr>
          <a:xfrm>
            <a:off x="200850" y="989950"/>
            <a:ext cx="10430400" cy="56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68" name="Google Shape;168;gba29d700cc_0_94"/>
          <p:cNvSpPr txBox="1"/>
          <p:nvPr/>
        </p:nvSpPr>
        <p:spPr>
          <a:xfrm>
            <a:off x="401725" y="401725"/>
            <a:ext cx="873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980000"/>
                </a:solidFill>
              </a:rPr>
              <a:t>ISSUES IN TOP DOWN INTEGRATION</a:t>
            </a:r>
            <a:endParaRPr sz="2100" b="1">
              <a:solidFill>
                <a:srgbClr val="980000"/>
              </a:solidFill>
            </a:endParaRPr>
          </a:p>
        </p:txBody>
      </p:sp>
      <p:sp>
        <p:nvSpPr>
          <p:cNvPr id="169" name="Google Shape;169;gba29d700cc_0_94"/>
          <p:cNvSpPr txBox="1"/>
          <p:nvPr/>
        </p:nvSpPr>
        <p:spPr>
          <a:xfrm>
            <a:off x="559525" y="1133450"/>
            <a:ext cx="96987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/>
              <a:t>Advantages: 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High-level logic and data flow is tested early in the process.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It tends to minimize the need for drivers.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Early skeletal program allows demonstration of click-thru prototype and boosts morale of developers and end users.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The coverage of test cases improve without any changes as new modules are added at the bottom.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/>
              <a:t>Disadvantages: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Need for stubs complicates testing effort.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Difficult to observe the flow of data.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Low-level utilities are tested relatively late in the development cycle.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Since low level functions are not needed upfront, they may be designed at later stage which is not a good practice.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Poor support for early release of limited functionality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a29d700cc_0_101"/>
          <p:cNvSpPr txBox="1"/>
          <p:nvPr/>
        </p:nvSpPr>
        <p:spPr>
          <a:xfrm>
            <a:off x="200850" y="989950"/>
            <a:ext cx="10430400" cy="56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75" name="Google Shape;175;gba29d700cc_0_101"/>
          <p:cNvSpPr txBox="1"/>
          <p:nvPr/>
        </p:nvSpPr>
        <p:spPr>
          <a:xfrm>
            <a:off x="401725" y="401725"/>
            <a:ext cx="873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980000"/>
                </a:solidFill>
              </a:rPr>
              <a:t>BOTTOM UP INTEGRATION</a:t>
            </a:r>
            <a:endParaRPr sz="2100" b="1">
              <a:solidFill>
                <a:srgbClr val="980000"/>
              </a:solidFill>
            </a:endParaRPr>
          </a:p>
        </p:txBody>
      </p:sp>
      <p:sp>
        <p:nvSpPr>
          <p:cNvPr id="176" name="Google Shape;176;gba29d700cc_0_101"/>
          <p:cNvSpPr txBox="1"/>
          <p:nvPr/>
        </p:nvSpPr>
        <p:spPr>
          <a:xfrm>
            <a:off x="559525" y="1133450"/>
            <a:ext cx="96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sz="3200"/>
          </a:p>
        </p:txBody>
      </p:sp>
      <p:pic>
        <p:nvPicPr>
          <p:cNvPr id="177" name="Google Shape;177;gba29d700cc_0_101"/>
          <p:cNvPicPr preferRelativeResize="0"/>
          <p:nvPr/>
        </p:nvPicPr>
        <p:blipFill rotWithShape="1">
          <a:blip r:embed="rId3">
            <a:alphaModFix/>
          </a:blip>
          <a:srcRect r="8617" b="3456"/>
          <a:stretch/>
        </p:blipFill>
        <p:spPr>
          <a:xfrm>
            <a:off x="487800" y="989950"/>
            <a:ext cx="9046725" cy="52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a29d700cc_0_108"/>
          <p:cNvSpPr txBox="1"/>
          <p:nvPr/>
        </p:nvSpPr>
        <p:spPr>
          <a:xfrm>
            <a:off x="200850" y="989950"/>
            <a:ext cx="10430400" cy="56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83" name="Google Shape;183;gba29d700cc_0_108"/>
          <p:cNvSpPr txBox="1"/>
          <p:nvPr/>
        </p:nvSpPr>
        <p:spPr>
          <a:xfrm>
            <a:off x="401725" y="401725"/>
            <a:ext cx="873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980000"/>
                </a:solidFill>
              </a:rPr>
              <a:t>BOTTOM UP INTEGRATION</a:t>
            </a:r>
            <a:endParaRPr sz="2100" b="1">
              <a:solidFill>
                <a:srgbClr val="980000"/>
              </a:solidFill>
            </a:endParaRPr>
          </a:p>
        </p:txBody>
      </p:sp>
      <p:pic>
        <p:nvPicPr>
          <p:cNvPr id="184" name="Google Shape;184;gba29d700cc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25" y="989950"/>
            <a:ext cx="9067450" cy="49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a29d700cc_0_0"/>
          <p:cNvSpPr txBox="1"/>
          <p:nvPr/>
        </p:nvSpPr>
        <p:spPr>
          <a:xfrm>
            <a:off x="487800" y="1262550"/>
            <a:ext cx="9627000" cy="50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350" b="1" i="1">
                <a:solidFill>
                  <a:srgbClr val="980000"/>
                </a:solidFill>
                <a:highlight>
                  <a:srgbClr val="FFFFFF"/>
                </a:highlight>
              </a:rPr>
              <a:t>“We are lucky to find errors in our testing.</a:t>
            </a:r>
            <a:endParaRPr sz="3350" b="1" i="1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350" b="1" i="1">
                <a:solidFill>
                  <a:srgbClr val="980000"/>
                </a:solidFill>
                <a:highlight>
                  <a:srgbClr val="FFFFFF"/>
                </a:highlight>
              </a:rPr>
              <a:t>Because, it is so much better than customer finding it”</a:t>
            </a:r>
            <a:endParaRPr sz="3350" b="1" i="1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a29d700cc_0_116"/>
          <p:cNvSpPr txBox="1"/>
          <p:nvPr/>
        </p:nvSpPr>
        <p:spPr>
          <a:xfrm>
            <a:off x="200850" y="989950"/>
            <a:ext cx="104304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Quite suited for agile kind of methodologies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If some unit/component not available, “stub” required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From quality perspective, better approach as the ‘leaf nodes’ get tested many times.</a:t>
            </a:r>
            <a:endParaRPr sz="2200"/>
          </a:p>
        </p:txBody>
      </p:sp>
      <p:sp>
        <p:nvSpPr>
          <p:cNvPr id="190" name="Google Shape;190;gba29d700cc_0_116"/>
          <p:cNvSpPr txBox="1"/>
          <p:nvPr/>
        </p:nvSpPr>
        <p:spPr>
          <a:xfrm>
            <a:off x="401725" y="401725"/>
            <a:ext cx="873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980000"/>
                </a:solidFill>
              </a:rPr>
              <a:t>ISSUES IN BOTTOM UP INTEGRATION</a:t>
            </a:r>
            <a:endParaRPr sz="2100"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a29d700cc_0_123"/>
          <p:cNvSpPr txBox="1"/>
          <p:nvPr/>
        </p:nvSpPr>
        <p:spPr>
          <a:xfrm>
            <a:off x="200850" y="989950"/>
            <a:ext cx="10430400" cy="4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/>
              <a:t>Advantages: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Utility modules are tested early in the development process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Need for stubs is minimized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It is easier to observe the flow of data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/>
              <a:t>Disadvantages: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Need for drivers complicates testing efforts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High-level logic and data flow are tested late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A demonstrable program can be created only after last (top) module is added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Many loose integration segments to be managed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Like the top-down approach, the bottom-up approach also provides poor support for early release of limited functionality </a:t>
            </a:r>
            <a:endParaRPr sz="2200"/>
          </a:p>
        </p:txBody>
      </p:sp>
      <p:sp>
        <p:nvSpPr>
          <p:cNvPr id="196" name="Google Shape;196;gba29d700cc_0_123"/>
          <p:cNvSpPr txBox="1"/>
          <p:nvPr/>
        </p:nvSpPr>
        <p:spPr>
          <a:xfrm>
            <a:off x="401725" y="401725"/>
            <a:ext cx="873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980000"/>
                </a:solidFill>
              </a:rPr>
              <a:t>BOTTOM UP INTEGRATION</a:t>
            </a:r>
            <a:endParaRPr sz="2100"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32aca9638571f3_6"/>
          <p:cNvSpPr txBox="1"/>
          <p:nvPr/>
        </p:nvSpPr>
        <p:spPr>
          <a:xfrm>
            <a:off x="200850" y="989950"/>
            <a:ext cx="10430400" cy="4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 b="1"/>
              <a:t>Advantages: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Programming errors related to mismatching interfaces or incorrect assumptions among modules will be detected earlier. 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Debugging is easier.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It offers more flexibility.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It enables more efficient use of resources.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IN" sz="2200"/>
              <a:t>Both technically and managerially this is preferred to “big-bang” /System  level</a:t>
            </a:r>
            <a:endParaRPr sz="2200"/>
          </a:p>
        </p:txBody>
      </p:sp>
      <p:sp>
        <p:nvSpPr>
          <p:cNvPr id="209" name="Google Shape;209;g3332aca9638571f3_6"/>
          <p:cNvSpPr txBox="1"/>
          <p:nvPr/>
        </p:nvSpPr>
        <p:spPr>
          <a:xfrm>
            <a:off x="401725" y="401725"/>
            <a:ext cx="873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980000"/>
                </a:solidFill>
              </a:rPr>
              <a:t>INCREMENTAL  INTEGRATION</a:t>
            </a:r>
            <a:endParaRPr sz="2100"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32aca9638571f3_13"/>
          <p:cNvSpPr txBox="1"/>
          <p:nvPr/>
        </p:nvSpPr>
        <p:spPr>
          <a:xfrm>
            <a:off x="200850" y="989950"/>
            <a:ext cx="10430400" cy="4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System integration means that all the components of the system are integrated together and tested as an entire unit. </a:t>
            </a:r>
            <a:endParaRPr lang="en-IN" sz="2200" dirty="0" smtClean="0"/>
          </a:p>
          <a:p>
            <a:pPr lvl="0">
              <a:buSzPts val="2200"/>
            </a:pPr>
            <a:r>
              <a:rPr lang="en-IN" sz="2200" b="1" dirty="0" smtClean="0"/>
              <a:t>Advantages:</a:t>
            </a:r>
          </a:p>
          <a:p>
            <a:pPr marL="1371600" lvl="0" indent="-368300">
              <a:buSzPts val="2200"/>
              <a:buChar char="●"/>
            </a:pPr>
            <a:r>
              <a:rPr lang="en-IN" sz="2200" dirty="0" smtClean="0"/>
              <a:t>Saves time &amp; effort.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/>
              <a:t>Disadvantages:</a:t>
            </a:r>
            <a:endParaRPr sz="2200" b="1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IN" sz="2200" dirty="0"/>
              <a:t> When a failure or defect is encountered during system integration test , it is very difficult to locate the problem.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IN" sz="2200" dirty="0"/>
              <a:t> The ownership for correcting the root cause of the defect may be an issue difficult to pinpoint.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IN" sz="2200" dirty="0"/>
              <a:t> When integration testing happens in the end, the pressure for approaching release date is very high and may affect quality. 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IN" sz="2200" dirty="0"/>
              <a:t>A certain component may take excessive amount of time to get ready. This precludes testing other interfaces and integration testing waits till the end. </a:t>
            </a:r>
            <a:endParaRPr sz="2200"/>
          </a:p>
        </p:txBody>
      </p:sp>
      <p:sp>
        <p:nvSpPr>
          <p:cNvPr id="215" name="Google Shape;215;g3332aca9638571f3_13"/>
          <p:cNvSpPr txBox="1"/>
          <p:nvPr/>
        </p:nvSpPr>
        <p:spPr>
          <a:xfrm>
            <a:off x="401725" y="401725"/>
            <a:ext cx="873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 dirty="0">
                <a:solidFill>
                  <a:srgbClr val="980000"/>
                </a:solidFill>
              </a:rPr>
              <a:t>SYSTEM INTEGRATION</a:t>
            </a:r>
            <a:endParaRPr sz="2100"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32aca9638571f3_13"/>
          <p:cNvSpPr txBox="1"/>
          <p:nvPr/>
        </p:nvSpPr>
        <p:spPr>
          <a:xfrm>
            <a:off x="401725" y="401725"/>
            <a:ext cx="873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 dirty="0" smtClean="0">
                <a:solidFill>
                  <a:srgbClr val="980000"/>
                </a:solidFill>
              </a:rPr>
              <a:t>Scenario Testing</a:t>
            </a:r>
            <a:endParaRPr sz="2100" b="1">
              <a:solidFill>
                <a:srgbClr val="98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960" y="1285860"/>
            <a:ext cx="87154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 smtClean="0"/>
              <a:t>Software Testing Technique that uses scenarios i.e. speculative stories to help the tester work through a complicated problem or test system.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The ideal scenario test is a reliable, complicated, convincing or motivating story the outcome of which is easy to assess.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Usually these tests are different from test cases as the test cases are single steps whereas scenarios cover a number of steps.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Scenario testing is carried out by creating test scenarios which copy the end users usage.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A test scenario is a story which describes the usage of the software by an end user.</a:t>
            </a:r>
          </a:p>
          <a:p>
            <a:endParaRPr lang="en-IN" sz="2000" dirty="0" smtClean="0"/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Example: Hospital Management System</a:t>
            </a:r>
          </a:p>
          <a:p>
            <a:pPr lvl="2"/>
            <a:r>
              <a:rPr lang="en-IN" sz="2000" dirty="0" smtClean="0">
                <a:hlinkClick r:id="rId3"/>
              </a:rPr>
              <a:t>https://softwaretestingmentor.com/what-is-scenario-testing/</a:t>
            </a:r>
            <a:endParaRPr lang="en-IN" sz="2000" dirty="0" smtClean="0"/>
          </a:p>
          <a:p>
            <a:pPr lvl="2">
              <a:buFont typeface="Wingdings" pitchFamily="2" charset="2"/>
              <a:buChar char="v"/>
            </a:pPr>
            <a:r>
              <a:rPr lang="en-IN" sz="2000" dirty="0" smtClean="0"/>
              <a:t>Ecommerce application</a:t>
            </a:r>
          </a:p>
          <a:p>
            <a:pPr lvl="2">
              <a:buFont typeface="Wingdings" pitchFamily="2" charset="2"/>
              <a:buChar char="v"/>
            </a:pPr>
            <a:r>
              <a:rPr lang="en-IN" sz="2000" dirty="0" smtClean="0"/>
              <a:t>Test scenarios for a Banking Site</a:t>
            </a:r>
          </a:p>
          <a:p>
            <a:pPr lvl="2"/>
            <a:r>
              <a:rPr lang="en-IN" sz="2000" dirty="0" smtClean="0">
                <a:hlinkClick r:id="rId4"/>
              </a:rPr>
              <a:t>https://www.guru99.com/test-scenario.html</a:t>
            </a:r>
            <a:endParaRPr lang="en-IN" sz="2000" dirty="0" smtClean="0"/>
          </a:p>
          <a:p>
            <a:pPr lvl="2"/>
            <a:endParaRPr lang="en-IN" sz="2000" dirty="0" smtClean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32aca9638571f3_13"/>
          <p:cNvSpPr txBox="1"/>
          <p:nvPr/>
        </p:nvSpPr>
        <p:spPr>
          <a:xfrm>
            <a:off x="401725" y="401725"/>
            <a:ext cx="87375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N" sz="2400" dirty="0" smtClean="0">
                <a:solidFill>
                  <a:srgbClr val="C00000"/>
                </a:solidFill>
              </a:rPr>
              <a:t>Strategies to Create Good Scenarios</a:t>
            </a:r>
            <a:endParaRPr lang="en-IN" sz="2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98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2398" y="1571612"/>
            <a:ext cx="87154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 smtClean="0"/>
              <a:t>Enumerate possible users their actions and objectives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Evaluate users with hacker's mindset and list possible scenarios of system abuse.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List the system events and how does the system handle such requests.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List benefits and create end-to-end tasks to check them.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Read about similar systems and their behaviour.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Studying complaints about competitor's products and their predecessor.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For each requirement, figure out possible users actions and objectives.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Determine the technical aspects of the requirement.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Ascertain possible scenarios of system abuse and evaluate users with hacker’s mindset.</a:t>
            </a:r>
            <a:endParaRPr lang="en-IN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32aca9638571f3_13"/>
          <p:cNvSpPr txBox="1"/>
          <p:nvPr/>
        </p:nvSpPr>
        <p:spPr>
          <a:xfrm>
            <a:off x="401725" y="401725"/>
            <a:ext cx="873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 dirty="0" smtClean="0">
                <a:solidFill>
                  <a:srgbClr val="980000"/>
                </a:solidFill>
              </a:rPr>
              <a:t>Scenario Testing (Cont.)</a:t>
            </a:r>
            <a:endParaRPr sz="2100" b="1">
              <a:solidFill>
                <a:srgbClr val="98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960" y="1285860"/>
            <a:ext cx="87154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 smtClean="0"/>
              <a:t>A scenario test has five key characteristics:</a:t>
            </a:r>
          </a:p>
          <a:p>
            <a:pPr lvl="8" fontAlgn="base">
              <a:buFont typeface="Wingdings" pitchFamily="2" charset="2"/>
              <a:buChar char="ü"/>
            </a:pPr>
            <a:r>
              <a:rPr lang="en-IN" sz="2000" dirty="0" smtClean="0"/>
              <a:t>Story</a:t>
            </a:r>
          </a:p>
          <a:p>
            <a:pPr lvl="8" fontAlgn="base">
              <a:buFont typeface="Wingdings" pitchFamily="2" charset="2"/>
              <a:buChar char="ü"/>
            </a:pPr>
            <a:r>
              <a:rPr lang="en-IN" sz="2000" dirty="0" smtClean="0"/>
              <a:t>Motivating</a:t>
            </a:r>
          </a:p>
          <a:p>
            <a:pPr lvl="8" fontAlgn="base">
              <a:buFont typeface="Wingdings" pitchFamily="2" charset="2"/>
              <a:buChar char="ü"/>
            </a:pPr>
            <a:r>
              <a:rPr lang="en-IN" sz="2000" dirty="0" smtClean="0"/>
              <a:t>Credible</a:t>
            </a:r>
          </a:p>
          <a:p>
            <a:pPr lvl="8" fontAlgn="base">
              <a:buFont typeface="Wingdings" pitchFamily="2" charset="2"/>
              <a:buChar char="ü"/>
            </a:pPr>
            <a:r>
              <a:rPr lang="en-IN" sz="2000" dirty="0" smtClean="0"/>
              <a:t>Complex</a:t>
            </a:r>
          </a:p>
          <a:p>
            <a:pPr lvl="8" fontAlgn="base">
              <a:buFont typeface="Wingdings" pitchFamily="2" charset="2"/>
              <a:buChar char="ü"/>
            </a:pPr>
            <a:r>
              <a:rPr lang="en-IN" sz="2000" dirty="0" smtClean="0"/>
              <a:t>Easy to evaluate</a:t>
            </a:r>
          </a:p>
          <a:p>
            <a:pPr>
              <a:buFont typeface="Wingdings" pitchFamily="2" charset="2"/>
              <a:buChar char="v"/>
            </a:pPr>
            <a:endParaRPr lang="en-IN" sz="2000" dirty="0" smtClean="0"/>
          </a:p>
          <a:p>
            <a:pPr fontAlgn="base"/>
            <a:r>
              <a:rPr lang="en-IN" sz="2000" b="1" dirty="0" smtClean="0"/>
              <a:t>Risks of Scenario Testing:</a:t>
            </a:r>
            <a:endParaRPr lang="en-IN" sz="2000" dirty="0" smtClean="0"/>
          </a:p>
          <a:p>
            <a:pPr fontAlgn="base">
              <a:buFont typeface="Wingdings" pitchFamily="2" charset="2"/>
              <a:buChar char="Ø"/>
            </a:pPr>
            <a:r>
              <a:rPr lang="en-IN" sz="2000" dirty="0" smtClean="0"/>
              <a:t>Scenario testing is complex involving many features.</a:t>
            </a:r>
          </a:p>
          <a:p>
            <a:pPr fontAlgn="base">
              <a:buFont typeface="Wingdings" pitchFamily="2" charset="2"/>
              <a:buChar char="Ø"/>
            </a:pPr>
            <a:r>
              <a:rPr lang="en-IN" sz="2000" dirty="0" smtClean="0"/>
              <a:t>Scenario testing is not designed for coverage of the program or for test coverage.</a:t>
            </a:r>
          </a:p>
          <a:p>
            <a:pPr fontAlgn="base">
              <a:buFont typeface="Wingdings" pitchFamily="2" charset="2"/>
              <a:buChar char="Ø"/>
            </a:pPr>
            <a:r>
              <a:rPr lang="en-IN" sz="2000" dirty="0" smtClean="0"/>
              <a:t>Scenario testing is often heavily documented and used time and again.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When the product is unstable, scenario testing becomes complicated.</a:t>
            </a:r>
          </a:p>
          <a:p>
            <a:pPr fontAlgn="base"/>
            <a:endParaRPr lang="en-IN" sz="20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7d30ab385_0_56"/>
          <p:cNvSpPr/>
          <p:nvPr/>
        </p:nvSpPr>
        <p:spPr>
          <a:xfrm>
            <a:off x="-9360" y="1277640"/>
            <a:ext cx="300" cy="53599"/>
          </a:xfrm>
          <a:custGeom>
            <a:avLst/>
            <a:gdLst/>
            <a:ahLst/>
            <a:cxnLst/>
            <a:rect l="l" t="t" r="r" b="b"/>
            <a:pathLst>
              <a:path w="120000" h="58419" extrusionOk="0">
                <a:moveTo>
                  <a:pt x="0" y="0"/>
                </a:moveTo>
                <a:lnTo>
                  <a:pt x="0" y="58008"/>
                </a:lnTo>
              </a:path>
            </a:pathLst>
          </a:custGeom>
          <a:noFill/>
          <a:ln w="19075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b7d30ab385_0_56"/>
          <p:cNvSpPr/>
          <p:nvPr/>
        </p:nvSpPr>
        <p:spPr>
          <a:xfrm>
            <a:off x="484560" y="353880"/>
            <a:ext cx="63294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33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OBJECT ORIENTED MODELLING &amp; DESIGN (OOMD)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b7d30ab385_0_56"/>
          <p:cNvSpPr/>
          <p:nvPr/>
        </p:nvSpPr>
        <p:spPr>
          <a:xfrm>
            <a:off x="4860720" y="3393000"/>
            <a:ext cx="57117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b7d30ab385_0_56"/>
          <p:cNvSpPr/>
          <p:nvPr/>
        </p:nvSpPr>
        <p:spPr>
          <a:xfrm>
            <a:off x="4781875" y="3084150"/>
            <a:ext cx="57189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" rIns="0" bIns="0" anchor="t" anchorCtr="0">
            <a:noAutofit/>
          </a:bodyPr>
          <a:lstStyle/>
          <a:p>
            <a:pPr marL="125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IN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25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b7d30ab385_0_56"/>
          <p:cNvSpPr/>
          <p:nvPr/>
        </p:nvSpPr>
        <p:spPr>
          <a:xfrm>
            <a:off x="4860727" y="4396675"/>
            <a:ext cx="5867700" cy="15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275" rIns="0" bIns="0" anchor="t" anchorCtr="0">
            <a:noAutofit/>
          </a:bodyPr>
          <a:lstStyle/>
          <a:p>
            <a:pPr marL="12600" lvl="0"/>
            <a:r>
              <a:rPr lang="en-IN" sz="2400" dirty="0" smtClean="0"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lang="en-IN" sz="2400" dirty="0" err="1" smtClean="0">
                <a:latin typeface="Calibri"/>
                <a:ea typeface="Calibri"/>
                <a:cs typeface="Calibri"/>
                <a:sym typeface="Calibri"/>
              </a:rPr>
              <a:t>Venkatesh</a:t>
            </a:r>
            <a:r>
              <a:rPr lang="en-IN" sz="2400" dirty="0" smtClean="0">
                <a:latin typeface="Calibri"/>
                <a:ea typeface="Calibri"/>
                <a:cs typeface="Calibri"/>
                <a:sym typeface="Calibri"/>
              </a:rPr>
              <a:t> Prasad</a:t>
            </a:r>
            <a:endParaRPr lang="en-IN" sz="1800" dirty="0" smtClean="0"/>
          </a:p>
          <a:p>
            <a:pPr marL="12600" lvl="0"/>
            <a:r>
              <a:rPr lang="en-IN" sz="2400" dirty="0" smtClean="0">
                <a:latin typeface="Calibri"/>
                <a:ea typeface="Calibri"/>
                <a:cs typeface="Calibri"/>
                <a:sym typeface="Calibri"/>
              </a:rPr>
              <a:t>venkateshprasad@pes.edu </a:t>
            </a:r>
          </a:p>
          <a:p>
            <a:pPr marL="125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</a:t>
            </a: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Computer Science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b7d30ab385_0_56"/>
          <p:cNvSpPr/>
          <p:nvPr/>
        </p:nvSpPr>
        <p:spPr>
          <a:xfrm>
            <a:off x="313920" y="5489640"/>
            <a:ext cx="1062098" cy="1072838"/>
          </a:xfrm>
          <a:custGeom>
            <a:avLst/>
            <a:gdLst/>
            <a:ahLst/>
            <a:cxnLst/>
            <a:rect l="l" t="t" r="r" b="b"/>
            <a:pathLst>
              <a:path w="1067435" h="1078229" extrusionOk="0">
                <a:moveTo>
                  <a:pt x="1066901" y="1032446"/>
                </a:moveTo>
                <a:lnTo>
                  <a:pt x="45720" y="1032446"/>
                </a:lnTo>
                <a:lnTo>
                  <a:pt x="45720" y="0"/>
                </a:lnTo>
                <a:lnTo>
                  <a:pt x="0" y="0"/>
                </a:lnTo>
                <a:lnTo>
                  <a:pt x="0" y="1032446"/>
                </a:lnTo>
                <a:lnTo>
                  <a:pt x="0" y="1066901"/>
                </a:lnTo>
                <a:lnTo>
                  <a:pt x="0" y="1078166"/>
                </a:lnTo>
                <a:lnTo>
                  <a:pt x="1066901" y="1078166"/>
                </a:lnTo>
                <a:lnTo>
                  <a:pt x="1066901" y="103244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</p:sp>
      <p:sp>
        <p:nvSpPr>
          <p:cNvPr id="226" name="Google Shape;226;gb7d30ab385_0_56"/>
          <p:cNvSpPr/>
          <p:nvPr/>
        </p:nvSpPr>
        <p:spPr>
          <a:xfrm>
            <a:off x="4781880" y="4101120"/>
            <a:ext cx="5872480" cy="7570"/>
          </a:xfrm>
          <a:custGeom>
            <a:avLst/>
            <a:gdLst/>
            <a:ahLst/>
            <a:cxnLst/>
            <a:rect l="l" t="t" r="r" b="b"/>
            <a:pathLst>
              <a:path w="5872480" h="12064" extrusionOk="0">
                <a:moveTo>
                  <a:pt x="0" y="11493"/>
                </a:moveTo>
                <a:lnTo>
                  <a:pt x="5872226" y="0"/>
                </a:lnTo>
              </a:path>
            </a:pathLst>
          </a:custGeom>
          <a:noFill/>
          <a:ln w="3815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b7d30ab385_0_56"/>
          <p:cNvSpPr/>
          <p:nvPr/>
        </p:nvSpPr>
        <p:spPr>
          <a:xfrm>
            <a:off x="1747800" y="1608480"/>
            <a:ext cx="2364600" cy="3545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b7d30ab385_0_56"/>
          <p:cNvSpPr/>
          <p:nvPr/>
        </p:nvSpPr>
        <p:spPr>
          <a:xfrm>
            <a:off x="10855800" y="266040"/>
            <a:ext cx="1062097" cy="1072839"/>
          </a:xfrm>
          <a:custGeom>
            <a:avLst/>
            <a:gdLst/>
            <a:ahLst/>
            <a:cxnLst/>
            <a:rect l="l" t="t" r="r" b="b"/>
            <a:pathLst>
              <a:path w="1067434" h="1078230" extrusionOk="0">
                <a:moveTo>
                  <a:pt x="1066888" y="0"/>
                </a:moveTo>
                <a:lnTo>
                  <a:pt x="0" y="0"/>
                </a:lnTo>
                <a:lnTo>
                  <a:pt x="0" y="45720"/>
                </a:lnTo>
                <a:lnTo>
                  <a:pt x="1021168" y="45720"/>
                </a:lnTo>
                <a:lnTo>
                  <a:pt x="1021168" y="1078141"/>
                </a:lnTo>
                <a:lnTo>
                  <a:pt x="1066888" y="1078141"/>
                </a:lnTo>
                <a:lnTo>
                  <a:pt x="1066888" y="45720"/>
                </a:lnTo>
                <a:lnTo>
                  <a:pt x="1066888" y="11252"/>
                </a:lnTo>
                <a:lnTo>
                  <a:pt x="1066888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</p:sp>
      <p:sp>
        <p:nvSpPr>
          <p:cNvPr id="229" name="Google Shape;229;gb7d30ab385_0_56"/>
          <p:cNvSpPr/>
          <p:nvPr/>
        </p:nvSpPr>
        <p:spPr>
          <a:xfrm>
            <a:off x="10501920" y="470880"/>
            <a:ext cx="1285827" cy="1658906"/>
          </a:xfrm>
          <a:custGeom>
            <a:avLst/>
            <a:gdLst/>
            <a:ahLst/>
            <a:cxnLst/>
            <a:rect l="l" t="t" r="r" b="b"/>
            <a:pathLst>
              <a:path w="1289050" h="1663064" extrusionOk="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0" name="Google Shape;230;gb7d30ab385_0_56"/>
          <p:cNvSpPr/>
          <p:nvPr/>
        </p:nvSpPr>
        <p:spPr>
          <a:xfrm>
            <a:off x="180000" y="152280"/>
            <a:ext cx="7010400" cy="1048198"/>
          </a:xfrm>
          <a:custGeom>
            <a:avLst/>
            <a:gdLst/>
            <a:ahLst/>
            <a:cxnLst/>
            <a:rect l="l" t="t" r="r" b="b"/>
            <a:pathLst>
              <a:path w="7010400" h="1053465" extrusionOk="0">
                <a:moveTo>
                  <a:pt x="7010400" y="0"/>
                </a:moveTo>
                <a:lnTo>
                  <a:pt x="0" y="0"/>
                </a:lnTo>
                <a:lnTo>
                  <a:pt x="0" y="1052944"/>
                </a:lnTo>
                <a:lnTo>
                  <a:pt x="7010400" y="1052944"/>
                </a:lnTo>
                <a:lnTo>
                  <a:pt x="70104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9bbe096c1_0_11"/>
          <p:cNvSpPr txBox="1"/>
          <p:nvPr/>
        </p:nvSpPr>
        <p:spPr>
          <a:xfrm>
            <a:off x="373300" y="438200"/>
            <a:ext cx="8595300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IN" sz="3500" b="1">
                <a:solidFill>
                  <a:srgbClr val="980000"/>
                </a:solidFill>
              </a:rPr>
              <a:t>Integration Testing</a:t>
            </a:r>
            <a:endParaRPr sz="3500" b="1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b9bbe096c1_0_11"/>
          <p:cNvSpPr txBox="1"/>
          <p:nvPr/>
        </p:nvSpPr>
        <p:spPr>
          <a:xfrm>
            <a:off x="487800" y="1262550"/>
            <a:ext cx="9627000" cy="50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 b="1" dirty="0">
                <a:solidFill>
                  <a:srgbClr val="222222"/>
                </a:solidFill>
                <a:highlight>
                  <a:srgbClr val="FFFFFF"/>
                </a:highlight>
              </a:rPr>
              <a:t>Topics: </a:t>
            </a:r>
            <a:endParaRPr sz="3400"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444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400"/>
              <a:buAutoNum type="alphaLcPeriod"/>
            </a:pPr>
            <a:r>
              <a:rPr lang="en-IN" sz="3400" dirty="0">
                <a:solidFill>
                  <a:srgbClr val="00000A"/>
                </a:solidFill>
                <a:latin typeface="Calibiri"/>
                <a:ea typeface="Calibiri"/>
                <a:cs typeface="Calibiri"/>
                <a:sym typeface="Calibiri"/>
              </a:rPr>
              <a:t>Integration Testing: Overview</a:t>
            </a:r>
            <a:endParaRPr sz="3400">
              <a:solidFill>
                <a:srgbClr val="00000A"/>
              </a:solidFill>
              <a:latin typeface="Calibiri"/>
              <a:ea typeface="Calibiri"/>
              <a:cs typeface="Calibiri"/>
              <a:sym typeface="Calibiri"/>
            </a:endParaRPr>
          </a:p>
          <a:p>
            <a:pPr marL="914400" lvl="1" indent="-444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400"/>
              <a:buAutoNum type="alphaLcPeriod"/>
            </a:pPr>
            <a:r>
              <a:rPr lang="en-IN" sz="3400" dirty="0">
                <a:solidFill>
                  <a:srgbClr val="00000A"/>
                </a:solidFill>
                <a:latin typeface="Calibiri"/>
                <a:ea typeface="Calibiri"/>
                <a:cs typeface="Calibiri"/>
                <a:sym typeface="Calibiri"/>
              </a:rPr>
              <a:t>Types of integration Testing - top-down, bottom-up, Functional, Bi-directional, System Integration.</a:t>
            </a:r>
            <a:endParaRPr sz="3400">
              <a:solidFill>
                <a:srgbClr val="00000A"/>
              </a:solidFill>
              <a:latin typeface="Calibiri"/>
              <a:ea typeface="Calibiri"/>
              <a:cs typeface="Calibiri"/>
              <a:sym typeface="Calibiri"/>
            </a:endParaRPr>
          </a:p>
          <a:p>
            <a:pPr marL="914400" lvl="1" indent="-444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400"/>
              <a:buAutoNum type="alphaLcPeriod"/>
            </a:pPr>
            <a:r>
              <a:rPr lang="en-IN" sz="3400" dirty="0">
                <a:solidFill>
                  <a:srgbClr val="00000A"/>
                </a:solidFill>
                <a:latin typeface="Calibiri"/>
                <a:ea typeface="Calibiri"/>
                <a:cs typeface="Calibiri"/>
                <a:sym typeface="Calibiri"/>
              </a:rPr>
              <a:t> Scenario Testing.</a:t>
            </a:r>
            <a:endParaRPr sz="3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a29d700cc_0_12"/>
          <p:cNvSpPr txBox="1"/>
          <p:nvPr/>
        </p:nvSpPr>
        <p:spPr>
          <a:xfrm>
            <a:off x="200850" y="989950"/>
            <a:ext cx="9627000" cy="50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-IN" sz="2650">
                <a:highlight>
                  <a:srgbClr val="FFFFFF"/>
                </a:highlight>
              </a:rPr>
              <a:t>Integration: the act, or process or an instance of integrating</a:t>
            </a:r>
            <a:endParaRPr sz="2650">
              <a:highlight>
                <a:srgbClr val="FFFFFF"/>
              </a:highlight>
            </a:endParaRPr>
          </a:p>
          <a:p>
            <a:pPr marL="457200" marR="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-IN" sz="2650">
                <a:highlight>
                  <a:srgbClr val="FFFFFF"/>
                </a:highlight>
              </a:rPr>
              <a:t>Integrate: to form, coordinate or blend into a functioning or unified whole</a:t>
            </a:r>
            <a:endParaRPr sz="2650">
              <a:highlight>
                <a:srgbClr val="FFFFFF"/>
              </a:highlight>
            </a:endParaRPr>
          </a:p>
          <a:p>
            <a:pPr marL="457200" marR="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-IN" sz="2650">
                <a:highlight>
                  <a:srgbClr val="FFFFFF"/>
                </a:highlight>
              </a:rPr>
              <a:t>Typically a software system is made of several “blocks”. These blocks are “integrated” to form a whole system.</a:t>
            </a:r>
            <a:endParaRPr sz="2650">
              <a:highlight>
                <a:srgbClr val="FFFFFF"/>
              </a:highlight>
            </a:endParaRPr>
          </a:p>
          <a:p>
            <a:pPr marL="457200" marR="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-IN" sz="2650">
                <a:highlight>
                  <a:srgbClr val="FFFFFF"/>
                </a:highlight>
              </a:rPr>
              <a:t>Integration testing means testing a partially built system. </a:t>
            </a:r>
            <a:endParaRPr sz="2650">
              <a:highlight>
                <a:srgbClr val="FFFFFF"/>
              </a:highlight>
            </a:endParaRPr>
          </a:p>
          <a:p>
            <a:pPr marL="1828800" marR="0" lvl="2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■"/>
            </a:pPr>
            <a:r>
              <a:rPr lang="en-IN" sz="2650">
                <a:highlight>
                  <a:srgbClr val="FFFFFF"/>
                </a:highlight>
              </a:rPr>
              <a:t>With the idea of ?</a:t>
            </a:r>
            <a:endParaRPr sz="2650">
              <a:highlight>
                <a:srgbClr val="FFFFFF"/>
              </a:highlight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50">
              <a:highlight>
                <a:srgbClr val="FFFFFF"/>
              </a:highlight>
            </a:endParaRPr>
          </a:p>
        </p:txBody>
      </p:sp>
      <p:sp>
        <p:nvSpPr>
          <p:cNvPr id="86" name="Google Shape;86;gba29d700cc_0_12"/>
          <p:cNvSpPr txBox="1"/>
          <p:nvPr/>
        </p:nvSpPr>
        <p:spPr>
          <a:xfrm>
            <a:off x="401725" y="401725"/>
            <a:ext cx="6858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980000"/>
                </a:solidFill>
              </a:rPr>
              <a:t>WHAT IS INTEGRATION TESTING</a:t>
            </a:r>
            <a:endParaRPr sz="2100"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a29d700cc_0_6"/>
          <p:cNvSpPr txBox="1"/>
          <p:nvPr/>
        </p:nvSpPr>
        <p:spPr>
          <a:xfrm>
            <a:off x="200850" y="989950"/>
            <a:ext cx="9627000" cy="50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50" b="1">
                <a:highlight>
                  <a:srgbClr val="FFFFFF"/>
                </a:highlight>
              </a:rPr>
              <a:t>As Testing Type</a:t>
            </a:r>
            <a:endParaRPr sz="2650" b="1">
              <a:highlight>
                <a:srgbClr val="FFFFFF"/>
              </a:highlight>
            </a:endParaRPr>
          </a:p>
          <a:p>
            <a:pPr marL="914400" marR="0" lvl="0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-IN" sz="2650">
                <a:highlight>
                  <a:srgbClr val="FFFFFF"/>
                </a:highlight>
              </a:rPr>
              <a:t>Based on Target - “ What”</a:t>
            </a:r>
            <a:endParaRPr sz="2650">
              <a:highlight>
                <a:srgbClr val="FFFFFF"/>
              </a:highlight>
            </a:endParaRPr>
          </a:p>
          <a:p>
            <a:pPr marL="914400" marR="0" lvl="0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-IN" sz="2650">
                <a:highlight>
                  <a:srgbClr val="FFFFFF"/>
                </a:highlight>
              </a:rPr>
              <a:t>Testing of units / components/ modules after integrating them together – at any level</a:t>
            </a:r>
            <a:endParaRPr sz="2650">
              <a:highlight>
                <a:srgbClr val="FFFFFF"/>
              </a:highlight>
            </a:endParaRPr>
          </a:p>
          <a:p>
            <a:pPr marL="914400" marR="0" lvl="0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-IN" sz="2650">
                <a:highlight>
                  <a:srgbClr val="FFFFFF"/>
                </a:highlight>
              </a:rPr>
              <a:t>Once integrated, appropriate technique (“How” ) is used to test</a:t>
            </a:r>
            <a:endParaRPr sz="2650"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50" b="1">
              <a:highlight>
                <a:srgbClr val="FFFFFF"/>
              </a:highlight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50" b="1">
                <a:highlight>
                  <a:srgbClr val="FFFFFF"/>
                </a:highlight>
              </a:rPr>
              <a:t>As Testing Phase</a:t>
            </a:r>
            <a:endParaRPr sz="2650" b="1">
              <a:highlight>
                <a:srgbClr val="FFFFFF"/>
              </a:highlight>
            </a:endParaRPr>
          </a:p>
          <a:p>
            <a:pPr marL="914400" marR="0" lvl="0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-IN" sz="2650">
                <a:highlight>
                  <a:srgbClr val="FFFFFF"/>
                </a:highlight>
              </a:rPr>
              <a:t>Since this activity is an important intermediate stage in STLC that needs special focus</a:t>
            </a:r>
            <a:endParaRPr sz="2650">
              <a:highlight>
                <a:srgbClr val="FFFFFF"/>
              </a:highlight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50" b="1">
              <a:highlight>
                <a:srgbClr val="FFFFFF"/>
              </a:highlight>
            </a:endParaRPr>
          </a:p>
        </p:txBody>
      </p:sp>
      <p:sp>
        <p:nvSpPr>
          <p:cNvPr id="92" name="Google Shape;92;gba29d700cc_0_6"/>
          <p:cNvSpPr txBox="1"/>
          <p:nvPr/>
        </p:nvSpPr>
        <p:spPr>
          <a:xfrm>
            <a:off x="401725" y="401725"/>
            <a:ext cx="6858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980000"/>
                </a:solidFill>
              </a:rPr>
              <a:t>WHAT IS INTEGRATION TESTING</a:t>
            </a:r>
            <a:endParaRPr sz="2100"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a29d700cc_0_18"/>
          <p:cNvSpPr txBox="1"/>
          <p:nvPr/>
        </p:nvSpPr>
        <p:spPr>
          <a:xfrm>
            <a:off x="200850" y="989950"/>
            <a:ext cx="9627000" cy="50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-IN" sz="2650">
                <a:highlight>
                  <a:srgbClr val="FFFFFF"/>
                </a:highlight>
              </a:rPr>
              <a:t>Integration testing uncovers inter-component interface and functional problems.</a:t>
            </a:r>
            <a:endParaRPr sz="2650">
              <a:highlight>
                <a:srgbClr val="FFFFFF"/>
              </a:highlight>
            </a:endParaRPr>
          </a:p>
          <a:p>
            <a:pPr marL="457200" marR="0" lvl="0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-IN" sz="2650">
                <a:highlight>
                  <a:srgbClr val="FFFFFF"/>
                </a:highlight>
              </a:rPr>
              <a:t>Potential problems with external interfaces can be identified at earlier stage</a:t>
            </a:r>
            <a:endParaRPr sz="2650">
              <a:highlight>
                <a:srgbClr val="FFFFFF"/>
              </a:highlight>
            </a:endParaRPr>
          </a:p>
          <a:p>
            <a:pPr marL="457200" marR="0" lvl="0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-IN" sz="2650">
                <a:highlight>
                  <a:srgbClr val="FFFFFF"/>
                </a:highlight>
              </a:rPr>
              <a:t>Since one deals with partially built system, some of the system-level problems could be discovered at earlier stage</a:t>
            </a:r>
            <a:endParaRPr sz="2650">
              <a:highlight>
                <a:srgbClr val="FFFFFF"/>
              </a:highlight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50">
              <a:highlight>
                <a:srgbClr val="FFFFFF"/>
              </a:highlight>
            </a:endParaRPr>
          </a:p>
        </p:txBody>
      </p:sp>
      <p:sp>
        <p:nvSpPr>
          <p:cNvPr id="98" name="Google Shape;98;gba29d700cc_0_18"/>
          <p:cNvSpPr txBox="1"/>
          <p:nvPr/>
        </p:nvSpPr>
        <p:spPr>
          <a:xfrm>
            <a:off x="401725" y="401725"/>
            <a:ext cx="6858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980000"/>
                </a:solidFill>
              </a:rPr>
              <a:t>NEED FOR  INTEGRATION TESTING</a:t>
            </a:r>
            <a:endParaRPr sz="2100"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a29d700cc_0_24"/>
          <p:cNvSpPr txBox="1"/>
          <p:nvPr/>
        </p:nvSpPr>
        <p:spPr>
          <a:xfrm>
            <a:off x="200850" y="989950"/>
            <a:ext cx="9627000" cy="50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-IN" sz="2650">
                <a:highlight>
                  <a:srgbClr val="FFFFFF"/>
                </a:highlight>
              </a:rPr>
              <a:t>Concept is driven by</a:t>
            </a:r>
            <a:endParaRPr sz="2650">
              <a:highlight>
                <a:srgbClr val="FFFFFF"/>
              </a:highlight>
            </a:endParaRPr>
          </a:p>
          <a:p>
            <a:pPr marL="2286000" marR="0" lvl="2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■"/>
            </a:pPr>
            <a:r>
              <a:rPr lang="en-IN" sz="2650">
                <a:highlight>
                  <a:srgbClr val="FFFFFF"/>
                </a:highlight>
              </a:rPr>
              <a:t>Software making process</a:t>
            </a:r>
            <a:endParaRPr sz="2650">
              <a:highlight>
                <a:srgbClr val="FFFFFF"/>
              </a:highlight>
            </a:endParaRPr>
          </a:p>
          <a:p>
            <a:pPr marL="2286000" marR="0" lvl="2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■"/>
            </a:pPr>
            <a:r>
              <a:rPr lang="en-IN" sz="2650">
                <a:highlight>
                  <a:srgbClr val="FFFFFF"/>
                </a:highlight>
              </a:rPr>
              <a:t>Software complexity</a:t>
            </a:r>
            <a:endParaRPr sz="2650">
              <a:highlight>
                <a:srgbClr val="FFFFFF"/>
              </a:highlight>
            </a:endParaRPr>
          </a:p>
          <a:p>
            <a:pPr marL="2286000" marR="0" lvl="2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■"/>
            </a:pPr>
            <a:r>
              <a:rPr lang="en-IN" sz="2650">
                <a:highlight>
                  <a:srgbClr val="FFFFFF"/>
                </a:highlight>
              </a:rPr>
              <a:t>Software/Technology solution Marketplace</a:t>
            </a:r>
            <a:endParaRPr sz="2650"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50">
              <a:highlight>
                <a:srgbClr val="FFFFFF"/>
              </a:highlight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50">
              <a:highlight>
                <a:srgbClr val="FFFFFF"/>
              </a:highlight>
            </a:endParaRPr>
          </a:p>
        </p:txBody>
      </p:sp>
      <p:sp>
        <p:nvSpPr>
          <p:cNvPr id="104" name="Google Shape;104;gba29d700cc_0_24"/>
          <p:cNvSpPr txBox="1"/>
          <p:nvPr/>
        </p:nvSpPr>
        <p:spPr>
          <a:xfrm>
            <a:off x="401725" y="401725"/>
            <a:ext cx="6858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980000"/>
                </a:solidFill>
              </a:rPr>
              <a:t> INTEGRATION TESTING - OVERvIEW</a:t>
            </a:r>
            <a:endParaRPr sz="2100"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a29d700cc_0_30"/>
          <p:cNvSpPr txBox="1"/>
          <p:nvPr/>
        </p:nvSpPr>
        <p:spPr>
          <a:xfrm>
            <a:off x="200850" y="989950"/>
            <a:ext cx="9627000" cy="50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-IN" sz="2650">
                <a:highlight>
                  <a:srgbClr val="FFFFFF"/>
                </a:highlight>
              </a:rPr>
              <a:t>Errors that are caught in Integration testing</a:t>
            </a:r>
            <a:endParaRPr sz="2650">
              <a:highlight>
                <a:srgbClr val="FFFFFF"/>
              </a:highlight>
            </a:endParaRPr>
          </a:p>
          <a:p>
            <a:pPr marL="1371600" marR="0" lvl="0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-IN" sz="2650">
                <a:highlight>
                  <a:srgbClr val="FFFFFF"/>
                </a:highlight>
              </a:rPr>
              <a:t>Interface mismatch –  Parameters / return value – order, type and other semantics</a:t>
            </a:r>
            <a:endParaRPr sz="2650">
              <a:highlight>
                <a:srgbClr val="FFFFFF"/>
              </a:highlight>
            </a:endParaRPr>
          </a:p>
          <a:p>
            <a:pPr marL="1371600" marR="0" lvl="0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-IN" sz="2650">
                <a:highlight>
                  <a:srgbClr val="FFFFFF"/>
                </a:highlight>
              </a:rPr>
              <a:t>Missing interfaces</a:t>
            </a:r>
            <a:endParaRPr sz="2650">
              <a:highlight>
                <a:srgbClr val="FFFFFF"/>
              </a:highlight>
            </a:endParaRPr>
          </a:p>
          <a:p>
            <a:pPr marL="1371600" marR="0" lvl="0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-IN" sz="2650">
                <a:highlight>
                  <a:srgbClr val="FFFFFF"/>
                </a:highlight>
              </a:rPr>
              <a:t>Service invocation protocol mismatch</a:t>
            </a:r>
            <a:endParaRPr sz="2650">
              <a:highlight>
                <a:srgbClr val="FFFFFF"/>
              </a:highlight>
            </a:endParaRPr>
          </a:p>
          <a:p>
            <a:pPr marL="1371600" marR="0" lvl="0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-IN" sz="2650">
                <a:highlight>
                  <a:srgbClr val="FFFFFF"/>
                </a:highlight>
              </a:rPr>
              <a:t>Error handling across the interfaces</a:t>
            </a:r>
            <a:endParaRPr sz="2650">
              <a:highlight>
                <a:srgbClr val="FFFFFF"/>
              </a:highlight>
            </a:endParaRPr>
          </a:p>
          <a:p>
            <a:pPr marL="1371600" marR="0" lvl="0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-IN" sz="2650">
                <a:highlight>
                  <a:srgbClr val="FFFFFF"/>
                </a:highlight>
              </a:rPr>
              <a:t>Errors due to deployed environment</a:t>
            </a:r>
            <a:endParaRPr sz="2650">
              <a:highlight>
                <a:srgbClr val="FFFFFF"/>
              </a:highlight>
            </a:endParaRPr>
          </a:p>
          <a:p>
            <a:pPr marL="1371600" marR="0" lvl="0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-IN" sz="2650">
                <a:highlight>
                  <a:srgbClr val="FFFFFF"/>
                </a:highlight>
              </a:rPr>
              <a:t>Initializations, closures</a:t>
            </a:r>
            <a:endParaRPr sz="2650">
              <a:highlight>
                <a:srgbClr val="FFFFFF"/>
              </a:highlight>
            </a:endParaRPr>
          </a:p>
          <a:p>
            <a:pPr marL="1371600" marR="0" lvl="0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-IN" sz="2650">
                <a:highlight>
                  <a:srgbClr val="FFFFFF"/>
                </a:highlight>
              </a:rPr>
              <a:t>Configuration errors</a:t>
            </a:r>
            <a:endParaRPr sz="2650">
              <a:highlight>
                <a:srgbClr val="FFFFFF"/>
              </a:highlight>
            </a:endParaRPr>
          </a:p>
          <a:p>
            <a:pPr marL="2286000" marR="0" lvl="2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■"/>
            </a:pPr>
            <a:r>
              <a:rPr lang="en-IN" sz="2650">
                <a:highlight>
                  <a:srgbClr val="FFFFFF"/>
                </a:highlight>
              </a:rPr>
              <a:t>Errors related to “emergent properties” are not caught this way.</a:t>
            </a:r>
            <a:endParaRPr sz="2650">
              <a:highlight>
                <a:srgbClr val="FFFFFF"/>
              </a:highlight>
            </a:endParaRPr>
          </a:p>
        </p:txBody>
      </p:sp>
      <p:sp>
        <p:nvSpPr>
          <p:cNvPr id="110" name="Google Shape;110;gba29d700cc_0_30"/>
          <p:cNvSpPr txBox="1"/>
          <p:nvPr/>
        </p:nvSpPr>
        <p:spPr>
          <a:xfrm>
            <a:off x="401725" y="401725"/>
            <a:ext cx="6858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980000"/>
                </a:solidFill>
              </a:rPr>
              <a:t> INTEGRATION TESTING - ERRORS</a:t>
            </a:r>
            <a:endParaRPr sz="2100"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a29d700cc_0_36"/>
          <p:cNvSpPr txBox="1"/>
          <p:nvPr/>
        </p:nvSpPr>
        <p:spPr>
          <a:xfrm>
            <a:off x="200850" y="989950"/>
            <a:ext cx="9627000" cy="50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AutoNum type="arabicPeriod"/>
            </a:pPr>
            <a:r>
              <a:rPr lang="en-IN" sz="2650">
                <a:highlight>
                  <a:srgbClr val="FFFFFF"/>
                </a:highlight>
              </a:rPr>
              <a:t>Error manifestations</a:t>
            </a:r>
            <a:endParaRPr sz="2650">
              <a:highlight>
                <a:srgbClr val="FFFFFF"/>
              </a:highlight>
            </a:endParaRPr>
          </a:p>
          <a:p>
            <a:pPr marL="1828800" marR="0" lvl="1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○"/>
            </a:pPr>
            <a:r>
              <a:rPr lang="en-IN" sz="2650">
                <a:highlight>
                  <a:srgbClr val="FFFFFF"/>
                </a:highlight>
              </a:rPr>
              <a:t>Direct system messages</a:t>
            </a:r>
            <a:endParaRPr sz="2650">
              <a:highlight>
                <a:srgbClr val="FFFFFF"/>
              </a:highlight>
            </a:endParaRPr>
          </a:p>
          <a:p>
            <a:pPr marL="2286000" marR="0" lvl="2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■"/>
            </a:pPr>
            <a:r>
              <a:rPr lang="en-IN" sz="2650">
                <a:highlight>
                  <a:srgbClr val="FFFFFF"/>
                </a:highlight>
              </a:rPr>
              <a:t>“… Not found”, “… wrong parameter…”</a:t>
            </a:r>
            <a:endParaRPr sz="2650">
              <a:highlight>
                <a:srgbClr val="FFFFFF"/>
              </a:highlight>
            </a:endParaRPr>
          </a:p>
          <a:p>
            <a:pPr marL="2286000" marR="0" lvl="2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■"/>
            </a:pPr>
            <a:r>
              <a:rPr lang="en-IN" sz="2650">
                <a:highlight>
                  <a:srgbClr val="FFFFFF"/>
                </a:highlight>
              </a:rPr>
              <a:t>“..Contact System administrator”</a:t>
            </a:r>
            <a:endParaRPr sz="2650">
              <a:highlight>
                <a:srgbClr val="FFFFFF"/>
              </a:highlight>
            </a:endParaRPr>
          </a:p>
          <a:p>
            <a:pPr marL="1828800" marR="0" lvl="1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Char char="○"/>
            </a:pPr>
            <a:r>
              <a:rPr lang="en-IN" sz="2650">
                <a:highlight>
                  <a:srgbClr val="FFFFFF"/>
                </a:highlight>
              </a:rPr>
              <a:t>Functional misbehavior</a:t>
            </a:r>
            <a:endParaRPr sz="2650">
              <a:highlight>
                <a:srgbClr val="FFFFFF"/>
              </a:highlight>
            </a:endParaRPr>
          </a:p>
          <a:p>
            <a:pPr marL="457200" marR="0" lvl="0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AutoNum type="arabicPeriod"/>
            </a:pPr>
            <a:r>
              <a:rPr lang="en-IN" sz="2650">
                <a:highlight>
                  <a:srgbClr val="FFFFFF"/>
                </a:highlight>
              </a:rPr>
              <a:t>Run-time errors</a:t>
            </a:r>
            <a:endParaRPr sz="2650">
              <a:highlight>
                <a:srgbClr val="FFFFFF"/>
              </a:highlight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50">
              <a:highlight>
                <a:srgbClr val="FFFFFF"/>
              </a:highlight>
            </a:endParaRPr>
          </a:p>
          <a:p>
            <a:pPr marL="457200" marR="0" lvl="0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50"/>
              <a:buAutoNum type="arabicPeriod"/>
            </a:pPr>
            <a:r>
              <a:rPr lang="en-IN" sz="2650">
                <a:highlight>
                  <a:srgbClr val="FFFFFF"/>
                </a:highlight>
              </a:rPr>
              <a:t>May not manifest / detect also</a:t>
            </a:r>
            <a:endParaRPr sz="2650">
              <a:highlight>
                <a:srgbClr val="FFFFFF"/>
              </a:highlight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50">
              <a:highlight>
                <a:srgbClr val="FFFFFF"/>
              </a:highlight>
            </a:endParaRPr>
          </a:p>
        </p:txBody>
      </p:sp>
      <p:sp>
        <p:nvSpPr>
          <p:cNvPr id="116" name="Google Shape;116;gba29d700cc_0_36"/>
          <p:cNvSpPr txBox="1"/>
          <p:nvPr/>
        </p:nvSpPr>
        <p:spPr>
          <a:xfrm>
            <a:off x="401725" y="401725"/>
            <a:ext cx="6858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980000"/>
                </a:solidFill>
              </a:rPr>
              <a:t> INTEGRATION TESTING - ERRORS</a:t>
            </a:r>
            <a:endParaRPr sz="2100"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55663986BB9D43985567A3AC0DB644" ma:contentTypeVersion="3" ma:contentTypeDescription="Create a new document." ma:contentTypeScope="" ma:versionID="e872d2dc2a5d4e9b375433a003e2f625">
  <xsd:schema xmlns:xsd="http://www.w3.org/2001/XMLSchema" xmlns:xs="http://www.w3.org/2001/XMLSchema" xmlns:p="http://schemas.microsoft.com/office/2006/metadata/properties" xmlns:ns2="302dcb64-fe86-4e7e-8e0a-3121f0c50126" targetNamespace="http://schemas.microsoft.com/office/2006/metadata/properties" ma:root="true" ma:fieldsID="c932e5204d78204e00a4fc25ac4775fa" ns2:_="">
    <xsd:import namespace="302dcb64-fe86-4e7e-8e0a-3121f0c501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2dcb64-fe86-4e7e-8e0a-3121f0c501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7BD835-A0A9-4A2F-B0F5-D607241BB9B5}"/>
</file>

<file path=customXml/itemProps2.xml><?xml version="1.0" encoding="utf-8"?>
<ds:datastoreItem xmlns:ds="http://schemas.openxmlformats.org/officeDocument/2006/customXml" ds:itemID="{ED306C9A-9FB0-4EBA-9851-E6A0575E51BC}"/>
</file>

<file path=customXml/itemProps3.xml><?xml version="1.0" encoding="utf-8"?>
<ds:datastoreItem xmlns:ds="http://schemas.openxmlformats.org/officeDocument/2006/customXml" ds:itemID="{766E2EF8-9161-4CBF-8C80-0E510173D078}"/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1201</Words>
  <PresentationFormat>Custom</PresentationFormat>
  <Paragraphs>185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Krishna Venkataram</dc:creator>
  <cp:lastModifiedBy>PES-CSE</cp:lastModifiedBy>
  <cp:revision>18</cp:revision>
  <dcterms:created xsi:type="dcterms:W3CDTF">2020-08-09T05:55:29Z</dcterms:created>
  <dcterms:modified xsi:type="dcterms:W3CDTF">2021-09-15T06:50:01Z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2020-07-08T00:00:00Z</vt:filetime>
  </property>
  <property fmtid="{D5CDD505-2E9C-101B-9397-08002B2CF9AE}" pid="4" name="Creator">
    <vt:lpwstr>Acrobat PDFMaker 10.1 for PowerPoint</vt:lpwstr>
  </property>
  <property fmtid="{D5CDD505-2E9C-101B-9397-08002B2CF9AE}" pid="5" name="HyperlinksChanged">
    <vt:bool>false</vt:bool>
  </property>
  <property fmtid="{D5CDD505-2E9C-101B-9397-08002B2CF9AE}" pid="6" name="LastSaved">
    <vt:filetime>2020-08-09T00:00:00Z</vt:filetime>
  </property>
  <property fmtid="{D5CDD505-2E9C-101B-9397-08002B2CF9AE}" pid="7" name="LinksUpToDate">
    <vt:bool>false</vt:bool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ContentTypeId">
    <vt:lpwstr>0x0101006555663986BB9D43985567A3AC0DB644</vt:lpwstr>
  </property>
</Properties>
</file>