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16"/>
  </p:notesMasterIdLst>
  <p:sldIdLst>
    <p:sldId id="256" r:id="rId5"/>
    <p:sldId id="261" r:id="rId6"/>
    <p:sldId id="262" r:id="rId7"/>
    <p:sldId id="263" r:id="rId8"/>
    <p:sldId id="265" r:id="rId9"/>
    <p:sldId id="266" r:id="rId10"/>
    <p:sldId id="267" r:id="rId11"/>
    <p:sldId id="268" r:id="rId12"/>
    <p:sldId id="269" r:id="rId13"/>
    <p:sldId id="270" r:id="rId14"/>
    <p:sldId id="271" r:id="rId15"/>
  </p:sldIdLst>
  <p:sldSz cx="12192000" cy="6858000"/>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hDRFlYnqmLiL5DdFZtgcFwWJ+oq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3"/>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1" Type="http://customschemas.google.com/relationships/presentationmetadata" Target="metadata"/><Relationship Id="rId7" Type="http://schemas.openxmlformats.org/officeDocument/2006/relationships/slide" Target="slides/slide3.xml"/><Relationship Id="rId12" Type="http://schemas.openxmlformats.org/officeDocument/2006/relationships/slide" Target="slides/slide8.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7" name="Google Shape;57;p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c2c13a307_0_4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bc2c13a307_0_48: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7d30ab385_0_56: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gb7d30ab385_0_5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332aca9638571f3_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3332aca9638571f3_0: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332aca9638571f3_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3332aca9638571f3_6: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332aca9638571f3_1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g3332aca9638571f3_13: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bc2c13a307_0_1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bc2c13a307_0_11: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bc2c13a307_0_1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bc2c13a307_0_17: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c2c13a307_0_2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gbc2c13a307_0_26: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bc2c13a307_0_3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gbc2c13a307_0_32: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c2c13a307_0_3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gbc2c13a307_0_39: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9"/>
        <p:cNvGrpSpPr/>
        <p:nvPr/>
      </p:nvGrpSpPr>
      <p:grpSpPr>
        <a:xfrm>
          <a:off x="0" y="0"/>
          <a:ext cx="0" cy="0"/>
          <a:chOff x="0" y="0"/>
          <a:chExt cx="0" cy="0"/>
        </a:xfrm>
      </p:grpSpPr>
      <p:sp>
        <p:nvSpPr>
          <p:cNvPr id="40" name="Google Shape;40;p1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8"/>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 name="Google Shape;42;p18"/>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3"/>
        <p:cNvGrpSpPr/>
        <p:nvPr/>
      </p:nvGrpSpPr>
      <p:grpSpPr>
        <a:xfrm>
          <a:off x="0" y="0"/>
          <a:ext cx="0" cy="0"/>
          <a:chOff x="0" y="0"/>
          <a:chExt cx="0" cy="0"/>
        </a:xfrm>
      </p:grpSpPr>
      <p:sp>
        <p:nvSpPr>
          <p:cNvPr id="44" name="Google Shape;44;p1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6" name="Google Shape;46;p1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7" name="Google Shape;47;p19"/>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8" name="Google Shape;48;p19"/>
          <p:cNvSpPr txBox="1">
            <a:spLocks noGrp="1"/>
          </p:cNvSpPr>
          <p:nvPr>
            <p:ph type="body" idx="4"/>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9"/>
        <p:cNvGrpSpPr/>
        <p:nvPr/>
      </p:nvGrpSpPr>
      <p:grpSpPr>
        <a:xfrm>
          <a:off x="0" y="0"/>
          <a:ext cx="0" cy="0"/>
          <a:chOff x="0" y="0"/>
          <a:chExt cx="0" cy="0"/>
        </a:xfrm>
      </p:grpSpPr>
      <p:sp>
        <p:nvSpPr>
          <p:cNvPr id="50" name="Google Shape;50;p2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0"/>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2" name="Google Shape;52;p20"/>
          <p:cNvSpPr txBox="1">
            <a:spLocks noGrp="1"/>
          </p:cNvSpPr>
          <p:nvPr>
            <p:ph type="body" idx="2"/>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pic>
        <p:nvPicPr>
          <p:cNvPr id="53" name="Google Shape;53;p20"/>
          <p:cNvPicPr preferRelativeResize="0"/>
          <p:nvPr/>
        </p:nvPicPr>
        <p:blipFill rotWithShape="1">
          <a:blip r:embed="rId2">
            <a:alphaModFix/>
          </a:blip>
          <a:srcRect/>
          <a:stretch/>
        </p:blipFill>
        <p:spPr>
          <a:xfrm>
            <a:off x="3602880" y="1604520"/>
            <a:ext cx="4984920" cy="3977280"/>
          </a:xfrm>
          <a:prstGeom prst="rect">
            <a:avLst/>
          </a:prstGeom>
          <a:noFill/>
          <a:ln>
            <a:noFill/>
          </a:ln>
        </p:spPr>
      </p:pic>
      <p:pic>
        <p:nvPicPr>
          <p:cNvPr id="54" name="Google Shape;54;p20"/>
          <p:cNvPicPr preferRelativeResize="0"/>
          <p:nvPr/>
        </p:nvPicPr>
        <p:blipFill rotWithShape="1">
          <a:blip r:embed="rId2">
            <a:alphaModFix/>
          </a:blip>
          <a:srcRect/>
          <a:stretch/>
        </p:blipFill>
        <p:spPr>
          <a:xfrm>
            <a:off x="3602880" y="1604520"/>
            <a:ext cx="4984920" cy="397728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
        <p:cNvGrpSpPr/>
        <p:nvPr/>
      </p:nvGrpSpPr>
      <p:grpSpPr>
        <a:xfrm>
          <a:off x="0" y="0"/>
          <a:ext cx="0" cy="0"/>
          <a:chOff x="0" y="0"/>
          <a:chExt cx="0" cy="0"/>
        </a:xfrm>
      </p:grpSpPr>
      <p:sp>
        <p:nvSpPr>
          <p:cNvPr id="11" name="Google Shape;11;p1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 name="Google Shape;12;p10"/>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3"/>
        <p:cNvGrpSpPr/>
        <p:nvPr/>
      </p:nvGrpSpPr>
      <p:grpSpPr>
        <a:xfrm>
          <a:off x="0" y="0"/>
          <a:ext cx="0" cy="0"/>
          <a:chOff x="0" y="0"/>
          <a:chExt cx="0" cy="0"/>
        </a:xfrm>
      </p:grpSpPr>
      <p:sp>
        <p:nvSpPr>
          <p:cNvPr id="14" name="Google Shape;14;p1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6"/>
        <p:cNvGrpSpPr/>
        <p:nvPr/>
      </p:nvGrpSpPr>
      <p:grpSpPr>
        <a:xfrm>
          <a:off x="0" y="0"/>
          <a:ext cx="0" cy="0"/>
          <a:chOff x="0" y="0"/>
          <a:chExt cx="0" cy="0"/>
        </a:xfrm>
      </p:grpSpPr>
      <p:sp>
        <p:nvSpPr>
          <p:cNvPr id="17" name="Google Shape;17;p1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 name="Google Shape;19;p1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2"/>
        <p:cNvGrpSpPr/>
        <p:nvPr/>
      </p:nvGrpSpPr>
      <p:grpSpPr>
        <a:xfrm>
          <a:off x="0" y="0"/>
          <a:ext cx="0" cy="0"/>
          <a:chOff x="0" y="0"/>
          <a:chExt cx="0" cy="0"/>
        </a:xfrm>
      </p:grpSpPr>
      <p:sp>
        <p:nvSpPr>
          <p:cNvPr id="23" name="Google Shape;23;p14"/>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4"/>
        <p:cNvGrpSpPr/>
        <p:nvPr/>
      </p:nvGrpSpPr>
      <p:grpSpPr>
        <a:xfrm>
          <a:off x="0" y="0"/>
          <a:ext cx="0" cy="0"/>
          <a:chOff x="0" y="0"/>
          <a:chExt cx="0" cy="0"/>
        </a:xfrm>
      </p:grpSpPr>
      <p:sp>
        <p:nvSpPr>
          <p:cNvPr id="25" name="Google Shape;25;p1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7" name="Google Shape;27;p15"/>
          <p:cNvSpPr txBox="1">
            <a:spLocks noGrp="1"/>
          </p:cNvSpPr>
          <p:nvPr>
            <p:ph type="body" idx="2"/>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 name="Google Shape;28;p15"/>
          <p:cNvSpPr txBox="1">
            <a:spLocks noGrp="1"/>
          </p:cNvSpPr>
          <p:nvPr>
            <p:ph type="body" idx="3"/>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9"/>
        <p:cNvGrpSpPr/>
        <p:nvPr/>
      </p:nvGrpSpPr>
      <p:grpSpPr>
        <a:xfrm>
          <a:off x="0" y="0"/>
          <a:ext cx="0" cy="0"/>
          <a:chOff x="0" y="0"/>
          <a:chExt cx="0" cy="0"/>
        </a:xfrm>
      </p:grpSpPr>
      <p:sp>
        <p:nvSpPr>
          <p:cNvPr id="30" name="Google Shape;30;p1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2" name="Google Shape;32;p1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3" name="Google Shape;33;p16"/>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 name="Google Shape;37;p1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 name="Google Shape;38;p17"/>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5"/>
          <p:cNvSpPr/>
          <p:nvPr/>
        </p:nvSpPr>
        <p:spPr>
          <a:xfrm>
            <a:off x="10661760" y="471960"/>
            <a:ext cx="928800" cy="1394280"/>
          </a:xfrm>
          <a:prstGeom prst="rect">
            <a:avLst/>
          </a:prstGeom>
          <a:blipFill rotWithShape="1">
            <a:blip r:embed="rId14">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
          <p:cNvSpPr/>
          <p:nvPr/>
        </p:nvSpPr>
        <p:spPr>
          <a:xfrm>
            <a:off x="-9360" y="1277640"/>
            <a:ext cx="360" cy="53640"/>
          </a:xfrm>
          <a:custGeom>
            <a:avLst/>
            <a:gdLst/>
            <a:ahLst/>
            <a:cxnLst/>
            <a:rect l="l" t="t" r="r" b="b"/>
            <a:pathLst>
              <a:path w="120000" h="58419" extrusionOk="0">
                <a:moveTo>
                  <a:pt x="0" y="0"/>
                </a:moveTo>
                <a:lnTo>
                  <a:pt x="0" y="58008"/>
                </a:lnTo>
              </a:path>
            </a:pathLst>
          </a:custGeom>
          <a:noFill/>
          <a:ln w="19075" cap="flat" cmpd="sng">
            <a:solidFill>
              <a:srgbClr val="C55A11"/>
            </a:solidFill>
            <a:prstDash val="solid"/>
            <a:round/>
            <a:headEnd type="none" w="sm" len="sm"/>
            <a:tailEnd type="none" w="sm" len="sm"/>
          </a:ln>
        </p:spPr>
      </p:sp>
      <p:sp>
        <p:nvSpPr>
          <p:cNvPr id="60" name="Google Shape;60;p1"/>
          <p:cNvSpPr/>
          <p:nvPr/>
        </p:nvSpPr>
        <p:spPr>
          <a:xfrm>
            <a:off x="484560" y="353880"/>
            <a:ext cx="6329520" cy="574200"/>
          </a:xfrm>
          <a:prstGeom prst="rect">
            <a:avLst/>
          </a:prstGeom>
          <a:noFill/>
          <a:ln>
            <a:noFill/>
          </a:ln>
        </p:spPr>
        <p:txBody>
          <a:bodyPr spcFirstLastPara="1" wrap="square" lIns="0" tIns="0" rIns="0" bIns="0" anchor="t" anchorCtr="0">
            <a:noAutofit/>
          </a:bodyPr>
          <a:lstStyle/>
          <a:p>
            <a:pPr marL="0" marR="0" lvl="0" indent="0" algn="l" rtl="0">
              <a:lnSpc>
                <a:spcPct val="33500"/>
              </a:lnSpc>
              <a:spcBef>
                <a:spcPts val="0"/>
              </a:spcBef>
              <a:spcAft>
                <a:spcPts val="0"/>
              </a:spcAft>
              <a:buClr>
                <a:srgbClr val="000000"/>
              </a:buClr>
              <a:buSzPts val="2400"/>
              <a:buFont typeface="Arial"/>
              <a:buNone/>
            </a:pPr>
            <a:r>
              <a:rPr lang="en-IN" sz="2400" b="1" i="0" u="none" strike="noStrike" cap="none">
                <a:solidFill>
                  <a:srgbClr val="2F5597"/>
                </a:solidFill>
                <a:latin typeface="Calibri"/>
                <a:ea typeface="Calibri"/>
                <a:cs typeface="Calibri"/>
                <a:sym typeface="Calibri"/>
              </a:rPr>
              <a:t>OBJECT ORIENTED MODELLING &amp; DESIGN (OOMD)</a:t>
            </a:r>
            <a:endParaRPr sz="1800" b="0" i="0" u="none" strike="noStrike" cap="none">
              <a:solidFill>
                <a:srgbClr val="000000"/>
              </a:solidFill>
              <a:latin typeface="Arial"/>
              <a:ea typeface="Arial"/>
              <a:cs typeface="Arial"/>
              <a:sym typeface="Arial"/>
            </a:endParaRPr>
          </a:p>
        </p:txBody>
      </p:sp>
      <p:sp>
        <p:nvSpPr>
          <p:cNvPr id="61" name="Google Shape;61;p1"/>
          <p:cNvSpPr/>
          <p:nvPr/>
        </p:nvSpPr>
        <p:spPr>
          <a:xfrm>
            <a:off x="4860720" y="3393000"/>
            <a:ext cx="5711760" cy="55728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
          <p:cNvSpPr/>
          <p:nvPr/>
        </p:nvSpPr>
        <p:spPr>
          <a:xfrm>
            <a:off x="4853520" y="2664000"/>
            <a:ext cx="5718960" cy="1224000"/>
          </a:xfrm>
          <a:prstGeom prst="rect">
            <a:avLst/>
          </a:prstGeom>
          <a:noFill/>
          <a:ln>
            <a:noFill/>
          </a:ln>
        </p:spPr>
        <p:txBody>
          <a:bodyPr spcFirstLastPara="1" wrap="square" lIns="0" tIns="12600" rIns="0" bIns="0" anchor="t" anchorCtr="0">
            <a:noAutofit/>
          </a:bodyPr>
          <a:lstStyle/>
          <a:p>
            <a:pPr marL="12599" marR="0" lvl="0" indent="0" algn="l" rtl="0">
              <a:lnSpc>
                <a:spcPct val="100000"/>
              </a:lnSpc>
              <a:spcBef>
                <a:spcPts val="0"/>
              </a:spcBef>
              <a:spcAft>
                <a:spcPts val="0"/>
              </a:spcAft>
              <a:buClr>
                <a:srgbClr val="000000"/>
              </a:buClr>
              <a:buSzPts val="3600"/>
              <a:buFont typeface="Arial"/>
              <a:buNone/>
            </a:pPr>
            <a:r>
              <a:rPr lang="en-IN" sz="3600" b="1" i="0" u="none" strike="noStrike" cap="none" dirty="0">
                <a:solidFill>
                  <a:srgbClr val="C55A11"/>
                </a:solidFill>
                <a:latin typeface="Calibri"/>
                <a:ea typeface="Calibri"/>
                <a:cs typeface="Calibri"/>
                <a:sym typeface="Calibri"/>
              </a:rPr>
              <a:t>SOFTWARE TESTING</a:t>
            </a:r>
            <a:endParaRPr sz="3600" b="1" i="0" u="none" strike="noStrike" cap="none">
              <a:solidFill>
                <a:srgbClr val="C55A11"/>
              </a:solidFill>
              <a:latin typeface="Calibri"/>
              <a:ea typeface="Calibri"/>
              <a:cs typeface="Calibri"/>
              <a:sym typeface="Calibri"/>
            </a:endParaRPr>
          </a:p>
          <a:p>
            <a:pPr marL="12600" lvl="0">
              <a:buSzPts val="2500"/>
            </a:pPr>
            <a:r>
              <a:rPr lang="en-IN" sz="2500" b="1" dirty="0">
                <a:solidFill>
                  <a:srgbClr val="C55A11"/>
                </a:solidFill>
                <a:latin typeface="Calibri"/>
                <a:ea typeface="Calibri"/>
                <a:cs typeface="Calibri"/>
                <a:sym typeface="Calibri"/>
              </a:rPr>
              <a:t>UE18CS400SB</a:t>
            </a:r>
            <a:endParaRPr sz="2500" b="1" i="0" u="none" strike="noStrike" cap="none">
              <a:solidFill>
                <a:srgbClr val="C55A11"/>
              </a:solidFill>
              <a:latin typeface="Calibri"/>
              <a:ea typeface="Calibri"/>
              <a:cs typeface="Calibri"/>
              <a:sym typeface="Calibri"/>
            </a:endParaRPr>
          </a:p>
        </p:txBody>
      </p:sp>
      <p:sp>
        <p:nvSpPr>
          <p:cNvPr id="63" name="Google Shape;63;p1"/>
          <p:cNvSpPr/>
          <p:nvPr/>
        </p:nvSpPr>
        <p:spPr>
          <a:xfrm>
            <a:off x="4860727" y="4396675"/>
            <a:ext cx="5867700" cy="1534200"/>
          </a:xfrm>
          <a:prstGeom prst="rect">
            <a:avLst/>
          </a:prstGeom>
          <a:noFill/>
          <a:ln>
            <a:noFill/>
          </a:ln>
        </p:spPr>
        <p:txBody>
          <a:bodyPr spcFirstLastPara="1" wrap="square" lIns="0" tIns="44275" rIns="0" bIns="0" anchor="t" anchorCtr="0">
            <a:noAutofit/>
          </a:bodyPr>
          <a:lstStyle/>
          <a:p>
            <a:pPr marL="12600" lvl="0"/>
            <a:r>
              <a:rPr lang="en-IN" sz="2400" dirty="0">
                <a:latin typeface="Calibri"/>
                <a:ea typeface="Calibri"/>
                <a:cs typeface="Calibri"/>
                <a:sym typeface="Calibri"/>
              </a:rPr>
              <a:t>Prof. </a:t>
            </a:r>
            <a:r>
              <a:rPr lang="en-IN" sz="2400" dirty="0" err="1">
                <a:latin typeface="Calibri"/>
                <a:ea typeface="Calibri"/>
                <a:cs typeface="Calibri"/>
                <a:sym typeface="Calibri"/>
              </a:rPr>
              <a:t>Venkatesh</a:t>
            </a:r>
            <a:r>
              <a:rPr lang="en-IN" sz="2400" dirty="0">
                <a:latin typeface="Calibri"/>
                <a:ea typeface="Calibri"/>
                <a:cs typeface="Calibri"/>
                <a:sym typeface="Calibri"/>
              </a:rPr>
              <a:t> Prasad</a:t>
            </a:r>
            <a:endParaRPr lang="en-IN" sz="1800" dirty="0"/>
          </a:p>
          <a:p>
            <a:pPr marL="12600" lvl="0"/>
            <a:r>
              <a:rPr lang="en-IN" sz="2400" dirty="0">
                <a:latin typeface="Calibri"/>
                <a:ea typeface="Calibri"/>
                <a:cs typeface="Calibri"/>
                <a:sym typeface="Calibri"/>
              </a:rPr>
              <a:t>venkateshprasad@pes.edu </a:t>
            </a:r>
          </a:p>
          <a:p>
            <a:pPr marL="12600" marR="0" lvl="0" indent="0" algn="l" rtl="0">
              <a:lnSpc>
                <a:spcPct val="100000"/>
              </a:lnSpc>
              <a:spcBef>
                <a:spcPts val="0"/>
              </a:spcBef>
              <a:spcAft>
                <a:spcPts val="0"/>
              </a:spcAft>
              <a:buClr>
                <a:srgbClr val="000000"/>
              </a:buClr>
              <a:buSzPts val="2400"/>
              <a:buFont typeface="Arial"/>
              <a:buNone/>
            </a:pPr>
            <a:r>
              <a:rPr lang="en-IN" sz="2400" b="0" i="0" u="none" strike="noStrike" cap="none" dirty="0">
                <a:solidFill>
                  <a:srgbClr val="000000"/>
                </a:solidFill>
                <a:latin typeface="Calibri"/>
                <a:ea typeface="Calibri"/>
                <a:cs typeface="Calibri"/>
                <a:sym typeface="Calibri"/>
              </a:rPr>
              <a:t>Department of Computer Science</a:t>
            </a:r>
            <a:endParaRPr sz="1800" b="0" i="0" u="none" strike="noStrike" cap="none">
              <a:solidFill>
                <a:srgbClr val="000000"/>
              </a:solidFill>
              <a:latin typeface="Arial"/>
              <a:ea typeface="Arial"/>
              <a:cs typeface="Arial"/>
              <a:sym typeface="Arial"/>
            </a:endParaRPr>
          </a:p>
        </p:txBody>
      </p:sp>
      <p:sp>
        <p:nvSpPr>
          <p:cNvPr id="64" name="Google Shape;64;p1"/>
          <p:cNvSpPr/>
          <p:nvPr/>
        </p:nvSpPr>
        <p:spPr>
          <a:xfrm>
            <a:off x="313920" y="5489640"/>
            <a:ext cx="1062720" cy="1073520"/>
          </a:xfrm>
          <a:custGeom>
            <a:avLst/>
            <a:gdLst/>
            <a:ahLst/>
            <a:cxnLst/>
            <a:rect l="l" t="t" r="r" b="b"/>
            <a:pathLst>
              <a:path w="1067435" h="1078229" extrusionOk="0">
                <a:moveTo>
                  <a:pt x="1066901" y="1032446"/>
                </a:moveTo>
                <a:lnTo>
                  <a:pt x="45720" y="1032446"/>
                </a:lnTo>
                <a:lnTo>
                  <a:pt x="45720" y="0"/>
                </a:lnTo>
                <a:lnTo>
                  <a:pt x="0" y="0"/>
                </a:lnTo>
                <a:lnTo>
                  <a:pt x="0" y="1032446"/>
                </a:lnTo>
                <a:lnTo>
                  <a:pt x="0" y="1066901"/>
                </a:lnTo>
                <a:lnTo>
                  <a:pt x="0" y="1078166"/>
                </a:lnTo>
                <a:lnTo>
                  <a:pt x="1066901" y="1078166"/>
                </a:lnTo>
                <a:lnTo>
                  <a:pt x="1066901" y="1032446"/>
                </a:lnTo>
                <a:close/>
              </a:path>
            </a:pathLst>
          </a:custGeom>
          <a:solidFill>
            <a:srgbClr val="C55A11"/>
          </a:solidFill>
          <a:ln>
            <a:noFill/>
          </a:ln>
        </p:spPr>
      </p:sp>
      <p:sp>
        <p:nvSpPr>
          <p:cNvPr id="65" name="Google Shape;65;p1"/>
          <p:cNvSpPr/>
          <p:nvPr/>
        </p:nvSpPr>
        <p:spPr>
          <a:xfrm>
            <a:off x="4781880" y="4101120"/>
            <a:ext cx="5867640" cy="7560"/>
          </a:xfrm>
          <a:custGeom>
            <a:avLst/>
            <a:gdLst/>
            <a:ahLst/>
            <a:cxnLst/>
            <a:rect l="l" t="t" r="r" b="b"/>
            <a:pathLst>
              <a:path w="5872480" h="12064" extrusionOk="0">
                <a:moveTo>
                  <a:pt x="0" y="11493"/>
                </a:moveTo>
                <a:lnTo>
                  <a:pt x="5872226" y="0"/>
                </a:lnTo>
              </a:path>
            </a:pathLst>
          </a:custGeom>
          <a:noFill/>
          <a:ln w="38150" cap="flat" cmpd="sng">
            <a:solidFill>
              <a:srgbClr val="C55A11"/>
            </a:solidFill>
            <a:prstDash val="solid"/>
            <a:round/>
            <a:headEnd type="none" w="sm" len="sm"/>
            <a:tailEnd type="none" w="sm" len="sm"/>
          </a:ln>
        </p:spPr>
      </p:sp>
      <p:sp>
        <p:nvSpPr>
          <p:cNvPr id="66" name="Google Shape;66;p1"/>
          <p:cNvSpPr/>
          <p:nvPr/>
        </p:nvSpPr>
        <p:spPr>
          <a:xfrm>
            <a:off x="1747800" y="1608480"/>
            <a:ext cx="2364480" cy="354564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
          <p:cNvSpPr/>
          <p:nvPr/>
        </p:nvSpPr>
        <p:spPr>
          <a:xfrm>
            <a:off x="10855800" y="266040"/>
            <a:ext cx="1062720" cy="1073520"/>
          </a:xfrm>
          <a:custGeom>
            <a:avLst/>
            <a:gdLst/>
            <a:ahLst/>
            <a:cxnLst/>
            <a:rect l="l" t="t" r="r" b="b"/>
            <a:pathLst>
              <a:path w="1067434" h="1078230" extrusionOk="0">
                <a:moveTo>
                  <a:pt x="1066888" y="0"/>
                </a:moveTo>
                <a:lnTo>
                  <a:pt x="0" y="0"/>
                </a:lnTo>
                <a:lnTo>
                  <a:pt x="0" y="45720"/>
                </a:lnTo>
                <a:lnTo>
                  <a:pt x="1021168" y="45720"/>
                </a:lnTo>
                <a:lnTo>
                  <a:pt x="1021168" y="1078141"/>
                </a:lnTo>
                <a:lnTo>
                  <a:pt x="1066888" y="1078141"/>
                </a:lnTo>
                <a:lnTo>
                  <a:pt x="1066888" y="45720"/>
                </a:lnTo>
                <a:lnTo>
                  <a:pt x="1066888" y="11252"/>
                </a:lnTo>
                <a:lnTo>
                  <a:pt x="1066888" y="0"/>
                </a:lnTo>
                <a:close/>
              </a:path>
            </a:pathLst>
          </a:custGeom>
          <a:solidFill>
            <a:srgbClr val="C55A11"/>
          </a:solidFill>
          <a:ln>
            <a:noFill/>
          </a:ln>
        </p:spPr>
      </p:sp>
      <p:sp>
        <p:nvSpPr>
          <p:cNvPr id="68" name="Google Shape;68;p1"/>
          <p:cNvSpPr/>
          <p:nvPr/>
        </p:nvSpPr>
        <p:spPr>
          <a:xfrm>
            <a:off x="10501920" y="470880"/>
            <a:ext cx="1284480" cy="1658520"/>
          </a:xfrm>
          <a:custGeom>
            <a:avLst/>
            <a:gdLst/>
            <a:ahLst/>
            <a:cxnLst/>
            <a:rect l="l" t="t" r="r" b="b"/>
            <a:pathLst>
              <a:path w="1289050" h="1663064" extrusionOk="0">
                <a:moveTo>
                  <a:pt x="1288478" y="0"/>
                </a:moveTo>
                <a:lnTo>
                  <a:pt x="0" y="0"/>
                </a:lnTo>
                <a:lnTo>
                  <a:pt x="0" y="1662544"/>
                </a:lnTo>
                <a:lnTo>
                  <a:pt x="1288478" y="1662544"/>
                </a:lnTo>
                <a:lnTo>
                  <a:pt x="1288478" y="0"/>
                </a:lnTo>
                <a:close/>
              </a:path>
            </a:pathLst>
          </a:custGeom>
          <a:solidFill>
            <a:srgbClr val="FFFFFF"/>
          </a:solidFill>
          <a:ln>
            <a:noFill/>
          </a:ln>
        </p:spPr>
      </p:sp>
      <p:sp>
        <p:nvSpPr>
          <p:cNvPr id="69" name="Google Shape;69;p1"/>
          <p:cNvSpPr/>
          <p:nvPr/>
        </p:nvSpPr>
        <p:spPr>
          <a:xfrm>
            <a:off x="180000" y="152280"/>
            <a:ext cx="7005600" cy="1048680"/>
          </a:xfrm>
          <a:custGeom>
            <a:avLst/>
            <a:gdLst/>
            <a:ahLst/>
            <a:cxnLst/>
            <a:rect l="l" t="t" r="r" b="b"/>
            <a:pathLst>
              <a:path w="7010400" h="1053465" extrusionOk="0">
                <a:moveTo>
                  <a:pt x="7010400" y="0"/>
                </a:moveTo>
                <a:lnTo>
                  <a:pt x="0" y="0"/>
                </a:lnTo>
                <a:lnTo>
                  <a:pt x="0" y="1052944"/>
                </a:lnTo>
                <a:lnTo>
                  <a:pt x="7010400" y="1052944"/>
                </a:lnTo>
                <a:lnTo>
                  <a:pt x="7010400" y="0"/>
                </a:lnTo>
                <a:close/>
              </a:path>
            </a:pathLst>
          </a:custGeom>
          <a:solidFill>
            <a:srgbClr val="FFFFFF"/>
          </a:solidFill>
          <a:ln>
            <a:noFill/>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bc2c13a307_0_48"/>
          <p:cNvSpPr txBox="1"/>
          <p:nvPr/>
        </p:nvSpPr>
        <p:spPr>
          <a:xfrm>
            <a:off x="401725" y="401725"/>
            <a:ext cx="8737500" cy="50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100"/>
              <a:buFont typeface="Arial"/>
              <a:buNone/>
            </a:pPr>
            <a:r>
              <a:rPr lang="en-IN" sz="2100" b="1">
                <a:solidFill>
                  <a:srgbClr val="980000"/>
                </a:solidFill>
              </a:rPr>
              <a:t>STEPS IN INTEGRATION TESTING</a:t>
            </a:r>
            <a:endParaRPr sz="2100" b="1" i="0" u="none" strike="noStrike" cap="none">
              <a:solidFill>
                <a:srgbClr val="980000"/>
              </a:solidFill>
              <a:latin typeface="Arial"/>
              <a:ea typeface="Arial"/>
              <a:cs typeface="Arial"/>
              <a:sym typeface="Arial"/>
            </a:endParaRPr>
          </a:p>
        </p:txBody>
      </p:sp>
      <p:sp>
        <p:nvSpPr>
          <p:cNvPr id="159" name="Google Shape;159;gbc2c13a307_0_48"/>
          <p:cNvSpPr txBox="1"/>
          <p:nvPr/>
        </p:nvSpPr>
        <p:spPr>
          <a:xfrm>
            <a:off x="592075" y="1052550"/>
            <a:ext cx="9785400" cy="409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0" lvl="0" indent="0" algn="l" rtl="0">
              <a:spcBef>
                <a:spcPts val="0"/>
              </a:spcBef>
              <a:spcAft>
                <a:spcPts val="0"/>
              </a:spcAft>
              <a:buNone/>
            </a:pPr>
            <a:r>
              <a:rPr lang="en-IN" sz="2400"/>
              <a:t>Step 1: Create Test Cases and Test Data </a:t>
            </a:r>
            <a:endParaRPr sz="2400"/>
          </a:p>
          <a:p>
            <a:pPr marL="0" lvl="0" indent="0" algn="l" rtl="0">
              <a:spcBef>
                <a:spcPts val="0"/>
              </a:spcBef>
              <a:spcAft>
                <a:spcPts val="0"/>
              </a:spcAft>
              <a:buNone/>
            </a:pPr>
            <a:r>
              <a:rPr lang="en-IN" sz="2400"/>
              <a:t>Step 2: Create a Test Plan </a:t>
            </a:r>
            <a:endParaRPr sz="2400"/>
          </a:p>
          <a:p>
            <a:pPr marL="0" lvl="0" indent="0" algn="l" rtl="0">
              <a:spcBef>
                <a:spcPts val="0"/>
              </a:spcBef>
              <a:spcAft>
                <a:spcPts val="0"/>
              </a:spcAft>
              <a:buNone/>
            </a:pPr>
            <a:r>
              <a:rPr lang="en-IN" sz="2400"/>
              <a:t>Step 3: Once the planned components have been integrated, setup along with environment</a:t>
            </a:r>
            <a:endParaRPr sz="2400"/>
          </a:p>
          <a:p>
            <a:pPr marL="0" lvl="0" indent="0" algn="l" rtl="0">
              <a:spcBef>
                <a:spcPts val="0"/>
              </a:spcBef>
              <a:spcAft>
                <a:spcPts val="0"/>
              </a:spcAft>
              <a:buNone/>
            </a:pPr>
            <a:r>
              <a:rPr lang="en-IN" sz="2400"/>
              <a:t>Step 4: Execute the test cases </a:t>
            </a:r>
            <a:endParaRPr sz="2400"/>
          </a:p>
          <a:p>
            <a:pPr marL="0" lvl="0" indent="0" algn="l" rtl="0">
              <a:spcBef>
                <a:spcPts val="0"/>
              </a:spcBef>
              <a:spcAft>
                <a:spcPts val="0"/>
              </a:spcAft>
              <a:buNone/>
            </a:pPr>
            <a:r>
              <a:rPr lang="en-IN" sz="2400"/>
              <a:t>Step 5: Report results</a:t>
            </a:r>
            <a:endParaRPr sz="2400"/>
          </a:p>
          <a:p>
            <a:pPr marL="0" lvl="0" indent="0" algn="l" rtl="0">
              <a:spcBef>
                <a:spcPts val="0"/>
              </a:spcBef>
              <a:spcAft>
                <a:spcPts val="0"/>
              </a:spcAft>
              <a:buNone/>
            </a:pPr>
            <a:r>
              <a:rPr lang="en-IN" sz="2400"/>
              <a:t>Step 6: Repeat steps 4 &amp; 5 when required – if defects </a:t>
            </a:r>
            <a:endParaRPr sz="2400"/>
          </a:p>
          <a:p>
            <a:pPr marL="0" lvl="0" indent="0" algn="l" rtl="0">
              <a:spcBef>
                <a:spcPts val="0"/>
              </a:spcBef>
              <a:spcAft>
                <a:spcPts val="0"/>
              </a:spcAft>
              <a:buNone/>
            </a:pPr>
            <a:r>
              <a:rPr lang="en-IN" sz="2400"/>
              <a:t>Step 7: Repeat the above test until all the components have been successfully integrated </a:t>
            </a:r>
            <a:endParaRPr sz="2400"/>
          </a:p>
          <a:p>
            <a:pPr marL="0" lvl="0" indent="0" algn="l" rtl="0">
              <a:spcBef>
                <a:spcPts val="0"/>
              </a:spcBef>
              <a:spcAft>
                <a:spcPts val="0"/>
              </a:spcAft>
              <a:buNone/>
            </a:pPr>
            <a:r>
              <a:rPr lang="en-IN" sz="2400"/>
              <a:t>Other: Use automation – tools/scripts – where appropriate</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b7d30ab385_0_56"/>
          <p:cNvSpPr/>
          <p:nvPr/>
        </p:nvSpPr>
        <p:spPr>
          <a:xfrm>
            <a:off x="-9360" y="1277640"/>
            <a:ext cx="300" cy="53599"/>
          </a:xfrm>
          <a:custGeom>
            <a:avLst/>
            <a:gdLst/>
            <a:ahLst/>
            <a:cxnLst/>
            <a:rect l="l" t="t" r="r" b="b"/>
            <a:pathLst>
              <a:path w="120000" h="58419" extrusionOk="0">
                <a:moveTo>
                  <a:pt x="0" y="0"/>
                </a:moveTo>
                <a:lnTo>
                  <a:pt x="0" y="58008"/>
                </a:lnTo>
              </a:path>
            </a:pathLst>
          </a:custGeom>
          <a:noFill/>
          <a:ln w="19075" cap="flat" cmpd="sng">
            <a:solidFill>
              <a:srgbClr val="C55A11"/>
            </a:solidFill>
            <a:prstDash val="solid"/>
            <a:round/>
            <a:headEnd type="none" w="sm" len="sm"/>
            <a:tailEnd type="none" w="sm" len="sm"/>
          </a:ln>
        </p:spPr>
      </p:sp>
      <p:sp>
        <p:nvSpPr>
          <p:cNvPr id="165" name="Google Shape;165;gb7d30ab385_0_56"/>
          <p:cNvSpPr/>
          <p:nvPr/>
        </p:nvSpPr>
        <p:spPr>
          <a:xfrm>
            <a:off x="484560" y="353880"/>
            <a:ext cx="6329400" cy="574200"/>
          </a:xfrm>
          <a:prstGeom prst="rect">
            <a:avLst/>
          </a:prstGeom>
          <a:noFill/>
          <a:ln>
            <a:noFill/>
          </a:ln>
        </p:spPr>
        <p:txBody>
          <a:bodyPr spcFirstLastPara="1" wrap="square" lIns="0" tIns="0" rIns="0" bIns="0" anchor="t" anchorCtr="0">
            <a:noAutofit/>
          </a:bodyPr>
          <a:lstStyle/>
          <a:p>
            <a:pPr marL="0" marR="0" lvl="0" indent="0" algn="l" rtl="0">
              <a:lnSpc>
                <a:spcPct val="33500"/>
              </a:lnSpc>
              <a:spcBef>
                <a:spcPts val="0"/>
              </a:spcBef>
              <a:spcAft>
                <a:spcPts val="0"/>
              </a:spcAft>
              <a:buClr>
                <a:srgbClr val="000000"/>
              </a:buClr>
              <a:buSzPts val="2400"/>
              <a:buFont typeface="Arial"/>
              <a:buNone/>
            </a:pPr>
            <a:r>
              <a:rPr lang="en-IN" sz="2400" b="1" i="0" u="none" strike="noStrike" cap="none">
                <a:solidFill>
                  <a:srgbClr val="2F5597"/>
                </a:solidFill>
                <a:latin typeface="Calibri"/>
                <a:ea typeface="Calibri"/>
                <a:cs typeface="Calibri"/>
                <a:sym typeface="Calibri"/>
              </a:rPr>
              <a:t>OBJECT ORIENTED MODELLING &amp; DESIGN (OOMD)</a:t>
            </a:r>
            <a:endParaRPr sz="1800" b="0" i="0" u="none" strike="noStrike" cap="none">
              <a:solidFill>
                <a:srgbClr val="000000"/>
              </a:solidFill>
              <a:latin typeface="Arial"/>
              <a:ea typeface="Arial"/>
              <a:cs typeface="Arial"/>
              <a:sym typeface="Arial"/>
            </a:endParaRPr>
          </a:p>
        </p:txBody>
      </p:sp>
      <p:sp>
        <p:nvSpPr>
          <p:cNvPr id="166" name="Google Shape;166;gb7d30ab385_0_56"/>
          <p:cNvSpPr/>
          <p:nvPr/>
        </p:nvSpPr>
        <p:spPr>
          <a:xfrm>
            <a:off x="4860720" y="3393000"/>
            <a:ext cx="5711700" cy="557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gb7d30ab385_0_56"/>
          <p:cNvSpPr/>
          <p:nvPr/>
        </p:nvSpPr>
        <p:spPr>
          <a:xfrm>
            <a:off x="4781875" y="3084150"/>
            <a:ext cx="5718900" cy="729000"/>
          </a:xfrm>
          <a:prstGeom prst="rect">
            <a:avLst/>
          </a:prstGeom>
          <a:noFill/>
          <a:ln>
            <a:noFill/>
          </a:ln>
        </p:spPr>
        <p:txBody>
          <a:bodyPr spcFirstLastPara="1" wrap="square" lIns="0" tIns="12600" rIns="0" bIns="0" anchor="t" anchorCtr="0">
            <a:noAutofit/>
          </a:bodyPr>
          <a:lstStyle/>
          <a:p>
            <a:pPr marL="12599" marR="0" lvl="0" indent="0" algn="l" rtl="0">
              <a:lnSpc>
                <a:spcPct val="100000"/>
              </a:lnSpc>
              <a:spcBef>
                <a:spcPts val="0"/>
              </a:spcBef>
              <a:spcAft>
                <a:spcPts val="0"/>
              </a:spcAft>
              <a:buClr>
                <a:srgbClr val="000000"/>
              </a:buClr>
              <a:buSzPts val="2500"/>
              <a:buFont typeface="Arial"/>
              <a:buNone/>
            </a:pPr>
            <a:r>
              <a:rPr lang="en-IN" sz="3600" b="1" i="0" u="none" strike="noStrike" cap="none">
                <a:solidFill>
                  <a:srgbClr val="C55A11"/>
                </a:solidFill>
                <a:latin typeface="Calibri"/>
                <a:ea typeface="Calibri"/>
                <a:cs typeface="Calibri"/>
                <a:sym typeface="Calibri"/>
              </a:rPr>
              <a:t>THANK YOU</a:t>
            </a:r>
            <a:endParaRPr sz="2500" b="1" i="0" u="none" strike="noStrike" cap="none">
              <a:solidFill>
                <a:srgbClr val="C55A11"/>
              </a:solidFill>
              <a:latin typeface="Calibri"/>
              <a:ea typeface="Calibri"/>
              <a:cs typeface="Calibri"/>
              <a:sym typeface="Calibri"/>
            </a:endParaRPr>
          </a:p>
        </p:txBody>
      </p:sp>
      <p:sp>
        <p:nvSpPr>
          <p:cNvPr id="168" name="Google Shape;168;gb7d30ab385_0_56"/>
          <p:cNvSpPr/>
          <p:nvPr/>
        </p:nvSpPr>
        <p:spPr>
          <a:xfrm>
            <a:off x="4860727" y="4396675"/>
            <a:ext cx="5867700" cy="1534200"/>
          </a:xfrm>
          <a:prstGeom prst="rect">
            <a:avLst/>
          </a:prstGeom>
          <a:noFill/>
          <a:ln>
            <a:noFill/>
          </a:ln>
        </p:spPr>
        <p:txBody>
          <a:bodyPr spcFirstLastPara="1" wrap="square" lIns="0" tIns="44275" rIns="0" bIns="0" anchor="t" anchorCtr="0">
            <a:noAutofit/>
          </a:bodyPr>
          <a:lstStyle/>
          <a:p>
            <a:pPr marL="12600" lvl="0"/>
            <a:r>
              <a:rPr lang="en-IN" sz="2400" dirty="0">
                <a:latin typeface="Calibri"/>
                <a:ea typeface="Calibri"/>
                <a:cs typeface="Calibri"/>
                <a:sym typeface="Calibri"/>
              </a:rPr>
              <a:t>Prof. </a:t>
            </a:r>
            <a:r>
              <a:rPr lang="en-IN" sz="2400" dirty="0" err="1">
                <a:latin typeface="Calibri"/>
                <a:ea typeface="Calibri"/>
                <a:cs typeface="Calibri"/>
                <a:sym typeface="Calibri"/>
              </a:rPr>
              <a:t>Venkatesh</a:t>
            </a:r>
            <a:r>
              <a:rPr lang="en-IN" sz="2400" dirty="0">
                <a:latin typeface="Calibri"/>
                <a:ea typeface="Calibri"/>
                <a:cs typeface="Calibri"/>
                <a:sym typeface="Calibri"/>
              </a:rPr>
              <a:t> Prasad</a:t>
            </a:r>
            <a:endParaRPr lang="en-IN" sz="1800" dirty="0"/>
          </a:p>
          <a:p>
            <a:pPr marL="12600" lvl="0"/>
            <a:r>
              <a:rPr lang="en-IN" sz="2400" dirty="0">
                <a:latin typeface="Calibri"/>
                <a:ea typeface="Calibri"/>
                <a:cs typeface="Calibri"/>
                <a:sym typeface="Calibri"/>
              </a:rPr>
              <a:t>venkateshprasad@pes.edu </a:t>
            </a:r>
          </a:p>
          <a:p>
            <a:pPr marL="12600" lvl="0"/>
            <a:r>
              <a:rPr lang="en-IN" sz="2400" b="0" i="0" u="none" strike="noStrike" cap="none" dirty="0">
                <a:solidFill>
                  <a:srgbClr val="000000"/>
                </a:solidFill>
                <a:latin typeface="Calibri"/>
                <a:ea typeface="Calibri"/>
                <a:cs typeface="Calibri"/>
                <a:sym typeface="Calibri"/>
              </a:rPr>
              <a:t>Department of Computer Science</a:t>
            </a:r>
            <a:endParaRPr sz="1800" b="0" i="0" u="none" strike="noStrike" cap="none">
              <a:solidFill>
                <a:srgbClr val="000000"/>
              </a:solidFill>
              <a:latin typeface="Arial"/>
              <a:ea typeface="Arial"/>
              <a:cs typeface="Arial"/>
              <a:sym typeface="Arial"/>
            </a:endParaRPr>
          </a:p>
        </p:txBody>
      </p:sp>
      <p:sp>
        <p:nvSpPr>
          <p:cNvPr id="169" name="Google Shape;169;gb7d30ab385_0_56"/>
          <p:cNvSpPr/>
          <p:nvPr/>
        </p:nvSpPr>
        <p:spPr>
          <a:xfrm>
            <a:off x="313920" y="5489640"/>
            <a:ext cx="1062098" cy="1072838"/>
          </a:xfrm>
          <a:custGeom>
            <a:avLst/>
            <a:gdLst/>
            <a:ahLst/>
            <a:cxnLst/>
            <a:rect l="l" t="t" r="r" b="b"/>
            <a:pathLst>
              <a:path w="1067435" h="1078229" extrusionOk="0">
                <a:moveTo>
                  <a:pt x="1066901" y="1032446"/>
                </a:moveTo>
                <a:lnTo>
                  <a:pt x="45720" y="1032446"/>
                </a:lnTo>
                <a:lnTo>
                  <a:pt x="45720" y="0"/>
                </a:lnTo>
                <a:lnTo>
                  <a:pt x="0" y="0"/>
                </a:lnTo>
                <a:lnTo>
                  <a:pt x="0" y="1032446"/>
                </a:lnTo>
                <a:lnTo>
                  <a:pt x="0" y="1066901"/>
                </a:lnTo>
                <a:lnTo>
                  <a:pt x="0" y="1078166"/>
                </a:lnTo>
                <a:lnTo>
                  <a:pt x="1066901" y="1078166"/>
                </a:lnTo>
                <a:lnTo>
                  <a:pt x="1066901" y="1032446"/>
                </a:lnTo>
                <a:close/>
              </a:path>
            </a:pathLst>
          </a:custGeom>
          <a:solidFill>
            <a:srgbClr val="C55A11"/>
          </a:solidFill>
          <a:ln>
            <a:noFill/>
          </a:ln>
        </p:spPr>
      </p:sp>
      <p:sp>
        <p:nvSpPr>
          <p:cNvPr id="170" name="Google Shape;170;gb7d30ab385_0_56"/>
          <p:cNvSpPr/>
          <p:nvPr/>
        </p:nvSpPr>
        <p:spPr>
          <a:xfrm>
            <a:off x="4781880" y="4101120"/>
            <a:ext cx="5872480" cy="7570"/>
          </a:xfrm>
          <a:custGeom>
            <a:avLst/>
            <a:gdLst/>
            <a:ahLst/>
            <a:cxnLst/>
            <a:rect l="l" t="t" r="r" b="b"/>
            <a:pathLst>
              <a:path w="5872480" h="12064" extrusionOk="0">
                <a:moveTo>
                  <a:pt x="0" y="11493"/>
                </a:moveTo>
                <a:lnTo>
                  <a:pt x="5872226" y="0"/>
                </a:lnTo>
              </a:path>
            </a:pathLst>
          </a:custGeom>
          <a:noFill/>
          <a:ln w="38150" cap="flat" cmpd="sng">
            <a:solidFill>
              <a:srgbClr val="C55A11"/>
            </a:solidFill>
            <a:prstDash val="solid"/>
            <a:round/>
            <a:headEnd type="none" w="sm" len="sm"/>
            <a:tailEnd type="none" w="sm" len="sm"/>
          </a:ln>
        </p:spPr>
      </p:sp>
      <p:sp>
        <p:nvSpPr>
          <p:cNvPr id="171" name="Google Shape;171;gb7d30ab385_0_56"/>
          <p:cNvSpPr/>
          <p:nvPr/>
        </p:nvSpPr>
        <p:spPr>
          <a:xfrm>
            <a:off x="1747800" y="1608480"/>
            <a:ext cx="2364600" cy="35457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gb7d30ab385_0_56"/>
          <p:cNvSpPr/>
          <p:nvPr/>
        </p:nvSpPr>
        <p:spPr>
          <a:xfrm>
            <a:off x="10855800" y="266040"/>
            <a:ext cx="1062097" cy="1072839"/>
          </a:xfrm>
          <a:custGeom>
            <a:avLst/>
            <a:gdLst/>
            <a:ahLst/>
            <a:cxnLst/>
            <a:rect l="l" t="t" r="r" b="b"/>
            <a:pathLst>
              <a:path w="1067434" h="1078230" extrusionOk="0">
                <a:moveTo>
                  <a:pt x="1066888" y="0"/>
                </a:moveTo>
                <a:lnTo>
                  <a:pt x="0" y="0"/>
                </a:lnTo>
                <a:lnTo>
                  <a:pt x="0" y="45720"/>
                </a:lnTo>
                <a:lnTo>
                  <a:pt x="1021168" y="45720"/>
                </a:lnTo>
                <a:lnTo>
                  <a:pt x="1021168" y="1078141"/>
                </a:lnTo>
                <a:lnTo>
                  <a:pt x="1066888" y="1078141"/>
                </a:lnTo>
                <a:lnTo>
                  <a:pt x="1066888" y="45720"/>
                </a:lnTo>
                <a:lnTo>
                  <a:pt x="1066888" y="11252"/>
                </a:lnTo>
                <a:lnTo>
                  <a:pt x="1066888" y="0"/>
                </a:lnTo>
                <a:close/>
              </a:path>
            </a:pathLst>
          </a:custGeom>
          <a:solidFill>
            <a:srgbClr val="C55A11"/>
          </a:solidFill>
          <a:ln>
            <a:noFill/>
          </a:ln>
        </p:spPr>
      </p:sp>
      <p:sp>
        <p:nvSpPr>
          <p:cNvPr id="173" name="Google Shape;173;gb7d30ab385_0_56"/>
          <p:cNvSpPr/>
          <p:nvPr/>
        </p:nvSpPr>
        <p:spPr>
          <a:xfrm>
            <a:off x="10501920" y="470880"/>
            <a:ext cx="1285827" cy="1658906"/>
          </a:xfrm>
          <a:custGeom>
            <a:avLst/>
            <a:gdLst/>
            <a:ahLst/>
            <a:cxnLst/>
            <a:rect l="l" t="t" r="r" b="b"/>
            <a:pathLst>
              <a:path w="1289050" h="1663064" extrusionOk="0">
                <a:moveTo>
                  <a:pt x="1288478" y="0"/>
                </a:moveTo>
                <a:lnTo>
                  <a:pt x="0" y="0"/>
                </a:lnTo>
                <a:lnTo>
                  <a:pt x="0" y="1662544"/>
                </a:lnTo>
                <a:lnTo>
                  <a:pt x="1288478" y="1662544"/>
                </a:lnTo>
                <a:lnTo>
                  <a:pt x="1288478" y="0"/>
                </a:lnTo>
                <a:close/>
              </a:path>
            </a:pathLst>
          </a:custGeom>
          <a:solidFill>
            <a:srgbClr val="FFFFFF"/>
          </a:solidFill>
          <a:ln>
            <a:noFill/>
          </a:ln>
        </p:spPr>
      </p:sp>
      <p:sp>
        <p:nvSpPr>
          <p:cNvPr id="174" name="Google Shape;174;gb7d30ab385_0_56"/>
          <p:cNvSpPr/>
          <p:nvPr/>
        </p:nvSpPr>
        <p:spPr>
          <a:xfrm>
            <a:off x="180000" y="152280"/>
            <a:ext cx="7010400" cy="1048198"/>
          </a:xfrm>
          <a:custGeom>
            <a:avLst/>
            <a:gdLst/>
            <a:ahLst/>
            <a:cxnLst/>
            <a:rect l="l" t="t" r="r" b="b"/>
            <a:pathLst>
              <a:path w="7010400" h="1053465" extrusionOk="0">
                <a:moveTo>
                  <a:pt x="7010400" y="0"/>
                </a:moveTo>
                <a:lnTo>
                  <a:pt x="0" y="0"/>
                </a:lnTo>
                <a:lnTo>
                  <a:pt x="0" y="1052944"/>
                </a:lnTo>
                <a:lnTo>
                  <a:pt x="7010400" y="1052944"/>
                </a:lnTo>
                <a:lnTo>
                  <a:pt x="7010400" y="0"/>
                </a:lnTo>
                <a:close/>
              </a:path>
            </a:pathLst>
          </a:custGeom>
          <a:solidFill>
            <a:srgbClr val="FFFFFF"/>
          </a:solidFill>
          <a:ln>
            <a:noFill/>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3332aca9638571f3_0"/>
          <p:cNvSpPr txBox="1"/>
          <p:nvPr/>
        </p:nvSpPr>
        <p:spPr>
          <a:xfrm>
            <a:off x="200850" y="989950"/>
            <a:ext cx="10430400" cy="48780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000000"/>
              </a:solidFill>
              <a:latin typeface="Arial"/>
              <a:ea typeface="Arial"/>
              <a:cs typeface="Arial"/>
              <a:sym typeface="Arial"/>
            </a:endParaRPr>
          </a:p>
        </p:txBody>
      </p:sp>
      <p:sp>
        <p:nvSpPr>
          <p:cNvPr id="102" name="Google Shape;102;g3332aca9638571f3_0"/>
          <p:cNvSpPr txBox="1"/>
          <p:nvPr/>
        </p:nvSpPr>
        <p:spPr>
          <a:xfrm>
            <a:off x="401725" y="401725"/>
            <a:ext cx="8737500" cy="507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IN" sz="2100" b="1" i="0" u="none" strike="noStrike" cap="none">
                <a:solidFill>
                  <a:srgbClr val="980000"/>
                </a:solidFill>
                <a:latin typeface="Arial"/>
                <a:ea typeface="Arial"/>
                <a:cs typeface="Arial"/>
                <a:sym typeface="Arial"/>
              </a:rPr>
              <a:t>BI-DIRECTIONAL INTEGRATION</a:t>
            </a:r>
            <a:endParaRPr sz="2100" b="1" i="0" u="none" strike="noStrike" cap="none">
              <a:solidFill>
                <a:srgbClr val="980000"/>
              </a:solidFill>
              <a:latin typeface="Arial"/>
              <a:ea typeface="Arial"/>
              <a:cs typeface="Arial"/>
              <a:sym typeface="Arial"/>
            </a:endParaRPr>
          </a:p>
        </p:txBody>
      </p:sp>
      <p:pic>
        <p:nvPicPr>
          <p:cNvPr id="103" name="Google Shape;103;g3332aca9638571f3_0"/>
          <p:cNvPicPr preferRelativeResize="0"/>
          <p:nvPr/>
        </p:nvPicPr>
        <p:blipFill rotWithShape="1">
          <a:blip r:embed="rId3">
            <a:alphaModFix/>
          </a:blip>
          <a:srcRect/>
          <a:stretch/>
        </p:blipFill>
        <p:spPr>
          <a:xfrm>
            <a:off x="582700" y="1157300"/>
            <a:ext cx="9820824" cy="5251275"/>
          </a:xfrm>
          <a:prstGeom prst="rect">
            <a:avLst/>
          </a:prstGeom>
          <a:noFill/>
          <a:ln>
            <a:noFill/>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3332aca9638571f3_6"/>
          <p:cNvSpPr txBox="1"/>
          <p:nvPr/>
        </p:nvSpPr>
        <p:spPr>
          <a:xfrm>
            <a:off x="200850" y="989950"/>
            <a:ext cx="10430400" cy="4878000"/>
          </a:xfrm>
          <a:prstGeom prst="rect">
            <a:avLst/>
          </a:prstGeom>
          <a:noFill/>
          <a:ln>
            <a:noFill/>
          </a:ln>
        </p:spPr>
        <p:txBody>
          <a:bodyPr spcFirstLastPara="1" wrap="square" lIns="91425" tIns="91425" rIns="91425" bIns="91425" anchor="t" anchorCtr="0">
            <a:noAutofit/>
          </a:bodyPr>
          <a:lstStyle/>
          <a:p>
            <a:pPr marL="914400" marR="0" lvl="1" indent="-361950" algn="l" rtl="0">
              <a:lnSpc>
                <a:spcPct val="100000"/>
              </a:lnSpc>
              <a:spcBef>
                <a:spcPts val="0"/>
              </a:spcBef>
              <a:spcAft>
                <a:spcPts val="0"/>
              </a:spcAft>
              <a:buClr>
                <a:srgbClr val="000000"/>
              </a:buClr>
              <a:buSzPts val="2100"/>
              <a:buFont typeface="Arial"/>
              <a:buChar char="○"/>
            </a:pPr>
            <a:r>
              <a:rPr lang="en-IN" sz="2100"/>
              <a:t>Combination of Top-down &amp; Bottom up.</a:t>
            </a:r>
            <a:endParaRPr sz="2100"/>
          </a:p>
          <a:p>
            <a:pPr marL="914400" marR="0" lvl="1" indent="-361950" algn="l" rtl="0">
              <a:lnSpc>
                <a:spcPct val="100000"/>
              </a:lnSpc>
              <a:spcBef>
                <a:spcPts val="0"/>
              </a:spcBef>
              <a:spcAft>
                <a:spcPts val="0"/>
              </a:spcAft>
              <a:buSzPts val="2100"/>
              <a:buChar char="○"/>
            </a:pPr>
            <a:r>
              <a:rPr lang="en-IN" sz="2100"/>
              <a:t>Individual components are separately tested.</a:t>
            </a:r>
            <a:endParaRPr sz="2100"/>
          </a:p>
          <a:p>
            <a:pPr marL="914400" marR="0" lvl="1" indent="-361950" algn="l" rtl="0">
              <a:lnSpc>
                <a:spcPct val="100000"/>
              </a:lnSpc>
              <a:spcBef>
                <a:spcPts val="0"/>
              </a:spcBef>
              <a:spcAft>
                <a:spcPts val="0"/>
              </a:spcAft>
              <a:buSzPts val="2100"/>
              <a:buChar char="○"/>
            </a:pPr>
            <a:r>
              <a:rPr lang="en-IN" sz="2100"/>
              <a:t>Bi-Direction integration is done with use of Drivers &amp; Stubs.</a:t>
            </a:r>
            <a:endParaRPr sz="2100"/>
          </a:p>
          <a:p>
            <a:pPr marL="914400" marR="0" lvl="1" indent="-361950" algn="l" rtl="0">
              <a:lnSpc>
                <a:spcPct val="100000"/>
              </a:lnSpc>
              <a:spcBef>
                <a:spcPts val="0"/>
              </a:spcBef>
              <a:spcAft>
                <a:spcPts val="0"/>
              </a:spcAft>
              <a:buSzPts val="2100"/>
              <a:buChar char="○"/>
            </a:pPr>
            <a:r>
              <a:rPr lang="en-IN" sz="2100"/>
              <a:t>Drive - Upstream connectivity.</a:t>
            </a:r>
            <a:endParaRPr sz="2100"/>
          </a:p>
          <a:p>
            <a:pPr marL="914400" marR="0" lvl="1" indent="-361950" algn="l" rtl="0">
              <a:lnSpc>
                <a:spcPct val="100000"/>
              </a:lnSpc>
              <a:spcBef>
                <a:spcPts val="0"/>
              </a:spcBef>
              <a:spcAft>
                <a:spcPts val="0"/>
              </a:spcAft>
              <a:buSzPts val="2100"/>
              <a:buChar char="○"/>
            </a:pPr>
            <a:r>
              <a:rPr lang="en-IN" sz="2100"/>
              <a:t>Stubs - Downstream connectivity.</a:t>
            </a:r>
            <a:endParaRPr sz="2100"/>
          </a:p>
          <a:p>
            <a:pPr marL="914400" marR="0" lvl="1" indent="-361950" algn="l" rtl="0">
              <a:lnSpc>
                <a:spcPct val="100000"/>
              </a:lnSpc>
              <a:spcBef>
                <a:spcPts val="0"/>
              </a:spcBef>
              <a:spcAft>
                <a:spcPts val="0"/>
              </a:spcAft>
              <a:buSzPts val="2100"/>
              <a:buChar char="○"/>
            </a:pPr>
            <a:r>
              <a:rPr lang="en-IN" sz="2100"/>
              <a:t>Drivers &amp; stubs are discarded after integration testing.</a:t>
            </a:r>
            <a:endParaRPr sz="2100"/>
          </a:p>
          <a:p>
            <a:pPr marL="914400" marR="0" lvl="1" indent="-361950" algn="l" rtl="0">
              <a:lnSpc>
                <a:spcPct val="100000"/>
              </a:lnSpc>
              <a:spcBef>
                <a:spcPts val="0"/>
              </a:spcBef>
              <a:spcAft>
                <a:spcPts val="0"/>
              </a:spcAft>
              <a:buSzPts val="2100"/>
              <a:buChar char="○"/>
            </a:pPr>
            <a:r>
              <a:rPr lang="en-IN" sz="2100"/>
              <a:t>Sandwich Integration - </a:t>
            </a:r>
            <a:r>
              <a:rPr lang="en-IN" sz="2100">
                <a:solidFill>
                  <a:srgbClr val="202124"/>
                </a:solidFill>
                <a:highlight>
                  <a:srgbClr val="FFFFFF"/>
                </a:highlight>
              </a:rPr>
              <a:t>is the combination of bottom-up approach and top-down approach, so it uses the advantage of both bottom up approach and top down approach. Initially it uses the stubs and drivers where stubs simulate the behaviour ogf missing component.</a:t>
            </a:r>
            <a:endParaRPr sz="2100"/>
          </a:p>
        </p:txBody>
      </p:sp>
      <p:sp>
        <p:nvSpPr>
          <p:cNvPr id="109" name="Google Shape;109;g3332aca9638571f3_6"/>
          <p:cNvSpPr txBox="1"/>
          <p:nvPr/>
        </p:nvSpPr>
        <p:spPr>
          <a:xfrm>
            <a:off x="401725" y="401725"/>
            <a:ext cx="8737500" cy="507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IN" sz="2100" b="1">
                <a:solidFill>
                  <a:srgbClr val="980000"/>
                </a:solidFill>
              </a:rPr>
              <a:t>BI-Directional</a:t>
            </a:r>
            <a:r>
              <a:rPr lang="en-IN" sz="2100" b="1" i="0" u="none" strike="noStrike" cap="none">
                <a:solidFill>
                  <a:srgbClr val="980000"/>
                </a:solidFill>
                <a:latin typeface="Arial"/>
                <a:ea typeface="Arial"/>
                <a:cs typeface="Arial"/>
                <a:sym typeface="Arial"/>
              </a:rPr>
              <a:t> INTEGRATION</a:t>
            </a:r>
            <a:endParaRPr sz="2100" b="1" i="0" u="none" strike="noStrike" cap="none">
              <a:solidFill>
                <a:srgbClr val="98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3332aca9638571f3_13"/>
          <p:cNvSpPr txBox="1"/>
          <p:nvPr/>
        </p:nvSpPr>
        <p:spPr>
          <a:xfrm>
            <a:off x="200850" y="989950"/>
            <a:ext cx="10430400" cy="5654100"/>
          </a:xfrm>
          <a:prstGeom prst="rect">
            <a:avLst/>
          </a:prstGeom>
          <a:noFill/>
          <a:ln>
            <a:noFill/>
          </a:ln>
        </p:spPr>
        <p:txBody>
          <a:bodyPr spcFirstLastPara="1" wrap="square" lIns="91425" tIns="91425" rIns="91425" bIns="91425" anchor="t" anchorCtr="0">
            <a:noAutofit/>
          </a:bodyPr>
          <a:lstStyle/>
          <a:p>
            <a:pPr marL="457200" marR="0" lvl="0" indent="-368300" algn="l" rtl="0">
              <a:lnSpc>
                <a:spcPct val="100000"/>
              </a:lnSpc>
              <a:spcBef>
                <a:spcPts val="0"/>
              </a:spcBef>
              <a:spcAft>
                <a:spcPts val="0"/>
              </a:spcAft>
              <a:buClr>
                <a:srgbClr val="000000"/>
              </a:buClr>
              <a:buSzPts val="2200"/>
              <a:buFont typeface="Arial"/>
              <a:buChar char="●"/>
            </a:pPr>
            <a:r>
              <a:rPr lang="en-IN" sz="2200" b="0" i="0" u="none" strike="noStrike" cap="none" dirty="0">
                <a:solidFill>
                  <a:srgbClr val="000000"/>
                </a:solidFill>
                <a:latin typeface="Arial"/>
                <a:ea typeface="Arial"/>
                <a:cs typeface="Arial"/>
                <a:sym typeface="Arial"/>
              </a:rPr>
              <a:t>System integration means that all the components of the system are integrated together and tested as an entire unit. </a:t>
            </a:r>
            <a:endParaRPr sz="2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None/>
            </a:pPr>
            <a:endParaRPr sz="2200"/>
          </a:p>
          <a:p>
            <a:pPr marL="457200" marR="0" lvl="0" indent="-368300" algn="l" rtl="0">
              <a:lnSpc>
                <a:spcPct val="100000"/>
              </a:lnSpc>
              <a:spcBef>
                <a:spcPts val="0"/>
              </a:spcBef>
              <a:spcAft>
                <a:spcPts val="0"/>
              </a:spcAft>
              <a:buSzPts val="2200"/>
              <a:buChar char="●"/>
            </a:pPr>
            <a:r>
              <a:rPr lang="en-IN" sz="2200" dirty="0"/>
              <a:t>2 types :</a:t>
            </a:r>
            <a:endParaRPr sz="2200"/>
          </a:p>
          <a:p>
            <a:pPr marL="914400" marR="0" lvl="1" indent="-368300" algn="l" rtl="0">
              <a:lnSpc>
                <a:spcPct val="100000"/>
              </a:lnSpc>
              <a:spcBef>
                <a:spcPts val="0"/>
              </a:spcBef>
              <a:spcAft>
                <a:spcPts val="0"/>
              </a:spcAft>
              <a:buSzPts val="2200"/>
              <a:buChar char="○"/>
            </a:pPr>
            <a:r>
              <a:rPr lang="en-IN" sz="2200" dirty="0"/>
              <a:t>Sub System Integration</a:t>
            </a:r>
            <a:endParaRPr sz="2200"/>
          </a:p>
          <a:p>
            <a:pPr marL="914400" marR="0" lvl="1" indent="-368300" algn="l" rtl="0">
              <a:lnSpc>
                <a:spcPct val="100000"/>
              </a:lnSpc>
              <a:spcBef>
                <a:spcPts val="0"/>
              </a:spcBef>
              <a:spcAft>
                <a:spcPts val="0"/>
              </a:spcAft>
              <a:buSzPts val="2200"/>
              <a:buChar char="○"/>
            </a:pPr>
            <a:r>
              <a:rPr lang="en-IN" sz="2200" dirty="0"/>
              <a:t>Final/ system integration</a:t>
            </a:r>
            <a:endParaRPr sz="2200"/>
          </a:p>
          <a:p>
            <a:pPr marL="0" marR="0" lvl="0" indent="0" algn="l" rtl="0">
              <a:lnSpc>
                <a:spcPct val="100000"/>
              </a:lnSpc>
              <a:spcBef>
                <a:spcPts val="0"/>
              </a:spcBef>
              <a:spcAft>
                <a:spcPts val="0"/>
              </a:spcAft>
              <a:buClr>
                <a:srgbClr val="000000"/>
              </a:buClr>
              <a:buSzPts val="2200"/>
              <a:buFont typeface="Arial"/>
              <a:buNone/>
            </a:pPr>
            <a:endParaRPr sz="2200"/>
          </a:p>
          <a:p>
            <a:pPr marL="0" marR="0" lvl="0" indent="0" algn="l" rtl="0">
              <a:lnSpc>
                <a:spcPct val="100000"/>
              </a:lnSpc>
              <a:spcBef>
                <a:spcPts val="0"/>
              </a:spcBef>
              <a:spcAft>
                <a:spcPts val="0"/>
              </a:spcAft>
              <a:buClr>
                <a:srgbClr val="000000"/>
              </a:buClr>
              <a:buSzPts val="2200"/>
              <a:buFont typeface="Arial"/>
              <a:buNone/>
            </a:pPr>
            <a:r>
              <a:rPr lang="en-IN" sz="2200" b="1" dirty="0"/>
              <a:t>Big Bang Integration – </a:t>
            </a:r>
            <a:r>
              <a:rPr lang="en-IN" sz="2000" dirty="0">
                <a:latin typeface="+mn-lt"/>
              </a:rPr>
              <a:t>approach in which all software components (modules) are combined at once and make a complicated system. This unity of different modules is then tested as an entity. </a:t>
            </a:r>
            <a:endParaRPr sz="2000" b="1" i="0" u="none" strike="noStrike" cap="none">
              <a:solidFill>
                <a:srgbClr val="000000"/>
              </a:solidFill>
              <a:latin typeface="+mn-lt"/>
              <a:ea typeface="Arial"/>
              <a:cs typeface="Arial"/>
              <a:sym typeface="Arial"/>
            </a:endParaRPr>
          </a:p>
          <a:p>
            <a:pPr marL="0" marR="0" lvl="0" indent="0" algn="l" rtl="0">
              <a:lnSpc>
                <a:spcPct val="100000"/>
              </a:lnSpc>
              <a:spcBef>
                <a:spcPts val="0"/>
              </a:spcBef>
              <a:spcAft>
                <a:spcPts val="0"/>
              </a:spcAft>
              <a:buNone/>
            </a:pPr>
            <a:r>
              <a:rPr lang="en-IN" sz="2000" dirty="0">
                <a:latin typeface="+mn-lt"/>
              </a:rPr>
              <a:t>Ideal for a product where the interfaces are stable and less number of defects.</a:t>
            </a:r>
            <a:endParaRPr sz="2000" b="0" i="0" u="none" strike="noStrike" cap="none">
              <a:solidFill>
                <a:srgbClr val="000000"/>
              </a:solidFill>
              <a:latin typeface="+mn-lt"/>
              <a:ea typeface="Arial"/>
              <a:cs typeface="Arial"/>
              <a:sym typeface="Arial"/>
            </a:endParaRPr>
          </a:p>
        </p:txBody>
      </p:sp>
      <p:sp>
        <p:nvSpPr>
          <p:cNvPr id="115" name="Google Shape;115;g3332aca9638571f3_13"/>
          <p:cNvSpPr txBox="1"/>
          <p:nvPr/>
        </p:nvSpPr>
        <p:spPr>
          <a:xfrm>
            <a:off x="401725" y="401725"/>
            <a:ext cx="8737500" cy="507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IN" sz="2100" b="1" i="0" u="none" strike="noStrike" cap="none">
                <a:solidFill>
                  <a:srgbClr val="980000"/>
                </a:solidFill>
                <a:latin typeface="Arial"/>
                <a:ea typeface="Arial"/>
                <a:cs typeface="Arial"/>
                <a:sym typeface="Arial"/>
              </a:rPr>
              <a:t>SYSTEM INTEGRATION</a:t>
            </a:r>
            <a:endParaRPr sz="2100" b="1" i="0" u="none" strike="noStrike" cap="none">
              <a:solidFill>
                <a:srgbClr val="98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bc2c13a307_0_11"/>
          <p:cNvSpPr txBox="1"/>
          <p:nvPr/>
        </p:nvSpPr>
        <p:spPr>
          <a:xfrm>
            <a:off x="200850" y="989950"/>
            <a:ext cx="10430400" cy="565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200"/>
              <a:buFont typeface="Arial"/>
              <a:buNone/>
            </a:pPr>
            <a:endParaRPr sz="2200"/>
          </a:p>
          <a:p>
            <a:pPr marL="1371600" marR="0" lvl="0" indent="0" algn="l" rtl="0">
              <a:lnSpc>
                <a:spcPct val="100000"/>
              </a:lnSpc>
              <a:spcBef>
                <a:spcPts val="0"/>
              </a:spcBef>
              <a:spcAft>
                <a:spcPts val="0"/>
              </a:spcAft>
              <a:buNone/>
            </a:pPr>
            <a:endParaRPr sz="2200" b="0" i="0" u="none" strike="noStrike" cap="none">
              <a:solidFill>
                <a:srgbClr val="000000"/>
              </a:solidFill>
              <a:latin typeface="Arial"/>
              <a:ea typeface="Arial"/>
              <a:cs typeface="Arial"/>
              <a:sym typeface="Arial"/>
            </a:endParaRPr>
          </a:p>
        </p:txBody>
      </p:sp>
      <p:sp>
        <p:nvSpPr>
          <p:cNvPr id="127" name="Google Shape;127;gbc2c13a307_0_11"/>
          <p:cNvSpPr txBox="1"/>
          <p:nvPr/>
        </p:nvSpPr>
        <p:spPr>
          <a:xfrm>
            <a:off x="401725" y="401725"/>
            <a:ext cx="8737500" cy="50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100"/>
              <a:buFont typeface="Arial"/>
              <a:buNone/>
            </a:pPr>
            <a:r>
              <a:rPr lang="en-IN" sz="2100" b="1" i="0" u="none" strike="noStrike" cap="none">
                <a:solidFill>
                  <a:srgbClr val="980000"/>
                </a:solidFill>
                <a:latin typeface="Arial"/>
                <a:ea typeface="Arial"/>
                <a:cs typeface="Arial"/>
                <a:sym typeface="Arial"/>
              </a:rPr>
              <a:t>S</a:t>
            </a:r>
            <a:r>
              <a:rPr lang="en-IN" sz="2100" b="1">
                <a:solidFill>
                  <a:srgbClr val="980000"/>
                </a:solidFill>
              </a:rPr>
              <a:t>ELECTING INTEGRATION METHOD</a:t>
            </a:r>
            <a:endParaRPr sz="2100" b="1" i="0" u="none" strike="noStrike" cap="none">
              <a:solidFill>
                <a:srgbClr val="980000"/>
              </a:solidFill>
              <a:latin typeface="Arial"/>
              <a:ea typeface="Arial"/>
              <a:cs typeface="Arial"/>
              <a:sym typeface="Arial"/>
            </a:endParaRPr>
          </a:p>
        </p:txBody>
      </p:sp>
      <p:pic>
        <p:nvPicPr>
          <p:cNvPr id="128" name="Google Shape;128;gbc2c13a307_0_11"/>
          <p:cNvPicPr preferRelativeResize="0"/>
          <p:nvPr/>
        </p:nvPicPr>
        <p:blipFill>
          <a:blip r:embed="rId3">
            <a:alphaModFix/>
          </a:blip>
          <a:stretch>
            <a:fillRect/>
          </a:stretch>
        </p:blipFill>
        <p:spPr>
          <a:xfrm>
            <a:off x="509825" y="1085450"/>
            <a:ext cx="9851175" cy="5229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bc2c13a307_0_17"/>
          <p:cNvSpPr txBox="1"/>
          <p:nvPr/>
        </p:nvSpPr>
        <p:spPr>
          <a:xfrm>
            <a:off x="401725" y="401725"/>
            <a:ext cx="8737500" cy="50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100"/>
              <a:buFont typeface="Arial"/>
              <a:buNone/>
            </a:pPr>
            <a:r>
              <a:rPr lang="en-IN" sz="2100" b="1" i="0" u="none" strike="noStrike" cap="none">
                <a:solidFill>
                  <a:srgbClr val="980000"/>
                </a:solidFill>
                <a:latin typeface="Arial"/>
                <a:ea typeface="Arial"/>
                <a:cs typeface="Arial"/>
                <a:sym typeface="Arial"/>
              </a:rPr>
              <a:t>S</a:t>
            </a:r>
            <a:r>
              <a:rPr lang="en-IN" sz="2100" b="1">
                <a:solidFill>
                  <a:srgbClr val="980000"/>
                </a:solidFill>
              </a:rPr>
              <a:t>YSTEM TESTING(END TO END TESTING)</a:t>
            </a:r>
            <a:endParaRPr sz="2100" b="1" i="0" u="none" strike="noStrike" cap="none">
              <a:solidFill>
                <a:srgbClr val="980000"/>
              </a:solidFill>
              <a:latin typeface="Arial"/>
              <a:ea typeface="Arial"/>
              <a:cs typeface="Arial"/>
              <a:sym typeface="Arial"/>
            </a:endParaRPr>
          </a:p>
        </p:txBody>
      </p:sp>
      <p:sp>
        <p:nvSpPr>
          <p:cNvPr id="134" name="Google Shape;134;gbc2c13a307_0_17"/>
          <p:cNvSpPr txBox="1"/>
          <p:nvPr/>
        </p:nvSpPr>
        <p:spPr>
          <a:xfrm>
            <a:off x="328925" y="909625"/>
            <a:ext cx="10410300" cy="57258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Char char="●"/>
            </a:pPr>
            <a:r>
              <a:rPr lang="en-IN" sz="2400"/>
              <a:t>Testing “full aspect of main functionality” – A business process for example.</a:t>
            </a:r>
            <a:endParaRPr sz="2400"/>
          </a:p>
          <a:p>
            <a:pPr marL="457200" lvl="0" indent="-381000" algn="l" rtl="0">
              <a:spcBef>
                <a:spcPts val="0"/>
              </a:spcBef>
              <a:spcAft>
                <a:spcPts val="0"/>
              </a:spcAft>
              <a:buSzPts val="2400"/>
              <a:buChar char="●"/>
            </a:pPr>
            <a:r>
              <a:rPr lang="en-IN" sz="2400"/>
              <a:t>Create scenarios</a:t>
            </a:r>
            <a:endParaRPr sz="2400"/>
          </a:p>
          <a:p>
            <a:pPr marL="457200" lvl="0" indent="-381000" algn="l" rtl="0">
              <a:spcBef>
                <a:spcPts val="0"/>
              </a:spcBef>
              <a:spcAft>
                <a:spcPts val="0"/>
              </a:spcAft>
              <a:buSzPts val="2400"/>
              <a:buChar char="●"/>
            </a:pPr>
            <a:r>
              <a:rPr lang="en-IN" sz="2400" b="1"/>
              <a:t>Story-line </a:t>
            </a:r>
            <a:r>
              <a:rPr lang="en-IN" sz="2400"/>
              <a:t>: Develop a story-line that combines various activities of the product </a:t>
            </a:r>
            <a:endParaRPr sz="2400"/>
          </a:p>
          <a:p>
            <a:pPr marL="457200" lvl="0" indent="-381000" algn="l" rtl="0">
              <a:spcBef>
                <a:spcPts val="0"/>
              </a:spcBef>
              <a:spcAft>
                <a:spcPts val="0"/>
              </a:spcAft>
              <a:buSzPts val="2400"/>
              <a:buChar char="●"/>
            </a:pPr>
            <a:r>
              <a:rPr lang="en-IN" sz="2400" b="1"/>
              <a:t>Life-cycle / state transitions</a:t>
            </a:r>
            <a:r>
              <a:rPr lang="en-IN" sz="2400"/>
              <a:t>: Consider an object, derive the different transitions / modification that happen to the object and derive scenarios to cover them</a:t>
            </a:r>
            <a:endParaRPr sz="2400"/>
          </a:p>
          <a:p>
            <a:pPr marL="457200" lvl="0" indent="-381000" algn="l" rtl="0">
              <a:spcBef>
                <a:spcPts val="0"/>
              </a:spcBef>
              <a:spcAft>
                <a:spcPts val="0"/>
              </a:spcAft>
              <a:buSzPts val="2400"/>
              <a:buChar char="●"/>
            </a:pPr>
            <a:r>
              <a:rPr lang="en-IN" sz="2400" b="1"/>
              <a:t>Deployment / implementation details from customer</a:t>
            </a:r>
            <a:endParaRPr sz="2400" b="1"/>
          </a:p>
          <a:p>
            <a:pPr marL="457200" lvl="0" indent="-381000" algn="l" rtl="0">
              <a:spcBef>
                <a:spcPts val="0"/>
              </a:spcBef>
              <a:spcAft>
                <a:spcPts val="0"/>
              </a:spcAft>
              <a:buSzPts val="2400"/>
              <a:buChar char="●"/>
            </a:pPr>
            <a:r>
              <a:rPr lang="en-IN" sz="2400" b="1"/>
              <a:t>Business verticals</a:t>
            </a:r>
            <a:r>
              <a:rPr lang="en-IN" sz="2400"/>
              <a:t>: Visualizing how a product / software will be applied to different business verticals and create a set of activities as scenarios (e.g., insurance, life sciences)</a:t>
            </a:r>
            <a:endParaRPr sz="2400"/>
          </a:p>
          <a:p>
            <a:pPr marL="457200" lvl="0" indent="-381000" algn="l" rtl="0">
              <a:spcBef>
                <a:spcPts val="0"/>
              </a:spcBef>
              <a:spcAft>
                <a:spcPts val="0"/>
              </a:spcAft>
              <a:buSzPts val="2400"/>
              <a:buChar char="●"/>
            </a:pPr>
            <a:r>
              <a:rPr lang="en-IN" sz="2400" b="1"/>
              <a:t>Battle-ground scenarios</a:t>
            </a:r>
            <a:r>
              <a:rPr lang="en-IN" sz="2400"/>
              <a:t>: Create some scenarios to justify “the product works” and some scenarios to “try and break the system” to justify “the product doesn’t work.”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bc2c13a307_0_26"/>
          <p:cNvSpPr txBox="1"/>
          <p:nvPr/>
        </p:nvSpPr>
        <p:spPr>
          <a:xfrm>
            <a:off x="401725" y="401725"/>
            <a:ext cx="8737500" cy="50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100"/>
              <a:buFont typeface="Arial"/>
              <a:buNone/>
            </a:pPr>
            <a:r>
              <a:rPr lang="en-IN" sz="2100" b="1">
                <a:solidFill>
                  <a:srgbClr val="980000"/>
                </a:solidFill>
              </a:rPr>
              <a:t>SCENARIO TESTING(END TO END TESTING)</a:t>
            </a:r>
            <a:endParaRPr sz="2100" b="1" i="0" u="none" strike="noStrike" cap="none">
              <a:solidFill>
                <a:srgbClr val="980000"/>
              </a:solidFill>
              <a:latin typeface="Arial"/>
              <a:ea typeface="Arial"/>
              <a:cs typeface="Arial"/>
              <a:sym typeface="Arial"/>
            </a:endParaRPr>
          </a:p>
        </p:txBody>
      </p:sp>
      <p:sp>
        <p:nvSpPr>
          <p:cNvPr id="140" name="Google Shape;140;gbc2c13a307_0_26"/>
          <p:cNvSpPr txBox="1"/>
          <p:nvPr/>
        </p:nvSpPr>
        <p:spPr>
          <a:xfrm>
            <a:off x="328925" y="909625"/>
            <a:ext cx="10410300" cy="38790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Char char="●"/>
            </a:pPr>
            <a:r>
              <a:rPr lang="en-IN" sz="2400"/>
              <a:t>Testing “full aspect of main functionality” – A business process for example.</a:t>
            </a:r>
            <a:endParaRPr sz="2400"/>
          </a:p>
          <a:p>
            <a:pPr marL="457200" lvl="0" indent="-381000" algn="l" rtl="0">
              <a:spcBef>
                <a:spcPts val="0"/>
              </a:spcBef>
              <a:spcAft>
                <a:spcPts val="0"/>
              </a:spcAft>
              <a:buSzPts val="2400"/>
              <a:buChar char="●"/>
            </a:pPr>
            <a:r>
              <a:rPr lang="en-IN" sz="2400"/>
              <a:t>Ex. Order processing:</a:t>
            </a:r>
            <a:endParaRPr sz="2400"/>
          </a:p>
          <a:p>
            <a:pPr marL="457200" lvl="0" indent="-381000" algn="l" rtl="0">
              <a:spcBef>
                <a:spcPts val="0"/>
              </a:spcBef>
              <a:spcAft>
                <a:spcPts val="0"/>
              </a:spcAft>
              <a:buSzPts val="2400"/>
              <a:buChar char="●"/>
            </a:pPr>
            <a:r>
              <a:rPr lang="en-IN" sz="2400"/>
              <a:t>Create customer, create product, collect customer order, prepare making/packing, dispatch, collect money</a:t>
            </a:r>
            <a:endParaRPr sz="2400"/>
          </a:p>
          <a:p>
            <a:pPr marL="457200" lvl="0" indent="-381000" algn="l" rtl="0">
              <a:spcBef>
                <a:spcPts val="0"/>
              </a:spcBef>
              <a:spcAft>
                <a:spcPts val="0"/>
              </a:spcAft>
              <a:buSzPts val="2400"/>
              <a:buChar char="●"/>
            </a:pPr>
            <a:r>
              <a:rPr lang="en-IN" sz="2400"/>
              <a:t>Focus is on ensuring the full function works and the associated building blocks are integrated well.</a:t>
            </a:r>
            <a:endParaRPr sz="2400"/>
          </a:p>
          <a:p>
            <a:pPr marL="457200" lvl="0" indent="-381000" algn="l" rtl="0">
              <a:spcBef>
                <a:spcPts val="0"/>
              </a:spcBef>
              <a:spcAft>
                <a:spcPts val="0"/>
              </a:spcAft>
              <a:buSzPts val="2400"/>
              <a:buChar char="●"/>
            </a:pPr>
            <a:r>
              <a:rPr lang="en-IN" sz="2400"/>
              <a:t>This the first step to do full functional test with detailed sub-steps.</a:t>
            </a:r>
            <a:endParaRPr sz="2400"/>
          </a:p>
          <a:p>
            <a:pPr marL="0" lvl="0" indent="0" algn="l" rtl="0">
              <a:spcBef>
                <a:spcPts val="0"/>
              </a:spcBef>
              <a:spcAft>
                <a:spcPts val="0"/>
              </a:spcAft>
              <a:buNone/>
            </a:pPr>
            <a:endParaRPr sz="2400"/>
          </a:p>
          <a:p>
            <a:pPr marL="457200" lvl="0" indent="0" algn="l" rtl="0">
              <a:spcBef>
                <a:spcPts val="0"/>
              </a:spcBef>
              <a:spcAft>
                <a:spcPts val="0"/>
              </a:spcAft>
              <a:buNone/>
            </a:pP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bc2c13a307_0_32"/>
          <p:cNvSpPr txBox="1"/>
          <p:nvPr/>
        </p:nvSpPr>
        <p:spPr>
          <a:xfrm>
            <a:off x="401725" y="401725"/>
            <a:ext cx="8737500" cy="50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100"/>
              <a:buFont typeface="Arial"/>
              <a:buNone/>
            </a:pPr>
            <a:r>
              <a:rPr lang="en-IN" sz="2100" b="1">
                <a:solidFill>
                  <a:srgbClr val="980000"/>
                </a:solidFill>
              </a:rPr>
              <a:t>USE-CASE  SCENARIO - INTEGRATION TESTING</a:t>
            </a:r>
            <a:endParaRPr sz="2100" b="1" i="0" u="none" strike="noStrike" cap="none">
              <a:solidFill>
                <a:srgbClr val="980000"/>
              </a:solidFill>
              <a:latin typeface="Arial"/>
              <a:ea typeface="Arial"/>
              <a:cs typeface="Arial"/>
              <a:sym typeface="Arial"/>
            </a:endParaRPr>
          </a:p>
        </p:txBody>
      </p:sp>
      <p:pic>
        <p:nvPicPr>
          <p:cNvPr id="146" name="Google Shape;146;gbc2c13a307_0_32"/>
          <p:cNvPicPr preferRelativeResize="0"/>
          <p:nvPr/>
        </p:nvPicPr>
        <p:blipFill>
          <a:blip r:embed="rId3">
            <a:alphaModFix/>
          </a:blip>
          <a:stretch>
            <a:fillRect/>
          </a:stretch>
        </p:blipFill>
        <p:spPr>
          <a:xfrm>
            <a:off x="829325" y="1123425"/>
            <a:ext cx="5212344" cy="2276475"/>
          </a:xfrm>
          <a:prstGeom prst="rect">
            <a:avLst/>
          </a:prstGeom>
          <a:noFill/>
          <a:ln>
            <a:noFill/>
          </a:ln>
        </p:spPr>
      </p:pic>
      <p:pic>
        <p:nvPicPr>
          <p:cNvPr id="147" name="Google Shape;147;gbc2c13a307_0_32"/>
          <p:cNvPicPr preferRelativeResize="0"/>
          <p:nvPr/>
        </p:nvPicPr>
        <p:blipFill>
          <a:blip r:embed="rId4">
            <a:alphaModFix/>
          </a:blip>
          <a:stretch>
            <a:fillRect/>
          </a:stretch>
        </p:blipFill>
        <p:spPr>
          <a:xfrm>
            <a:off x="4576375" y="3758500"/>
            <a:ext cx="5543550" cy="2276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bc2c13a307_0_39"/>
          <p:cNvSpPr txBox="1"/>
          <p:nvPr/>
        </p:nvSpPr>
        <p:spPr>
          <a:xfrm>
            <a:off x="401725" y="401725"/>
            <a:ext cx="8737500" cy="50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100"/>
              <a:buFont typeface="Arial"/>
              <a:buNone/>
            </a:pPr>
            <a:r>
              <a:rPr lang="en-IN" sz="2100" b="1">
                <a:solidFill>
                  <a:srgbClr val="980000"/>
                </a:solidFill>
              </a:rPr>
              <a:t>STEPS IN INTEGRATION TESTING</a:t>
            </a:r>
            <a:endParaRPr sz="2100" b="1" i="0" u="none" strike="noStrike" cap="none">
              <a:solidFill>
                <a:srgbClr val="980000"/>
              </a:solidFill>
              <a:latin typeface="Arial"/>
              <a:ea typeface="Arial"/>
              <a:cs typeface="Arial"/>
              <a:sym typeface="Arial"/>
            </a:endParaRPr>
          </a:p>
        </p:txBody>
      </p:sp>
      <p:sp>
        <p:nvSpPr>
          <p:cNvPr id="153" name="Google Shape;153;gbc2c13a307_0_39"/>
          <p:cNvSpPr txBox="1"/>
          <p:nvPr/>
        </p:nvSpPr>
        <p:spPr>
          <a:xfrm>
            <a:off x="592075" y="1052550"/>
            <a:ext cx="9785400" cy="409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0" lvl="0" indent="0" algn="l" rtl="0">
              <a:spcBef>
                <a:spcPts val="0"/>
              </a:spcBef>
              <a:spcAft>
                <a:spcPts val="0"/>
              </a:spcAft>
              <a:buNone/>
            </a:pPr>
            <a:r>
              <a:rPr lang="en-IN" sz="2400"/>
              <a:t>Step 1: Create Test Cases and Test Data </a:t>
            </a:r>
            <a:endParaRPr sz="2400"/>
          </a:p>
          <a:p>
            <a:pPr marL="0" lvl="0" indent="0" algn="l" rtl="0">
              <a:spcBef>
                <a:spcPts val="0"/>
              </a:spcBef>
              <a:spcAft>
                <a:spcPts val="0"/>
              </a:spcAft>
              <a:buNone/>
            </a:pPr>
            <a:r>
              <a:rPr lang="en-IN" sz="2400"/>
              <a:t>Step 2: Create a Test Plan </a:t>
            </a:r>
            <a:endParaRPr sz="2400"/>
          </a:p>
          <a:p>
            <a:pPr marL="0" lvl="0" indent="0" algn="l" rtl="0">
              <a:spcBef>
                <a:spcPts val="0"/>
              </a:spcBef>
              <a:spcAft>
                <a:spcPts val="0"/>
              </a:spcAft>
              <a:buNone/>
            </a:pPr>
            <a:r>
              <a:rPr lang="en-IN" sz="2400"/>
              <a:t>Step 3: Once the planned components have been integrated, setup along with environment</a:t>
            </a:r>
            <a:endParaRPr sz="2400"/>
          </a:p>
          <a:p>
            <a:pPr marL="0" lvl="0" indent="0" algn="l" rtl="0">
              <a:spcBef>
                <a:spcPts val="0"/>
              </a:spcBef>
              <a:spcAft>
                <a:spcPts val="0"/>
              </a:spcAft>
              <a:buNone/>
            </a:pPr>
            <a:r>
              <a:rPr lang="en-IN" sz="2400"/>
              <a:t>Step 4: Execute the test cases </a:t>
            </a:r>
            <a:endParaRPr sz="2400"/>
          </a:p>
          <a:p>
            <a:pPr marL="0" lvl="0" indent="0" algn="l" rtl="0">
              <a:spcBef>
                <a:spcPts val="0"/>
              </a:spcBef>
              <a:spcAft>
                <a:spcPts val="0"/>
              </a:spcAft>
              <a:buNone/>
            </a:pPr>
            <a:r>
              <a:rPr lang="en-IN" sz="2400"/>
              <a:t>Step 5: Report results</a:t>
            </a:r>
            <a:endParaRPr sz="2400"/>
          </a:p>
          <a:p>
            <a:pPr marL="0" lvl="0" indent="0" algn="l" rtl="0">
              <a:spcBef>
                <a:spcPts val="0"/>
              </a:spcBef>
              <a:spcAft>
                <a:spcPts val="0"/>
              </a:spcAft>
              <a:buNone/>
            </a:pPr>
            <a:r>
              <a:rPr lang="en-IN" sz="2400"/>
              <a:t>Step 6: Repeat steps 4 &amp; 5 when required – if defects </a:t>
            </a:r>
            <a:endParaRPr sz="2400"/>
          </a:p>
          <a:p>
            <a:pPr marL="0" lvl="0" indent="0" algn="l" rtl="0">
              <a:spcBef>
                <a:spcPts val="0"/>
              </a:spcBef>
              <a:spcAft>
                <a:spcPts val="0"/>
              </a:spcAft>
              <a:buNone/>
            </a:pPr>
            <a:r>
              <a:rPr lang="en-IN" sz="2400"/>
              <a:t>Step 7: Repeat the above test until all the components have been successfully integrated </a:t>
            </a:r>
            <a:endParaRPr sz="2400"/>
          </a:p>
          <a:p>
            <a:pPr marL="0" lvl="0" indent="0" algn="l" rtl="0">
              <a:spcBef>
                <a:spcPts val="0"/>
              </a:spcBef>
              <a:spcAft>
                <a:spcPts val="0"/>
              </a:spcAft>
              <a:buNone/>
            </a:pPr>
            <a:r>
              <a:rPr lang="en-IN" sz="2400"/>
              <a:t>Other: Use automation – tools/scripts – where appropriate</a:t>
            </a:r>
            <a:endParaRPr sz="240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555663986BB9D43985567A3AC0DB644" ma:contentTypeVersion="3" ma:contentTypeDescription="Create a new document." ma:contentTypeScope="" ma:versionID="e872d2dc2a5d4e9b375433a003e2f625">
  <xsd:schema xmlns:xsd="http://www.w3.org/2001/XMLSchema" xmlns:xs="http://www.w3.org/2001/XMLSchema" xmlns:p="http://schemas.microsoft.com/office/2006/metadata/properties" xmlns:ns2="302dcb64-fe86-4e7e-8e0a-3121f0c50126" targetNamespace="http://schemas.microsoft.com/office/2006/metadata/properties" ma:root="true" ma:fieldsID="c932e5204d78204e00a4fc25ac4775fa" ns2:_="">
    <xsd:import namespace="302dcb64-fe86-4e7e-8e0a-3121f0c50126"/>
    <xsd:element name="properties">
      <xsd:complexType>
        <xsd:sequence>
          <xsd:element name="documentManagement">
            <xsd:complexType>
              <xsd:all>
                <xsd:element ref="ns2:MediaServiceMetadata" minOccurs="0"/>
                <xsd:element ref="ns2:MediaServiceFastMetadata"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2dcb64-fe86-4e7e-8e0a-3121f0c5012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FB7E1C-31E5-4A41-8C6B-AB09988A3A2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4CFB644-1F89-4253-9BDD-770F5159716A}">
  <ds:schemaRefs>
    <ds:schemaRef ds:uri="http://schemas.microsoft.com/sharepoint/v3/contenttype/forms"/>
  </ds:schemaRefs>
</ds:datastoreItem>
</file>

<file path=customXml/itemProps3.xml><?xml version="1.0" encoding="utf-8"?>
<ds:datastoreItem xmlns:ds="http://schemas.openxmlformats.org/officeDocument/2006/customXml" ds:itemID="{7390C6C8-E944-40B4-A6F4-5196C1DE7F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2dcb64-fe86-4e7e-8e0a-3121f0c5012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23</TotalTime>
  <Words>612</Words>
  <Application>Microsoft Office PowerPoint</Application>
  <PresentationFormat>Widescreen</PresentationFormat>
  <Paragraphs>65</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Krishna Venkataram</dc:creator>
  <cp:lastModifiedBy>sagarika chavan</cp:lastModifiedBy>
  <cp:revision>7</cp:revision>
  <dcterms:created xsi:type="dcterms:W3CDTF">2020-08-09T05:55:29Z</dcterms:created>
  <dcterms:modified xsi:type="dcterms:W3CDTF">2022-11-23T17:39:22Z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reated">
    <vt:filetime>2020-07-08T00:00:00Z</vt:filetime>
  </property>
  <property fmtid="{D5CDD505-2E9C-101B-9397-08002B2CF9AE}" pid="4" name="Creator">
    <vt:lpwstr>Acrobat PDFMaker 10.1 for PowerPoint</vt:lpwstr>
  </property>
  <property fmtid="{D5CDD505-2E9C-101B-9397-08002B2CF9AE}" pid="5" name="HyperlinksChanged">
    <vt:bool>false</vt:bool>
  </property>
  <property fmtid="{D5CDD505-2E9C-101B-9397-08002B2CF9AE}" pid="6" name="LastSaved">
    <vt:filetime>2020-08-09T00:00:00Z</vt:filetime>
  </property>
  <property fmtid="{D5CDD505-2E9C-101B-9397-08002B2CF9AE}" pid="7" name="LinksUpToDate">
    <vt:bool>false</vt:bool>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ContentTypeId">
    <vt:lpwstr>0x0101006555663986BB9D43985567A3AC0DB644</vt:lpwstr>
  </property>
</Properties>
</file>