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Vrz73ALwQf7AbdL3ochaQZi1c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7B1E17-320F-4907-9C73-18C1C325A8CD}">
  <a:tblStyle styleId="{FD7B1E17-320F-4907-9C73-18C1C325A8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bdd13230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bdd13230b_0_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bdd8d8ba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bdd8d8ba0_0_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bdd1323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bbdd13230b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bdd1323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bbdd13230b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7d30ab385_0_5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b7d30ab38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a29d700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ba29d700cc_0_1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bdd13230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bbdd13230b_0_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dd8d8ba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bbdd8d8ba0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dd8d8ba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bbdd8d8ba0_0_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dd8d8ba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bbdd8d8ba0_0_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bdd8d8ba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bdd8d8ba0_0_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bdd8d8ba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bdd8d8ba0_0_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dd8d8ba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bdd8d8ba0_0_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2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0661760" y="471960"/>
            <a:ext cx="928800" cy="139428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-9360" y="1277640"/>
            <a:ext cx="360" cy="53640"/>
          </a:xfrm>
          <a:custGeom>
            <a:avLst/>
            <a:gdLst/>
            <a:ahLst/>
            <a:cxnLst/>
            <a:rect l="l" t="t" r="r" b="b"/>
            <a:pathLst>
              <a:path w="120000" h="58419" extrusionOk="0">
                <a:moveTo>
                  <a:pt x="0" y="0"/>
                </a:moveTo>
                <a:lnTo>
                  <a:pt x="0" y="58008"/>
                </a:lnTo>
              </a:path>
            </a:pathLst>
          </a:custGeom>
          <a:noFill/>
          <a:ln w="190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"/>
          <p:cNvSpPr/>
          <p:nvPr/>
        </p:nvSpPr>
        <p:spPr>
          <a:xfrm>
            <a:off x="484560" y="353880"/>
            <a:ext cx="632952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33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OBJECT ORIENTED MODELLING &amp; DESIGN (OOMD)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4860720" y="3393000"/>
            <a:ext cx="5711760" cy="55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853520" y="2664000"/>
            <a:ext cx="571896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5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TESTING</a:t>
            </a:r>
            <a:endParaRPr sz="36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600" lvl="0">
              <a:buSzPts val="2500"/>
            </a:pPr>
            <a:r>
              <a:rPr lang="en-IN" sz="25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UE18CS400SB</a:t>
            </a:r>
            <a:endParaRPr sz="25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4860727" y="4396675"/>
            <a:ext cx="5867700" cy="1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75" rIns="0" bIns="0" anchor="t" anchorCtr="0">
            <a:noAutofit/>
          </a:bodyPr>
          <a:lstStyle/>
          <a:p>
            <a:pPr marL="12600" lvl="0"/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IN" sz="2400" dirty="0" err="1">
                <a:latin typeface="Calibri"/>
                <a:ea typeface="Calibri"/>
                <a:cs typeface="Calibri"/>
                <a:sym typeface="Calibri"/>
              </a:rPr>
              <a:t>Venkatesh</a:t>
            </a: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 Prasad</a:t>
            </a:r>
            <a:endParaRPr lang="en-IN" sz="1800" dirty="0"/>
          </a:p>
          <a:p>
            <a:pPr marL="12600" lvl="0"/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venkateshprasad@pes.edu </a:t>
            </a:r>
          </a:p>
          <a:p>
            <a:pPr marL="12600" lvl="0"/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13920" y="5489640"/>
            <a:ext cx="1062720" cy="1073520"/>
          </a:xfrm>
          <a:custGeom>
            <a:avLst/>
            <a:gdLst/>
            <a:ahLst/>
            <a:cxnLst/>
            <a:rect l="l" t="t" r="r" b="b"/>
            <a:pathLst>
              <a:path w="1067435" h="1078229" extrusionOk="0">
                <a:moveTo>
                  <a:pt x="1066901" y="1032446"/>
                </a:moveTo>
                <a:lnTo>
                  <a:pt x="45720" y="1032446"/>
                </a:lnTo>
                <a:lnTo>
                  <a:pt x="45720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901"/>
                </a:lnTo>
                <a:lnTo>
                  <a:pt x="0" y="1078166"/>
                </a:lnTo>
                <a:lnTo>
                  <a:pt x="1066901" y="1078166"/>
                </a:lnTo>
                <a:lnTo>
                  <a:pt x="1066901" y="103244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</p:sp>
      <p:sp>
        <p:nvSpPr>
          <p:cNvPr id="65" name="Google Shape;65;p1"/>
          <p:cNvSpPr/>
          <p:nvPr/>
        </p:nvSpPr>
        <p:spPr>
          <a:xfrm>
            <a:off x="4781880" y="4101120"/>
            <a:ext cx="5867640" cy="7560"/>
          </a:xfrm>
          <a:custGeom>
            <a:avLst/>
            <a:gdLst/>
            <a:ahLst/>
            <a:cxnLst/>
            <a:rect l="l" t="t" r="r" b="b"/>
            <a:pathLst>
              <a:path w="5872480" h="12064" extrusionOk="0">
                <a:moveTo>
                  <a:pt x="0" y="11493"/>
                </a:moveTo>
                <a:lnTo>
                  <a:pt x="5872226" y="0"/>
                </a:lnTo>
              </a:path>
            </a:pathLst>
          </a:custGeom>
          <a:noFill/>
          <a:ln w="3815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"/>
          <p:cNvSpPr/>
          <p:nvPr/>
        </p:nvSpPr>
        <p:spPr>
          <a:xfrm>
            <a:off x="1747800" y="1608480"/>
            <a:ext cx="2364480" cy="3545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0855800" y="266040"/>
            <a:ext cx="1062720" cy="1073520"/>
          </a:xfrm>
          <a:custGeom>
            <a:avLst/>
            <a:gdLst/>
            <a:ahLst/>
            <a:cxnLst/>
            <a:rect l="l" t="t" r="r" b="b"/>
            <a:pathLst>
              <a:path w="1067434" h="1078230" extrusionOk="0">
                <a:moveTo>
                  <a:pt x="1066888" y="0"/>
                </a:moveTo>
                <a:lnTo>
                  <a:pt x="0" y="0"/>
                </a:lnTo>
                <a:lnTo>
                  <a:pt x="0" y="45720"/>
                </a:lnTo>
                <a:lnTo>
                  <a:pt x="1021168" y="45720"/>
                </a:lnTo>
                <a:lnTo>
                  <a:pt x="1021168" y="1078141"/>
                </a:lnTo>
                <a:lnTo>
                  <a:pt x="1066888" y="1078141"/>
                </a:lnTo>
                <a:lnTo>
                  <a:pt x="1066888" y="45720"/>
                </a:lnTo>
                <a:lnTo>
                  <a:pt x="1066888" y="11252"/>
                </a:lnTo>
                <a:lnTo>
                  <a:pt x="1066888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</p:sp>
      <p:sp>
        <p:nvSpPr>
          <p:cNvPr id="68" name="Google Shape;68;p1"/>
          <p:cNvSpPr/>
          <p:nvPr/>
        </p:nvSpPr>
        <p:spPr>
          <a:xfrm>
            <a:off x="10501920" y="470880"/>
            <a:ext cx="1284480" cy="1658520"/>
          </a:xfrm>
          <a:custGeom>
            <a:avLst/>
            <a:gdLst/>
            <a:ahLst/>
            <a:cxnLst/>
            <a:rect l="l" t="t" r="r" b="b"/>
            <a:pathLst>
              <a:path w="1289050" h="1663064" extrusionOk="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"/>
          <p:cNvSpPr/>
          <p:nvPr/>
        </p:nvSpPr>
        <p:spPr>
          <a:xfrm>
            <a:off x="180000" y="152280"/>
            <a:ext cx="7005600" cy="1048680"/>
          </a:xfrm>
          <a:custGeom>
            <a:avLst/>
            <a:gdLst/>
            <a:ahLst/>
            <a:cxnLst/>
            <a:rect l="l" t="t" r="r" b="b"/>
            <a:pathLst>
              <a:path w="7010400" h="1053465" extrusionOk="0">
                <a:moveTo>
                  <a:pt x="7010400" y="0"/>
                </a:moveTo>
                <a:lnTo>
                  <a:pt x="0" y="0"/>
                </a:lnTo>
                <a:lnTo>
                  <a:pt x="0" y="1052944"/>
                </a:lnTo>
                <a:lnTo>
                  <a:pt x="7010400" y="1052944"/>
                </a:lnTo>
                <a:lnTo>
                  <a:pt x="7010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bdd13230b_0_30"/>
          <p:cNvSpPr txBox="1"/>
          <p:nvPr/>
        </p:nvSpPr>
        <p:spPr>
          <a:xfrm>
            <a:off x="143450" y="157825"/>
            <a:ext cx="1022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/>
              <a:t>Difference between Functional and Non-Functional testing</a:t>
            </a:r>
            <a:endParaRPr sz="2600" b="1"/>
          </a:p>
        </p:txBody>
      </p:sp>
      <p:graphicFrame>
        <p:nvGraphicFramePr>
          <p:cNvPr id="137" name="Google Shape;137;gbbdd13230b_0_30"/>
          <p:cNvGraphicFramePr/>
          <p:nvPr>
            <p:extLst>
              <p:ext uri="{D42A27DB-BD31-4B8C-83A1-F6EECF244321}">
                <p14:modId xmlns:p14="http://schemas.microsoft.com/office/powerpoint/2010/main" val="2830837161"/>
              </p:ext>
            </p:extLst>
          </p:nvPr>
        </p:nvGraphicFramePr>
        <p:xfrm>
          <a:off x="278175" y="860050"/>
          <a:ext cx="10287000" cy="5455590"/>
        </p:xfrm>
        <a:graphic>
          <a:graphicData uri="http://schemas.openxmlformats.org/drawingml/2006/table">
            <a:tbl>
              <a:tblPr>
                <a:noFill/>
                <a:tableStyleId>{FD7B1E17-320F-4907-9C73-18C1C325A8CD}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Testing aspects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Functional Testing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Non Functional Testing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Involves</a:t>
                      </a:r>
                      <a:endParaRPr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highlight>
                            <a:srgbClr val="FFFF00"/>
                          </a:highlight>
                        </a:rPr>
                        <a:t>Product feature and functionality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Quality factors</a:t>
                      </a:r>
                      <a:endParaRPr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Tests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product Behavior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Behavior and experience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Result Conclusion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Simple steps written to check expected results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Huge data collected and analysed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Results varies due 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Product Implementation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</a:rPr>
                        <a:t>Product Implementation, resources and configuration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highlight>
                            <a:srgbClr val="FFFF00"/>
                          </a:highlight>
                        </a:rPr>
                        <a:t>Testing Focus 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highlight>
                            <a:srgbClr val="FFFF00"/>
                          </a:highlight>
                        </a:rPr>
                        <a:t>Defect Detection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Qualification of Product</a:t>
                      </a:r>
                      <a:endParaRPr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highlight>
                            <a:srgbClr val="FFFF00"/>
                          </a:highlight>
                        </a:rPr>
                        <a:t>Knowledge Required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highlight>
                            <a:srgbClr val="FFFF00"/>
                          </a:highlight>
                        </a:rPr>
                        <a:t>Product and domain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Product, domain, </a:t>
                      </a:r>
                      <a:r>
                        <a:rPr lang="en-IN" dirty="0" err="1">
                          <a:highlight>
                            <a:srgbClr val="FFFF00"/>
                          </a:highlight>
                        </a:rPr>
                        <a:t>design,architect</a:t>
                      </a: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, statistical skill.</a:t>
                      </a:r>
                      <a:endParaRPr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highlight>
                            <a:srgbClr val="FFFF00"/>
                          </a:highlight>
                        </a:rPr>
                        <a:t>Failure is normally due to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highlight>
                            <a:srgbClr val="FFFF00"/>
                          </a:highlight>
                        </a:rPr>
                        <a:t>code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architecture, design and code</a:t>
                      </a:r>
                      <a:endParaRPr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highlight>
                            <a:srgbClr val="FFFF00"/>
                          </a:highlight>
                        </a:rPr>
                        <a:t>Testing phase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highlight>
                            <a:srgbClr val="FFFF00"/>
                          </a:highlight>
                        </a:rPr>
                        <a:t>Unit, component, integration system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System</a:t>
                      </a:r>
                      <a:endParaRPr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Test case repeatability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Repeated many times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Repeated only in case of failures and different configurations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Configuration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One time set up for a set of test cases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Configuration changes for each test case.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dd8d8ba0_0_34"/>
          <p:cNvSpPr txBox="1"/>
          <p:nvPr/>
        </p:nvSpPr>
        <p:spPr>
          <a:xfrm>
            <a:off x="186500" y="416075"/>
            <a:ext cx="3644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/>
              <a:t>What is the functional requirement of this milk cartoon?</a:t>
            </a:r>
            <a:endParaRPr sz="2600" b="1"/>
          </a:p>
        </p:txBody>
      </p:sp>
      <p:pic>
        <p:nvPicPr>
          <p:cNvPr id="143" name="Google Shape;143;gbbdd8d8ba0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5" y="2238175"/>
            <a:ext cx="3420075" cy="30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bbdd8d8ba0_0_34"/>
          <p:cNvSpPr txBox="1"/>
          <p:nvPr/>
        </p:nvSpPr>
        <p:spPr>
          <a:xfrm>
            <a:off x="5036075" y="417250"/>
            <a:ext cx="4447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/>
              <a:t>What is the non functional requirement of this hard helmet</a:t>
            </a:r>
            <a:endParaRPr sz="2600" b="1"/>
          </a:p>
        </p:txBody>
      </p:sp>
      <p:pic>
        <p:nvPicPr>
          <p:cNvPr id="145" name="Google Shape;145;gbbdd8d8ba0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450" y="2300300"/>
            <a:ext cx="3420075" cy="26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bdd13230b_0_1"/>
          <p:cNvSpPr txBox="1"/>
          <p:nvPr/>
        </p:nvSpPr>
        <p:spPr>
          <a:xfrm>
            <a:off x="200850" y="989950"/>
            <a:ext cx="104304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Following types of tests are part of system testing:</a:t>
            </a:r>
            <a:endParaRPr sz="22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Black-box / White-box / Grey-box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Functional &amp; Non functional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Software Performance testing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Smoke and Sanity testing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Regression testing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Installation testing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Destructive testing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Usability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Localization 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Boundary tests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 err="1"/>
              <a:t>Startup</a:t>
            </a:r>
            <a:r>
              <a:rPr lang="en-IN" sz="1800" dirty="0"/>
              <a:t>/shutdown tests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Platform tests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Load/stress tests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Security testing</a:t>
            </a:r>
            <a:endParaRPr sz="180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Recovery tests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51" name="Google Shape;151;gbbdd13230b_0_1"/>
          <p:cNvSpPr txBox="1"/>
          <p:nvPr/>
        </p:nvSpPr>
        <p:spPr>
          <a:xfrm>
            <a:off x="200850" y="32997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>
                <a:solidFill>
                  <a:srgbClr val="980000"/>
                </a:solidFill>
              </a:rPr>
              <a:t>SYSTEM TESTING</a:t>
            </a:r>
            <a:endParaRPr sz="21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dd13230b_0_1"/>
          <p:cNvSpPr txBox="1"/>
          <p:nvPr/>
        </p:nvSpPr>
        <p:spPr>
          <a:xfrm>
            <a:off x="200850" y="32997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 dirty="0">
                <a:solidFill>
                  <a:srgbClr val="980000"/>
                </a:solidFill>
              </a:rPr>
              <a:t>Smoke/Sanity Testing Comparison </a:t>
            </a:r>
            <a:endParaRPr sz="21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37523"/>
              </p:ext>
            </p:extLst>
          </p:nvPr>
        </p:nvGraphicFramePr>
        <p:xfrm>
          <a:off x="479376" y="1000108"/>
          <a:ext cx="8545582" cy="5455733"/>
        </p:xfrm>
        <a:graphic>
          <a:graphicData uri="http://schemas.openxmlformats.org/drawingml/2006/table">
            <a:tbl>
              <a:tblPr/>
              <a:tblGrid>
                <a:gridCol w="429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9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solidFill>
                            <a:srgbClr val="0070C0"/>
                          </a:solidFill>
                        </a:rPr>
                        <a:t>Smoke Testing</a:t>
                      </a:r>
                    </a:p>
                  </a:txBody>
                  <a:tcPr marL="59655" marR="59655" marT="29828" marB="29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solidFill>
                            <a:srgbClr val="0070C0"/>
                          </a:solidFill>
                        </a:rPr>
                        <a:t>Sanity Testing</a:t>
                      </a:r>
                    </a:p>
                  </a:txBody>
                  <a:tcPr marL="59655" marR="59655" marT="29828" marB="298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>
                          <a:highlight>
                            <a:srgbClr val="FFFF00"/>
                          </a:highlight>
                        </a:rPr>
                        <a:t>Smoke testing is done to assure that the acute functionalities of program is working fine.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>
                          <a:highlight>
                            <a:srgbClr val="FFFF00"/>
                          </a:highlight>
                        </a:rPr>
                        <a:t>Sanity testing is done to check the bugs have been fixed after the build.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9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>
                          <a:highlight>
                            <a:srgbClr val="FFFF00"/>
                          </a:highlight>
                        </a:rPr>
                        <a:t>Smoke testing is also called subset of acceptance testing.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>
                          <a:highlight>
                            <a:srgbClr val="FFFF00"/>
                          </a:highlight>
                        </a:rPr>
                        <a:t>Sanity testing is also called subset of regression testing.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9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>
                          <a:highlight>
                            <a:srgbClr val="FFFF00"/>
                          </a:highlight>
                        </a:rPr>
                        <a:t>Smoke testing is performed by either developers or testers.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>
                          <a:highlight>
                            <a:srgbClr val="FFFF00"/>
                          </a:highlight>
                        </a:rPr>
                        <a:t>Sanity testing is normally performed by testers.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19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/>
                        <a:t>Smoke testing may be stable or unstable.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/>
                        <a:t>Sanity testing is stable.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19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>
                          <a:highlight>
                            <a:srgbClr val="FFFF00"/>
                          </a:highlight>
                        </a:rPr>
                        <a:t>Smoke testing is scripted.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>
                          <a:highlight>
                            <a:srgbClr val="FFFF00"/>
                          </a:highlight>
                        </a:rPr>
                        <a:t>Sanity testing is usually not scripted.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3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/>
                        <a:t>Smoke testing is done to measures the stability of the system/product by performing testing.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/>
                        <a:t>Sanity testing is done to measures the rationality of the system/product by performing testing.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25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/>
                        <a:t>Smoke testing is used to test all over function of the system/product.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/>
                        <a:t>Sanity testing is used in the case of only modified or defect functions of system/products.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93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>
                          <a:highlight>
                            <a:srgbClr val="FFFF00"/>
                          </a:highlight>
                        </a:rPr>
                        <a:t>Smoke testing can be performed either manually or by using automation tools.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>
                          <a:highlight>
                            <a:srgbClr val="FFFF00"/>
                          </a:highlight>
                        </a:rPr>
                        <a:t>Sanity testing is commonly executed manually, not by using any automation approach.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425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/>
                        <a:t>Smoke testing is performed when new product is built.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000" b="0" dirty="0"/>
                        <a:t>Sanity testing is conducted after the completion of regression testing.</a:t>
                      </a:r>
                    </a:p>
                  </a:txBody>
                  <a:tcPr marL="62141" marR="62141" marT="86997" marB="86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7d30ab385_0_56"/>
          <p:cNvSpPr/>
          <p:nvPr/>
        </p:nvSpPr>
        <p:spPr>
          <a:xfrm>
            <a:off x="-9360" y="1277640"/>
            <a:ext cx="300" cy="53599"/>
          </a:xfrm>
          <a:custGeom>
            <a:avLst/>
            <a:gdLst/>
            <a:ahLst/>
            <a:cxnLst/>
            <a:rect l="l" t="t" r="r" b="b"/>
            <a:pathLst>
              <a:path w="120000" h="58419" extrusionOk="0">
                <a:moveTo>
                  <a:pt x="0" y="0"/>
                </a:moveTo>
                <a:lnTo>
                  <a:pt x="0" y="58008"/>
                </a:lnTo>
              </a:path>
            </a:pathLst>
          </a:custGeom>
          <a:noFill/>
          <a:ln w="190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b7d30ab385_0_56"/>
          <p:cNvSpPr/>
          <p:nvPr/>
        </p:nvSpPr>
        <p:spPr>
          <a:xfrm>
            <a:off x="484560" y="353880"/>
            <a:ext cx="63294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33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OBJECT ORIENTED MODELLING &amp; DESIGN (OOMD)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b7d30ab385_0_56"/>
          <p:cNvSpPr/>
          <p:nvPr/>
        </p:nvSpPr>
        <p:spPr>
          <a:xfrm>
            <a:off x="4860720" y="3393000"/>
            <a:ext cx="57117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b7d30ab385_0_56"/>
          <p:cNvSpPr/>
          <p:nvPr/>
        </p:nvSpPr>
        <p:spPr>
          <a:xfrm>
            <a:off x="4781875" y="3084150"/>
            <a:ext cx="57189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5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IN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25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b7d30ab385_0_56"/>
          <p:cNvSpPr/>
          <p:nvPr/>
        </p:nvSpPr>
        <p:spPr>
          <a:xfrm>
            <a:off x="4860727" y="4396675"/>
            <a:ext cx="5867700" cy="1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75" rIns="0" bIns="0" anchor="t" anchorCtr="0">
            <a:noAutofit/>
          </a:bodyPr>
          <a:lstStyle/>
          <a:p>
            <a:pPr marL="12600" lvl="0"/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IN" sz="2400" dirty="0" err="1">
                <a:latin typeface="Calibri"/>
                <a:ea typeface="Calibri"/>
                <a:cs typeface="Calibri"/>
                <a:sym typeface="Calibri"/>
              </a:rPr>
              <a:t>Venkatesh</a:t>
            </a: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 Prasad</a:t>
            </a:r>
            <a:endParaRPr lang="en-IN" sz="1800" dirty="0"/>
          </a:p>
          <a:p>
            <a:pPr marL="12600" lvl="0"/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venkateshprasad@pes.edu </a:t>
            </a:r>
          </a:p>
          <a:p>
            <a:pPr marL="12600" lvl="0"/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Computer Science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7d30ab385_0_56"/>
          <p:cNvSpPr/>
          <p:nvPr/>
        </p:nvSpPr>
        <p:spPr>
          <a:xfrm>
            <a:off x="313920" y="5489640"/>
            <a:ext cx="1062098" cy="1072838"/>
          </a:xfrm>
          <a:custGeom>
            <a:avLst/>
            <a:gdLst/>
            <a:ahLst/>
            <a:cxnLst/>
            <a:rect l="l" t="t" r="r" b="b"/>
            <a:pathLst>
              <a:path w="1067435" h="1078229" extrusionOk="0">
                <a:moveTo>
                  <a:pt x="1066901" y="1032446"/>
                </a:moveTo>
                <a:lnTo>
                  <a:pt x="45720" y="1032446"/>
                </a:lnTo>
                <a:lnTo>
                  <a:pt x="45720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901"/>
                </a:lnTo>
                <a:lnTo>
                  <a:pt x="0" y="1078166"/>
                </a:lnTo>
                <a:lnTo>
                  <a:pt x="1066901" y="1078166"/>
                </a:lnTo>
                <a:lnTo>
                  <a:pt x="1066901" y="103244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</p:sp>
      <p:sp>
        <p:nvSpPr>
          <p:cNvPr id="162" name="Google Shape;162;gb7d30ab385_0_56"/>
          <p:cNvSpPr/>
          <p:nvPr/>
        </p:nvSpPr>
        <p:spPr>
          <a:xfrm>
            <a:off x="4781880" y="4101120"/>
            <a:ext cx="5872480" cy="7570"/>
          </a:xfrm>
          <a:custGeom>
            <a:avLst/>
            <a:gdLst/>
            <a:ahLst/>
            <a:cxnLst/>
            <a:rect l="l" t="t" r="r" b="b"/>
            <a:pathLst>
              <a:path w="5872480" h="12064" extrusionOk="0">
                <a:moveTo>
                  <a:pt x="0" y="11493"/>
                </a:moveTo>
                <a:lnTo>
                  <a:pt x="5872226" y="0"/>
                </a:lnTo>
              </a:path>
            </a:pathLst>
          </a:custGeom>
          <a:noFill/>
          <a:ln w="3815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b7d30ab385_0_56"/>
          <p:cNvSpPr/>
          <p:nvPr/>
        </p:nvSpPr>
        <p:spPr>
          <a:xfrm>
            <a:off x="1747800" y="1608480"/>
            <a:ext cx="2364600" cy="354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b7d30ab385_0_56"/>
          <p:cNvSpPr/>
          <p:nvPr/>
        </p:nvSpPr>
        <p:spPr>
          <a:xfrm>
            <a:off x="10855800" y="266040"/>
            <a:ext cx="1062097" cy="1072839"/>
          </a:xfrm>
          <a:custGeom>
            <a:avLst/>
            <a:gdLst/>
            <a:ahLst/>
            <a:cxnLst/>
            <a:rect l="l" t="t" r="r" b="b"/>
            <a:pathLst>
              <a:path w="1067434" h="1078230" extrusionOk="0">
                <a:moveTo>
                  <a:pt x="1066888" y="0"/>
                </a:moveTo>
                <a:lnTo>
                  <a:pt x="0" y="0"/>
                </a:lnTo>
                <a:lnTo>
                  <a:pt x="0" y="45720"/>
                </a:lnTo>
                <a:lnTo>
                  <a:pt x="1021168" y="45720"/>
                </a:lnTo>
                <a:lnTo>
                  <a:pt x="1021168" y="1078141"/>
                </a:lnTo>
                <a:lnTo>
                  <a:pt x="1066888" y="1078141"/>
                </a:lnTo>
                <a:lnTo>
                  <a:pt x="1066888" y="45720"/>
                </a:lnTo>
                <a:lnTo>
                  <a:pt x="1066888" y="11252"/>
                </a:lnTo>
                <a:lnTo>
                  <a:pt x="1066888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</p:sp>
      <p:sp>
        <p:nvSpPr>
          <p:cNvPr id="165" name="Google Shape;165;gb7d30ab385_0_56"/>
          <p:cNvSpPr/>
          <p:nvPr/>
        </p:nvSpPr>
        <p:spPr>
          <a:xfrm>
            <a:off x="10501920" y="470880"/>
            <a:ext cx="1285827" cy="1658906"/>
          </a:xfrm>
          <a:custGeom>
            <a:avLst/>
            <a:gdLst/>
            <a:ahLst/>
            <a:cxnLst/>
            <a:rect l="l" t="t" r="r" b="b"/>
            <a:pathLst>
              <a:path w="1289050" h="1663064" extrusionOk="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6" name="Google Shape;166;gb7d30ab385_0_56"/>
          <p:cNvSpPr/>
          <p:nvPr/>
        </p:nvSpPr>
        <p:spPr>
          <a:xfrm>
            <a:off x="180000" y="152280"/>
            <a:ext cx="7010400" cy="1048198"/>
          </a:xfrm>
          <a:custGeom>
            <a:avLst/>
            <a:gdLst/>
            <a:ahLst/>
            <a:cxnLst/>
            <a:rect l="l" t="t" r="r" b="b"/>
            <a:pathLst>
              <a:path w="7010400" h="1053465" extrusionOk="0">
                <a:moveTo>
                  <a:pt x="7010400" y="0"/>
                </a:moveTo>
                <a:lnTo>
                  <a:pt x="0" y="0"/>
                </a:lnTo>
                <a:lnTo>
                  <a:pt x="0" y="1052944"/>
                </a:lnTo>
                <a:lnTo>
                  <a:pt x="7010400" y="1052944"/>
                </a:lnTo>
                <a:lnTo>
                  <a:pt x="7010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a29d700cc_0_123"/>
          <p:cNvSpPr txBox="1"/>
          <p:nvPr/>
        </p:nvSpPr>
        <p:spPr>
          <a:xfrm>
            <a:off x="200850" y="989950"/>
            <a:ext cx="104304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300"/>
              <a:buFont typeface="Calibiri"/>
              <a:buAutoNum type="arabicPeriod"/>
            </a:pPr>
            <a:r>
              <a:rPr lang="en-IN" sz="2300">
                <a:solidFill>
                  <a:srgbClr val="00000A"/>
                </a:solidFill>
                <a:latin typeface="Calibiri"/>
                <a:ea typeface="Calibiri"/>
                <a:cs typeface="Calibiri"/>
                <a:sym typeface="Calibiri"/>
              </a:rPr>
              <a:t>System Testing: Definition, reason and overview.</a:t>
            </a:r>
            <a:endParaRPr sz="2300">
              <a:solidFill>
                <a:srgbClr val="00000A"/>
              </a:solidFill>
              <a:latin typeface="Calibiri"/>
              <a:ea typeface="Calibiri"/>
              <a:cs typeface="Calibiri"/>
              <a:sym typeface="Calibiri"/>
            </a:endParaRPr>
          </a:p>
          <a:p>
            <a:pPr marL="9144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300"/>
              <a:buFont typeface="Calibiri"/>
              <a:buAutoNum type="arabicPeriod"/>
            </a:pPr>
            <a:r>
              <a:rPr lang="en-IN" sz="2300">
                <a:solidFill>
                  <a:srgbClr val="00000A"/>
                </a:solidFill>
                <a:latin typeface="Calibiri"/>
                <a:ea typeface="Calibiri"/>
                <a:cs typeface="Calibiri"/>
                <a:sym typeface="Calibiri"/>
              </a:rPr>
              <a:t>Functional Testing, Test case generation. </a:t>
            </a:r>
            <a:endParaRPr sz="2300">
              <a:solidFill>
                <a:srgbClr val="00000A"/>
              </a:solidFill>
              <a:latin typeface="Calibiri"/>
              <a:ea typeface="Calibiri"/>
              <a:cs typeface="Calibiri"/>
              <a:sym typeface="Calibiri"/>
            </a:endParaRPr>
          </a:p>
          <a:p>
            <a:pPr marL="9144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300"/>
              <a:buFont typeface="Calibiri"/>
              <a:buAutoNum type="arabicPeriod"/>
            </a:pPr>
            <a:r>
              <a:rPr lang="en-IN" sz="2300">
                <a:solidFill>
                  <a:srgbClr val="00000A"/>
                </a:solidFill>
                <a:latin typeface="Calibiri"/>
                <a:ea typeface="Calibiri"/>
                <a:cs typeface="Calibiri"/>
                <a:sym typeface="Calibiri"/>
              </a:rPr>
              <a:t>Static Testing – Manual, Automated (Tool-based),</a:t>
            </a:r>
            <a:endParaRPr sz="2300">
              <a:solidFill>
                <a:srgbClr val="00000A"/>
              </a:solidFill>
              <a:latin typeface="Calibiri"/>
              <a:ea typeface="Calibiri"/>
              <a:cs typeface="Calibiri"/>
              <a:sym typeface="Calibiri"/>
            </a:endParaRPr>
          </a:p>
          <a:p>
            <a:pPr marL="9144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2300"/>
              <a:buFont typeface="Calibiri"/>
              <a:buAutoNum type="arabicPeriod"/>
            </a:pPr>
            <a:r>
              <a:rPr lang="en-IN" sz="2300">
                <a:solidFill>
                  <a:srgbClr val="00000A"/>
                </a:solidFill>
                <a:latin typeface="Calibiri"/>
                <a:ea typeface="Calibiri"/>
                <a:cs typeface="Calibiri"/>
                <a:sym typeface="Calibiri"/>
              </a:rPr>
              <a:t>Structural testing – Code complexity testing, Advantages and disadvantages</a:t>
            </a:r>
            <a:endParaRPr sz="2300">
              <a:solidFill>
                <a:srgbClr val="00000A"/>
              </a:solidFill>
              <a:latin typeface="Calibiri"/>
              <a:ea typeface="Calibiri"/>
              <a:cs typeface="Calibiri"/>
              <a:sym typeface="Calibi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75" name="Google Shape;75;gba29d700cc_0_123"/>
          <p:cNvSpPr txBox="1"/>
          <p:nvPr/>
        </p:nvSpPr>
        <p:spPr>
          <a:xfrm>
            <a:off x="114775" y="482050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600" b="1">
                <a:solidFill>
                  <a:srgbClr val="980000"/>
                </a:solidFill>
              </a:rPr>
              <a:t>TOPICS - SYSTEM TESTING</a:t>
            </a:r>
            <a:endParaRPr sz="26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bdd13230b_0_9"/>
          <p:cNvSpPr txBox="1"/>
          <p:nvPr/>
        </p:nvSpPr>
        <p:spPr>
          <a:xfrm>
            <a:off x="200850" y="989950"/>
            <a:ext cx="104304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81" name="Google Shape;81;gbbdd13230b_0_9"/>
          <p:cNvSpPr txBox="1"/>
          <p:nvPr/>
        </p:nvSpPr>
        <p:spPr>
          <a:xfrm>
            <a:off x="200850" y="32997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>
                <a:solidFill>
                  <a:srgbClr val="980000"/>
                </a:solidFill>
              </a:rPr>
              <a:t>SYSTEM TESTING</a:t>
            </a:r>
            <a:endParaRPr sz="21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bbdd13230b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750" y="1147775"/>
            <a:ext cx="7050500" cy="47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dd8d8ba0_0_6"/>
          <p:cNvSpPr txBox="1"/>
          <p:nvPr/>
        </p:nvSpPr>
        <p:spPr>
          <a:xfrm>
            <a:off x="200850" y="989950"/>
            <a:ext cx="10430400" cy="4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 dirty="0"/>
              <a:t>System testing tests a completely integrated system to verify that its compliant with its specified requirements. 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 dirty="0"/>
              <a:t>It seeks to detect defects both within the "inter-assemblages" and also within the system as a whole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 dirty="0"/>
              <a:t>Testing in the context of a Functional Requirement Specification(s) (FRS) and/or a System Requirement Specification (SRS). </a:t>
            </a:r>
            <a:endParaRPr sz="22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sz="2200" dirty="0"/>
              <a:t>Focus is functionality and performance and not negative / exception cases ( which are already done by now )</a:t>
            </a:r>
            <a:endParaRPr sz="2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i="1" dirty="0"/>
              <a:t>“System testing is the only phase of testing which tests both functional and non-functional aspect of the product”</a:t>
            </a:r>
            <a:endParaRPr sz="2200" i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/>
              <a:t>Functional : real </a:t>
            </a:r>
            <a:r>
              <a:rPr lang="en-IN" sz="2200" b="1"/>
              <a:t>time usage  </a:t>
            </a:r>
            <a:r>
              <a:rPr lang="en-IN" sz="2200" b="1" dirty="0"/>
              <a:t>if product</a:t>
            </a:r>
            <a:endParaRPr sz="22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/>
              <a:t>Non Functional : System brings different type of testing</a:t>
            </a:r>
            <a:endParaRPr sz="2200" b="1"/>
          </a:p>
        </p:txBody>
      </p:sp>
      <p:sp>
        <p:nvSpPr>
          <p:cNvPr id="88" name="Google Shape;88;gbbdd8d8ba0_0_6"/>
          <p:cNvSpPr txBox="1"/>
          <p:nvPr/>
        </p:nvSpPr>
        <p:spPr>
          <a:xfrm>
            <a:off x="114775" y="482050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600" b="1">
                <a:solidFill>
                  <a:srgbClr val="980000"/>
                </a:solidFill>
              </a:rPr>
              <a:t>SYSTEM TESTING</a:t>
            </a:r>
            <a:endParaRPr sz="26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dd8d8ba0_0_11"/>
          <p:cNvSpPr txBox="1"/>
          <p:nvPr/>
        </p:nvSpPr>
        <p:spPr>
          <a:xfrm>
            <a:off x="200850" y="774750"/>
            <a:ext cx="10430400" cy="5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N" sz="1900" b="1"/>
              <a:t>Performance &amp; Load Testing</a:t>
            </a:r>
            <a:r>
              <a:rPr lang="en-IN" sz="1900"/>
              <a:t> - To evaluate time taken of system to perform its required functions in comparison with different versions of same product  or different competitive</a:t>
            </a:r>
            <a:r>
              <a:rPr lang="en-IN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/>
              <a:t>product is called performance testing.</a:t>
            </a:r>
            <a:endParaRPr sz="19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N" sz="1900" b="1"/>
              <a:t>Scalability testing</a:t>
            </a:r>
            <a:r>
              <a:rPr lang="en-IN" sz="1900"/>
              <a:t> - A testing that requires enormous amount of resource to find out the maximum capability is the system parameters.</a:t>
            </a:r>
            <a:endParaRPr sz="19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N" sz="1900" b="1"/>
              <a:t>Reliability Testing</a:t>
            </a:r>
            <a:r>
              <a:rPr lang="en-IN" sz="1900"/>
              <a:t> - </a:t>
            </a:r>
            <a:r>
              <a:rPr lang="en-IN" sz="1900">
                <a:solidFill>
                  <a:srgbClr val="202124"/>
                </a:solidFill>
                <a:highlight>
                  <a:srgbClr val="FFFFFF"/>
                </a:highlight>
              </a:rPr>
              <a:t>Checks whether the software can perform a failure-free operation for a specified time period in a particular environment.</a:t>
            </a:r>
            <a:endParaRPr sz="19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N" sz="1900" b="1"/>
              <a:t>Stress Testing</a:t>
            </a:r>
            <a:r>
              <a:rPr lang="en-IN" sz="1900"/>
              <a:t> - Evaluating the system beyond the limits or specified requirements to ensure the system does not break down unexpectedly.</a:t>
            </a:r>
            <a:endParaRPr sz="19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N" sz="1900" b="1"/>
              <a:t>Interoperability Testing </a:t>
            </a:r>
            <a:r>
              <a:rPr lang="en-IN" sz="1900"/>
              <a:t>- Testing is done to ensure that two or more products can exchange information.</a:t>
            </a:r>
            <a:endParaRPr sz="19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N" sz="1900" b="1"/>
              <a:t>Localization Testing</a:t>
            </a:r>
            <a:r>
              <a:rPr lang="en-IN" sz="1900"/>
              <a:t>  - Testing conducted to </a:t>
            </a:r>
            <a:r>
              <a:rPr lang="en-IN" sz="1900">
                <a:solidFill>
                  <a:schemeClr val="dk1"/>
                </a:solidFill>
              </a:rPr>
              <a:t>verify  that the localized product works in different languages.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</p:txBody>
      </p:sp>
      <p:sp>
        <p:nvSpPr>
          <p:cNvPr id="94" name="Google Shape;94;gbbdd8d8ba0_0_11"/>
          <p:cNvSpPr txBox="1"/>
          <p:nvPr/>
        </p:nvSpPr>
        <p:spPr>
          <a:xfrm>
            <a:off x="114775" y="180750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200" b="1"/>
              <a:t>DIFFERENT TYPES OF NON FUNCTIONAL SYSTEM TESTING </a:t>
            </a:r>
            <a:endParaRPr sz="26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dd8d8ba0_0_42"/>
          <p:cNvSpPr txBox="1"/>
          <p:nvPr/>
        </p:nvSpPr>
        <p:spPr>
          <a:xfrm>
            <a:off x="272600" y="338575"/>
            <a:ext cx="873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200" b="1"/>
              <a:t>DIFFERENT PERSPECTIVES OF SYSTEM TESTING </a:t>
            </a:r>
            <a:endParaRPr sz="26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bbdd8d8ba0_0_42"/>
          <p:cNvSpPr/>
          <p:nvPr/>
        </p:nvSpPr>
        <p:spPr>
          <a:xfrm>
            <a:off x="573900" y="3687250"/>
            <a:ext cx="1836432" cy="76037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Component Support</a:t>
            </a:r>
            <a:endParaRPr/>
          </a:p>
        </p:txBody>
      </p:sp>
      <p:sp>
        <p:nvSpPr>
          <p:cNvPr id="101" name="Google Shape;101;gbbdd8d8ba0_0_42"/>
          <p:cNvSpPr/>
          <p:nvPr/>
        </p:nvSpPr>
        <p:spPr>
          <a:xfrm>
            <a:off x="573900" y="4743525"/>
            <a:ext cx="1836432" cy="76037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Product Organization</a:t>
            </a:r>
            <a:endParaRPr/>
          </a:p>
        </p:txBody>
      </p:sp>
      <p:sp>
        <p:nvSpPr>
          <p:cNvPr id="102" name="Google Shape;102;gbbdd8d8ba0_0_42"/>
          <p:cNvSpPr/>
          <p:nvPr/>
        </p:nvSpPr>
        <p:spPr>
          <a:xfrm>
            <a:off x="640225" y="5799800"/>
            <a:ext cx="1836432" cy="76037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Solution Integration</a:t>
            </a:r>
            <a:endParaRPr/>
          </a:p>
        </p:txBody>
      </p:sp>
      <p:sp>
        <p:nvSpPr>
          <p:cNvPr id="103" name="Google Shape;103;gbbdd8d8ba0_0_42"/>
          <p:cNvSpPr/>
          <p:nvPr/>
        </p:nvSpPr>
        <p:spPr>
          <a:xfrm>
            <a:off x="4318525" y="3773325"/>
            <a:ext cx="1692900" cy="5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 Testing</a:t>
            </a:r>
            <a:endParaRPr/>
          </a:p>
        </p:txBody>
      </p:sp>
      <p:sp>
        <p:nvSpPr>
          <p:cNvPr id="104" name="Google Shape;104;gbbdd8d8ba0_0_42"/>
          <p:cNvSpPr/>
          <p:nvPr/>
        </p:nvSpPr>
        <p:spPr>
          <a:xfrm>
            <a:off x="7053450" y="3780488"/>
            <a:ext cx="1692900" cy="5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Sub- System Testing</a:t>
            </a:r>
            <a:endParaRPr/>
          </a:p>
        </p:txBody>
      </p:sp>
      <p:sp>
        <p:nvSpPr>
          <p:cNvPr id="105" name="Google Shape;105;gbbdd8d8ba0_0_42"/>
          <p:cNvSpPr/>
          <p:nvPr/>
        </p:nvSpPr>
        <p:spPr>
          <a:xfrm>
            <a:off x="4318525" y="4836763"/>
            <a:ext cx="1692900" cy="5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 Testing</a:t>
            </a:r>
            <a:endParaRPr/>
          </a:p>
        </p:txBody>
      </p:sp>
      <p:sp>
        <p:nvSpPr>
          <p:cNvPr id="106" name="Google Shape;106;gbbdd8d8ba0_0_42"/>
          <p:cNvSpPr/>
          <p:nvPr/>
        </p:nvSpPr>
        <p:spPr>
          <a:xfrm>
            <a:off x="4318525" y="5799800"/>
            <a:ext cx="1692900" cy="5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 Testing</a:t>
            </a:r>
            <a:endParaRPr/>
          </a:p>
        </p:txBody>
      </p:sp>
      <p:sp>
        <p:nvSpPr>
          <p:cNvPr id="107" name="Google Shape;107;gbbdd8d8ba0_0_42"/>
          <p:cNvSpPr/>
          <p:nvPr/>
        </p:nvSpPr>
        <p:spPr>
          <a:xfrm>
            <a:off x="7053450" y="4836775"/>
            <a:ext cx="1692900" cy="5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 Testing</a:t>
            </a:r>
            <a:endParaRPr/>
          </a:p>
        </p:txBody>
      </p:sp>
      <p:sp>
        <p:nvSpPr>
          <p:cNvPr id="108" name="Google Shape;108;gbbdd8d8ba0_0_42"/>
          <p:cNvSpPr/>
          <p:nvPr/>
        </p:nvSpPr>
        <p:spPr>
          <a:xfrm>
            <a:off x="7053450" y="5799788"/>
            <a:ext cx="1692900" cy="5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Solution Testing</a:t>
            </a:r>
            <a:endParaRPr/>
          </a:p>
        </p:txBody>
      </p:sp>
      <p:cxnSp>
        <p:nvCxnSpPr>
          <p:cNvPr id="109" name="Google Shape;109;gbbdd8d8ba0_0_42"/>
          <p:cNvCxnSpPr>
            <a:stCxn id="100" idx="3"/>
            <a:endCxn id="103" idx="1"/>
          </p:cNvCxnSpPr>
          <p:nvPr/>
        </p:nvCxnSpPr>
        <p:spPr>
          <a:xfrm rot="10800000" flipH="1">
            <a:off x="2410332" y="4060237"/>
            <a:ext cx="19083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gbbdd8d8ba0_0_42"/>
          <p:cNvCxnSpPr/>
          <p:nvPr/>
        </p:nvCxnSpPr>
        <p:spPr>
          <a:xfrm rot="10800000" flipH="1">
            <a:off x="2410332" y="5120137"/>
            <a:ext cx="19083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gbbdd8d8ba0_0_42"/>
          <p:cNvCxnSpPr/>
          <p:nvPr/>
        </p:nvCxnSpPr>
        <p:spPr>
          <a:xfrm rot="10800000" flipH="1">
            <a:off x="2476657" y="6083162"/>
            <a:ext cx="19083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gbbdd8d8ba0_0_42"/>
          <p:cNvSpPr txBox="1"/>
          <p:nvPr/>
        </p:nvSpPr>
        <p:spPr>
          <a:xfrm>
            <a:off x="4246800" y="3185100"/>
            <a:ext cx="17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Test Phase</a:t>
            </a:r>
            <a:endParaRPr/>
          </a:p>
        </p:txBody>
      </p:sp>
      <p:sp>
        <p:nvSpPr>
          <p:cNvPr id="113" name="Google Shape;113;gbbdd8d8ba0_0_42"/>
          <p:cNvSpPr txBox="1"/>
          <p:nvPr/>
        </p:nvSpPr>
        <p:spPr>
          <a:xfrm>
            <a:off x="7058850" y="3184975"/>
            <a:ext cx="16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Global perspective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bdd8d8ba0_0_29"/>
          <p:cNvSpPr txBox="1"/>
          <p:nvPr/>
        </p:nvSpPr>
        <p:spPr>
          <a:xfrm>
            <a:off x="172150" y="186525"/>
            <a:ext cx="723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/>
              <a:t>Why is System Testing Done?</a:t>
            </a:r>
            <a:endParaRPr sz="2600" b="1"/>
          </a:p>
        </p:txBody>
      </p:sp>
      <p:sp>
        <p:nvSpPr>
          <p:cNvPr id="119" name="Google Shape;119;gbbdd8d8ba0_0_29"/>
          <p:cNvSpPr txBox="1"/>
          <p:nvPr/>
        </p:nvSpPr>
        <p:spPr>
          <a:xfrm>
            <a:off x="286950" y="827700"/>
            <a:ext cx="10114800" cy="5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Provide independent perspective in testing.</a:t>
            </a:r>
            <a:endParaRPr sz="240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Bring in customer perspective in testing.</a:t>
            </a:r>
            <a:endParaRPr sz="240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Provide a fresh pair of eyes to discover defects not found earlier by testing.</a:t>
            </a:r>
            <a:endParaRPr sz="240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Test product behaviour in a holistic, complete and realistic environment.</a:t>
            </a:r>
            <a:endParaRPr sz="240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Test both functional and non-functional aspects of the product.</a:t>
            </a:r>
            <a:endParaRPr sz="240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Build confidence in the product.</a:t>
            </a:r>
            <a:endParaRPr sz="240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Analyze and reduce the risk of releasing the product</a:t>
            </a:r>
            <a:endParaRPr sz="240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</a:rPr>
              <a:t>Ensure all requirements are met and ready the product for acceptance testing.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dd8d8ba0_0_69"/>
          <p:cNvSpPr txBox="1"/>
          <p:nvPr/>
        </p:nvSpPr>
        <p:spPr>
          <a:xfrm>
            <a:off x="387375" y="588250"/>
            <a:ext cx="750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/>
              <a:t>FUNCTIONAL TESTING</a:t>
            </a:r>
            <a:endParaRPr sz="1900" b="1"/>
          </a:p>
        </p:txBody>
      </p:sp>
      <p:sp>
        <p:nvSpPr>
          <p:cNvPr id="125" name="Google Shape;125;gbbdd8d8ba0_0_69"/>
          <p:cNvSpPr txBox="1"/>
          <p:nvPr/>
        </p:nvSpPr>
        <p:spPr>
          <a:xfrm>
            <a:off x="315650" y="1065250"/>
            <a:ext cx="9756000" cy="3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50"/>
              <a:buChar char="●"/>
            </a:pPr>
            <a:r>
              <a:rPr lang="en-IN" sz="2050">
                <a:solidFill>
                  <a:srgbClr val="222222"/>
                </a:solidFill>
                <a:highlight>
                  <a:srgbClr val="FFFFFF"/>
                </a:highlight>
              </a:rPr>
              <a:t>Type of software testing that validates the software system against the functional requirements/specifications. </a:t>
            </a:r>
            <a:endParaRPr sz="2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50"/>
              <a:buChar char="●"/>
            </a:pPr>
            <a:r>
              <a:rPr lang="en-IN" sz="2050">
                <a:solidFill>
                  <a:srgbClr val="222222"/>
                </a:solidFill>
                <a:highlight>
                  <a:srgbClr val="FFFFFF"/>
                </a:highlight>
              </a:rPr>
              <a:t>The purpose of Functional tests is to test each function of the software application, by providing appropriate input, verifying the output against the Functional requirements.</a:t>
            </a:r>
            <a:endParaRPr sz="2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50"/>
              <a:buChar char="●"/>
            </a:pPr>
            <a:r>
              <a:rPr lang="en-IN" sz="2050">
                <a:solidFill>
                  <a:srgbClr val="222222"/>
                </a:solidFill>
                <a:highlight>
                  <a:srgbClr val="FFFFFF"/>
                </a:highlight>
              </a:rPr>
              <a:t>Functional testing mainly involves black box testing and it is not concerned about the source code of the application. </a:t>
            </a:r>
            <a:endParaRPr sz="2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50"/>
              <a:buChar char="●"/>
            </a:pPr>
            <a:r>
              <a:rPr lang="en-IN" sz="2050">
                <a:solidFill>
                  <a:srgbClr val="222222"/>
                </a:solidFill>
                <a:highlight>
                  <a:srgbClr val="FFFFFF"/>
                </a:highlight>
              </a:rPr>
              <a:t>This testing checks User Interface, APIs, Database, Security, Client/Server communication and other functionality of the Application Under Test. </a:t>
            </a:r>
            <a:endParaRPr sz="2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50"/>
              <a:buChar char="●"/>
            </a:pPr>
            <a:r>
              <a:rPr lang="en-IN" sz="2050">
                <a:solidFill>
                  <a:srgbClr val="222222"/>
                </a:solidFill>
                <a:highlight>
                  <a:srgbClr val="FFFFFF"/>
                </a:highlight>
              </a:rPr>
              <a:t>The testing can be done either manually or using automation.</a:t>
            </a:r>
            <a:endParaRPr sz="2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bdd8d8ba0_0_76"/>
          <p:cNvSpPr txBox="1"/>
          <p:nvPr/>
        </p:nvSpPr>
        <p:spPr>
          <a:xfrm>
            <a:off x="387375" y="588250"/>
            <a:ext cx="750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/>
              <a:t>NON - FUNCTIONAL TESTING</a:t>
            </a:r>
            <a:endParaRPr sz="1900" b="1"/>
          </a:p>
        </p:txBody>
      </p:sp>
      <p:sp>
        <p:nvSpPr>
          <p:cNvPr id="131" name="Google Shape;131;gbbdd8d8ba0_0_76"/>
          <p:cNvSpPr txBox="1"/>
          <p:nvPr/>
        </p:nvSpPr>
        <p:spPr>
          <a:xfrm>
            <a:off x="315650" y="1065250"/>
            <a:ext cx="10215300" cy="3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Type of Software testing to check non-functional aspects (performance, usability, reliability, etc) of a software application.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It is designed to test the readiness of a system as per nonfunctional parameters which are never addressed by functional testing.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Example - check how many people can simultaneously login into a software.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</a:rPr>
              <a:t>Non-functional testing is equally important as functional testing and affects client satisfaction.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5663986BB9D43985567A3AC0DB644" ma:contentTypeVersion="3" ma:contentTypeDescription="Create a new document." ma:contentTypeScope="" ma:versionID="e872d2dc2a5d4e9b375433a003e2f625">
  <xsd:schema xmlns:xsd="http://www.w3.org/2001/XMLSchema" xmlns:xs="http://www.w3.org/2001/XMLSchema" xmlns:p="http://schemas.microsoft.com/office/2006/metadata/properties" xmlns:ns2="302dcb64-fe86-4e7e-8e0a-3121f0c50126" targetNamespace="http://schemas.microsoft.com/office/2006/metadata/properties" ma:root="true" ma:fieldsID="c932e5204d78204e00a4fc25ac4775fa" ns2:_="">
    <xsd:import namespace="302dcb64-fe86-4e7e-8e0a-3121f0c501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dcb64-fe86-4e7e-8e0a-3121f0c5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AEF6ED-D412-4E0D-A5E9-AD5112C4C2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F88108-F985-4C96-BA1B-FCD9B9196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2dcb64-fe86-4e7e-8e0a-3121f0c50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ECF7BD-3022-4251-A3C9-7E7567A1A1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1051</Words>
  <Application>Microsoft Office PowerPoint</Application>
  <PresentationFormat>Widescreen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Calibiri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 Venkataram</dc:creator>
  <cp:lastModifiedBy>sagarika chavan</cp:lastModifiedBy>
  <cp:revision>8</cp:revision>
  <dcterms:created xsi:type="dcterms:W3CDTF">2020-08-09T05:55:29Z</dcterms:created>
  <dcterms:modified xsi:type="dcterms:W3CDTF">2022-11-23T18:53:19Z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2020-07-08T00:00:00Z</vt:filetime>
  </property>
  <property fmtid="{D5CDD505-2E9C-101B-9397-08002B2CF9AE}" pid="4" name="Creator">
    <vt:lpwstr>Acrobat PDFMaker 10.1 for PowerPoint</vt:lpwstr>
  </property>
  <property fmtid="{D5CDD505-2E9C-101B-9397-08002B2CF9AE}" pid="5" name="HyperlinksChanged">
    <vt:bool>false</vt:bool>
  </property>
  <property fmtid="{D5CDD505-2E9C-101B-9397-08002B2CF9AE}" pid="6" name="LastSaved">
    <vt:filetime>2020-08-09T00:00:00Z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ContentTypeId">
    <vt:lpwstr>0x0101006555663986BB9D43985567A3AC0DB644</vt:lpwstr>
  </property>
</Properties>
</file>