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72"/>
  </p:notesMasterIdLst>
  <p:sldIdLst>
    <p:sldId id="274" r:id="rId5"/>
    <p:sldId id="277" r:id="rId6"/>
    <p:sldId id="257" r:id="rId7"/>
    <p:sldId id="260" r:id="rId8"/>
    <p:sldId id="281" r:id="rId9"/>
    <p:sldId id="287" r:id="rId10"/>
    <p:sldId id="264" r:id="rId11"/>
    <p:sldId id="306" r:id="rId12"/>
    <p:sldId id="278" r:id="rId13"/>
    <p:sldId id="279" r:id="rId14"/>
    <p:sldId id="282" r:id="rId15"/>
    <p:sldId id="307" r:id="rId16"/>
    <p:sldId id="280" r:id="rId17"/>
    <p:sldId id="283" r:id="rId18"/>
    <p:sldId id="305" r:id="rId19"/>
    <p:sldId id="285" r:id="rId20"/>
    <p:sldId id="286" r:id="rId21"/>
    <p:sldId id="266" r:id="rId22"/>
    <p:sldId id="267" r:id="rId23"/>
    <p:sldId id="268" r:id="rId24"/>
    <p:sldId id="269" r:id="rId25"/>
    <p:sldId id="272" r:id="rId26"/>
    <p:sldId id="288" r:id="rId27"/>
    <p:sldId id="289" r:id="rId28"/>
    <p:sldId id="302" r:id="rId29"/>
    <p:sldId id="290" r:id="rId30"/>
    <p:sldId id="308" r:id="rId31"/>
    <p:sldId id="309" r:id="rId32"/>
    <p:sldId id="310" r:id="rId33"/>
    <p:sldId id="311" r:id="rId34"/>
    <p:sldId id="312" r:id="rId35"/>
    <p:sldId id="291" r:id="rId36"/>
    <p:sldId id="313" r:id="rId37"/>
    <p:sldId id="314" r:id="rId38"/>
    <p:sldId id="315" r:id="rId39"/>
    <p:sldId id="292" r:id="rId40"/>
    <p:sldId id="316" r:id="rId41"/>
    <p:sldId id="293" r:id="rId42"/>
    <p:sldId id="294" r:id="rId43"/>
    <p:sldId id="317" r:id="rId44"/>
    <p:sldId id="318" r:id="rId45"/>
    <p:sldId id="319" r:id="rId46"/>
    <p:sldId id="320" r:id="rId47"/>
    <p:sldId id="321" r:id="rId48"/>
    <p:sldId id="324" r:id="rId49"/>
    <p:sldId id="295" r:id="rId50"/>
    <p:sldId id="322" r:id="rId51"/>
    <p:sldId id="323" r:id="rId52"/>
    <p:sldId id="296" r:id="rId53"/>
    <p:sldId id="297" r:id="rId54"/>
    <p:sldId id="298" r:id="rId55"/>
    <p:sldId id="261" r:id="rId56"/>
    <p:sldId id="262" r:id="rId57"/>
    <p:sldId id="325" r:id="rId58"/>
    <p:sldId id="326" r:id="rId59"/>
    <p:sldId id="327" r:id="rId60"/>
    <p:sldId id="328" r:id="rId61"/>
    <p:sldId id="329" r:id="rId62"/>
    <p:sldId id="330" r:id="rId63"/>
    <p:sldId id="331" r:id="rId64"/>
    <p:sldId id="332" r:id="rId65"/>
    <p:sldId id="333" r:id="rId66"/>
    <p:sldId id="334" r:id="rId67"/>
    <p:sldId id="335" r:id="rId68"/>
    <p:sldId id="301" r:id="rId69"/>
    <p:sldId id="303" r:id="rId70"/>
    <p:sldId id="304" r:id="rId71"/>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3" roundtripDataSignature="AMtx7mjvMEr6cPpUtW0EervYHcw6KiTx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41" autoAdjust="0"/>
  </p:normalViewPr>
  <p:slideViewPr>
    <p:cSldViewPr>
      <p:cViewPr varScale="1">
        <p:scale>
          <a:sx n="79" d="100"/>
          <a:sy n="79" d="100"/>
        </p:scale>
        <p:origin x="821"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332aca9638571f3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3332aca9638571f3_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332aca9638571f3_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3332aca9638571f3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01688"/>
            <a:ext cx="7126287" cy="4010025"/>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2685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f91ad2360_0_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af91ad2360_0_3: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89007ba23_0_1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b89007ba23_0_19: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89007ba23_0_6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89007ba23_0_6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89007ba23_0_8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89007ba23_0_8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9007ba23_0_9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9007ba23_0_9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89007ba23_0_9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89007ba23_0_9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89007ba23_0_10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89007ba23_0_10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89007ba23_0_1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89007ba23_0_12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4"/>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body" idx="2"/>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53" name="Google Shape;53;p20"/>
          <p:cNvPicPr preferRelativeResize="0"/>
          <p:nvPr/>
        </p:nvPicPr>
        <p:blipFill rotWithShape="1">
          <a:blip r:embed="rId2">
            <a:alphaModFix/>
          </a:blip>
          <a:srcRect/>
          <a:stretch/>
        </p:blipFill>
        <p:spPr>
          <a:xfrm>
            <a:off x="3602880" y="1604520"/>
            <a:ext cx="4984920" cy="3977280"/>
          </a:xfrm>
          <a:prstGeom prst="rect">
            <a:avLst/>
          </a:prstGeom>
          <a:noFill/>
          <a:ln>
            <a:noFill/>
          </a:ln>
        </p:spPr>
      </p:pic>
      <p:pic>
        <p:nvPicPr>
          <p:cNvPr id="54" name="Google Shape;54;p20"/>
          <p:cNvPicPr preferRelativeResize="0"/>
          <p:nvPr/>
        </p:nvPicPr>
        <p:blipFill rotWithShape="1">
          <a:blip r:embed="rId2">
            <a:alphaModFix/>
          </a:blip>
          <a:srcRect/>
          <a:stretch/>
        </p:blipFill>
        <p:spPr>
          <a:xfrm>
            <a:off x="360288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Google Shape;11;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 name="Google Shape;12;p1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14"/>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body" idx="2"/>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body" idx="3"/>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p:nvPr/>
        </p:nvSpPr>
        <p:spPr>
          <a:xfrm>
            <a:off x="10661760" y="471960"/>
            <a:ext cx="928800" cy="139428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Cyclomatic_complexity#:~:text=Cyclomatic%20complexity%20is%20a%20software,in%201976."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jmockit.github.io/index.html" TargetMode="External"/><Relationship Id="rId2" Type="http://schemas.openxmlformats.org/officeDocument/2006/relationships/hyperlink" Target="https://nunit.org/" TargetMode="External"/><Relationship Id="rId1" Type="http://schemas.openxmlformats.org/officeDocument/2006/relationships/slideLayout" Target="../slideLayouts/slideLayout2.xml"/><Relationship Id="rId4" Type="http://schemas.openxmlformats.org/officeDocument/2006/relationships/hyperlink" Target="https://phpunit.de/"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p:nvPr/>
        </p:nvSpPr>
        <p:spPr>
          <a:xfrm>
            <a:off x="-9360" y="1277640"/>
            <a:ext cx="360" cy="53640"/>
          </a:xfrm>
          <a:custGeom>
            <a:avLst/>
            <a:gdLst/>
            <a:ahLst/>
            <a:cxnLst/>
            <a:rect l="l" t="t" r="r" b="b"/>
            <a:pathLst>
              <a:path w="120000" h="58419" extrusionOk="0">
                <a:moveTo>
                  <a:pt x="0" y="0"/>
                </a:moveTo>
                <a:lnTo>
                  <a:pt x="0" y="58008"/>
                </a:lnTo>
              </a:path>
            </a:pathLst>
          </a:custGeom>
          <a:noFill/>
          <a:ln w="19075" cap="flat" cmpd="sng">
            <a:solidFill>
              <a:srgbClr val="C55A11"/>
            </a:solidFill>
            <a:prstDash val="solid"/>
            <a:round/>
            <a:headEnd type="none" w="sm" len="sm"/>
            <a:tailEnd type="none" w="sm" len="sm"/>
          </a:ln>
        </p:spPr>
      </p:sp>
      <p:sp>
        <p:nvSpPr>
          <p:cNvPr id="60" name="Google Shape;60;p1"/>
          <p:cNvSpPr/>
          <p:nvPr/>
        </p:nvSpPr>
        <p:spPr>
          <a:xfrm>
            <a:off x="484560" y="353880"/>
            <a:ext cx="6329520" cy="574200"/>
          </a:xfrm>
          <a:prstGeom prst="rect">
            <a:avLst/>
          </a:prstGeom>
          <a:noFill/>
          <a:ln>
            <a:noFill/>
          </a:ln>
        </p:spPr>
        <p:txBody>
          <a:bodyPr spcFirstLastPara="1" wrap="square" lIns="0" tIns="0" rIns="0" bIns="0" anchor="t" anchorCtr="0">
            <a:noAutofit/>
          </a:bodyPr>
          <a:lstStyle/>
          <a:p>
            <a:pPr marL="0" marR="0" lvl="0" indent="0" algn="l" rtl="0">
              <a:lnSpc>
                <a:spcPct val="33500"/>
              </a:lnSpc>
              <a:spcBef>
                <a:spcPts val="0"/>
              </a:spcBef>
              <a:spcAft>
                <a:spcPts val="0"/>
              </a:spcAft>
              <a:buClr>
                <a:srgbClr val="000000"/>
              </a:buClr>
              <a:buSzPts val="2400"/>
              <a:buFont typeface="Arial"/>
              <a:buNone/>
            </a:pPr>
            <a:r>
              <a:rPr lang="en-IN" sz="2400" b="1" i="0" u="none" strike="noStrike" cap="none">
                <a:solidFill>
                  <a:srgbClr val="2F5597"/>
                </a:solidFill>
                <a:latin typeface="Calibri"/>
                <a:ea typeface="Calibri"/>
                <a:cs typeface="Calibri"/>
                <a:sym typeface="Calibri"/>
              </a:rPr>
              <a:t>OBJECT ORIENTED MODELLING &amp; DESIGN (OOMD)</a:t>
            </a:r>
            <a:endParaRPr sz="1800" b="0" i="0" u="none" strike="noStrike" cap="none">
              <a:solidFill>
                <a:srgbClr val="000000"/>
              </a:solidFill>
              <a:latin typeface="Arial"/>
              <a:ea typeface="Arial"/>
              <a:cs typeface="Arial"/>
              <a:sym typeface="Arial"/>
            </a:endParaRPr>
          </a:p>
        </p:txBody>
      </p:sp>
      <p:sp>
        <p:nvSpPr>
          <p:cNvPr id="61" name="Google Shape;61;p1"/>
          <p:cNvSpPr/>
          <p:nvPr/>
        </p:nvSpPr>
        <p:spPr>
          <a:xfrm>
            <a:off x="4860720" y="3393000"/>
            <a:ext cx="5711760" cy="557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4853520" y="2664000"/>
            <a:ext cx="5718960" cy="12240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Clr>
                <a:srgbClr val="000000"/>
              </a:buClr>
              <a:buSzPts val="3600"/>
              <a:buFont typeface="Arial"/>
              <a:buNone/>
            </a:pPr>
            <a:r>
              <a:rPr lang="en-IN" sz="3600" b="1" i="0" u="none" strike="noStrike" cap="none" dirty="0">
                <a:solidFill>
                  <a:srgbClr val="C55A11"/>
                </a:solidFill>
                <a:latin typeface="Calibri"/>
                <a:ea typeface="Calibri"/>
                <a:cs typeface="Calibri"/>
                <a:sym typeface="Calibri"/>
              </a:rPr>
              <a:t>SOFTWARE TESTING</a:t>
            </a:r>
            <a:endParaRPr sz="3600" b="1" i="0" u="none" strike="noStrike" cap="none" dirty="0">
              <a:solidFill>
                <a:srgbClr val="C55A11"/>
              </a:solidFill>
              <a:latin typeface="Calibri"/>
              <a:ea typeface="Calibri"/>
              <a:cs typeface="Calibri"/>
              <a:sym typeface="Calibri"/>
            </a:endParaRPr>
          </a:p>
          <a:p>
            <a:pPr marL="12600">
              <a:buSzPts val="2500"/>
            </a:pPr>
            <a:r>
              <a:rPr lang="en-IN" sz="2500" b="1" dirty="0">
                <a:solidFill>
                  <a:srgbClr val="C55A11"/>
                </a:solidFill>
                <a:latin typeface="Calibri"/>
                <a:ea typeface="Calibri"/>
                <a:cs typeface="Calibri"/>
                <a:sym typeface="Calibri"/>
              </a:rPr>
              <a:t>UE19CS400SB</a:t>
            </a:r>
          </a:p>
          <a:p>
            <a:pPr marL="12600" marR="0" lvl="0" indent="0" algn="l" rtl="0">
              <a:lnSpc>
                <a:spcPct val="100000"/>
              </a:lnSpc>
              <a:spcBef>
                <a:spcPts val="0"/>
              </a:spcBef>
              <a:spcAft>
                <a:spcPts val="0"/>
              </a:spcAft>
              <a:buClr>
                <a:srgbClr val="000000"/>
              </a:buClr>
              <a:buSzPts val="2500"/>
              <a:buFont typeface="Arial"/>
              <a:buNone/>
            </a:pPr>
            <a:endParaRPr sz="2500" b="1" i="0" u="none" strike="noStrike" cap="none" dirty="0">
              <a:solidFill>
                <a:srgbClr val="C55A11"/>
              </a:solidFill>
              <a:latin typeface="Calibri"/>
              <a:ea typeface="Calibri"/>
              <a:cs typeface="Calibri"/>
              <a:sym typeface="Calibri"/>
            </a:endParaRPr>
          </a:p>
        </p:txBody>
      </p:sp>
      <p:sp>
        <p:nvSpPr>
          <p:cNvPr id="63" name="Google Shape;63;p1"/>
          <p:cNvSpPr/>
          <p:nvPr/>
        </p:nvSpPr>
        <p:spPr>
          <a:xfrm>
            <a:off x="4860727" y="4396675"/>
            <a:ext cx="5867700" cy="1534200"/>
          </a:xfrm>
          <a:prstGeom prst="rect">
            <a:avLst/>
          </a:prstGeom>
          <a:noFill/>
          <a:ln>
            <a:noFill/>
          </a:ln>
        </p:spPr>
        <p:txBody>
          <a:bodyPr spcFirstLastPara="1" wrap="square" lIns="0" tIns="44275" rIns="0" bIns="0" anchor="t" anchorCtr="0">
            <a:noAutofit/>
          </a:bodyPr>
          <a:lstStyle/>
          <a:p>
            <a:pPr marL="12600" lvl="0"/>
            <a:r>
              <a:rPr lang="en-IN" sz="2400" b="0" i="0" u="none" strike="noStrike" cap="none" dirty="0">
                <a:solidFill>
                  <a:srgbClr val="000000"/>
                </a:solidFill>
                <a:latin typeface="Calibri"/>
                <a:ea typeface="Calibri"/>
                <a:cs typeface="Calibri"/>
                <a:sym typeface="Calibri"/>
              </a:rPr>
              <a:t>Prof. </a:t>
            </a:r>
            <a:r>
              <a:rPr lang="en-IN" sz="2400" dirty="0">
                <a:latin typeface="Calibri"/>
                <a:ea typeface="Calibri"/>
                <a:cs typeface="Calibri"/>
                <a:sym typeface="Calibri"/>
              </a:rPr>
              <a:t>Venkatesh Prasad/Ms. Sumy Joseph</a:t>
            </a:r>
            <a:endParaRPr lang="en-IN" sz="1800" dirty="0"/>
          </a:p>
          <a:p>
            <a:pPr marL="12600" lvl="0"/>
            <a:r>
              <a:rPr lang="en-IN" sz="2400" dirty="0">
                <a:latin typeface="Calibri"/>
                <a:ea typeface="Calibri"/>
                <a:cs typeface="Calibri"/>
                <a:sym typeface="Calibri"/>
              </a:rPr>
              <a:t>venkateshprasad@pes.edu</a:t>
            </a:r>
            <a:endParaRPr lang="en-IN" sz="1800" dirty="0"/>
          </a:p>
          <a:p>
            <a:pPr marL="1260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rgbClr val="000000"/>
                </a:solidFill>
                <a:latin typeface="Calibri"/>
                <a:ea typeface="Calibri"/>
                <a:cs typeface="Calibri"/>
                <a:sym typeface="Calibri"/>
              </a:rPr>
              <a:t>Department of Computer Science</a:t>
            </a:r>
            <a:endParaRPr sz="1800" b="0" i="0" u="none" strike="noStrike" cap="none" dirty="0">
              <a:solidFill>
                <a:srgbClr val="000000"/>
              </a:solidFill>
              <a:latin typeface="Arial"/>
              <a:ea typeface="Arial"/>
              <a:cs typeface="Arial"/>
              <a:sym typeface="Arial"/>
            </a:endParaRPr>
          </a:p>
        </p:txBody>
      </p:sp>
      <p:sp>
        <p:nvSpPr>
          <p:cNvPr id="64" name="Google Shape;64;p1"/>
          <p:cNvSpPr/>
          <p:nvPr/>
        </p:nvSpPr>
        <p:spPr>
          <a:xfrm>
            <a:off x="313920" y="5489640"/>
            <a:ext cx="1062720" cy="1073520"/>
          </a:xfrm>
          <a:custGeom>
            <a:avLst/>
            <a:gdLst/>
            <a:ahLst/>
            <a:cxnLst/>
            <a:rect l="l" t="t" r="r" b="b"/>
            <a:pathLst>
              <a:path w="1067435" h="1078229" extrusionOk="0">
                <a:moveTo>
                  <a:pt x="1066901" y="1032446"/>
                </a:moveTo>
                <a:lnTo>
                  <a:pt x="45720" y="1032446"/>
                </a:lnTo>
                <a:lnTo>
                  <a:pt x="45720" y="0"/>
                </a:lnTo>
                <a:lnTo>
                  <a:pt x="0" y="0"/>
                </a:lnTo>
                <a:lnTo>
                  <a:pt x="0" y="1032446"/>
                </a:lnTo>
                <a:lnTo>
                  <a:pt x="0" y="1066901"/>
                </a:lnTo>
                <a:lnTo>
                  <a:pt x="0" y="1078166"/>
                </a:lnTo>
                <a:lnTo>
                  <a:pt x="1066901" y="1078166"/>
                </a:lnTo>
                <a:lnTo>
                  <a:pt x="1066901" y="1032446"/>
                </a:lnTo>
                <a:close/>
              </a:path>
            </a:pathLst>
          </a:custGeom>
          <a:solidFill>
            <a:srgbClr val="C55A11"/>
          </a:solidFill>
          <a:ln>
            <a:noFill/>
          </a:ln>
        </p:spPr>
      </p:sp>
      <p:sp>
        <p:nvSpPr>
          <p:cNvPr id="65" name="Google Shape;65;p1"/>
          <p:cNvSpPr/>
          <p:nvPr/>
        </p:nvSpPr>
        <p:spPr>
          <a:xfrm>
            <a:off x="4781880" y="4101120"/>
            <a:ext cx="5867640" cy="7560"/>
          </a:xfrm>
          <a:custGeom>
            <a:avLst/>
            <a:gdLst/>
            <a:ahLst/>
            <a:cxnLst/>
            <a:rect l="l" t="t" r="r" b="b"/>
            <a:pathLst>
              <a:path w="5872480" h="12064" extrusionOk="0">
                <a:moveTo>
                  <a:pt x="0" y="11493"/>
                </a:moveTo>
                <a:lnTo>
                  <a:pt x="5872226" y="0"/>
                </a:lnTo>
              </a:path>
            </a:pathLst>
          </a:custGeom>
          <a:noFill/>
          <a:ln w="38150" cap="flat" cmpd="sng">
            <a:solidFill>
              <a:srgbClr val="C55A11"/>
            </a:solidFill>
            <a:prstDash val="solid"/>
            <a:round/>
            <a:headEnd type="none" w="sm" len="sm"/>
            <a:tailEnd type="none" w="sm" len="sm"/>
          </a:ln>
        </p:spPr>
      </p:sp>
      <p:sp>
        <p:nvSpPr>
          <p:cNvPr id="66" name="Google Shape;66;p1"/>
          <p:cNvSpPr/>
          <p:nvPr/>
        </p:nvSpPr>
        <p:spPr>
          <a:xfrm>
            <a:off x="1747800" y="1608480"/>
            <a:ext cx="2364480" cy="354564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10855800" y="266040"/>
            <a:ext cx="1062720" cy="1073520"/>
          </a:xfrm>
          <a:custGeom>
            <a:avLst/>
            <a:gdLst/>
            <a:ahLst/>
            <a:cxnLst/>
            <a:rect l="l" t="t" r="r" b="b"/>
            <a:pathLst>
              <a:path w="1067434" h="1078230" extrusionOk="0">
                <a:moveTo>
                  <a:pt x="1066888" y="0"/>
                </a:moveTo>
                <a:lnTo>
                  <a:pt x="0" y="0"/>
                </a:lnTo>
                <a:lnTo>
                  <a:pt x="0" y="45720"/>
                </a:lnTo>
                <a:lnTo>
                  <a:pt x="1021168" y="45720"/>
                </a:lnTo>
                <a:lnTo>
                  <a:pt x="1021168" y="1078141"/>
                </a:lnTo>
                <a:lnTo>
                  <a:pt x="1066888" y="1078141"/>
                </a:lnTo>
                <a:lnTo>
                  <a:pt x="1066888" y="45720"/>
                </a:lnTo>
                <a:lnTo>
                  <a:pt x="1066888" y="11252"/>
                </a:lnTo>
                <a:lnTo>
                  <a:pt x="1066888" y="0"/>
                </a:lnTo>
                <a:close/>
              </a:path>
            </a:pathLst>
          </a:custGeom>
          <a:solidFill>
            <a:srgbClr val="C55A11"/>
          </a:solidFill>
          <a:ln>
            <a:noFill/>
          </a:ln>
        </p:spPr>
      </p:sp>
      <p:sp>
        <p:nvSpPr>
          <p:cNvPr id="68" name="Google Shape;68;p1"/>
          <p:cNvSpPr/>
          <p:nvPr/>
        </p:nvSpPr>
        <p:spPr>
          <a:xfrm>
            <a:off x="10501920" y="470880"/>
            <a:ext cx="1284480" cy="1658520"/>
          </a:xfrm>
          <a:custGeom>
            <a:avLst/>
            <a:gdLst/>
            <a:ahLst/>
            <a:cxnLst/>
            <a:rect l="l" t="t" r="r" b="b"/>
            <a:pathLst>
              <a:path w="1289050" h="1663064" extrusionOk="0">
                <a:moveTo>
                  <a:pt x="1288478" y="0"/>
                </a:moveTo>
                <a:lnTo>
                  <a:pt x="0" y="0"/>
                </a:lnTo>
                <a:lnTo>
                  <a:pt x="0" y="1662544"/>
                </a:lnTo>
                <a:lnTo>
                  <a:pt x="1288478" y="1662544"/>
                </a:lnTo>
                <a:lnTo>
                  <a:pt x="1288478" y="0"/>
                </a:lnTo>
                <a:close/>
              </a:path>
            </a:pathLst>
          </a:custGeom>
          <a:solidFill>
            <a:srgbClr val="FFFFFF"/>
          </a:solidFill>
          <a:ln>
            <a:noFill/>
          </a:ln>
        </p:spPr>
      </p:sp>
      <p:sp>
        <p:nvSpPr>
          <p:cNvPr id="69" name="Google Shape;69;p1"/>
          <p:cNvSpPr/>
          <p:nvPr/>
        </p:nvSpPr>
        <p:spPr>
          <a:xfrm>
            <a:off x="180000" y="152280"/>
            <a:ext cx="7005600" cy="1048680"/>
          </a:xfrm>
          <a:custGeom>
            <a:avLst/>
            <a:gdLst/>
            <a:ahLst/>
            <a:cxnLst/>
            <a:rect l="l" t="t" r="r" b="b"/>
            <a:pathLst>
              <a:path w="7010400" h="1053465" extrusionOk="0">
                <a:moveTo>
                  <a:pt x="7010400" y="0"/>
                </a:moveTo>
                <a:lnTo>
                  <a:pt x="0" y="0"/>
                </a:lnTo>
                <a:lnTo>
                  <a:pt x="0" y="1052944"/>
                </a:lnTo>
                <a:lnTo>
                  <a:pt x="7010400" y="1052944"/>
                </a:lnTo>
                <a:lnTo>
                  <a:pt x="7010400" y="0"/>
                </a:lnTo>
                <a:close/>
              </a:path>
            </a:pathLst>
          </a:custGeom>
          <a:solidFill>
            <a:srgbClr val="FFFFFF"/>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4DBA-AF64-ACAB-40DD-86F035EBFDB6}"/>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White Box Testing</a:t>
            </a:r>
            <a:endParaRPr lang="en-IN" sz="2400" b="1" dirty="0">
              <a:latin typeface="Times New Roman" panose="02020603050405020304" pitchFamily="18" charset="0"/>
              <a:cs typeface="Times New Roman" panose="02020603050405020304" pitchFamily="18" charset="0"/>
            </a:endParaRPr>
          </a:p>
        </p:txBody>
      </p:sp>
      <p:pic>
        <p:nvPicPr>
          <p:cNvPr id="4" name="Google Shape;121;gb99d3bee21_0_64">
            <a:extLst>
              <a:ext uri="{FF2B5EF4-FFF2-40B4-BE49-F238E27FC236}">
                <a16:creationId xmlns:a16="http://schemas.microsoft.com/office/drawing/2014/main" id="{6ED4F322-CC3A-8993-2F35-37B801088061}"/>
              </a:ext>
            </a:extLst>
          </p:cNvPr>
          <p:cNvPicPr preferRelativeResize="0"/>
          <p:nvPr/>
        </p:nvPicPr>
        <p:blipFill>
          <a:blip r:embed="rId2">
            <a:alphaModFix/>
          </a:blip>
          <a:stretch>
            <a:fillRect/>
          </a:stretch>
        </p:blipFill>
        <p:spPr>
          <a:xfrm>
            <a:off x="479376" y="1418400"/>
            <a:ext cx="10009112" cy="5007300"/>
          </a:xfrm>
          <a:prstGeom prst="rect">
            <a:avLst/>
          </a:prstGeom>
          <a:noFill/>
          <a:ln>
            <a:noFill/>
          </a:ln>
        </p:spPr>
      </p:pic>
    </p:spTree>
    <p:extLst>
      <p:ext uri="{BB962C8B-B14F-4D97-AF65-F5344CB8AC3E}">
        <p14:creationId xmlns:p14="http://schemas.microsoft.com/office/powerpoint/2010/main" val="1745483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4DBA-AF64-ACAB-40DD-86F035EBFDB6}"/>
              </a:ext>
            </a:extLst>
          </p:cNvPr>
          <p:cNvSpPr>
            <a:spLocks noGrp="1"/>
          </p:cNvSpPr>
          <p:nvPr>
            <p:ph type="title"/>
          </p:nvPr>
        </p:nvSpPr>
        <p:spPr>
          <a:xfrm>
            <a:off x="695400" y="273600"/>
            <a:ext cx="9577064" cy="1144800"/>
          </a:xfrm>
        </p:spPr>
        <p:txBody>
          <a:bodyPr/>
          <a:lstStyle/>
          <a:p>
            <a:r>
              <a:rPr lang="en-US" sz="2000" b="1" dirty="0">
                <a:latin typeface="Times New Roman" panose="02020603050405020304" pitchFamily="18" charset="0"/>
                <a:cs typeface="Times New Roman" panose="02020603050405020304" pitchFamily="18" charset="0"/>
              </a:rPr>
              <a:t>White Box Testing-Static Testing</a:t>
            </a:r>
            <a:endParaRPr lang="en-IN" sz="2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416EFC1-9C83-91EF-DBD1-4DC85C57541A}"/>
              </a:ext>
            </a:extLst>
          </p:cNvPr>
          <p:cNvSpPr>
            <a:spLocks noGrp="1"/>
          </p:cNvSpPr>
          <p:nvPr>
            <p:ph type="subTitle" idx="1"/>
          </p:nvPr>
        </p:nvSpPr>
        <p:spPr/>
        <p:txBody>
          <a:bodyPr/>
          <a:lstStyle/>
          <a:p>
            <a:pPr algn="just">
              <a:lnSpc>
                <a:spcPct val="150000"/>
              </a:lnSpc>
            </a:pPr>
            <a:r>
              <a:rPr lang="en-US" sz="2400" b="1" u="sng" dirty="0">
                <a:latin typeface="Times New Roman" panose="02020603050405020304" pitchFamily="18" charset="0"/>
                <a:cs typeface="Times New Roman" panose="02020603050405020304" pitchFamily="18" charset="0"/>
              </a:rPr>
              <a:t>Static Testing by Humans</a:t>
            </a:r>
          </a:p>
          <a:p>
            <a:pPr marL="514350" indent="-28575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Desk Checking of the Code</a:t>
            </a:r>
          </a:p>
          <a:p>
            <a:pPr marL="514350" indent="-28575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Code Walkthrough</a:t>
            </a:r>
          </a:p>
          <a:p>
            <a:pPr marL="514350" indent="-28575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Formal  Inspection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13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26A3-1A24-E45E-A656-8477C0032FDA}"/>
              </a:ext>
            </a:extLst>
          </p:cNvPr>
          <p:cNvSpPr>
            <a:spLocks noGrp="1"/>
          </p:cNvSpPr>
          <p:nvPr>
            <p:ph type="title"/>
          </p:nvPr>
        </p:nvSpPr>
        <p:spPr/>
        <p:txBody>
          <a:bodyPr/>
          <a:lstStyle/>
          <a:p>
            <a:pPr algn="just"/>
            <a:r>
              <a:rPr lang="en-IN" sz="2000" b="1" dirty="0">
                <a:latin typeface="Times New Roman" panose="02020603050405020304" pitchFamily="18" charset="0"/>
                <a:cs typeface="Times New Roman" panose="02020603050405020304" pitchFamily="18" charset="0"/>
              </a:rPr>
              <a:t>Static Testing</a:t>
            </a:r>
          </a:p>
        </p:txBody>
      </p:sp>
      <p:sp>
        <p:nvSpPr>
          <p:cNvPr id="3" name="Subtitle 2">
            <a:extLst>
              <a:ext uri="{FF2B5EF4-FFF2-40B4-BE49-F238E27FC236}">
                <a16:creationId xmlns:a16="http://schemas.microsoft.com/office/drawing/2014/main" id="{097C1E36-DD5C-D07C-F977-E83D6F554640}"/>
              </a:ext>
            </a:extLst>
          </p:cNvPr>
          <p:cNvSpPr>
            <a:spLocks noGrp="1"/>
          </p:cNvSpPr>
          <p:nvPr>
            <p:ph type="subTitle" idx="1"/>
          </p:nvPr>
        </p:nvSpPr>
        <p:spPr>
          <a:xfrm>
            <a:off x="407368" y="1556792"/>
            <a:ext cx="10153128" cy="4608512"/>
          </a:xfrm>
        </p:spPr>
        <p:txBody>
          <a:bodyPr/>
          <a:lstStyle/>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Static testing is a verification process used to test the application without implementing the code of the application. And it is a </a:t>
            </a:r>
            <a:r>
              <a:rPr lang="en-US" sz="2000" b="1" i="0" dirty="0">
                <a:solidFill>
                  <a:srgbClr val="333333"/>
                </a:solidFill>
                <a:effectLst/>
                <a:latin typeface="Times New Roman" panose="02020603050405020304" pitchFamily="18" charset="0"/>
                <a:cs typeface="Times New Roman" panose="02020603050405020304" pitchFamily="18" charset="0"/>
              </a:rPr>
              <a:t>cost-effective process</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sz="2400" b="0" i="0" u="sng" dirty="0">
                <a:solidFill>
                  <a:schemeClr val="tx1"/>
                </a:solidFill>
                <a:effectLst/>
                <a:latin typeface="Times New Roman" panose="02020603050405020304" pitchFamily="18" charset="0"/>
                <a:cs typeface="Times New Roman" panose="02020603050405020304" pitchFamily="18" charset="0"/>
              </a:rPr>
              <a:t>Why do we need to perform Static Testing?</a:t>
            </a:r>
          </a:p>
          <a:p>
            <a:pPr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We can use static testing to improve the development productivity.</a:t>
            </a:r>
          </a:p>
          <a:p>
            <a:pPr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If we performed static testing on an application, we could find the detects in the earlier stages and easily fix them.</a:t>
            </a:r>
          </a:p>
          <a:p>
            <a:pPr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usage of static testing will decrease the testing cost, development timescales, and time.</a:t>
            </a:r>
          </a:p>
          <a:p>
            <a:endParaRPr lang="en-IN" dirty="0"/>
          </a:p>
        </p:txBody>
      </p:sp>
    </p:spTree>
    <p:extLst>
      <p:ext uri="{BB962C8B-B14F-4D97-AF65-F5344CB8AC3E}">
        <p14:creationId xmlns:p14="http://schemas.microsoft.com/office/powerpoint/2010/main" val="67016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03A9-33CF-0047-CD2F-3F0050E55D43}"/>
              </a:ext>
            </a:extLst>
          </p:cNvPr>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Desk Checking of the Code </a:t>
            </a:r>
          </a:p>
        </p:txBody>
      </p:sp>
      <p:sp>
        <p:nvSpPr>
          <p:cNvPr id="3" name="Subtitle 2">
            <a:extLst>
              <a:ext uri="{FF2B5EF4-FFF2-40B4-BE49-F238E27FC236}">
                <a16:creationId xmlns:a16="http://schemas.microsoft.com/office/drawing/2014/main" id="{7F6CCB71-2799-7E00-779E-7FE6905006D4}"/>
              </a:ext>
            </a:extLst>
          </p:cNvPr>
          <p:cNvSpPr>
            <a:spLocks noGrp="1"/>
          </p:cNvSpPr>
          <p:nvPr>
            <p:ph type="subTitle" idx="1"/>
          </p:nvPr>
        </p:nvSpPr>
        <p:spPr>
          <a:xfrm>
            <a:off x="609480" y="1052736"/>
            <a:ext cx="9807000" cy="4529064"/>
          </a:xfrm>
        </p:spPr>
        <p:txBody>
          <a:bodyPr/>
          <a:lstStyle/>
          <a:p>
            <a:pPr algn="just">
              <a:lnSpc>
                <a:spcPct val="150000"/>
              </a:lnSpc>
            </a:pPr>
            <a:r>
              <a:rPr lang="en-US" sz="2400" b="0" i="0" dirty="0">
                <a:solidFill>
                  <a:srgbClr val="2E2E30"/>
                </a:solidFill>
                <a:effectLst/>
                <a:latin typeface="Times New Roman" panose="02020603050405020304" pitchFamily="18" charset="0"/>
                <a:cs typeface="Times New Roman" panose="02020603050405020304" pitchFamily="18" charset="0"/>
              </a:rPr>
              <a:t>Desk checking is a similar process to proofreading; in this exercise, the programmer runs through lines of code to identify errors and to check logic.</a:t>
            </a:r>
          </a:p>
          <a:p>
            <a:pPr algn="just">
              <a:lnSpc>
                <a:spcPct val="150000"/>
              </a:lnSpc>
            </a:pPr>
            <a:r>
              <a:rPr lang="en-US" sz="2400" b="0" i="0" dirty="0">
                <a:solidFill>
                  <a:srgbClr val="2E2E30"/>
                </a:solidFill>
                <a:effectLst/>
                <a:latin typeface="Times New Roman" panose="02020603050405020304" pitchFamily="18" charset="0"/>
                <a:cs typeface="Times New Roman" panose="02020603050405020304" pitchFamily="18" charset="0"/>
              </a:rPr>
              <a:t>Typically, the programmer will print out the code and go through it in a pencil and paper exercise. He may run a manual test on algorithms, checking that they work correctly and contain no coding errors. </a:t>
            </a:r>
          </a:p>
          <a:p>
            <a:pPr algn="just">
              <a:lnSpc>
                <a:spcPct val="150000"/>
              </a:lnSpc>
            </a:pPr>
            <a:r>
              <a:rPr lang="en-US" sz="2400" b="0" i="0" dirty="0">
                <a:solidFill>
                  <a:srgbClr val="2E2E30"/>
                </a:solidFill>
                <a:effectLst/>
                <a:latin typeface="Times New Roman" panose="02020603050405020304" pitchFamily="18" charset="0"/>
                <a:cs typeface="Times New Roman" panose="02020603050405020304" pitchFamily="18" charset="0"/>
              </a:rPr>
              <a:t>This usually involves creating a table with columns containing line numbers, variables, conditions, and inputs and outputs, depending on the checks he is making.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32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5D1C-C18C-D322-9BA8-8F897064AFDD}"/>
              </a:ext>
            </a:extLst>
          </p:cNvPr>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Code Walkthrough</a:t>
            </a:r>
          </a:p>
        </p:txBody>
      </p:sp>
      <p:sp>
        <p:nvSpPr>
          <p:cNvPr id="3" name="Subtitle 2">
            <a:extLst>
              <a:ext uri="{FF2B5EF4-FFF2-40B4-BE49-F238E27FC236}">
                <a16:creationId xmlns:a16="http://schemas.microsoft.com/office/drawing/2014/main" id="{7A6E1E74-8FF1-CB4B-C55F-EC5A269A74D0}"/>
              </a:ext>
            </a:extLst>
          </p:cNvPr>
          <p:cNvSpPr>
            <a:spLocks noGrp="1"/>
          </p:cNvSpPr>
          <p:nvPr>
            <p:ph type="subTitle" idx="1"/>
          </p:nvPr>
        </p:nvSpPr>
        <p:spPr>
          <a:xfrm>
            <a:off x="119336" y="1268760"/>
            <a:ext cx="10369152" cy="4752528"/>
          </a:xfrm>
        </p:spPr>
        <p:txBody>
          <a:bodyPr/>
          <a:lstStyle/>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Code Walkthrough is a form of peer review in which a programmer leads the review process and the other team members ask questions and spot possible errors against development standards and other issues.</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meeting is usually led by the author of the document under review and attended by other members of the team.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Review sessions may be formal or informal.</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Before the walkthrough meeting, the preparation by reviewers and then a review report with a list of findings.</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scribe, who is not the author, marks the minutes of meeting and note down all the defects/issues so that it can be tracked to closure.</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main purpose of walkthrough is to enable learning about the content of the document under review to help team members gain an understanding of the content of the document and also to find defects.</a:t>
            </a:r>
          </a:p>
          <a:p>
            <a:endParaRPr lang="en-IN" dirty="0"/>
          </a:p>
        </p:txBody>
      </p:sp>
    </p:spTree>
    <p:extLst>
      <p:ext uri="{BB962C8B-B14F-4D97-AF65-F5344CB8AC3E}">
        <p14:creationId xmlns:p14="http://schemas.microsoft.com/office/powerpoint/2010/main" val="376415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769A-9601-AE61-AC39-C7D0CC8D7AF2}"/>
              </a:ext>
            </a:extLst>
          </p:cNvPr>
          <p:cNvSpPr>
            <a:spLocks noGrp="1"/>
          </p:cNvSpPr>
          <p:nvPr>
            <p:ph type="title"/>
          </p:nvPr>
        </p:nvSpPr>
        <p:spPr>
          <a:xfrm>
            <a:off x="551384" y="273600"/>
            <a:ext cx="11030536" cy="1144800"/>
          </a:xfrm>
        </p:spPr>
        <p:txBody>
          <a:bodyPr/>
          <a:lstStyle/>
          <a:p>
            <a:r>
              <a:rPr lang="en-IN" sz="2000" b="1" dirty="0">
                <a:latin typeface="Times New Roman" panose="02020603050405020304" pitchFamily="18" charset="0"/>
                <a:cs typeface="Times New Roman" panose="02020603050405020304" pitchFamily="18" charset="0"/>
              </a:rPr>
              <a:t>Code Inspection-Fagan Inspection</a:t>
            </a:r>
          </a:p>
        </p:txBody>
      </p:sp>
      <p:sp>
        <p:nvSpPr>
          <p:cNvPr id="3" name="Subtitle 2">
            <a:extLst>
              <a:ext uri="{FF2B5EF4-FFF2-40B4-BE49-F238E27FC236}">
                <a16:creationId xmlns:a16="http://schemas.microsoft.com/office/drawing/2014/main" id="{40D640DD-EF7C-64D4-BAB7-61D01F884CFC}"/>
              </a:ext>
            </a:extLst>
          </p:cNvPr>
          <p:cNvSpPr>
            <a:spLocks noGrp="1"/>
          </p:cNvSpPr>
          <p:nvPr>
            <p:ph type="subTitle" idx="1"/>
          </p:nvPr>
        </p:nvSpPr>
        <p:spPr>
          <a:xfrm>
            <a:off x="609480" y="1604520"/>
            <a:ext cx="10972440" cy="4560784"/>
          </a:xfrm>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Demanding thorough preparation before an inspection/review</a:t>
            </a:r>
          </a:p>
          <a:p>
            <a:pPr algn="just">
              <a:lnSpc>
                <a:spcPct val="150000"/>
              </a:lnSpc>
            </a:pPr>
            <a:r>
              <a:rPr lang="en-IN" sz="2400" dirty="0">
                <a:latin typeface="Times New Roman" panose="02020603050405020304" pitchFamily="18" charset="0"/>
                <a:cs typeface="Times New Roman" panose="02020603050405020304" pitchFamily="18" charset="0"/>
              </a:rPr>
              <a:t>Enlisting multiple diverse view</a:t>
            </a:r>
          </a:p>
          <a:p>
            <a:pPr algn="just">
              <a:lnSpc>
                <a:spcPct val="150000"/>
              </a:lnSpc>
            </a:pPr>
            <a:r>
              <a:rPr lang="en-IN" sz="2400" dirty="0">
                <a:latin typeface="Times New Roman" panose="02020603050405020304" pitchFamily="18" charset="0"/>
                <a:cs typeface="Times New Roman" panose="02020603050405020304" pitchFamily="18" charset="0"/>
              </a:rPr>
              <a:t>Assigning specific roles to the multiple participants</a:t>
            </a:r>
          </a:p>
          <a:p>
            <a:pPr algn="just">
              <a:lnSpc>
                <a:spcPct val="150000"/>
              </a:lnSpc>
            </a:pPr>
            <a:r>
              <a:rPr lang="en-IN" sz="2400" dirty="0">
                <a:latin typeface="Times New Roman" panose="02020603050405020304" pitchFamily="18" charset="0"/>
                <a:cs typeface="Times New Roman" panose="02020603050405020304" pitchFamily="18" charset="0"/>
              </a:rPr>
              <a:t>Going sequentially thorough the code in a structured manner</a:t>
            </a:r>
          </a:p>
          <a:p>
            <a:pPr algn="just">
              <a:lnSpc>
                <a:spcPct val="150000"/>
              </a:lnSpc>
            </a:pPr>
            <a:r>
              <a:rPr lang="en-IN" sz="2400" dirty="0">
                <a:latin typeface="Times New Roman" panose="02020603050405020304" pitchFamily="18" charset="0"/>
                <a:cs typeface="Times New Roman" panose="02020603050405020304" pitchFamily="18" charset="0"/>
              </a:rPr>
              <a:t>Author</a:t>
            </a:r>
          </a:p>
          <a:p>
            <a:pPr algn="just">
              <a:lnSpc>
                <a:spcPct val="150000"/>
              </a:lnSpc>
            </a:pPr>
            <a:r>
              <a:rPr lang="en-IN" sz="2400" dirty="0">
                <a:latin typeface="Times New Roman" panose="02020603050405020304" pitchFamily="18" charset="0"/>
                <a:cs typeface="Times New Roman" panose="02020603050405020304" pitchFamily="18" charset="0"/>
              </a:rPr>
              <a:t>Moderator</a:t>
            </a:r>
          </a:p>
          <a:p>
            <a:pPr algn="just">
              <a:lnSpc>
                <a:spcPct val="150000"/>
              </a:lnSpc>
            </a:pPr>
            <a:r>
              <a:rPr lang="en-IN" sz="2400" dirty="0">
                <a:latin typeface="Times New Roman" panose="02020603050405020304" pitchFamily="18" charset="0"/>
                <a:cs typeface="Times New Roman" panose="02020603050405020304" pitchFamily="18" charset="0"/>
              </a:rPr>
              <a:t>Inspector</a:t>
            </a:r>
          </a:p>
          <a:p>
            <a:pPr algn="just">
              <a:lnSpc>
                <a:spcPct val="150000"/>
              </a:lnSpc>
            </a:pPr>
            <a:r>
              <a:rPr lang="en-IN" sz="2400" dirty="0">
                <a:latin typeface="Times New Roman" panose="02020603050405020304" pitchFamily="18" charset="0"/>
                <a:cs typeface="Times New Roman" panose="02020603050405020304" pitchFamily="18" charset="0"/>
              </a:rPr>
              <a:t>Scribe</a:t>
            </a:r>
          </a:p>
        </p:txBody>
      </p:sp>
    </p:spTree>
    <p:extLst>
      <p:ext uri="{BB962C8B-B14F-4D97-AF65-F5344CB8AC3E}">
        <p14:creationId xmlns:p14="http://schemas.microsoft.com/office/powerpoint/2010/main" val="1033172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4D9D0F-5BC3-227D-DA9B-C5398915A626}"/>
              </a:ext>
            </a:extLst>
          </p:cNvPr>
          <p:cNvSpPr>
            <a:spLocks noGrp="1"/>
          </p:cNvSpPr>
          <p:nvPr>
            <p:ph type="subTitle" idx="1"/>
          </p:nvPr>
        </p:nvSpPr>
        <p:spPr/>
        <p:txBody>
          <a:bodyPr/>
          <a:lstStyle/>
          <a:p>
            <a:r>
              <a:rPr lang="en-US" sz="2400" b="1" u="sng" dirty="0">
                <a:latin typeface="Times New Roman" panose="02020603050405020304" pitchFamily="18" charset="0"/>
                <a:cs typeface="Times New Roman" panose="02020603050405020304" pitchFamily="18" charset="0"/>
              </a:rPr>
              <a:t>Static Analysis Tools</a:t>
            </a:r>
          </a:p>
          <a:p>
            <a:endParaRPr lang="en-IN" sz="2400" u="sng" dirty="0"/>
          </a:p>
        </p:txBody>
      </p:sp>
    </p:spTree>
    <p:extLst>
      <p:ext uri="{BB962C8B-B14F-4D97-AF65-F5344CB8AC3E}">
        <p14:creationId xmlns:p14="http://schemas.microsoft.com/office/powerpoint/2010/main" val="4115347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B561-DD0D-52BA-6D5F-7A31FE36A299}"/>
              </a:ext>
            </a:extLst>
          </p:cNvPr>
          <p:cNvSpPr>
            <a:spLocks noGrp="1"/>
          </p:cNvSpPr>
          <p:nvPr>
            <p:ph type="title"/>
          </p:nvPr>
        </p:nvSpPr>
        <p:spPr>
          <a:xfrm>
            <a:off x="609480" y="273600"/>
            <a:ext cx="9158928" cy="1144800"/>
          </a:xfrm>
        </p:spPr>
        <p:txBody>
          <a:bodyPr/>
          <a:lstStyle/>
          <a:p>
            <a:r>
              <a:rPr lang="en-US" sz="2400" b="1" u="sng" dirty="0">
                <a:latin typeface="Times New Roman" panose="02020603050405020304" pitchFamily="18" charset="0"/>
                <a:cs typeface="Times New Roman" panose="02020603050405020304" pitchFamily="18" charset="0"/>
              </a:rPr>
              <a:t>Static Analysis Tools</a:t>
            </a:r>
            <a:br>
              <a:rPr lang="en-US" sz="1800" b="1" u="sng"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55CFFD6-43D2-AC7B-DC1F-4F43AE8437A7}"/>
              </a:ext>
            </a:extLst>
          </p:cNvPr>
          <p:cNvSpPr>
            <a:spLocks noGrp="1"/>
          </p:cNvSpPr>
          <p:nvPr>
            <p:ph type="subTitle" idx="1"/>
          </p:nvPr>
        </p:nvSpPr>
        <p:spPr>
          <a:xfrm>
            <a:off x="609480" y="1340768"/>
            <a:ext cx="10095032" cy="4608512"/>
          </a:xfrm>
        </p:spPr>
        <p:txBody>
          <a:bodyPr/>
          <a:lstStyle/>
          <a:p>
            <a:pPr algn="just">
              <a:lnSpc>
                <a:spcPct val="150000"/>
              </a:lnSpc>
            </a:pPr>
            <a:r>
              <a:rPr lang="en-US" b="1" i="0" dirty="0">
                <a:solidFill>
                  <a:srgbClr val="333333"/>
                </a:solidFill>
                <a:effectLst/>
                <a:latin typeface="Times New Roman" panose="02020603050405020304" pitchFamily="18" charset="0"/>
                <a:cs typeface="Times New Roman" panose="02020603050405020304" pitchFamily="18" charset="0"/>
              </a:rPr>
              <a:t>Static analysis tools </a:t>
            </a:r>
            <a:r>
              <a:rPr lang="en-US" b="0" i="0" dirty="0">
                <a:solidFill>
                  <a:srgbClr val="333333"/>
                </a:solidFill>
                <a:effectLst/>
                <a:latin typeface="Times New Roman" panose="02020603050405020304" pitchFamily="18" charset="0"/>
                <a:cs typeface="Times New Roman" panose="02020603050405020304" pitchFamily="18" charset="0"/>
              </a:rPr>
              <a:t>are generally used by developers as part of the development and component testing process. </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 key aspect is that the code (or other artefact) is not executed or run but the tool itself is executed, and the source code we are interested in is the input data to the tool.</a:t>
            </a:r>
          </a:p>
          <a:p>
            <a:pPr algn="just">
              <a:lnSpc>
                <a:spcPct val="150000"/>
              </a:lnSpc>
            </a:pPr>
            <a:r>
              <a:rPr lang="en-US" b="0" i="0" dirty="0">
                <a:solidFill>
                  <a:srgbClr val="202124"/>
                </a:solidFill>
                <a:effectLst/>
                <a:latin typeface="Times New Roman" panose="02020603050405020304" pitchFamily="18" charset="0"/>
                <a:cs typeface="Times New Roman" panose="02020603050405020304" pitchFamily="18" charset="0"/>
              </a:rPr>
              <a:t>SonarQube is an open-source platform developed by </a:t>
            </a:r>
            <a:r>
              <a:rPr lang="en-US" b="0" i="0" dirty="0" err="1">
                <a:solidFill>
                  <a:srgbClr val="202124"/>
                </a:solidFill>
                <a:effectLst/>
                <a:latin typeface="Times New Roman" panose="02020603050405020304" pitchFamily="18" charset="0"/>
                <a:cs typeface="Times New Roman" panose="02020603050405020304" pitchFamily="18" charset="0"/>
              </a:rPr>
              <a:t>SonarSource</a:t>
            </a:r>
            <a:r>
              <a:rPr lang="en-US" b="0" i="0" dirty="0">
                <a:solidFill>
                  <a:srgbClr val="202124"/>
                </a:solidFill>
                <a:effectLst/>
                <a:latin typeface="Times New Roman" panose="02020603050405020304" pitchFamily="18" charset="0"/>
                <a:cs typeface="Times New Roman" panose="02020603050405020304" pitchFamily="18" charset="0"/>
              </a:rPr>
              <a:t> for continuous inspection of code quality. </a:t>
            </a:r>
          </a:p>
          <a:p>
            <a:pPr algn="just">
              <a:lnSpc>
                <a:spcPct val="150000"/>
              </a:lnSpc>
            </a:pPr>
            <a:r>
              <a:rPr lang="en-US" b="1" i="0" dirty="0">
                <a:solidFill>
                  <a:srgbClr val="202124"/>
                </a:solidFill>
                <a:effectLst/>
                <a:latin typeface="Times New Roman" panose="02020603050405020304" pitchFamily="18" charset="0"/>
                <a:cs typeface="Times New Roman" panose="02020603050405020304" pitchFamily="18" charset="0"/>
              </a:rPr>
              <a:t>Sonar does static code analysis</a:t>
            </a:r>
            <a:r>
              <a:rPr lang="en-US" b="0" i="0" dirty="0">
                <a:solidFill>
                  <a:srgbClr val="202124"/>
                </a:solidFill>
                <a:effectLst/>
                <a:latin typeface="Times New Roman" panose="02020603050405020304" pitchFamily="18" charset="0"/>
                <a:cs typeface="Times New Roman" panose="02020603050405020304" pitchFamily="18" charset="0"/>
              </a:rPr>
              <a:t>, which provides a detailed report of bugs, code smells, vulnerabilities, code duplications.</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The important thing is that the code (or other devices) isn’t running or executed, but the tool itself will be executed and that the source code we want is the input data for the tool.</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https://www.educba.com/static-analysis-tools/</a:t>
            </a:r>
          </a:p>
        </p:txBody>
      </p:sp>
    </p:spTree>
    <p:extLst>
      <p:ext uri="{BB962C8B-B14F-4D97-AF65-F5344CB8AC3E}">
        <p14:creationId xmlns:p14="http://schemas.microsoft.com/office/powerpoint/2010/main" val="21232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b89007ba23_0_82"/>
          <p:cNvSpPr txBox="1"/>
          <p:nvPr/>
        </p:nvSpPr>
        <p:spPr>
          <a:xfrm>
            <a:off x="358675" y="473450"/>
            <a:ext cx="93831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900" b="1" dirty="0">
                <a:solidFill>
                  <a:schemeClr val="tx1"/>
                </a:solidFill>
                <a:latin typeface="Times New Roman" panose="02020603050405020304" pitchFamily="18" charset="0"/>
                <a:cs typeface="Times New Roman" panose="02020603050405020304" pitchFamily="18" charset="0"/>
              </a:rPr>
              <a:t>Test Driven Development - TDD</a:t>
            </a:r>
            <a:endParaRPr sz="2900" b="1" dirty="0">
              <a:solidFill>
                <a:schemeClr val="tx1"/>
              </a:solidFill>
              <a:latin typeface="Times New Roman" panose="02020603050405020304" pitchFamily="18" charset="0"/>
              <a:cs typeface="Times New Roman" panose="02020603050405020304" pitchFamily="18" charset="0"/>
            </a:endParaRPr>
          </a:p>
        </p:txBody>
      </p:sp>
      <p:sp>
        <p:nvSpPr>
          <p:cNvPr id="145" name="Google Shape;145;gb89007ba23_0_82"/>
          <p:cNvSpPr txBox="1"/>
          <p:nvPr/>
        </p:nvSpPr>
        <p:spPr>
          <a:xfrm>
            <a:off x="545200" y="1434725"/>
            <a:ext cx="10013100" cy="3608650"/>
          </a:xfrm>
          <a:prstGeom prst="rect">
            <a:avLst/>
          </a:prstGeom>
          <a:noFill/>
          <a:ln>
            <a:noFill/>
          </a:ln>
        </p:spPr>
        <p:txBody>
          <a:bodyPr spcFirstLastPara="1" wrap="square" lIns="91425" tIns="91425" rIns="91425" bIns="91425" anchor="t" anchorCtr="0">
            <a:spAutoFit/>
          </a:bodyPr>
          <a:lstStyle/>
          <a:p>
            <a:pPr marL="457200" lvl="0" indent="-400050" algn="just" rtl="0">
              <a:lnSpc>
                <a:spcPct val="150000"/>
              </a:lnSpc>
              <a:spcBef>
                <a:spcPts val="0"/>
              </a:spcBef>
              <a:spcAft>
                <a:spcPts val="0"/>
              </a:spcAft>
              <a:buSzPts val="2700"/>
              <a:buAutoNum type="arabicPeriod"/>
            </a:pPr>
            <a:r>
              <a:rPr lang="en-IN" sz="2700" dirty="0">
                <a:latin typeface="Times New Roman" panose="02020603050405020304" pitchFamily="18" charset="0"/>
                <a:cs typeface="Times New Roman" panose="02020603050405020304" pitchFamily="18" charset="0"/>
              </a:rPr>
              <a:t>A new testing technique by advocates of  Extreme   </a:t>
            </a:r>
            <a:r>
              <a:rPr lang="en-IN" sz="2700" dirty="0">
                <a:solidFill>
                  <a:schemeClr val="tx1"/>
                </a:solidFill>
                <a:latin typeface="Times New Roman" panose="02020603050405020304" pitchFamily="18" charset="0"/>
                <a:cs typeface="Times New Roman" panose="02020603050405020304" pitchFamily="18" charset="0"/>
              </a:rPr>
              <a:t>Programming</a:t>
            </a:r>
            <a:r>
              <a:rPr lang="en-IN" sz="2700" dirty="0">
                <a:latin typeface="Times New Roman" panose="02020603050405020304" pitchFamily="18" charset="0"/>
                <a:cs typeface="Times New Roman" panose="02020603050405020304" pitchFamily="18" charset="0"/>
              </a:rPr>
              <a:t>.</a:t>
            </a:r>
            <a:endParaRPr sz="2700" dirty="0">
              <a:latin typeface="Times New Roman" panose="02020603050405020304" pitchFamily="18" charset="0"/>
              <a:cs typeface="Times New Roman" panose="02020603050405020304" pitchFamily="18" charset="0"/>
            </a:endParaRPr>
          </a:p>
          <a:p>
            <a:pPr marL="457200" lvl="0" indent="-400050" algn="just" rtl="0">
              <a:lnSpc>
                <a:spcPct val="150000"/>
              </a:lnSpc>
              <a:spcBef>
                <a:spcPts val="0"/>
              </a:spcBef>
              <a:spcAft>
                <a:spcPts val="0"/>
              </a:spcAft>
              <a:buSzPts val="2700"/>
              <a:buAutoNum type="arabicPeriod"/>
            </a:pPr>
            <a:r>
              <a:rPr lang="en-IN" sz="2700" dirty="0">
                <a:latin typeface="Times New Roman" panose="02020603050405020304" pitchFamily="18" charset="0"/>
                <a:cs typeface="Times New Roman" panose="02020603050405020304" pitchFamily="18" charset="0"/>
              </a:rPr>
              <a:t>Introduction to TDD : “Test-Driven Development”  by Kent Beck.</a:t>
            </a:r>
            <a:endParaRPr sz="2700" dirty="0">
              <a:latin typeface="Times New Roman" panose="02020603050405020304" pitchFamily="18" charset="0"/>
              <a:cs typeface="Times New Roman" panose="02020603050405020304" pitchFamily="18" charset="0"/>
            </a:endParaRPr>
          </a:p>
          <a:p>
            <a:pPr marL="457200" lvl="0" indent="-400050" algn="just" rtl="0">
              <a:lnSpc>
                <a:spcPct val="150000"/>
              </a:lnSpc>
              <a:spcBef>
                <a:spcPts val="0"/>
              </a:spcBef>
              <a:spcAft>
                <a:spcPts val="0"/>
              </a:spcAft>
              <a:buSzPts val="2700"/>
              <a:buAutoNum type="arabicPeriod"/>
            </a:pPr>
            <a:r>
              <a:rPr lang="en-IN" sz="2700" dirty="0">
                <a:latin typeface="Times New Roman" panose="02020603050405020304" pitchFamily="18" charset="0"/>
                <a:cs typeface="Times New Roman" panose="02020603050405020304" pitchFamily="18" charset="0"/>
              </a:rPr>
              <a:t>Two simple rules </a:t>
            </a:r>
            <a:endParaRPr sz="2700" dirty="0">
              <a:latin typeface="Times New Roman" panose="02020603050405020304" pitchFamily="18" charset="0"/>
              <a:cs typeface="Times New Roman" panose="02020603050405020304" pitchFamily="18" charset="0"/>
            </a:endParaRPr>
          </a:p>
          <a:p>
            <a:pPr marL="914400" lvl="1" indent="-400050" algn="just" rtl="0">
              <a:lnSpc>
                <a:spcPct val="150000"/>
              </a:lnSpc>
              <a:spcBef>
                <a:spcPts val="0"/>
              </a:spcBef>
              <a:spcAft>
                <a:spcPts val="0"/>
              </a:spcAft>
              <a:buSzPts val="2700"/>
              <a:buAutoNum type="alphaLcPeriod"/>
            </a:pPr>
            <a:r>
              <a:rPr lang="en-IN" sz="2700" dirty="0">
                <a:latin typeface="Times New Roman" panose="02020603050405020304" pitchFamily="18" charset="0"/>
                <a:cs typeface="Times New Roman" panose="02020603050405020304" pitchFamily="18" charset="0"/>
              </a:rPr>
              <a:t>Write a failing automated test before writing   any code</a:t>
            </a:r>
            <a:endParaRPr sz="2700" dirty="0">
              <a:latin typeface="Times New Roman" panose="02020603050405020304" pitchFamily="18" charset="0"/>
              <a:cs typeface="Times New Roman" panose="02020603050405020304" pitchFamily="18" charset="0"/>
            </a:endParaRPr>
          </a:p>
          <a:p>
            <a:pPr marL="914400" lvl="1" indent="-400050" algn="just" rtl="0">
              <a:lnSpc>
                <a:spcPct val="150000"/>
              </a:lnSpc>
              <a:spcBef>
                <a:spcPts val="0"/>
              </a:spcBef>
              <a:spcAft>
                <a:spcPts val="0"/>
              </a:spcAft>
              <a:buSzPts val="2700"/>
              <a:buAutoNum type="alphaLcPeriod"/>
            </a:pPr>
            <a:r>
              <a:rPr lang="en-IN" sz="2700" dirty="0">
                <a:latin typeface="Times New Roman" panose="02020603050405020304" pitchFamily="18" charset="0"/>
                <a:cs typeface="Times New Roman" panose="02020603050405020304" pitchFamily="18" charset="0"/>
              </a:rPr>
              <a:t>Remove duplicates</a:t>
            </a:r>
            <a:endParaRPr sz="2700" dirty="0">
              <a:latin typeface="Times New Roman" panose="02020603050405020304" pitchFamily="18" charset="0"/>
              <a:cs typeface="Times New Roman" panose="02020603050405020304" pitchFamily="18" charset="0"/>
            </a:endParaRPr>
          </a:p>
          <a:p>
            <a:pPr marL="914400" lvl="0" indent="0" algn="l" rtl="0">
              <a:spcBef>
                <a:spcPts val="0"/>
              </a:spcBef>
              <a:spcAft>
                <a:spcPts val="0"/>
              </a:spcAft>
              <a:buNone/>
            </a:pPr>
            <a:endParaRP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b89007ba23_0_90"/>
          <p:cNvSpPr txBox="1"/>
          <p:nvPr/>
        </p:nvSpPr>
        <p:spPr>
          <a:xfrm>
            <a:off x="358675" y="473450"/>
            <a:ext cx="93831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dirty="0">
                <a:solidFill>
                  <a:schemeClr val="tx1"/>
                </a:solidFill>
                <a:latin typeface="Times New Roman" panose="02020603050405020304" pitchFamily="18" charset="0"/>
                <a:cs typeface="Times New Roman" panose="02020603050405020304" pitchFamily="18" charset="0"/>
              </a:rPr>
              <a:t> TDD process</a:t>
            </a:r>
            <a:endParaRPr sz="2400" b="1" dirty="0">
              <a:solidFill>
                <a:schemeClr val="tx1"/>
              </a:solidFill>
              <a:latin typeface="Times New Roman" panose="02020603050405020304" pitchFamily="18" charset="0"/>
              <a:cs typeface="Times New Roman" panose="02020603050405020304" pitchFamily="18" charset="0"/>
            </a:endParaRPr>
          </a:p>
        </p:txBody>
      </p:sp>
      <p:pic>
        <p:nvPicPr>
          <p:cNvPr id="151" name="Google Shape;151;gb89007ba23_0_90"/>
          <p:cNvPicPr preferRelativeResize="0"/>
          <p:nvPr/>
        </p:nvPicPr>
        <p:blipFill>
          <a:blip r:embed="rId3">
            <a:alphaModFix/>
          </a:blip>
          <a:stretch>
            <a:fillRect/>
          </a:stretch>
        </p:blipFill>
        <p:spPr>
          <a:xfrm>
            <a:off x="2067950" y="1343301"/>
            <a:ext cx="7291926" cy="457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01F8-2469-9F30-2D96-00169FC18D23}"/>
              </a:ext>
            </a:extLst>
          </p:cNvPr>
          <p:cNvSpPr>
            <a:spLocks noGrp="1"/>
          </p:cNvSpPr>
          <p:nvPr>
            <p:ph type="title"/>
          </p:nvPr>
        </p:nvSpPr>
        <p:spPr>
          <a:xfrm>
            <a:off x="583816" y="260648"/>
            <a:ext cx="10972440" cy="1144800"/>
          </a:xfrm>
        </p:spPr>
        <p:txBody>
          <a:bodyPr/>
          <a:lstStyle/>
          <a:p>
            <a:r>
              <a:rPr lang="en-US" sz="2400" b="1" dirty="0">
                <a:latin typeface="Times New Roman" panose="02020603050405020304" pitchFamily="18" charset="0"/>
                <a:cs typeface="Times New Roman" panose="02020603050405020304" pitchFamily="18" charset="0"/>
              </a:rPr>
              <a:t>MODULE 2:</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UNIT and INTEGRATION TESTING</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8AFC40C-537B-8F7E-0E40-B0447DB735DE}"/>
              </a:ext>
            </a:extLst>
          </p:cNvPr>
          <p:cNvSpPr>
            <a:spLocks noGrp="1"/>
          </p:cNvSpPr>
          <p:nvPr>
            <p:ph type="subTitle" idx="1"/>
          </p:nvPr>
        </p:nvSpPr>
        <p:spPr>
          <a:xfrm>
            <a:off x="609480" y="1604520"/>
            <a:ext cx="9951016" cy="3977280"/>
          </a:xfrm>
        </p:spPr>
        <p:txBody>
          <a:bodyPr/>
          <a:lstStyle/>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Definition</a:t>
            </a:r>
          </a:p>
          <a:p>
            <a:pPr algn="just">
              <a:lnSpc>
                <a:spcPct val="150000"/>
              </a:lnSpc>
            </a:pPr>
            <a:r>
              <a:rPr lang="en-US" sz="2800" dirty="0">
                <a:latin typeface="Times New Roman" panose="02020603050405020304" pitchFamily="18" charset="0"/>
                <a:cs typeface="Times New Roman" panose="02020603050405020304" pitchFamily="18" charset="0"/>
              </a:rPr>
              <a:t>Test Planning</a:t>
            </a:r>
          </a:p>
          <a:p>
            <a:pPr algn="just">
              <a:lnSpc>
                <a:spcPct val="150000"/>
              </a:lnSpc>
            </a:pPr>
            <a:r>
              <a:rPr lang="en-US" sz="2800" dirty="0">
                <a:latin typeface="Times New Roman" panose="02020603050405020304" pitchFamily="18" charset="0"/>
                <a:cs typeface="Times New Roman" panose="02020603050405020304" pitchFamily="18" charset="0"/>
              </a:rPr>
              <a:t>Methodology</a:t>
            </a:r>
          </a:p>
          <a:p>
            <a:pPr algn="just">
              <a:lnSpc>
                <a:spcPct val="150000"/>
              </a:lnSpc>
            </a:pPr>
            <a:r>
              <a:rPr lang="en-US" sz="2800" dirty="0">
                <a:latin typeface="Times New Roman" panose="02020603050405020304" pitchFamily="18" charset="0"/>
                <a:cs typeface="Times New Roman" panose="02020603050405020304" pitchFamily="18" charset="0"/>
              </a:rPr>
              <a:t>White Box Testing</a:t>
            </a:r>
          </a:p>
        </p:txBody>
      </p:sp>
    </p:spTree>
    <p:extLst>
      <p:ext uri="{BB962C8B-B14F-4D97-AF65-F5344CB8AC3E}">
        <p14:creationId xmlns:p14="http://schemas.microsoft.com/office/powerpoint/2010/main" val="129755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b89007ba23_0_96"/>
          <p:cNvPicPr preferRelativeResize="0"/>
          <p:nvPr/>
        </p:nvPicPr>
        <p:blipFill>
          <a:blip r:embed="rId3">
            <a:alphaModFix/>
          </a:blip>
          <a:stretch>
            <a:fillRect/>
          </a:stretch>
        </p:blipFill>
        <p:spPr>
          <a:xfrm>
            <a:off x="3218200" y="1104650"/>
            <a:ext cx="5540275" cy="5220250"/>
          </a:xfrm>
          <a:prstGeom prst="rect">
            <a:avLst/>
          </a:prstGeom>
          <a:noFill/>
          <a:ln>
            <a:noFill/>
          </a:ln>
        </p:spPr>
      </p:pic>
      <p:sp>
        <p:nvSpPr>
          <p:cNvPr id="157" name="Google Shape;157;gb89007ba23_0_96"/>
          <p:cNvSpPr txBox="1"/>
          <p:nvPr/>
        </p:nvSpPr>
        <p:spPr>
          <a:xfrm>
            <a:off x="358675" y="473450"/>
            <a:ext cx="93831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dirty="0">
                <a:solidFill>
                  <a:schemeClr val="tx1"/>
                </a:solidFill>
                <a:latin typeface="Times New Roman" panose="02020603050405020304" pitchFamily="18" charset="0"/>
                <a:cs typeface="Times New Roman" panose="02020603050405020304" pitchFamily="18" charset="0"/>
              </a:rPr>
              <a:t>Steps in TDD </a:t>
            </a:r>
            <a:endParaRPr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b89007ba23_0_101"/>
          <p:cNvSpPr txBox="1"/>
          <p:nvPr/>
        </p:nvSpPr>
        <p:spPr>
          <a:xfrm>
            <a:off x="358675" y="473450"/>
            <a:ext cx="9383100" cy="62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900" b="1" dirty="0">
                <a:solidFill>
                  <a:schemeClr val="tx1"/>
                </a:solidFill>
                <a:latin typeface="Times New Roman" panose="02020603050405020304" pitchFamily="18" charset="0"/>
                <a:cs typeface="Times New Roman" panose="02020603050405020304" pitchFamily="18" charset="0"/>
              </a:rPr>
              <a:t>TDD advantages</a:t>
            </a:r>
            <a:endParaRPr sz="2900" b="1" dirty="0">
              <a:solidFill>
                <a:schemeClr val="tx1"/>
              </a:solidFill>
              <a:latin typeface="Times New Roman" panose="02020603050405020304" pitchFamily="18" charset="0"/>
              <a:cs typeface="Times New Roman" panose="02020603050405020304" pitchFamily="18" charset="0"/>
            </a:endParaRPr>
          </a:p>
        </p:txBody>
      </p:sp>
      <p:sp>
        <p:nvSpPr>
          <p:cNvPr id="163" name="Google Shape;163;gb89007ba23_0_101"/>
          <p:cNvSpPr txBox="1"/>
          <p:nvPr/>
        </p:nvSpPr>
        <p:spPr>
          <a:xfrm>
            <a:off x="545200" y="1434725"/>
            <a:ext cx="868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4" name="Google Shape;164;gb89007ba23_0_101"/>
          <p:cNvSpPr txBox="1"/>
          <p:nvPr/>
        </p:nvSpPr>
        <p:spPr>
          <a:xfrm>
            <a:off x="1517975" y="1363000"/>
            <a:ext cx="7891200" cy="249296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IN" sz="2000" dirty="0">
                <a:latin typeface="Times New Roman" panose="02020603050405020304" pitchFamily="18" charset="0"/>
                <a:cs typeface="Times New Roman" panose="02020603050405020304" pitchFamily="18" charset="0"/>
              </a:rPr>
              <a:t>It promotes affirmative testing of the application and it's specifications.</a:t>
            </a:r>
            <a:endParaRPr sz="2000"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None/>
            </a:pPr>
            <a:r>
              <a:rPr lang="en-IN" sz="2000" dirty="0">
                <a:latin typeface="Times New Roman" panose="02020603050405020304" pitchFamily="18" charset="0"/>
                <a:cs typeface="Times New Roman" panose="02020603050405020304" pitchFamily="18" charset="0"/>
              </a:rPr>
              <a:t>TDD makes code simpler and clear.</a:t>
            </a:r>
            <a:endParaRPr sz="2000"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None/>
            </a:pPr>
            <a:r>
              <a:rPr lang="en-IN" sz="2000" dirty="0">
                <a:latin typeface="Times New Roman" panose="02020603050405020304" pitchFamily="18" charset="0"/>
                <a:cs typeface="Times New Roman" panose="02020603050405020304" pitchFamily="18" charset="0"/>
              </a:rPr>
              <a:t>Reduces the documentation process at developers end.</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b89007ba23_0_123"/>
          <p:cNvSpPr txBox="1"/>
          <p:nvPr/>
        </p:nvSpPr>
        <p:spPr>
          <a:xfrm>
            <a:off x="358675" y="473450"/>
            <a:ext cx="93831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a:solidFill>
                  <a:schemeClr val="tx1"/>
                </a:solidFill>
                <a:latin typeface="Times New Roman" panose="02020603050405020304" pitchFamily="18" charset="0"/>
                <a:cs typeface="Times New Roman" panose="02020603050405020304" pitchFamily="18" charset="0"/>
              </a:rPr>
              <a:t>Unit Testing Checklist</a:t>
            </a:r>
            <a:endParaRPr sz="2400" b="1">
              <a:solidFill>
                <a:schemeClr val="tx1"/>
              </a:solidFill>
              <a:latin typeface="Times New Roman" panose="02020603050405020304" pitchFamily="18" charset="0"/>
              <a:cs typeface="Times New Roman" panose="02020603050405020304" pitchFamily="18" charset="0"/>
            </a:endParaRPr>
          </a:p>
        </p:txBody>
      </p:sp>
      <p:sp>
        <p:nvSpPr>
          <p:cNvPr id="184" name="Google Shape;184;gb89007ba23_0_123"/>
          <p:cNvSpPr txBox="1"/>
          <p:nvPr/>
        </p:nvSpPr>
        <p:spPr>
          <a:xfrm>
            <a:off x="545200" y="1434725"/>
            <a:ext cx="868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5" name="Google Shape;185;gb89007ba23_0_123"/>
          <p:cNvSpPr txBox="1"/>
          <p:nvPr/>
        </p:nvSpPr>
        <p:spPr>
          <a:xfrm>
            <a:off x="545200" y="1363000"/>
            <a:ext cx="9583248" cy="4585840"/>
          </a:xfrm>
          <a:prstGeom prst="rect">
            <a:avLst/>
          </a:prstGeom>
          <a:noFill/>
          <a:ln>
            <a:noFill/>
          </a:ln>
        </p:spPr>
        <p:txBody>
          <a:bodyPr spcFirstLastPara="1" wrap="square" lIns="91425" tIns="91425" rIns="91425" bIns="91425" anchor="t" anchorCtr="0">
            <a:spAutoFit/>
          </a:bodyPr>
          <a:lstStyle/>
          <a:p>
            <a:pPr marL="431800" lvl="0" indent="-342900" algn="just" rtl="0">
              <a:lnSpc>
                <a:spcPct val="150000"/>
              </a:lnSpc>
              <a:spcBef>
                <a:spcPts val="0"/>
              </a:spcBef>
              <a:spcAft>
                <a:spcPts val="0"/>
              </a:spcAft>
              <a:buSzPts val="2200"/>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Write unit tests for all code</a:t>
            </a:r>
          </a:p>
          <a:p>
            <a:pPr marL="431800" lvl="0" indent="-342900" algn="just" rtl="0">
              <a:lnSpc>
                <a:spcPct val="150000"/>
              </a:lnSpc>
              <a:spcBef>
                <a:spcPts val="0"/>
              </a:spcBef>
              <a:spcAft>
                <a:spcPts val="0"/>
              </a:spcAft>
              <a:buSzPts val="2200"/>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Don’t postpone the tests</a:t>
            </a:r>
          </a:p>
          <a:p>
            <a:pPr marL="431800" lvl="0" indent="-342900" algn="just" rtl="0">
              <a:lnSpc>
                <a:spcPct val="150000"/>
              </a:lnSpc>
              <a:spcBef>
                <a:spcPts val="0"/>
              </a:spcBef>
              <a:spcAft>
                <a:spcPts val="0"/>
              </a:spcAft>
              <a:buSzPts val="2200"/>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Ensure that the code passes unit tests and integration tests before </a:t>
            </a:r>
            <a:r>
              <a:rPr lang="en-IN" sz="2000" dirty="0">
                <a:latin typeface="Times New Roman" panose="02020603050405020304" pitchFamily="18" charset="0"/>
                <a:cs typeface="Times New Roman" panose="02020603050405020304" pitchFamily="18" charset="0"/>
              </a:rPr>
              <a:t>check-ins</a:t>
            </a:r>
          </a:p>
          <a:p>
            <a:pPr marL="431800" lvl="0" indent="-342900" algn="just" rtl="0">
              <a:lnSpc>
                <a:spcPct val="150000"/>
              </a:lnSpc>
              <a:spcBef>
                <a:spcPts val="0"/>
              </a:spcBef>
              <a:spcAft>
                <a:spcPts val="0"/>
              </a:spcAft>
              <a:buSzPts val="2200"/>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Use automated tools such as </a:t>
            </a:r>
            <a:r>
              <a:rPr lang="en-IN" sz="2200" dirty="0" err="1">
                <a:latin typeface="Times New Roman" panose="02020603050405020304" pitchFamily="18" charset="0"/>
                <a:cs typeface="Times New Roman" panose="02020603050405020304" pitchFamily="18" charset="0"/>
              </a:rPr>
              <a:t>NUnit</a:t>
            </a:r>
            <a:r>
              <a:rPr lang="en-IN" sz="2200" dirty="0">
                <a:latin typeface="Times New Roman" panose="02020603050405020304" pitchFamily="18" charset="0"/>
                <a:cs typeface="Times New Roman" panose="02020603050405020304" pitchFamily="18" charset="0"/>
              </a:rPr>
              <a:t> </a:t>
            </a:r>
          </a:p>
          <a:p>
            <a:pPr marL="431800" lvl="0" indent="-342900" algn="just" rtl="0">
              <a:lnSpc>
                <a:spcPct val="150000"/>
              </a:lnSpc>
              <a:spcBef>
                <a:spcPts val="0"/>
              </a:spcBef>
              <a:spcAft>
                <a:spcPts val="0"/>
              </a:spcAft>
              <a:buSzPts val="2200"/>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Check the tests and any other setup files into SCC</a:t>
            </a:r>
          </a:p>
          <a:p>
            <a:pPr marL="431800" lvl="0" indent="-342900" algn="just" rtl="0">
              <a:lnSpc>
                <a:spcPct val="150000"/>
              </a:lnSpc>
              <a:spcBef>
                <a:spcPts val="0"/>
              </a:spcBef>
              <a:spcAft>
                <a:spcPts val="0"/>
              </a:spcAft>
              <a:buSzPts val="2200"/>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Consider using TDD for 100% coverage</a:t>
            </a:r>
          </a:p>
          <a:p>
            <a:pPr marL="431800" lvl="0" indent="-342900" algn="just" rtl="0">
              <a:lnSpc>
                <a:spcPct val="150000"/>
              </a:lnSpc>
              <a:spcBef>
                <a:spcPts val="0"/>
              </a:spcBef>
              <a:spcAft>
                <a:spcPts val="0"/>
              </a:spcAft>
              <a:buSzPts val="2200"/>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Refactor code only when there are thorough set of tests for the code</a:t>
            </a:r>
            <a:endParaRPr sz="2200"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None/>
            </a:pPr>
            <a:endParaRPr sz="2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0724-A20E-75CE-7840-E1E428E565E4}"/>
              </a:ext>
            </a:extLst>
          </p:cNvPr>
          <p:cNvSpPr>
            <a:spLocks noGrp="1"/>
          </p:cNvSpPr>
          <p:nvPr>
            <p:ph type="title"/>
          </p:nvPr>
        </p:nvSpPr>
        <p:spPr>
          <a:xfrm>
            <a:off x="609480" y="244103"/>
            <a:ext cx="10972440" cy="1144800"/>
          </a:xfrm>
        </p:spPr>
        <p:txBody>
          <a:bodyPr/>
          <a:lstStyle/>
          <a:p>
            <a:r>
              <a:rPr lang="en-US" sz="2000" b="1" dirty="0">
                <a:latin typeface="Times New Roman" panose="02020603050405020304" pitchFamily="18" charset="0"/>
                <a:cs typeface="Times New Roman" panose="02020603050405020304" pitchFamily="18" charset="0"/>
              </a:rPr>
              <a:t>STRUCTURAL TESTING</a:t>
            </a:r>
            <a:endParaRPr lang="en-IN" sz="2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B1F15D9-DC7D-EF1A-D119-E49ED140791D}"/>
              </a:ext>
            </a:extLst>
          </p:cNvPr>
          <p:cNvSpPr>
            <a:spLocks noGrp="1"/>
          </p:cNvSpPr>
          <p:nvPr>
            <p:ph type="subTitle"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CODE COVERAGE TESTING</a:t>
            </a:r>
          </a:p>
          <a:p>
            <a:pPr algn="just">
              <a:lnSpc>
                <a:spcPct val="150000"/>
              </a:lnSpc>
            </a:pPr>
            <a:r>
              <a:rPr lang="en-US" sz="2000" dirty="0">
                <a:latin typeface="Times New Roman" panose="02020603050405020304" pitchFamily="18" charset="0"/>
                <a:cs typeface="Times New Roman" panose="02020603050405020304" pitchFamily="18" charset="0"/>
              </a:rPr>
              <a:t>CODE COMPLEXITY TESTING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042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2D59-9A0B-324A-B880-194DB3516CA1}"/>
              </a:ext>
            </a:extLst>
          </p:cNvPr>
          <p:cNvSpPr>
            <a:spLocks noGrp="1"/>
          </p:cNvSpPr>
          <p:nvPr>
            <p:ph type="title"/>
          </p:nvPr>
        </p:nvSpPr>
        <p:spPr>
          <a:xfrm>
            <a:off x="609480" y="273600"/>
            <a:ext cx="9807000" cy="1144800"/>
          </a:xfrm>
        </p:spPr>
        <p:txBody>
          <a:bodyPr/>
          <a:lstStyle/>
          <a:p>
            <a:pPr algn="just"/>
            <a:r>
              <a:rPr lang="en-US" sz="2400" b="1" dirty="0">
                <a:latin typeface="Times New Roman" panose="02020603050405020304" pitchFamily="18" charset="0"/>
                <a:cs typeface="Times New Roman" panose="02020603050405020304" pitchFamily="18" charset="0"/>
              </a:rPr>
              <a:t>CODE COVERAGE TESTING-TYPES</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A27FF12-8C09-EDBB-1C36-AC59B8E0B06A}"/>
              </a:ext>
            </a:extLst>
          </p:cNvPr>
          <p:cNvSpPr>
            <a:spLocks noGrp="1"/>
          </p:cNvSpPr>
          <p:nvPr>
            <p:ph type="subTitle" idx="1"/>
          </p:nvPr>
        </p:nvSpPr>
        <p:spPr/>
        <p:txBody>
          <a:bodyPr/>
          <a:lstStyle/>
          <a:p>
            <a:pPr marL="571500" indent="-342900" algn="just">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STATEMENT COVERAGE </a:t>
            </a:r>
          </a:p>
          <a:p>
            <a:pPr marL="571500" indent="-342900" algn="just">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PATH COVERAGE</a:t>
            </a:r>
          </a:p>
          <a:p>
            <a:pPr marL="571500" indent="-342900" algn="just">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CONDITION COVERAGE</a:t>
            </a:r>
          </a:p>
          <a:p>
            <a:pPr marL="571500" indent="-342900" algn="just">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FUNCTION COVERAGE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762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10E8-AD66-8CE7-F69D-B3A6717A1A84}"/>
              </a:ext>
            </a:extLst>
          </p:cNvPr>
          <p:cNvSpPr>
            <a:spLocks noGrp="1"/>
          </p:cNvSpPr>
          <p:nvPr>
            <p:ph type="title"/>
          </p:nvPr>
        </p:nvSpPr>
        <p:spPr/>
        <p:txBody>
          <a:bodyPr/>
          <a:lstStyle/>
          <a:p>
            <a:pPr algn="just"/>
            <a:r>
              <a:rPr lang="en-IN" sz="2400" b="1" dirty="0">
                <a:latin typeface="Times New Roman" panose="02020603050405020304" pitchFamily="18" charset="0"/>
                <a:cs typeface="Times New Roman" panose="02020603050405020304" pitchFamily="18" charset="0"/>
              </a:rPr>
              <a:t>Code Coverage Testing</a:t>
            </a:r>
          </a:p>
        </p:txBody>
      </p:sp>
      <p:sp>
        <p:nvSpPr>
          <p:cNvPr id="3" name="Subtitle 2">
            <a:extLst>
              <a:ext uri="{FF2B5EF4-FFF2-40B4-BE49-F238E27FC236}">
                <a16:creationId xmlns:a16="http://schemas.microsoft.com/office/drawing/2014/main" id="{C8EBD50D-D2CF-7F40-234A-581732097552}"/>
              </a:ext>
            </a:extLst>
          </p:cNvPr>
          <p:cNvSpPr>
            <a:spLocks noGrp="1"/>
          </p:cNvSpPr>
          <p:nvPr>
            <p:ph type="subTitle" idx="1"/>
          </p:nvPr>
        </p:nvSpPr>
        <p:spPr>
          <a:xfrm>
            <a:off x="609480" y="1052736"/>
            <a:ext cx="10023024" cy="5112568"/>
          </a:xfrm>
        </p:spPr>
        <p:txBody>
          <a:bodyPr/>
          <a:lstStyle/>
          <a:p>
            <a:pPr algn="just">
              <a:lnSpc>
                <a:spcPct val="150000"/>
              </a:lnSpc>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Code Coverage testing is determining how much code is being tested. It can be calculated using the formula: </a:t>
            </a:r>
          </a:p>
          <a:p>
            <a:pPr algn="just">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How is code coverage calculated?</a:t>
            </a:r>
          </a:p>
          <a:p>
            <a:pPr algn="just" fontAlgn="base">
              <a:lnSpc>
                <a:spcPct val="150000"/>
              </a:lnSpc>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Function coverage:</a:t>
            </a:r>
            <a:r>
              <a:rPr lang="en-US" b="0" i="0" dirty="0">
                <a:solidFill>
                  <a:schemeClr val="tx1"/>
                </a:solidFill>
                <a:effectLst/>
                <a:latin typeface="Times New Roman" panose="02020603050405020304" pitchFamily="18" charset="0"/>
                <a:cs typeface="Times New Roman" panose="02020603050405020304" pitchFamily="18" charset="0"/>
              </a:rPr>
              <a:t> how many of the functions defined have been called.</a:t>
            </a:r>
          </a:p>
          <a:p>
            <a:pPr algn="just" fontAlgn="base">
              <a:lnSpc>
                <a:spcPct val="150000"/>
              </a:lnSpc>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Statement coverage: </a:t>
            </a:r>
            <a:r>
              <a:rPr lang="en-US" b="0" i="0" dirty="0">
                <a:solidFill>
                  <a:schemeClr val="tx1"/>
                </a:solidFill>
                <a:effectLst/>
                <a:latin typeface="Times New Roman" panose="02020603050405020304" pitchFamily="18" charset="0"/>
                <a:cs typeface="Times New Roman" panose="02020603050405020304" pitchFamily="18" charset="0"/>
              </a:rPr>
              <a:t>how many of the statements in the program have been executed.</a:t>
            </a:r>
          </a:p>
          <a:p>
            <a:pPr algn="just" fontAlgn="base">
              <a:lnSpc>
                <a:spcPct val="150000"/>
              </a:lnSpc>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Branches coverage: </a:t>
            </a:r>
            <a:r>
              <a:rPr lang="en-US" b="0" i="0" dirty="0">
                <a:solidFill>
                  <a:schemeClr val="tx1"/>
                </a:solidFill>
                <a:effectLst/>
                <a:latin typeface="Times New Roman" panose="02020603050405020304" pitchFamily="18" charset="0"/>
                <a:cs typeface="Times New Roman" panose="02020603050405020304" pitchFamily="18" charset="0"/>
              </a:rPr>
              <a:t>how many of the branches of the control structures (if statements for instance) have been executed.</a:t>
            </a:r>
          </a:p>
          <a:p>
            <a:pPr algn="just" fontAlgn="base">
              <a:lnSpc>
                <a:spcPct val="150000"/>
              </a:lnSpc>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Condition coverage: </a:t>
            </a:r>
            <a:r>
              <a:rPr lang="en-US" b="0" i="0" dirty="0">
                <a:solidFill>
                  <a:schemeClr val="tx1"/>
                </a:solidFill>
                <a:effectLst/>
                <a:latin typeface="Times New Roman" panose="02020603050405020304" pitchFamily="18" charset="0"/>
                <a:cs typeface="Times New Roman" panose="02020603050405020304" pitchFamily="18" charset="0"/>
              </a:rPr>
              <a:t>how many of the </a:t>
            </a:r>
            <a:r>
              <a:rPr lang="en-US" b="0" i="0" dirty="0" err="1">
                <a:solidFill>
                  <a:schemeClr val="tx1"/>
                </a:solidFill>
                <a:effectLst/>
                <a:latin typeface="Times New Roman" panose="02020603050405020304" pitchFamily="18" charset="0"/>
                <a:cs typeface="Times New Roman" panose="02020603050405020304" pitchFamily="18" charset="0"/>
              </a:rPr>
              <a:t>boolean</a:t>
            </a:r>
            <a:r>
              <a:rPr lang="en-US" b="0" i="0" dirty="0">
                <a:solidFill>
                  <a:schemeClr val="tx1"/>
                </a:solidFill>
                <a:effectLst/>
                <a:latin typeface="Times New Roman" panose="02020603050405020304" pitchFamily="18" charset="0"/>
                <a:cs typeface="Times New Roman" panose="02020603050405020304" pitchFamily="18" charset="0"/>
              </a:rPr>
              <a:t> sub-expressions have been tested for a true and a false value.</a:t>
            </a:r>
          </a:p>
          <a:p>
            <a:pPr algn="just" fontAlgn="base">
              <a:lnSpc>
                <a:spcPct val="150000"/>
              </a:lnSpc>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Line coverage: </a:t>
            </a:r>
            <a:r>
              <a:rPr lang="en-US" b="0" i="0" dirty="0">
                <a:solidFill>
                  <a:schemeClr val="tx1"/>
                </a:solidFill>
                <a:effectLst/>
                <a:latin typeface="Times New Roman" panose="02020603050405020304" pitchFamily="18" charset="0"/>
                <a:cs typeface="Times New Roman" panose="02020603050405020304" pitchFamily="18" charset="0"/>
              </a:rPr>
              <a:t>how many of lines of source code have been tested.</a:t>
            </a:r>
          </a:p>
          <a:p>
            <a:r>
              <a:rPr lang="en-IN" dirty="0"/>
              <a:t>https://www.guru99.com/code-coverage.html</a:t>
            </a:r>
          </a:p>
        </p:txBody>
      </p:sp>
      <p:sp>
        <p:nvSpPr>
          <p:cNvPr id="5" name="Rectangle 2">
            <a:extLst>
              <a:ext uri="{FF2B5EF4-FFF2-40B4-BE49-F238E27FC236}">
                <a16:creationId xmlns:a16="http://schemas.microsoft.com/office/drawing/2014/main" id="{C3F945E4-74F2-57A7-3C7E-3E67BFA23480}"/>
              </a:ext>
            </a:extLst>
          </p:cNvPr>
          <p:cNvSpPr>
            <a:spLocks noChangeArrowheads="1"/>
          </p:cNvSpPr>
          <p:nvPr/>
        </p:nvSpPr>
        <p:spPr bwMode="auto">
          <a:xfrm>
            <a:off x="1140760" y="2346702"/>
            <a:ext cx="8051584" cy="2923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Code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Coverage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Number</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of</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lines </a:t>
            </a:r>
            <a:r>
              <a:rPr kumimoji="0" lang="en-US" altLang="en-US" sz="16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of</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code exercised</a:t>
            </a:r>
            <a:r>
              <a:rPr kumimoji="0" lang="en-US" altLang="en-US" sz="16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Total</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Number</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of</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lines </a:t>
            </a:r>
            <a:r>
              <a:rPr kumimoji="0" lang="en-US" altLang="en-US" sz="16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of</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code</a:t>
            </a:r>
            <a:r>
              <a:rPr kumimoji="0" lang="en-US" altLang="en-US" sz="16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100</a:t>
            </a:r>
            <a:r>
              <a:rPr kumimoji="0" lang="en-US" altLang="en-US" sz="16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32104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0C7F-691B-78DF-0E27-96D858BFF6BD}"/>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Statement Coverage</a:t>
            </a:r>
          </a:p>
        </p:txBody>
      </p:sp>
      <p:sp>
        <p:nvSpPr>
          <p:cNvPr id="3" name="Subtitle 2">
            <a:extLst>
              <a:ext uri="{FF2B5EF4-FFF2-40B4-BE49-F238E27FC236}">
                <a16:creationId xmlns:a16="http://schemas.microsoft.com/office/drawing/2014/main" id="{990D64FE-05B2-B033-D020-E6BC631E35C0}"/>
              </a:ext>
            </a:extLst>
          </p:cNvPr>
          <p:cNvSpPr>
            <a:spLocks noGrp="1"/>
          </p:cNvSpPr>
          <p:nvPr>
            <p:ph type="subTitle" idx="1"/>
          </p:nvPr>
        </p:nvSpPr>
        <p:spPr>
          <a:xfrm>
            <a:off x="393756" y="-2034637"/>
            <a:ext cx="10972440" cy="10351210"/>
          </a:xfrm>
        </p:spPr>
        <p:txBody>
          <a:bodyPr/>
          <a:lstStyle/>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This technique involves execution of all statements of the source code at least once. </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It is used to calculate the total number of executed statements in the source code out of total statements present in the source code.</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Statement coverage derives scenario of test cases under the white box testing process which is based upon the structure of the code.</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endParaRPr lang="en-IN" dirty="0"/>
          </a:p>
        </p:txBody>
      </p:sp>
      <p:pic>
        <p:nvPicPr>
          <p:cNvPr id="2052" name="Picture 4" descr="Statement Coverage ">
            <a:extLst>
              <a:ext uri="{FF2B5EF4-FFF2-40B4-BE49-F238E27FC236}">
                <a16:creationId xmlns:a16="http://schemas.microsoft.com/office/drawing/2014/main" id="{43160209-1375-1614-DF59-71A938730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3140968"/>
            <a:ext cx="5760640" cy="1512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747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2A7A-649B-5AA1-B388-0E78F1697C1E}"/>
              </a:ext>
            </a:extLst>
          </p:cNvPr>
          <p:cNvSpPr>
            <a:spLocks noGrp="1"/>
          </p:cNvSpPr>
          <p:nvPr>
            <p:ph type="title"/>
          </p:nvPr>
        </p:nvSpPr>
        <p:spPr/>
        <p:txBody>
          <a:bodyPr/>
          <a:lstStyle/>
          <a:p>
            <a:r>
              <a:rPr lang="en-IN" dirty="0"/>
              <a:t>Source Code Structure</a:t>
            </a:r>
          </a:p>
        </p:txBody>
      </p:sp>
      <p:sp>
        <p:nvSpPr>
          <p:cNvPr id="3" name="Subtitle 2">
            <a:extLst>
              <a:ext uri="{FF2B5EF4-FFF2-40B4-BE49-F238E27FC236}">
                <a16:creationId xmlns:a16="http://schemas.microsoft.com/office/drawing/2014/main" id="{78F059DD-3575-BD3E-328D-9E74449800FE}"/>
              </a:ext>
            </a:extLst>
          </p:cNvPr>
          <p:cNvSpPr>
            <a:spLocks noGrp="1"/>
          </p:cNvSpPr>
          <p:nvPr>
            <p:ph type="subTitle" idx="1"/>
          </p:nvPr>
        </p:nvSpPr>
        <p:spPr>
          <a:xfrm>
            <a:off x="335360" y="980728"/>
            <a:ext cx="11246560" cy="5603672"/>
          </a:xfrm>
        </p:spPr>
        <p:txBody>
          <a:bodyPr/>
          <a:lstStyle/>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Take input of two values like a=0 and b=1.</a:t>
            </a:r>
          </a:p>
          <a:p>
            <a:pPr algn="just">
              <a:buFont typeface="Arial" panose="020B0604020202020204" pitchFamily="34" charset="0"/>
              <a:buChar char="•"/>
            </a:pPr>
            <a:r>
              <a:rPr lang="en-US" b="0" i="0" dirty="0">
                <a:solidFill>
                  <a:srgbClr val="000000"/>
                </a:solidFill>
                <a:effectLst/>
                <a:latin typeface="inter-regular"/>
              </a:rPr>
              <a:t>Find the sum of these two values.</a:t>
            </a:r>
          </a:p>
          <a:p>
            <a:pPr algn="just">
              <a:buFont typeface="Arial" panose="020B0604020202020204" pitchFamily="34" charset="0"/>
              <a:buChar char="•"/>
            </a:pPr>
            <a:r>
              <a:rPr lang="en-US" b="0" i="0" dirty="0">
                <a:solidFill>
                  <a:srgbClr val="000000"/>
                </a:solidFill>
                <a:effectLst/>
                <a:latin typeface="inter-regular"/>
              </a:rPr>
              <a:t>If the sum is greater than 0, then print "This is the positive result."</a:t>
            </a:r>
          </a:p>
          <a:p>
            <a:pPr algn="just">
              <a:buFont typeface="Arial" panose="020B0604020202020204" pitchFamily="34" charset="0"/>
              <a:buChar char="•"/>
            </a:pPr>
            <a:r>
              <a:rPr lang="en-US" b="0" i="0" dirty="0">
                <a:solidFill>
                  <a:srgbClr val="000000"/>
                </a:solidFill>
                <a:effectLst/>
                <a:latin typeface="inter-regular"/>
              </a:rPr>
              <a:t>If the sum is less than 0, then print "This is the negative result."</a:t>
            </a:r>
          </a:p>
          <a:p>
            <a:endParaRPr lang="en-IN" dirty="0"/>
          </a:p>
          <a:p>
            <a:pPr algn="just">
              <a:buFont typeface="+mj-lt"/>
              <a:buAutoNum type="arabicPeriod"/>
            </a:pPr>
            <a:r>
              <a:rPr lang="en-US" b="0" i="0" dirty="0" err="1">
                <a:solidFill>
                  <a:srgbClr val="000000"/>
                </a:solidFill>
                <a:effectLst/>
                <a:latin typeface="inter-regular"/>
              </a:rPr>
              <a:t>nput</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 </a:t>
            </a:r>
            <a:r>
              <a:rPr lang="en-US" b="1" i="0" dirty="0">
                <a:solidFill>
                  <a:srgbClr val="006699"/>
                </a:solidFill>
                <a:effectLst/>
                <a:latin typeface="inter-regular"/>
              </a:rPr>
              <a:t>int</a:t>
            </a:r>
            <a:r>
              <a:rPr lang="en-US" b="0" i="0" dirty="0">
                <a:solidFill>
                  <a:srgbClr val="000000"/>
                </a:solidFill>
                <a:effectLst/>
                <a:latin typeface="inter-regular"/>
              </a:rPr>
              <a:t> b)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Function to print sum of these integer values (sum = </a:t>
            </a:r>
            <a:r>
              <a:rPr lang="en-US" b="0" i="0" dirty="0" err="1">
                <a:solidFill>
                  <a:srgbClr val="000000"/>
                </a:solidFill>
                <a:effectLst/>
                <a:latin typeface="inter-regular"/>
              </a:rPr>
              <a:t>a+b</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If (sum&gt;</a:t>
            </a:r>
            <a:r>
              <a:rPr lang="en-US" b="0" i="0" dirty="0">
                <a:solidFill>
                  <a:srgbClr val="C00000"/>
                </a:solidFill>
                <a:effectLst/>
                <a:latin typeface="inter-regular"/>
              </a:rPr>
              <a:t>0</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Print (This is positive result)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else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Print (This is negative result)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409551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DE78-352B-A3C9-AD7A-E07C2BBB83B1}"/>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63916EE3-80B8-E34F-7C2E-6A3621CACE9B}"/>
              </a:ext>
            </a:extLst>
          </p:cNvPr>
          <p:cNvSpPr>
            <a:spLocks noGrp="1"/>
          </p:cNvSpPr>
          <p:nvPr>
            <p:ph type="subTitle" idx="1"/>
          </p:nvPr>
        </p:nvSpPr>
        <p:spPr/>
        <p:txBody>
          <a:bodyPr/>
          <a:lstStyle/>
          <a:p>
            <a:pPr algn="just">
              <a:lnSpc>
                <a:spcPct val="150000"/>
              </a:lnSpc>
            </a:pPr>
            <a:r>
              <a:rPr lang="en-US" sz="2000" b="1" i="0" dirty="0">
                <a:solidFill>
                  <a:srgbClr val="333333"/>
                </a:solidFill>
                <a:effectLst/>
                <a:latin typeface="Times New Roman" panose="02020603050405020304" pitchFamily="18" charset="0"/>
                <a:cs typeface="Times New Roman" panose="02020603050405020304" pitchFamily="18" charset="0"/>
              </a:rPr>
              <a:t>Scenario1:</a:t>
            </a:r>
          </a:p>
          <a:p>
            <a:pPr algn="just">
              <a:lnSpc>
                <a:spcPct val="150000"/>
              </a:lnSpc>
            </a:pPr>
            <a:br>
              <a:rPr lang="en-US" sz="2000" b="0" i="0" dirty="0">
                <a:solidFill>
                  <a:srgbClr val="333333"/>
                </a:solidFill>
                <a:effectLst/>
                <a:latin typeface="Times New Roman" panose="02020603050405020304" pitchFamily="18" charset="0"/>
                <a:cs typeface="Times New Roman" panose="02020603050405020304" pitchFamily="18" charset="0"/>
              </a:rPr>
            </a:br>
            <a:r>
              <a:rPr lang="en-US" sz="2000" b="1" i="0" dirty="0">
                <a:solidFill>
                  <a:srgbClr val="333333"/>
                </a:solidFill>
                <a:effectLst/>
                <a:latin typeface="Times New Roman" panose="02020603050405020304" pitchFamily="18" charset="0"/>
                <a:cs typeface="Times New Roman" panose="02020603050405020304" pitchFamily="18" charset="0"/>
              </a:rPr>
              <a:t>If a = 5, b = 4</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print (</a:t>
            </a:r>
            <a:r>
              <a:rPr lang="en-US" sz="2000" b="1" i="0" dirty="0">
                <a:solidFill>
                  <a:srgbClr val="006699"/>
                </a:solidFill>
                <a:effectLst/>
                <a:latin typeface="Times New Roman" panose="02020603050405020304" pitchFamily="18" charset="0"/>
                <a:cs typeface="Times New Roman" panose="02020603050405020304" pitchFamily="18" charset="0"/>
              </a:rPr>
              <a:t>int</a:t>
            </a:r>
            <a:r>
              <a:rPr lang="en-US" sz="2000" b="0" i="0" dirty="0">
                <a:solidFill>
                  <a:srgbClr val="000000"/>
                </a:solidFill>
                <a:effectLst/>
                <a:latin typeface="Times New Roman" panose="02020603050405020304" pitchFamily="18" charset="0"/>
                <a:cs typeface="Times New Roman" panose="02020603050405020304" pitchFamily="18" charset="0"/>
              </a:rPr>
              <a:t> a, </a:t>
            </a:r>
            <a:r>
              <a:rPr lang="en-US" sz="2000" b="1" i="0" dirty="0">
                <a:solidFill>
                  <a:srgbClr val="006699"/>
                </a:solidFill>
                <a:effectLst/>
                <a:latin typeface="Times New Roman" panose="02020603050405020304" pitchFamily="18" charset="0"/>
                <a:cs typeface="Times New Roman" panose="02020603050405020304" pitchFamily="18" charset="0"/>
              </a:rPr>
              <a:t>int</a:t>
            </a:r>
            <a:r>
              <a:rPr lang="en-US" sz="2000" b="0" i="0" dirty="0">
                <a:solidFill>
                  <a:srgbClr val="000000"/>
                </a:solidFill>
                <a:effectLst/>
                <a:latin typeface="Times New Roman" panose="02020603050405020304" pitchFamily="18" charset="0"/>
                <a:cs typeface="Times New Roman" panose="02020603050405020304" pitchFamily="18" charset="0"/>
              </a:rPr>
              <a:t> b) {   </a:t>
            </a:r>
          </a:p>
          <a:p>
            <a:pPr algn="just">
              <a:lnSpc>
                <a:spcPct val="150000"/>
              </a:lnSpc>
              <a:buFont typeface="+mj-lt"/>
              <a:buAutoNum type="arabicPeriod"/>
            </a:pPr>
            <a:r>
              <a:rPr lang="en-US" sz="2000" b="1" i="0" dirty="0">
                <a:solidFill>
                  <a:srgbClr val="006699"/>
                </a:solidFill>
                <a:effectLst/>
                <a:latin typeface="Times New Roman" panose="02020603050405020304" pitchFamily="18" charset="0"/>
                <a:cs typeface="Times New Roman" panose="02020603050405020304" pitchFamily="18" charset="0"/>
              </a:rPr>
              <a:t>int</a:t>
            </a:r>
            <a:r>
              <a:rPr lang="en-US" sz="2000" b="0" i="0" dirty="0">
                <a:solidFill>
                  <a:srgbClr val="000000"/>
                </a:solidFill>
                <a:effectLst/>
                <a:latin typeface="Times New Roman" panose="02020603050405020304" pitchFamily="18" charset="0"/>
                <a:cs typeface="Times New Roman" panose="02020603050405020304" pitchFamily="18" charset="0"/>
              </a:rPr>
              <a:t> sum = </a:t>
            </a:r>
            <a:r>
              <a:rPr lang="en-US" sz="2000" b="0" i="0" dirty="0" err="1">
                <a:solidFill>
                  <a:srgbClr val="000000"/>
                </a:solidFill>
                <a:effectLst/>
                <a:latin typeface="Times New Roman" panose="02020603050405020304" pitchFamily="18" charset="0"/>
                <a:cs typeface="Times New Roman" panose="02020603050405020304" pitchFamily="18" charset="0"/>
              </a:rPr>
              <a:t>a+b</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buFont typeface="+mj-lt"/>
              <a:buAutoNum type="arabicPeriod"/>
            </a:pPr>
            <a:r>
              <a:rPr lang="en-US" sz="2000" b="1" i="0" dirty="0">
                <a:solidFill>
                  <a:srgbClr val="006699"/>
                </a:solidFill>
                <a:effectLst/>
                <a:latin typeface="Times New Roman" panose="02020603050405020304" pitchFamily="18" charset="0"/>
                <a:cs typeface="Times New Roman" panose="02020603050405020304" pitchFamily="18" charset="0"/>
              </a:rPr>
              <a:t>if</a:t>
            </a:r>
            <a:r>
              <a:rPr lang="en-US" sz="2000" b="0" i="0" dirty="0">
                <a:solidFill>
                  <a:srgbClr val="000000"/>
                </a:solidFill>
                <a:effectLst/>
                <a:latin typeface="Times New Roman" panose="02020603050405020304" pitchFamily="18" charset="0"/>
                <a:cs typeface="Times New Roman" panose="02020603050405020304" pitchFamily="18" charset="0"/>
              </a:rPr>
              <a:t> (sum&gt;</a:t>
            </a:r>
            <a:r>
              <a:rPr lang="en-US" sz="2000" b="0" i="0" dirty="0">
                <a:solidFill>
                  <a:srgbClr val="C00000"/>
                </a:solidFill>
                <a:effectLst/>
                <a:latin typeface="Times New Roman" panose="02020603050405020304" pitchFamily="18" charset="0"/>
                <a:cs typeface="Times New Roman" panose="02020603050405020304" pitchFamily="18" charset="0"/>
              </a:rPr>
              <a:t>0</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print (</a:t>
            </a:r>
            <a:r>
              <a:rPr lang="en-US" sz="2000" b="0" i="0" dirty="0">
                <a:solidFill>
                  <a:srgbClr val="0000FF"/>
                </a:solidFill>
                <a:effectLst/>
                <a:latin typeface="Times New Roman" panose="02020603050405020304" pitchFamily="18" charset="0"/>
                <a:cs typeface="Times New Roman" panose="02020603050405020304" pitchFamily="18" charset="0"/>
              </a:rPr>
              <a:t>"This is a positive result"</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buFont typeface="+mj-lt"/>
              <a:buAutoNum type="arabicPeriod"/>
            </a:pPr>
            <a:r>
              <a:rPr lang="en-US" sz="2000" b="1" i="0" dirty="0">
                <a:solidFill>
                  <a:srgbClr val="006699"/>
                </a:solidFill>
                <a:effectLst/>
                <a:latin typeface="Times New Roman" panose="02020603050405020304" pitchFamily="18" charset="0"/>
                <a:cs typeface="Times New Roman" panose="02020603050405020304" pitchFamily="18" charset="0"/>
              </a:rPr>
              <a:t>else</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print (</a:t>
            </a:r>
            <a:r>
              <a:rPr lang="en-US" sz="2000" b="0" i="0" dirty="0">
                <a:solidFill>
                  <a:srgbClr val="0000FF"/>
                </a:solidFill>
                <a:effectLst/>
                <a:latin typeface="Times New Roman" panose="02020603050405020304" pitchFamily="18" charset="0"/>
                <a:cs typeface="Times New Roman" panose="02020603050405020304" pitchFamily="18" charset="0"/>
              </a:rPr>
              <a:t>"This is negative result"</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endParaRPr lang="en-US" sz="2000" b="0" i="0" dirty="0">
              <a:solidFill>
                <a:srgbClr val="610B38"/>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8892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1DC5B2-C09C-C79B-C802-E170791E89EF}"/>
              </a:ext>
            </a:extLst>
          </p:cNvPr>
          <p:cNvSpPr>
            <a:spLocks noGrp="1"/>
          </p:cNvSpPr>
          <p:nvPr>
            <p:ph type="subTitle" idx="1"/>
          </p:nvPr>
        </p:nvSpPr>
        <p:spPr>
          <a:xfrm>
            <a:off x="609480" y="476672"/>
            <a:ext cx="10972440" cy="5105128"/>
          </a:xfrm>
        </p:spPr>
        <p:txBody>
          <a:bodyPr/>
          <a:lstStyle/>
          <a:p>
            <a:r>
              <a:rPr lang="en-US" b="0" i="0" dirty="0">
                <a:solidFill>
                  <a:srgbClr val="333333"/>
                </a:solidFill>
                <a:effectLst/>
                <a:latin typeface="inter-regular"/>
              </a:rPr>
              <a:t>To calculate statement coverage of the first scenario, take the total number of statements that is 7 and the number of used statements that is 5.</a:t>
            </a:r>
          </a:p>
          <a:p>
            <a:pPr algn="just">
              <a:buFont typeface="+mj-lt"/>
              <a:buAutoNum type="arabicPeriod"/>
            </a:pPr>
            <a:r>
              <a:rPr lang="en-US" b="0" i="0" dirty="0">
                <a:solidFill>
                  <a:srgbClr val="000000"/>
                </a:solidFill>
                <a:effectLst/>
                <a:latin typeface="inter-regular"/>
              </a:rPr>
              <a:t>Total number of statements = </a:t>
            </a:r>
            <a:r>
              <a:rPr lang="en-US" b="0" i="0" dirty="0">
                <a:solidFill>
                  <a:srgbClr val="C00000"/>
                </a:solidFill>
                <a:effectLst/>
                <a:latin typeface="inter-regular"/>
              </a:rPr>
              <a:t>7</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Number of executed statements = </a:t>
            </a:r>
            <a:r>
              <a:rPr lang="en-US" b="0" i="0" dirty="0">
                <a:solidFill>
                  <a:srgbClr val="C00000"/>
                </a:solidFill>
                <a:effectLst/>
                <a:latin typeface="inter-regular"/>
              </a:rPr>
              <a:t>5</a:t>
            </a:r>
            <a:r>
              <a:rPr lang="en-US" b="0" i="0" dirty="0">
                <a:solidFill>
                  <a:srgbClr val="000000"/>
                </a:solidFill>
                <a:effectLst/>
                <a:latin typeface="inter-regular"/>
              </a:rPr>
              <a:t>  </a:t>
            </a:r>
          </a:p>
          <a:p>
            <a:pPr algn="just">
              <a:buFont typeface="+mj-lt"/>
              <a:buAutoNum type="arabicPeriod"/>
            </a:pPr>
            <a:endParaRPr lang="en-US" dirty="0">
              <a:latin typeface="inter-regular"/>
            </a:endParaRPr>
          </a:p>
          <a:p>
            <a:pPr algn="just">
              <a:buFont typeface="+mj-lt"/>
              <a:buAutoNum type="arabicPeriod"/>
            </a:pPr>
            <a:endParaRPr lang="en-US" b="0" i="0" dirty="0">
              <a:solidFill>
                <a:srgbClr val="000000"/>
              </a:solidFill>
              <a:effectLst/>
              <a:latin typeface="inter-regular"/>
            </a:endParaRPr>
          </a:p>
          <a:p>
            <a:pPr algn="just">
              <a:buFont typeface="+mj-lt"/>
              <a:buAutoNum type="arabicPeriod"/>
            </a:pPr>
            <a:endParaRPr lang="en-US" dirty="0">
              <a:latin typeface="inter-regular"/>
            </a:endParaRPr>
          </a:p>
          <a:p>
            <a:pPr algn="just">
              <a:buFont typeface="+mj-lt"/>
              <a:buAutoNum type="arabicPeriod"/>
            </a:pPr>
            <a:endParaRPr lang="en-US" b="0" i="0" dirty="0">
              <a:solidFill>
                <a:srgbClr val="000000"/>
              </a:solidFill>
              <a:effectLst/>
              <a:latin typeface="inter-regular"/>
            </a:endParaRPr>
          </a:p>
          <a:p>
            <a:pPr algn="just">
              <a:buFont typeface="+mj-lt"/>
              <a:buAutoNum type="arabicPeriod"/>
            </a:pPr>
            <a:endParaRPr lang="en-US" dirty="0">
              <a:latin typeface="inter-regular"/>
            </a:endParaRPr>
          </a:p>
          <a:p>
            <a:pPr marL="228600" indent="0" algn="just"/>
            <a:endParaRPr lang="en-US" b="0" i="0" dirty="0">
              <a:solidFill>
                <a:srgbClr val="000000"/>
              </a:solidFill>
              <a:effectLst/>
              <a:latin typeface="inter-regular"/>
            </a:endParaRPr>
          </a:p>
          <a:p>
            <a:br>
              <a:rPr lang="en-IN" dirty="0"/>
            </a:br>
            <a:endParaRPr lang="en-IN" dirty="0"/>
          </a:p>
        </p:txBody>
      </p:sp>
      <p:pic>
        <p:nvPicPr>
          <p:cNvPr id="6" name="Picture 5">
            <a:extLst>
              <a:ext uri="{FF2B5EF4-FFF2-40B4-BE49-F238E27FC236}">
                <a16:creationId xmlns:a16="http://schemas.microsoft.com/office/drawing/2014/main" id="{3C06EB7E-D3D8-38D1-37B0-8A4AF63D82AC}"/>
              </a:ext>
            </a:extLst>
          </p:cNvPr>
          <p:cNvPicPr>
            <a:picLocks noChangeAspect="1"/>
          </p:cNvPicPr>
          <p:nvPr/>
        </p:nvPicPr>
        <p:blipFill>
          <a:blip r:embed="rId2"/>
          <a:stretch>
            <a:fillRect/>
          </a:stretch>
        </p:blipFill>
        <p:spPr>
          <a:xfrm>
            <a:off x="1199156" y="2636912"/>
            <a:ext cx="9793088" cy="3055885"/>
          </a:xfrm>
          <a:prstGeom prst="rect">
            <a:avLst/>
          </a:prstGeom>
        </p:spPr>
      </p:pic>
    </p:spTree>
    <p:extLst>
      <p:ext uri="{BB962C8B-B14F-4D97-AF65-F5344CB8AC3E}">
        <p14:creationId xmlns:p14="http://schemas.microsoft.com/office/powerpoint/2010/main" val="64979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af91ad2360_0_3"/>
          <p:cNvSpPr txBox="1"/>
          <p:nvPr/>
        </p:nvSpPr>
        <p:spPr>
          <a:xfrm>
            <a:off x="623392" y="438200"/>
            <a:ext cx="7155140" cy="7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3500" b="1" dirty="0">
                <a:solidFill>
                  <a:schemeClr val="tx1"/>
                </a:solidFill>
                <a:latin typeface="Times New Roman" panose="02020603050405020304" pitchFamily="18" charset="0"/>
                <a:cs typeface="Times New Roman" panose="02020603050405020304" pitchFamily="18" charset="0"/>
              </a:rPr>
              <a:t>Unit Testing</a:t>
            </a:r>
          </a:p>
          <a:p>
            <a:pPr marL="0" marR="0" lvl="0" indent="0" algn="l" rtl="0">
              <a:lnSpc>
                <a:spcPct val="100000"/>
              </a:lnSpc>
              <a:spcBef>
                <a:spcPts val="0"/>
              </a:spcBef>
              <a:spcAft>
                <a:spcPts val="0"/>
              </a:spcAft>
              <a:buClr>
                <a:srgbClr val="000000"/>
              </a:buClr>
              <a:buSzPts val="3500"/>
              <a:buFont typeface="Arial"/>
              <a:buNone/>
            </a:pPr>
            <a:endParaRPr lang="en-IN" sz="3500" b="1"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500"/>
              <a:buFont typeface="Arial"/>
              <a:buNone/>
            </a:pPr>
            <a:endParaRPr sz="3500" b="1"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75" name="Google Shape;75;gaf91ad2360_0_3"/>
          <p:cNvSpPr txBox="1"/>
          <p:nvPr/>
        </p:nvSpPr>
        <p:spPr>
          <a:xfrm>
            <a:off x="335360" y="1052736"/>
            <a:ext cx="10225136" cy="5367064"/>
          </a:xfrm>
          <a:prstGeom prst="rect">
            <a:avLst/>
          </a:prstGeom>
          <a:noFill/>
          <a:ln>
            <a:noFill/>
          </a:ln>
        </p:spPr>
        <p:txBody>
          <a:bodyPr spcFirstLastPara="1" wrap="square" lIns="91425" tIns="91425" rIns="91425" bIns="91425" anchor="t" anchorCtr="0">
            <a:noAutofit/>
          </a:bodyPr>
          <a:lstStyle/>
          <a:p>
            <a:pPr marL="457200" marR="0" lvl="0" indent="-393700" algn="just" rtl="0">
              <a:lnSpc>
                <a:spcPct val="150000"/>
              </a:lnSpc>
              <a:spcBef>
                <a:spcPts val="0"/>
              </a:spcBef>
              <a:spcAft>
                <a:spcPts val="0"/>
              </a:spcAft>
              <a:buClr>
                <a:srgbClr val="000000"/>
              </a:buClr>
              <a:buSzPts val="2600"/>
              <a:buFont typeface="Arial"/>
              <a:buChar char="●"/>
            </a:pPr>
            <a:r>
              <a:rPr lang="en-US" sz="2400" i="0" dirty="0">
                <a:solidFill>
                  <a:srgbClr val="202124"/>
                </a:solidFill>
                <a:effectLst/>
                <a:latin typeface="Times New Roman" panose="02020603050405020304" pitchFamily="18" charset="0"/>
                <a:cs typeface="Times New Roman" panose="02020603050405020304" pitchFamily="18" charset="0"/>
              </a:rPr>
              <a:t>Unit testing is a software development process in which the smallest testable parts of an application, called units, are individually and independently scrutinized for proper operation.</a:t>
            </a:r>
          </a:p>
          <a:p>
            <a:pPr marL="457200" marR="0" lvl="0" indent="-396875" algn="just" rtl="0">
              <a:lnSpc>
                <a:spcPct val="150000"/>
              </a:lnSpc>
              <a:spcBef>
                <a:spcPts val="0"/>
              </a:spcBef>
              <a:spcAft>
                <a:spcPts val="0"/>
              </a:spcAft>
              <a:buClr>
                <a:srgbClr val="222222"/>
              </a:buClr>
              <a:buSzPts val="2650"/>
              <a:buChar char="●"/>
            </a:pPr>
            <a:r>
              <a:rPr lang="en-IN" sz="2400" dirty="0">
                <a:solidFill>
                  <a:srgbClr val="222222"/>
                </a:solidFill>
                <a:highlight>
                  <a:srgbClr val="FFFFFF"/>
                </a:highlight>
                <a:latin typeface="Times New Roman" panose="02020603050405020304" pitchFamily="18" charset="0"/>
                <a:cs typeface="Times New Roman" panose="02020603050405020304" pitchFamily="18" charset="0"/>
              </a:rPr>
              <a:t>Done during the development (coding phase) of an application by the developers.</a:t>
            </a:r>
            <a:endParaRPr sz="2400" dirty="0">
              <a:solidFill>
                <a:srgbClr val="222222"/>
              </a:solidFill>
              <a:highlight>
                <a:srgbClr val="FFFFFF"/>
              </a:highlight>
              <a:latin typeface="Times New Roman" panose="02020603050405020304" pitchFamily="18" charset="0"/>
              <a:cs typeface="Times New Roman" panose="02020603050405020304" pitchFamily="18" charset="0"/>
            </a:endParaRPr>
          </a:p>
          <a:p>
            <a:pPr marL="457200" marR="0" lvl="0" indent="-396875" algn="just" rtl="0">
              <a:lnSpc>
                <a:spcPct val="150000"/>
              </a:lnSpc>
              <a:spcBef>
                <a:spcPts val="0"/>
              </a:spcBef>
              <a:spcAft>
                <a:spcPts val="0"/>
              </a:spcAft>
              <a:buClr>
                <a:srgbClr val="222222"/>
              </a:buClr>
              <a:buSzPts val="2650"/>
              <a:buChar char="●"/>
            </a:pPr>
            <a:r>
              <a:rPr lang="en-IN" sz="2400" dirty="0">
                <a:solidFill>
                  <a:srgbClr val="222222"/>
                </a:solidFill>
                <a:highlight>
                  <a:srgbClr val="FFFFFF"/>
                </a:highlight>
                <a:latin typeface="Times New Roman" panose="02020603050405020304" pitchFamily="18" charset="0"/>
                <a:cs typeface="Times New Roman" panose="02020603050405020304" pitchFamily="18" charset="0"/>
              </a:rPr>
              <a:t>A unit may be an individual function, method, procedure, module, or object.</a:t>
            </a:r>
            <a:endParaRPr sz="2400" dirty="0">
              <a:solidFill>
                <a:srgbClr val="222222"/>
              </a:solidFill>
              <a:highlight>
                <a:srgbClr val="FFFFFF"/>
              </a:highlight>
              <a:latin typeface="Times New Roman" panose="02020603050405020304" pitchFamily="18" charset="0"/>
              <a:cs typeface="Times New Roman" panose="02020603050405020304" pitchFamily="18" charset="0"/>
            </a:endParaRPr>
          </a:p>
          <a:p>
            <a:pPr marL="457200" marR="0" lvl="0" indent="-396875" algn="just" rtl="0">
              <a:lnSpc>
                <a:spcPct val="150000"/>
              </a:lnSpc>
              <a:spcBef>
                <a:spcPts val="0"/>
              </a:spcBef>
              <a:spcAft>
                <a:spcPts val="0"/>
              </a:spcAft>
              <a:buClr>
                <a:srgbClr val="222222"/>
              </a:buClr>
              <a:buSzPts val="2650"/>
              <a:buChar char="●"/>
            </a:pPr>
            <a:r>
              <a:rPr lang="en-IN" sz="2400" dirty="0">
                <a:solidFill>
                  <a:srgbClr val="222222"/>
                </a:solidFill>
                <a:highlight>
                  <a:srgbClr val="FFFFFF"/>
                </a:highlight>
                <a:latin typeface="Times New Roman" panose="02020603050405020304" pitchFamily="18" charset="0"/>
                <a:cs typeface="Times New Roman" panose="02020603050405020304" pitchFamily="18" charset="0"/>
              </a:rPr>
              <a:t>Unit testing is first level of testing done before integration testing.</a:t>
            </a:r>
            <a:endParaRPr sz="2400" dirty="0">
              <a:solidFill>
                <a:srgbClr val="222222"/>
              </a:solidFill>
              <a:highlight>
                <a:srgbClr val="FFFFFF"/>
              </a:highlight>
              <a:latin typeface="Times New Roman" panose="02020603050405020304" pitchFamily="18" charset="0"/>
              <a:cs typeface="Times New Roman" panose="02020603050405020304" pitchFamily="18" charset="0"/>
            </a:endParaRPr>
          </a:p>
          <a:p>
            <a:pPr marL="457200" marR="0" lvl="0" indent="-396875" algn="just" rtl="0">
              <a:lnSpc>
                <a:spcPct val="150000"/>
              </a:lnSpc>
              <a:spcBef>
                <a:spcPts val="0"/>
              </a:spcBef>
              <a:spcAft>
                <a:spcPts val="0"/>
              </a:spcAft>
              <a:buClr>
                <a:srgbClr val="222222"/>
              </a:buClr>
              <a:buSzPts val="2650"/>
              <a:buChar char="●"/>
            </a:pPr>
            <a:r>
              <a:rPr lang="en-IN" sz="2400" dirty="0">
                <a:solidFill>
                  <a:srgbClr val="222222"/>
                </a:solidFill>
                <a:highlight>
                  <a:srgbClr val="FFFFFF"/>
                </a:highlight>
                <a:latin typeface="Times New Roman" panose="02020603050405020304" pitchFamily="18" charset="0"/>
                <a:cs typeface="Times New Roman" panose="02020603050405020304" pitchFamily="18" charset="0"/>
              </a:rPr>
              <a:t>White Box testing technique that is usually performed by the developer.</a:t>
            </a:r>
            <a:endParaRPr sz="2400" dirty="0">
              <a:solidFill>
                <a:srgbClr val="222222"/>
              </a:solidFill>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9EB6-87D4-B9AF-6560-A15E791525FB}"/>
              </a:ext>
            </a:extLst>
          </p:cNvPr>
          <p:cNvSpPr>
            <a:spLocks noGrp="1"/>
          </p:cNvSpPr>
          <p:nvPr>
            <p:ph type="title"/>
          </p:nvPr>
        </p:nvSpPr>
        <p:spPr/>
        <p:txBody>
          <a:bodyPr/>
          <a:lstStyle/>
          <a:p>
            <a:r>
              <a:rPr lang="en-IN" dirty="0"/>
              <a:t>Scenario 2 : </a:t>
            </a:r>
            <a:br>
              <a:rPr lang="it-IT" dirty="0"/>
            </a:br>
            <a:r>
              <a:rPr lang="it-IT" dirty="0"/>
              <a:t>       </a:t>
            </a:r>
            <a:r>
              <a:rPr lang="it-IT" b="1" i="0" dirty="0">
                <a:solidFill>
                  <a:srgbClr val="333333"/>
                </a:solidFill>
                <a:effectLst/>
                <a:latin typeface="inter-bold"/>
              </a:rPr>
              <a:t>If A = -2, B = -7</a:t>
            </a:r>
            <a:endParaRPr lang="en-IN" dirty="0"/>
          </a:p>
        </p:txBody>
      </p:sp>
      <p:sp>
        <p:nvSpPr>
          <p:cNvPr id="3" name="Subtitle 2">
            <a:extLst>
              <a:ext uri="{FF2B5EF4-FFF2-40B4-BE49-F238E27FC236}">
                <a16:creationId xmlns:a16="http://schemas.microsoft.com/office/drawing/2014/main" id="{64425DEE-E8B5-4425-A089-1DEDB698F018}"/>
              </a:ext>
            </a:extLst>
          </p:cNvPr>
          <p:cNvSpPr>
            <a:spLocks noGrp="1"/>
          </p:cNvSpPr>
          <p:nvPr>
            <p:ph type="subTitle" idx="1"/>
          </p:nvPr>
        </p:nvSpPr>
        <p:spPr/>
        <p:txBody>
          <a:bodyPr/>
          <a:lstStyle/>
          <a:p>
            <a:pPr algn="just">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print (</a:t>
            </a:r>
            <a:r>
              <a:rPr lang="en-US" sz="2000" b="1" i="0" dirty="0">
                <a:solidFill>
                  <a:srgbClr val="006699"/>
                </a:solidFill>
                <a:effectLst/>
                <a:latin typeface="Times New Roman" panose="02020603050405020304" pitchFamily="18" charset="0"/>
                <a:cs typeface="Times New Roman" panose="02020603050405020304" pitchFamily="18" charset="0"/>
              </a:rPr>
              <a:t>int</a:t>
            </a:r>
            <a:r>
              <a:rPr lang="en-US" sz="2000" b="0" i="0" dirty="0">
                <a:solidFill>
                  <a:srgbClr val="000000"/>
                </a:solidFill>
                <a:effectLst/>
                <a:latin typeface="Times New Roman" panose="02020603050405020304" pitchFamily="18" charset="0"/>
                <a:cs typeface="Times New Roman" panose="02020603050405020304" pitchFamily="18" charset="0"/>
              </a:rPr>
              <a:t> a, </a:t>
            </a:r>
            <a:r>
              <a:rPr lang="en-US" sz="2000" b="1" i="0" dirty="0">
                <a:solidFill>
                  <a:srgbClr val="006699"/>
                </a:solidFill>
                <a:effectLst/>
                <a:latin typeface="Times New Roman" panose="02020603050405020304" pitchFamily="18" charset="0"/>
                <a:cs typeface="Times New Roman" panose="02020603050405020304" pitchFamily="18" charset="0"/>
              </a:rPr>
              <a:t>int</a:t>
            </a:r>
            <a:r>
              <a:rPr lang="en-US" sz="2000" b="0" i="0" dirty="0">
                <a:solidFill>
                  <a:srgbClr val="000000"/>
                </a:solidFill>
                <a:effectLst/>
                <a:latin typeface="Times New Roman" panose="02020603050405020304" pitchFamily="18" charset="0"/>
                <a:cs typeface="Times New Roman" panose="02020603050405020304" pitchFamily="18" charset="0"/>
              </a:rPr>
              <a:t> b) {   </a:t>
            </a:r>
          </a:p>
          <a:p>
            <a:pPr algn="just">
              <a:lnSpc>
                <a:spcPct val="150000"/>
              </a:lnSpc>
              <a:buFont typeface="+mj-lt"/>
              <a:buAutoNum type="arabicPeriod"/>
            </a:pPr>
            <a:r>
              <a:rPr lang="en-US" sz="2000" b="1" i="0" dirty="0">
                <a:solidFill>
                  <a:srgbClr val="006699"/>
                </a:solidFill>
                <a:effectLst/>
                <a:latin typeface="Times New Roman" panose="02020603050405020304" pitchFamily="18" charset="0"/>
                <a:cs typeface="Times New Roman" panose="02020603050405020304" pitchFamily="18" charset="0"/>
              </a:rPr>
              <a:t>int</a:t>
            </a:r>
            <a:r>
              <a:rPr lang="en-US" sz="2000" b="0" i="0" dirty="0">
                <a:solidFill>
                  <a:srgbClr val="000000"/>
                </a:solidFill>
                <a:effectLst/>
                <a:latin typeface="Times New Roman" panose="02020603050405020304" pitchFamily="18" charset="0"/>
                <a:cs typeface="Times New Roman" panose="02020603050405020304" pitchFamily="18" charset="0"/>
              </a:rPr>
              <a:t> sum = </a:t>
            </a:r>
            <a:r>
              <a:rPr lang="en-US" sz="2000" b="0" i="0" dirty="0" err="1">
                <a:solidFill>
                  <a:srgbClr val="000000"/>
                </a:solidFill>
                <a:effectLst/>
                <a:latin typeface="Times New Roman" panose="02020603050405020304" pitchFamily="18" charset="0"/>
                <a:cs typeface="Times New Roman" panose="02020603050405020304" pitchFamily="18" charset="0"/>
              </a:rPr>
              <a:t>a+b</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buFont typeface="+mj-lt"/>
              <a:buAutoNum type="arabicPeriod"/>
            </a:pPr>
            <a:r>
              <a:rPr lang="en-US" sz="2000" b="1" i="0" dirty="0">
                <a:solidFill>
                  <a:srgbClr val="006699"/>
                </a:solidFill>
                <a:effectLst/>
                <a:latin typeface="Times New Roman" panose="02020603050405020304" pitchFamily="18" charset="0"/>
                <a:cs typeface="Times New Roman" panose="02020603050405020304" pitchFamily="18" charset="0"/>
              </a:rPr>
              <a:t>if</a:t>
            </a:r>
            <a:r>
              <a:rPr lang="en-US" sz="2000" b="0" i="0" dirty="0">
                <a:solidFill>
                  <a:srgbClr val="000000"/>
                </a:solidFill>
                <a:effectLst/>
                <a:latin typeface="Times New Roman" panose="02020603050405020304" pitchFamily="18" charset="0"/>
                <a:cs typeface="Times New Roman" panose="02020603050405020304" pitchFamily="18" charset="0"/>
              </a:rPr>
              <a:t> (sum&gt;</a:t>
            </a:r>
            <a:r>
              <a:rPr lang="en-US" sz="2000" b="0" i="0" dirty="0">
                <a:solidFill>
                  <a:srgbClr val="C00000"/>
                </a:solidFill>
                <a:effectLst/>
                <a:latin typeface="Times New Roman" panose="02020603050405020304" pitchFamily="18" charset="0"/>
                <a:cs typeface="Times New Roman" panose="02020603050405020304" pitchFamily="18" charset="0"/>
              </a:rPr>
              <a:t>0</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print (</a:t>
            </a:r>
            <a:r>
              <a:rPr lang="en-US" sz="2000" b="0" i="0" dirty="0">
                <a:solidFill>
                  <a:srgbClr val="0000FF"/>
                </a:solidFill>
                <a:effectLst/>
                <a:latin typeface="Times New Roman" panose="02020603050405020304" pitchFamily="18" charset="0"/>
                <a:cs typeface="Times New Roman" panose="02020603050405020304" pitchFamily="18" charset="0"/>
              </a:rPr>
              <a:t>"This is a positive result"</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buFont typeface="+mj-lt"/>
              <a:buAutoNum type="arabicPeriod"/>
            </a:pPr>
            <a:r>
              <a:rPr lang="en-US" sz="2000" b="1" i="0" dirty="0">
                <a:solidFill>
                  <a:srgbClr val="006699"/>
                </a:solidFill>
                <a:effectLst/>
                <a:latin typeface="Times New Roman" panose="02020603050405020304" pitchFamily="18" charset="0"/>
                <a:cs typeface="Times New Roman" panose="02020603050405020304" pitchFamily="18" charset="0"/>
              </a:rPr>
              <a:t>else</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print (</a:t>
            </a:r>
            <a:r>
              <a:rPr lang="en-US" sz="2000" b="0" i="0" dirty="0">
                <a:solidFill>
                  <a:srgbClr val="0000FF"/>
                </a:solidFill>
                <a:effectLst/>
                <a:latin typeface="Times New Roman" panose="02020603050405020304" pitchFamily="18" charset="0"/>
                <a:cs typeface="Times New Roman" panose="02020603050405020304" pitchFamily="18" charset="0"/>
              </a:rPr>
              <a:t>"This is negative result"</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4108276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45AF4F-8E47-7843-9B93-1ACB13DBC0CF}"/>
              </a:ext>
            </a:extLst>
          </p:cNvPr>
          <p:cNvSpPr>
            <a:spLocks noGrp="1"/>
          </p:cNvSpPr>
          <p:nvPr>
            <p:ph type="subTitle" idx="1"/>
          </p:nvPr>
        </p:nvSpPr>
        <p:spPr>
          <a:xfrm>
            <a:off x="609480" y="188640"/>
            <a:ext cx="10972440" cy="2952328"/>
          </a:xfrm>
        </p:spPr>
        <p:txBody>
          <a:bodyPr/>
          <a:lstStyle/>
          <a:p>
            <a:pPr algn="just"/>
            <a:r>
              <a:rPr lang="en-US" b="0" i="0" dirty="0">
                <a:solidFill>
                  <a:srgbClr val="333333"/>
                </a:solidFill>
                <a:effectLst/>
                <a:latin typeface="inter-regular"/>
              </a:rPr>
              <a:t>To calculate statement coverage of the first scenario, take the total number of statements that is 7 and the number of used statements that is 6.</a:t>
            </a:r>
          </a:p>
          <a:p>
            <a:pPr algn="just"/>
            <a:r>
              <a:rPr lang="en-US" b="0" i="0" dirty="0" err="1">
                <a:solidFill>
                  <a:srgbClr val="333333"/>
                </a:solidFill>
                <a:effectLst/>
                <a:latin typeface="inter-regular"/>
              </a:rPr>
              <a:t>Totalnumberofstatements</a:t>
            </a:r>
            <a:r>
              <a:rPr lang="en-US" b="0" i="0" dirty="0">
                <a:solidFill>
                  <a:srgbClr val="333333"/>
                </a:solidFill>
                <a:effectLst/>
                <a:latin typeface="inter-regular"/>
              </a:rPr>
              <a:t>=7</a:t>
            </a:r>
            <a:br>
              <a:rPr lang="en-US" b="0" i="0" dirty="0">
                <a:solidFill>
                  <a:srgbClr val="333333"/>
                </a:solidFill>
                <a:effectLst/>
                <a:latin typeface="inter-regular"/>
              </a:rPr>
            </a:br>
            <a:r>
              <a:rPr lang="en-US" b="0" i="0" dirty="0">
                <a:solidFill>
                  <a:srgbClr val="333333"/>
                </a:solidFill>
                <a:effectLst/>
                <a:latin typeface="inter-regular"/>
              </a:rPr>
              <a:t>                                                                Number of executed statements = 6</a:t>
            </a:r>
          </a:p>
          <a:p>
            <a:pPr algn="just"/>
            <a:endParaRPr lang="en-US" b="0" i="0" dirty="0">
              <a:solidFill>
                <a:srgbClr val="333333"/>
              </a:solidFill>
              <a:effectLst/>
              <a:latin typeface="inter-regular"/>
            </a:endParaRPr>
          </a:p>
          <a:p>
            <a:endParaRPr lang="en-IN" dirty="0"/>
          </a:p>
        </p:txBody>
      </p:sp>
      <p:pic>
        <p:nvPicPr>
          <p:cNvPr id="5" name="Picture 4">
            <a:extLst>
              <a:ext uri="{FF2B5EF4-FFF2-40B4-BE49-F238E27FC236}">
                <a16:creationId xmlns:a16="http://schemas.microsoft.com/office/drawing/2014/main" id="{FEDE7C2A-A0BE-9BF9-AB5F-06088479ABD7}"/>
              </a:ext>
            </a:extLst>
          </p:cNvPr>
          <p:cNvPicPr>
            <a:picLocks noChangeAspect="1"/>
          </p:cNvPicPr>
          <p:nvPr/>
        </p:nvPicPr>
        <p:blipFill>
          <a:blip r:embed="rId2"/>
          <a:stretch>
            <a:fillRect/>
          </a:stretch>
        </p:blipFill>
        <p:spPr>
          <a:xfrm>
            <a:off x="1775520" y="2060848"/>
            <a:ext cx="8306520" cy="4000847"/>
          </a:xfrm>
          <a:prstGeom prst="rect">
            <a:avLst/>
          </a:prstGeom>
        </p:spPr>
      </p:pic>
    </p:spTree>
    <p:extLst>
      <p:ext uri="{BB962C8B-B14F-4D97-AF65-F5344CB8AC3E}">
        <p14:creationId xmlns:p14="http://schemas.microsoft.com/office/powerpoint/2010/main" val="1752233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ADB-9FF5-2E55-6CED-041741218C57}"/>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Path Coverage</a:t>
            </a:r>
          </a:p>
        </p:txBody>
      </p:sp>
      <p:sp>
        <p:nvSpPr>
          <p:cNvPr id="3" name="Subtitle 2">
            <a:extLst>
              <a:ext uri="{FF2B5EF4-FFF2-40B4-BE49-F238E27FC236}">
                <a16:creationId xmlns:a16="http://schemas.microsoft.com/office/drawing/2014/main" id="{A83C4656-9B5C-BED5-97ED-C6F176BA6B49}"/>
              </a:ext>
            </a:extLst>
          </p:cNvPr>
          <p:cNvSpPr>
            <a:spLocks noGrp="1"/>
          </p:cNvSpPr>
          <p:nvPr>
            <p:ph type="subTitle" idx="1"/>
          </p:nvPr>
        </p:nvSpPr>
        <p:spPr>
          <a:xfrm>
            <a:off x="609480" y="1604520"/>
            <a:ext cx="9879008" cy="4560784"/>
          </a:xfrm>
        </p:spPr>
        <p:txBody>
          <a:bodyPr/>
          <a:lstStyle/>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Path Coverage testing</a:t>
            </a:r>
            <a:r>
              <a:rPr lang="en-US" sz="2000" b="0" i="0" dirty="0">
                <a:solidFill>
                  <a:srgbClr val="000000"/>
                </a:solidFill>
                <a:effectLst/>
                <a:latin typeface="Times New Roman" panose="02020603050405020304" pitchFamily="18" charset="0"/>
                <a:cs typeface="Times New Roman" panose="02020603050405020304" pitchFamily="18" charset="0"/>
              </a:rPr>
              <a:t> is a structured testing technique for designing test cases with intention to examine all possible paths of execution at least once.</a:t>
            </a:r>
          </a:p>
          <a:p>
            <a:pPr algn="just" fontAlgn="base">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Creating and executing tests for all possible paths results in 100% statement coverage and 100% branch coverage.</a:t>
            </a:r>
          </a:p>
          <a:p>
            <a:pPr algn="just" fontAlgn="base">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 this type of testing every statement in the program is guaranteed to be executed at least one time. Flow Graph, </a:t>
            </a:r>
            <a:r>
              <a:rPr lang="en-US" sz="2000" b="0" i="0" u="none" strike="noStrike" dirty="0">
                <a:solidFill>
                  <a:srgbClr val="0274BE"/>
                </a:solidFill>
                <a:effectLst/>
                <a:latin typeface="Times New Roman" panose="02020603050405020304" pitchFamily="18" charset="0"/>
                <a:cs typeface="Times New Roman" panose="02020603050405020304" pitchFamily="18" charset="0"/>
                <a:hlinkClick r:id="rId2"/>
              </a:rPr>
              <a:t>Cyclomatic Complexity</a:t>
            </a:r>
            <a:r>
              <a:rPr lang="en-US" sz="2000" b="0" i="0" dirty="0">
                <a:solidFill>
                  <a:srgbClr val="000000"/>
                </a:solidFill>
                <a:effectLst/>
                <a:latin typeface="Times New Roman" panose="02020603050405020304" pitchFamily="18" charset="0"/>
                <a:cs typeface="Times New Roman" panose="02020603050405020304" pitchFamily="18" charset="0"/>
              </a:rPr>
              <a:t> are used to arrive at basis path</a:t>
            </a:r>
          </a:p>
          <a:p>
            <a:pPr algn="just" fontAlgn="base">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Advantages of  Path Testing:</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1143000" lvl="2" indent="-228600" algn="just" fontAlgn="base">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Path Testing helps reducing redundant tests</a:t>
            </a:r>
          </a:p>
          <a:p>
            <a:pPr marL="1143000" lvl="2" indent="-228600" algn="just" fontAlgn="base">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Focus on program logic</a:t>
            </a:r>
          </a:p>
          <a:p>
            <a:pPr marL="1143000" lvl="2" indent="-228600" algn="just" fontAlgn="base">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Test cases will execute every statement in a program at least once</a:t>
            </a:r>
          </a:p>
          <a:p>
            <a:endParaRPr lang="en-IN" dirty="0"/>
          </a:p>
        </p:txBody>
      </p:sp>
    </p:spTree>
    <p:extLst>
      <p:ext uri="{BB962C8B-B14F-4D97-AF65-F5344CB8AC3E}">
        <p14:creationId xmlns:p14="http://schemas.microsoft.com/office/powerpoint/2010/main" val="2097933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65C8-2D27-E7B9-CDAB-DF84EAB5320B}"/>
              </a:ext>
            </a:extLst>
          </p:cNvPr>
          <p:cNvSpPr>
            <a:spLocks noGrp="1"/>
          </p:cNvSpPr>
          <p:nvPr>
            <p:ph type="title"/>
          </p:nvPr>
        </p:nvSpPr>
        <p:spPr/>
        <p:txBody>
          <a:bodyPr/>
          <a:lstStyle/>
          <a:p>
            <a:endParaRPr lang="en-IN" dirty="0"/>
          </a:p>
        </p:txBody>
      </p:sp>
      <p:sp>
        <p:nvSpPr>
          <p:cNvPr id="4" name="Rectangle 1">
            <a:extLst>
              <a:ext uri="{FF2B5EF4-FFF2-40B4-BE49-F238E27FC236}">
                <a16:creationId xmlns:a16="http://schemas.microsoft.com/office/drawing/2014/main" id="{BE2AF730-8B9E-2E96-688D-6F28E3048B97}"/>
              </a:ext>
            </a:extLst>
          </p:cNvPr>
          <p:cNvSpPr>
            <a:spLocks noGrp="1" noChangeArrowheads="1"/>
          </p:cNvSpPr>
          <p:nvPr>
            <p:ph type="subTitle" idx="1"/>
          </p:nvPr>
        </p:nvSpPr>
        <p:spPr bwMode="auto">
          <a:xfrm>
            <a:off x="609480" y="1802966"/>
            <a:ext cx="8294832" cy="35803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 of Path Coverage Testing</a:t>
            </a:r>
            <a:endPar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Read A  </a:t>
            </a:r>
            <a:b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Read B  </a:t>
            </a:r>
            <a:b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A+B &gt; 50 THEN  </a:t>
            </a:r>
            <a:b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 "Large"  </a:t>
            </a:r>
            <a:b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ENDIF  </a:t>
            </a:r>
            <a:b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A+B&lt;50 THEN  </a:t>
            </a:r>
            <a:b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 "Small"  </a:t>
            </a:r>
            <a:b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ENDIF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14057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13AC-8F7B-7948-5AA8-4F6266F03E74}"/>
              </a:ext>
            </a:extLst>
          </p:cNvPr>
          <p:cNvSpPr>
            <a:spLocks noGrp="1"/>
          </p:cNvSpPr>
          <p:nvPr>
            <p:ph type="title"/>
          </p:nvPr>
        </p:nvSpPr>
        <p:spPr/>
        <p:txBody>
          <a:bodyPr/>
          <a:lstStyle/>
          <a:p>
            <a:endParaRPr lang="en-IN"/>
          </a:p>
        </p:txBody>
      </p:sp>
      <p:pic>
        <p:nvPicPr>
          <p:cNvPr id="5122" name="Picture 2" descr="Branch Coverage Testing Decision Coverage testing Path Coverage Testing">
            <a:extLst>
              <a:ext uri="{FF2B5EF4-FFF2-40B4-BE49-F238E27FC236}">
                <a16:creationId xmlns:a16="http://schemas.microsoft.com/office/drawing/2014/main" id="{EDEF50E4-D68A-DFAC-1DB7-7EE8D4ECA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3" y="1916832"/>
            <a:ext cx="7848872" cy="466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404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9D56-6D03-F542-449A-136DF486E311}"/>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Path Coverage</a:t>
            </a:r>
          </a:p>
        </p:txBody>
      </p:sp>
      <p:sp>
        <p:nvSpPr>
          <p:cNvPr id="3" name="Subtitle 2">
            <a:extLst>
              <a:ext uri="{FF2B5EF4-FFF2-40B4-BE49-F238E27FC236}">
                <a16:creationId xmlns:a16="http://schemas.microsoft.com/office/drawing/2014/main" id="{6F1A7B57-F30E-ABF4-2607-B86D2AE2A2EA}"/>
              </a:ext>
            </a:extLst>
          </p:cNvPr>
          <p:cNvSpPr>
            <a:spLocks noGrp="1"/>
          </p:cNvSpPr>
          <p:nvPr>
            <p:ph type="subTitle" idx="1"/>
          </p:nvPr>
        </p:nvSpPr>
        <p:spPr>
          <a:xfrm>
            <a:off x="609480" y="1196752"/>
            <a:ext cx="10972440" cy="4385048"/>
          </a:xfrm>
        </p:spPr>
        <p:txBody>
          <a:bodyPr/>
          <a:lstStyle/>
          <a:p>
            <a:pPr algn="just" fontAlgn="base">
              <a:lnSpc>
                <a:spcPct val="150000"/>
              </a:lnSpc>
            </a:pPr>
            <a:r>
              <a:rPr lang="en-US" sz="2400" b="0" i="0" dirty="0">
                <a:solidFill>
                  <a:srgbClr val="444444"/>
                </a:solidFill>
                <a:effectLst/>
                <a:latin typeface="Times New Roman" panose="02020603050405020304" pitchFamily="18" charset="0"/>
                <a:cs typeface="Times New Roman" panose="02020603050405020304" pitchFamily="18" charset="0"/>
              </a:rPr>
              <a:t>Path Coverage ensures covering of all the paths from start to end.</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444444"/>
                </a:solidFill>
                <a:effectLst/>
                <a:latin typeface="Times New Roman" panose="02020603050405020304" pitchFamily="18" charset="0"/>
                <a:cs typeface="Times New Roman" panose="02020603050405020304" pitchFamily="18" charset="0"/>
              </a:rPr>
              <a:t>All possible paths are-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444444"/>
                </a:solidFill>
                <a:effectLst/>
                <a:latin typeface="Times New Roman" panose="02020603050405020304" pitchFamily="18" charset="0"/>
                <a:cs typeface="Times New Roman" panose="02020603050405020304" pitchFamily="18" charset="0"/>
              </a:rPr>
              <a:t>1-3-5-7</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1-3-5-6-8</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1-2-4-5-6-8</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1-2-4-5-7</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1" i="0" dirty="0">
                <a:solidFill>
                  <a:srgbClr val="444444"/>
                </a:solidFill>
                <a:effectLst/>
                <a:latin typeface="Times New Roman" panose="02020603050405020304" pitchFamily="18" charset="0"/>
                <a:cs typeface="Times New Roman" panose="02020603050405020304" pitchFamily="18" charset="0"/>
              </a:rPr>
              <a:t>So Path Coverage is 4.</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5664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ADC4-159F-9753-2CEE-7EADEAD31842}"/>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Conditional Coverage</a:t>
            </a:r>
          </a:p>
        </p:txBody>
      </p:sp>
      <p:sp>
        <p:nvSpPr>
          <p:cNvPr id="3" name="Subtitle 2">
            <a:extLst>
              <a:ext uri="{FF2B5EF4-FFF2-40B4-BE49-F238E27FC236}">
                <a16:creationId xmlns:a16="http://schemas.microsoft.com/office/drawing/2014/main" id="{92227CB9-1657-0026-796B-0692E423869B}"/>
              </a:ext>
            </a:extLst>
          </p:cNvPr>
          <p:cNvSpPr>
            <a:spLocks noGrp="1"/>
          </p:cNvSpPr>
          <p:nvPr>
            <p:ph type="subTitle" idx="1"/>
          </p:nvPr>
        </p:nvSpPr>
        <p:spPr>
          <a:xfrm>
            <a:off x="119336" y="692696"/>
            <a:ext cx="11581920" cy="4680520"/>
          </a:xfrm>
        </p:spPr>
        <p:txBody>
          <a:bodyPr/>
          <a:lstStyle/>
          <a:p>
            <a:pPr algn="just">
              <a:lnSpc>
                <a:spcPct val="150000"/>
              </a:lnSpc>
            </a:pPr>
            <a:r>
              <a:rPr lang="en-US" sz="2000" b="0" i="0" dirty="0">
                <a:solidFill>
                  <a:srgbClr val="202124"/>
                </a:solidFill>
                <a:effectLst/>
                <a:latin typeface="Times New Roman" panose="02020603050405020304" pitchFamily="18" charset="0"/>
                <a:cs typeface="Times New Roman" panose="02020603050405020304" pitchFamily="18" charset="0"/>
              </a:rPr>
              <a:t>Condition coverage is also known as </a:t>
            </a:r>
            <a:r>
              <a:rPr lang="en-US" sz="2000" b="1" i="0" dirty="0">
                <a:solidFill>
                  <a:srgbClr val="202124"/>
                </a:solidFill>
                <a:effectLst/>
                <a:latin typeface="Times New Roman" panose="02020603050405020304" pitchFamily="18" charset="0"/>
                <a:cs typeface="Times New Roman" panose="02020603050405020304" pitchFamily="18" charset="0"/>
              </a:rPr>
              <a:t>Predicate Coverage in which each one of the Boolean expression have been evaluated to both TRUE and FALSE</a:t>
            </a:r>
            <a:r>
              <a:rPr lang="en-US" sz="2000" b="0" i="0" dirty="0">
                <a:solidFill>
                  <a:srgbClr val="202124"/>
                </a:solidFill>
                <a:effectLst/>
                <a:latin typeface="Times New Roman" panose="02020603050405020304" pitchFamily="18" charset="0"/>
                <a:cs typeface="Times New Roman" panose="02020603050405020304" pitchFamily="18" charset="0"/>
              </a:rPr>
              <a:t>.</a:t>
            </a:r>
          </a:p>
          <a:p>
            <a:endParaRPr lang="en-IN" dirty="0"/>
          </a:p>
        </p:txBody>
      </p:sp>
      <p:sp>
        <p:nvSpPr>
          <p:cNvPr id="4" name="Rectangle 1">
            <a:extLst>
              <a:ext uri="{FF2B5EF4-FFF2-40B4-BE49-F238E27FC236}">
                <a16:creationId xmlns:a16="http://schemas.microsoft.com/office/drawing/2014/main" id="{60B246E6-2A9E-5312-1962-559FA5B8F043}"/>
              </a:ext>
            </a:extLst>
          </p:cNvPr>
          <p:cNvSpPr>
            <a:spLocks noChangeArrowheads="1"/>
          </p:cNvSpPr>
          <p:nvPr/>
        </p:nvSpPr>
        <p:spPr bwMode="auto">
          <a:xfrm>
            <a:off x="119336" y="3421156"/>
            <a:ext cx="10441160" cy="28161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if</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a:t>
            </a: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t>
            </a: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&amp;&amp;</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t>
            </a: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&lt;&lt;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Few</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Statements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&gt;&gt;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else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&lt;&lt;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Few</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Statements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&gt;&gt;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25514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0D56-7BC9-043F-58B0-40847FA742A7}"/>
              </a:ext>
            </a:extLst>
          </p:cNvPr>
          <p:cNvSpPr>
            <a:spLocks noGrp="1"/>
          </p:cNvSpPr>
          <p:nvPr>
            <p:ph type="title"/>
          </p:nvPr>
        </p:nvSpPr>
        <p:spPr/>
        <p:txBody>
          <a:bodyPr/>
          <a:lstStyle/>
          <a:p>
            <a:endParaRPr lang="en-IN" dirty="0"/>
          </a:p>
        </p:txBody>
      </p:sp>
      <p:sp>
        <p:nvSpPr>
          <p:cNvPr id="4" name="Rectangle 1">
            <a:extLst>
              <a:ext uri="{FF2B5EF4-FFF2-40B4-BE49-F238E27FC236}">
                <a16:creationId xmlns:a16="http://schemas.microsoft.com/office/drawing/2014/main" id="{F18CF360-5901-3860-F050-28DD7395B0A1}"/>
              </a:ext>
            </a:extLst>
          </p:cNvPr>
          <p:cNvSpPr>
            <a:spLocks noGrp="1" noChangeArrowheads="1"/>
          </p:cNvSpPr>
          <p:nvPr>
            <p:ph type="subTitle" idx="1"/>
          </p:nvPr>
        </p:nvSpPr>
        <p:spPr bwMode="auto">
          <a:xfrm>
            <a:off x="609480" y="1908085"/>
            <a:ext cx="9374952" cy="33701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order to ensure complete Condition coverage criteria for the above example, A, B and C should be evaluated at least once against "true" and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So, in our example, the 3 following tests would be sufficient for 100% Condition coverage testing.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 true | B = not eval | C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 false | B = true | C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 false | B = false | C = not eval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6831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CB4C-8A08-BBC8-755B-46740FEEA8D1}"/>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Function Coverage</a:t>
            </a:r>
          </a:p>
        </p:txBody>
      </p:sp>
      <p:sp>
        <p:nvSpPr>
          <p:cNvPr id="3" name="Subtitle 2">
            <a:extLst>
              <a:ext uri="{FF2B5EF4-FFF2-40B4-BE49-F238E27FC236}">
                <a16:creationId xmlns:a16="http://schemas.microsoft.com/office/drawing/2014/main" id="{1F3C4D07-52CD-76AF-8433-CB963335E516}"/>
              </a:ext>
            </a:extLst>
          </p:cNvPr>
          <p:cNvSpPr>
            <a:spLocks noGrp="1"/>
          </p:cNvSpPr>
          <p:nvPr>
            <p:ph type="subTitle" idx="1"/>
          </p:nvPr>
        </p:nvSpPr>
        <p:spPr/>
        <p:txBody>
          <a:bodyPr/>
          <a:lstStyle/>
          <a:p>
            <a:pPr algn="just">
              <a:lnSpc>
                <a:spcPct val="150000"/>
              </a:lnSpc>
            </a:pPr>
            <a:r>
              <a:rPr lang="en-US" sz="2400" dirty="0">
                <a:solidFill>
                  <a:srgbClr val="3A3A3A"/>
                </a:solidFill>
                <a:latin typeface="Times New Roman" panose="02020603050405020304" pitchFamily="18" charset="0"/>
                <a:cs typeface="Times New Roman" panose="02020603050405020304" pitchFamily="18" charset="0"/>
              </a:rPr>
              <a:t>T</a:t>
            </a:r>
            <a:r>
              <a:rPr lang="en-US" sz="2400" b="0" i="0" dirty="0">
                <a:solidFill>
                  <a:srgbClr val="3A3A3A"/>
                </a:solidFill>
                <a:effectLst/>
                <a:latin typeface="Times New Roman" panose="02020603050405020304" pitchFamily="18" charset="0"/>
                <a:cs typeface="Times New Roman" panose="02020603050405020304" pitchFamily="18" charset="0"/>
              </a:rPr>
              <a:t>his methodology measures the extent to which the functions present in source code are covered during testing. </a:t>
            </a:r>
          </a:p>
          <a:p>
            <a:pPr algn="just">
              <a:lnSpc>
                <a:spcPct val="150000"/>
              </a:lnSpc>
            </a:pPr>
            <a:r>
              <a:rPr lang="en-US" sz="2400" b="0" i="0" dirty="0">
                <a:solidFill>
                  <a:srgbClr val="3A3A3A"/>
                </a:solidFill>
                <a:effectLst/>
                <a:latin typeface="Times New Roman" panose="02020603050405020304" pitchFamily="18" charset="0"/>
                <a:cs typeface="Times New Roman" panose="02020603050405020304" pitchFamily="18" charset="0"/>
              </a:rPr>
              <a:t>All functions that are in the source code get tested during test execution.</a:t>
            </a:r>
          </a:p>
          <a:p>
            <a:pPr algn="just">
              <a:lnSpc>
                <a:spcPct val="150000"/>
              </a:lnSpc>
            </a:pPr>
            <a:r>
              <a:rPr lang="en-US" sz="2400" b="0" i="0" dirty="0">
                <a:solidFill>
                  <a:srgbClr val="3A3A3A"/>
                </a:solidFill>
                <a:effectLst/>
                <a:latin typeface="Times New Roman" panose="02020603050405020304" pitchFamily="18" charset="0"/>
                <a:cs typeface="Times New Roman" panose="02020603050405020304" pitchFamily="18" charset="0"/>
              </a:rPr>
              <a:t>In a source code there may be multiple functions and depending on the input values used a function may or may not be called. </a:t>
            </a:r>
          </a:p>
          <a:p>
            <a:pPr algn="just">
              <a:lnSpc>
                <a:spcPct val="150000"/>
              </a:lnSpc>
            </a:pPr>
            <a:r>
              <a:rPr lang="en-US" sz="2400" b="0" i="0" dirty="0">
                <a:solidFill>
                  <a:srgbClr val="3A3A3A"/>
                </a:solidFill>
                <a:effectLst/>
                <a:latin typeface="Times New Roman" panose="02020603050405020304" pitchFamily="18" charset="0"/>
                <a:cs typeface="Times New Roman" panose="02020603050405020304" pitchFamily="18" charset="0"/>
              </a:rPr>
              <a:t>Thus the purpose of Function Coverage is to ensure that we have each function called for.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220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7C2A-0269-9338-4BDC-431BA38B872A}"/>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CODE COMPLEXITY TESTING</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27529E5-DFD1-666E-9661-F6109C2B49D2}"/>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CYCLOMATIC COMPLEXITY </a:t>
            </a:r>
          </a:p>
        </p:txBody>
      </p:sp>
    </p:spTree>
    <p:extLst>
      <p:ext uri="{BB962C8B-B14F-4D97-AF65-F5344CB8AC3E}">
        <p14:creationId xmlns:p14="http://schemas.microsoft.com/office/powerpoint/2010/main" val="388037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b89007ba23_0_19"/>
          <p:cNvSpPr txBox="1"/>
          <p:nvPr/>
        </p:nvSpPr>
        <p:spPr>
          <a:xfrm>
            <a:off x="373300" y="438200"/>
            <a:ext cx="8595300" cy="7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IN" sz="2800" b="1" dirty="0">
                <a:solidFill>
                  <a:schemeClr val="tx1"/>
                </a:solidFill>
                <a:latin typeface="Times New Roman" panose="02020603050405020304" pitchFamily="18" charset="0"/>
                <a:cs typeface="Times New Roman" panose="02020603050405020304" pitchFamily="18" charset="0"/>
              </a:rPr>
              <a:t>Unit Testing</a:t>
            </a:r>
            <a:endParaRPr sz="2800" b="1"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93" name="Google Shape;93;gb89007ba23_0_19"/>
          <p:cNvSpPr txBox="1"/>
          <p:nvPr/>
        </p:nvSpPr>
        <p:spPr>
          <a:xfrm>
            <a:off x="530825" y="5193725"/>
            <a:ext cx="42180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300">
                <a:highlight>
                  <a:srgbClr val="FF9900"/>
                </a:highlight>
              </a:rPr>
              <a:t>Unit Testing</a:t>
            </a:r>
            <a:endParaRPr sz="2300">
              <a:highlight>
                <a:srgbClr val="FF9900"/>
              </a:highlight>
            </a:endParaRPr>
          </a:p>
        </p:txBody>
      </p:sp>
      <p:sp>
        <p:nvSpPr>
          <p:cNvPr id="94" name="Google Shape;94;gb89007ba23_0_19"/>
          <p:cNvSpPr txBox="1"/>
          <p:nvPr/>
        </p:nvSpPr>
        <p:spPr>
          <a:xfrm>
            <a:off x="538025" y="3994025"/>
            <a:ext cx="4218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400">
                <a:highlight>
                  <a:srgbClr val="00FFFF"/>
                </a:highlight>
              </a:rPr>
              <a:t>Integration Testing</a:t>
            </a:r>
            <a:endParaRPr sz="2400">
              <a:highlight>
                <a:srgbClr val="00FFFF"/>
              </a:highlight>
            </a:endParaRPr>
          </a:p>
        </p:txBody>
      </p:sp>
      <p:sp>
        <p:nvSpPr>
          <p:cNvPr id="95" name="Google Shape;95;gb89007ba23_0_19"/>
          <p:cNvSpPr txBox="1"/>
          <p:nvPr/>
        </p:nvSpPr>
        <p:spPr>
          <a:xfrm>
            <a:off x="530825" y="2809625"/>
            <a:ext cx="42180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300">
                <a:highlight>
                  <a:srgbClr val="00FFFF"/>
                </a:highlight>
              </a:rPr>
              <a:t>System Testing</a:t>
            </a:r>
            <a:endParaRPr sz="2300">
              <a:highlight>
                <a:srgbClr val="00FFFF"/>
              </a:highlight>
            </a:endParaRPr>
          </a:p>
        </p:txBody>
      </p:sp>
      <p:sp>
        <p:nvSpPr>
          <p:cNvPr id="96" name="Google Shape;96;gb89007ba23_0_19"/>
          <p:cNvSpPr txBox="1"/>
          <p:nvPr/>
        </p:nvSpPr>
        <p:spPr>
          <a:xfrm>
            <a:off x="538025" y="1563713"/>
            <a:ext cx="42180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700">
                <a:highlight>
                  <a:srgbClr val="00FFFF"/>
                </a:highlight>
              </a:rPr>
              <a:t>Acceptance Testing</a:t>
            </a:r>
            <a:endParaRPr sz="2700">
              <a:highlight>
                <a:srgbClr val="00FFFF"/>
              </a:highlight>
            </a:endParaRPr>
          </a:p>
        </p:txBody>
      </p:sp>
      <p:cxnSp>
        <p:nvCxnSpPr>
          <p:cNvPr id="97" name="Google Shape;97;gb89007ba23_0_19"/>
          <p:cNvCxnSpPr>
            <a:stCxn id="93" idx="0"/>
          </p:cNvCxnSpPr>
          <p:nvPr/>
        </p:nvCxnSpPr>
        <p:spPr>
          <a:xfrm rot="10800000" flipH="1">
            <a:off x="2639825" y="4548125"/>
            <a:ext cx="14400" cy="645600"/>
          </a:xfrm>
          <a:prstGeom prst="straightConnector1">
            <a:avLst/>
          </a:prstGeom>
          <a:noFill/>
          <a:ln w="9525" cap="flat" cmpd="sng">
            <a:solidFill>
              <a:schemeClr val="dk2"/>
            </a:solidFill>
            <a:prstDash val="solid"/>
            <a:round/>
            <a:headEnd type="none" w="med" len="med"/>
            <a:tailEnd type="triangle" w="med" len="med"/>
          </a:ln>
        </p:spPr>
      </p:cxnSp>
      <p:cxnSp>
        <p:nvCxnSpPr>
          <p:cNvPr id="98" name="Google Shape;98;gb89007ba23_0_19"/>
          <p:cNvCxnSpPr/>
          <p:nvPr/>
        </p:nvCxnSpPr>
        <p:spPr>
          <a:xfrm rot="10800000" flipH="1">
            <a:off x="2632625" y="3420388"/>
            <a:ext cx="14400" cy="645600"/>
          </a:xfrm>
          <a:prstGeom prst="straightConnector1">
            <a:avLst/>
          </a:prstGeom>
          <a:noFill/>
          <a:ln w="9525" cap="flat" cmpd="sng">
            <a:solidFill>
              <a:schemeClr val="dk2"/>
            </a:solidFill>
            <a:prstDash val="solid"/>
            <a:round/>
            <a:headEnd type="none" w="med" len="med"/>
            <a:tailEnd type="triangle" w="med" len="med"/>
          </a:ln>
        </p:spPr>
      </p:cxnSp>
      <p:cxnSp>
        <p:nvCxnSpPr>
          <p:cNvPr id="99" name="Google Shape;99;gb89007ba23_0_19"/>
          <p:cNvCxnSpPr/>
          <p:nvPr/>
        </p:nvCxnSpPr>
        <p:spPr>
          <a:xfrm rot="10800000" flipH="1">
            <a:off x="2632625" y="2164025"/>
            <a:ext cx="14400" cy="645600"/>
          </a:xfrm>
          <a:prstGeom prst="straightConnector1">
            <a:avLst/>
          </a:prstGeom>
          <a:noFill/>
          <a:ln w="9525" cap="flat" cmpd="sng">
            <a:solidFill>
              <a:schemeClr val="dk2"/>
            </a:solidFill>
            <a:prstDash val="solid"/>
            <a:round/>
            <a:headEnd type="none" w="med" len="med"/>
            <a:tailEnd type="triangle" w="med" len="med"/>
          </a:ln>
        </p:spPr>
      </p:cxnSp>
      <p:sp>
        <p:nvSpPr>
          <p:cNvPr id="100" name="Google Shape;100;gb89007ba23_0_19"/>
          <p:cNvSpPr txBox="1"/>
          <p:nvPr/>
        </p:nvSpPr>
        <p:spPr>
          <a:xfrm>
            <a:off x="4252595" y="1692975"/>
            <a:ext cx="6423113" cy="4847451"/>
          </a:xfrm>
          <a:prstGeom prst="rect">
            <a:avLst/>
          </a:prstGeom>
          <a:noFill/>
          <a:ln>
            <a:noFill/>
          </a:ln>
        </p:spPr>
        <p:txBody>
          <a:bodyPr spcFirstLastPara="1" wrap="square" lIns="91425" tIns="91425" rIns="91425" bIns="91425" anchor="t" anchorCtr="0">
            <a:spAutoFit/>
          </a:bodyPr>
          <a:lstStyle/>
          <a:p>
            <a:pPr marL="457200" lvl="0" indent="-352425" algn="just" rtl="0">
              <a:lnSpc>
                <a:spcPct val="150000"/>
              </a:lnSpc>
              <a:spcBef>
                <a:spcPts val="1800"/>
              </a:spcBef>
              <a:spcAft>
                <a:spcPts val="0"/>
              </a:spcAft>
              <a:buClr>
                <a:srgbClr val="222222"/>
              </a:buClr>
              <a:buSzPts val="1950"/>
              <a:buAutoNum type="arabicPeriod"/>
            </a:pPr>
            <a:r>
              <a:rPr lang="en-IN" sz="2400" dirty="0">
                <a:solidFill>
                  <a:srgbClr val="222222"/>
                </a:solidFill>
                <a:highlight>
                  <a:srgbClr val="FFFFFF"/>
                </a:highlight>
                <a:latin typeface="Times New Roman" panose="02020603050405020304" pitchFamily="18" charset="0"/>
                <a:cs typeface="Times New Roman" panose="02020603050405020304" pitchFamily="18" charset="0"/>
              </a:rPr>
              <a:t>Unit tests help to fix bugs early in the development cycle and save costs.</a:t>
            </a:r>
            <a:endParaRPr sz="2400" dirty="0">
              <a:solidFill>
                <a:srgbClr val="222222"/>
              </a:solidFill>
              <a:highlight>
                <a:srgbClr val="FFFFFF"/>
              </a:highlight>
              <a:latin typeface="Times New Roman" panose="02020603050405020304" pitchFamily="18" charset="0"/>
              <a:cs typeface="Times New Roman" panose="02020603050405020304" pitchFamily="18" charset="0"/>
            </a:endParaRPr>
          </a:p>
          <a:p>
            <a:pPr marL="457200" lvl="0" indent="-352425" algn="just" rtl="0">
              <a:lnSpc>
                <a:spcPct val="150000"/>
              </a:lnSpc>
              <a:spcBef>
                <a:spcPts val="0"/>
              </a:spcBef>
              <a:spcAft>
                <a:spcPts val="0"/>
              </a:spcAft>
              <a:buClr>
                <a:srgbClr val="222222"/>
              </a:buClr>
              <a:buSzPts val="1950"/>
              <a:buAutoNum type="arabicPeriod"/>
            </a:pPr>
            <a:r>
              <a:rPr lang="en-IN" sz="2400" dirty="0">
                <a:solidFill>
                  <a:srgbClr val="222222"/>
                </a:solidFill>
                <a:highlight>
                  <a:srgbClr val="FFFFFF"/>
                </a:highlight>
                <a:latin typeface="Times New Roman" panose="02020603050405020304" pitchFamily="18" charset="0"/>
                <a:cs typeface="Times New Roman" panose="02020603050405020304" pitchFamily="18" charset="0"/>
              </a:rPr>
              <a:t>It helps the developers to understand the testing code base and enables them to make changes quickly</a:t>
            </a:r>
            <a:endParaRPr sz="2400" dirty="0">
              <a:solidFill>
                <a:srgbClr val="222222"/>
              </a:solidFill>
              <a:highlight>
                <a:srgbClr val="FFFFFF"/>
              </a:highlight>
              <a:latin typeface="Times New Roman" panose="02020603050405020304" pitchFamily="18" charset="0"/>
              <a:cs typeface="Times New Roman" panose="02020603050405020304" pitchFamily="18" charset="0"/>
            </a:endParaRPr>
          </a:p>
          <a:p>
            <a:pPr marL="457200" lvl="0" indent="-352425" algn="just" rtl="0">
              <a:lnSpc>
                <a:spcPct val="150000"/>
              </a:lnSpc>
              <a:spcBef>
                <a:spcPts val="0"/>
              </a:spcBef>
              <a:spcAft>
                <a:spcPts val="0"/>
              </a:spcAft>
              <a:buClr>
                <a:srgbClr val="222222"/>
              </a:buClr>
              <a:buSzPts val="1950"/>
              <a:buAutoNum type="arabicPeriod"/>
            </a:pPr>
            <a:r>
              <a:rPr lang="en-IN" sz="2400" dirty="0">
                <a:solidFill>
                  <a:srgbClr val="222222"/>
                </a:solidFill>
                <a:highlight>
                  <a:srgbClr val="FFFFFF"/>
                </a:highlight>
                <a:latin typeface="Times New Roman" panose="02020603050405020304" pitchFamily="18" charset="0"/>
                <a:cs typeface="Times New Roman" panose="02020603050405020304" pitchFamily="18" charset="0"/>
              </a:rPr>
              <a:t>Good unit tests serve as project documentation</a:t>
            </a:r>
            <a:endParaRPr sz="2400" dirty="0">
              <a:solidFill>
                <a:srgbClr val="222222"/>
              </a:solidFill>
              <a:highlight>
                <a:srgbClr val="FFFFFF"/>
              </a:highlight>
              <a:latin typeface="Times New Roman" panose="02020603050405020304" pitchFamily="18" charset="0"/>
              <a:cs typeface="Times New Roman" panose="02020603050405020304" pitchFamily="18" charset="0"/>
            </a:endParaRPr>
          </a:p>
          <a:p>
            <a:pPr marL="457200" lvl="0" indent="-352425" algn="just" rtl="0">
              <a:lnSpc>
                <a:spcPct val="150000"/>
              </a:lnSpc>
              <a:spcBef>
                <a:spcPts val="0"/>
              </a:spcBef>
              <a:spcAft>
                <a:spcPts val="0"/>
              </a:spcAft>
              <a:buClr>
                <a:srgbClr val="222222"/>
              </a:buClr>
              <a:buSzPts val="1950"/>
              <a:buAutoNum type="arabicPeriod"/>
            </a:pPr>
            <a:r>
              <a:rPr lang="en-IN" sz="2400" dirty="0">
                <a:solidFill>
                  <a:srgbClr val="222222"/>
                </a:solidFill>
                <a:highlight>
                  <a:srgbClr val="FFFFFF"/>
                </a:highlight>
                <a:latin typeface="Times New Roman" panose="02020603050405020304" pitchFamily="18" charset="0"/>
                <a:cs typeface="Times New Roman" panose="02020603050405020304" pitchFamily="18" charset="0"/>
              </a:rPr>
              <a:t>Unit tests help with code re-use. Migrate both your code </a:t>
            </a:r>
            <a:r>
              <a:rPr lang="en-IN" sz="2400" b="1" dirty="0">
                <a:solidFill>
                  <a:srgbClr val="222222"/>
                </a:solidFill>
                <a:highlight>
                  <a:srgbClr val="FFFFFF"/>
                </a:highlight>
                <a:latin typeface="Times New Roman" panose="02020603050405020304" pitchFamily="18" charset="0"/>
                <a:cs typeface="Times New Roman" panose="02020603050405020304" pitchFamily="18" charset="0"/>
              </a:rPr>
              <a:t>and</a:t>
            </a:r>
            <a:r>
              <a:rPr lang="en-IN" sz="2400" dirty="0">
                <a:solidFill>
                  <a:srgbClr val="222222"/>
                </a:solidFill>
                <a:highlight>
                  <a:srgbClr val="FFFFFF"/>
                </a:highlight>
                <a:latin typeface="Times New Roman" panose="02020603050405020304" pitchFamily="18" charset="0"/>
                <a:cs typeface="Times New Roman" panose="02020603050405020304" pitchFamily="18" charset="0"/>
              </a:rPr>
              <a:t> your tests to your new project. </a:t>
            </a:r>
            <a:endParaRPr sz="2400" dirty="0">
              <a:solidFill>
                <a:srgbClr val="222222"/>
              </a:solidFill>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0435-5577-AF5E-9F73-165EF62E55F4}"/>
              </a:ext>
            </a:extLst>
          </p:cNvPr>
          <p:cNvSpPr>
            <a:spLocks noGrp="1"/>
          </p:cNvSpPr>
          <p:nvPr>
            <p:ph type="title"/>
          </p:nvPr>
        </p:nvSpPr>
        <p:spPr/>
        <p:txBody>
          <a:bodyPr/>
          <a:lstStyle/>
          <a:p>
            <a:r>
              <a:rPr lang="en-US" sz="1800" b="1" dirty="0">
                <a:latin typeface="Times New Roman" panose="02020603050405020304" pitchFamily="18" charset="0"/>
                <a:cs typeface="Times New Roman" panose="02020603050405020304" pitchFamily="18" charset="0"/>
              </a:rPr>
              <a:t>CODE COMPLEXITY TESTING</a:t>
            </a:r>
            <a:endParaRPr lang="en-IN" dirty="0"/>
          </a:p>
        </p:txBody>
      </p:sp>
      <p:sp>
        <p:nvSpPr>
          <p:cNvPr id="3" name="Subtitle 2">
            <a:extLst>
              <a:ext uri="{FF2B5EF4-FFF2-40B4-BE49-F238E27FC236}">
                <a16:creationId xmlns:a16="http://schemas.microsoft.com/office/drawing/2014/main" id="{D96DEDCE-6052-1126-3473-F5E7FC75D2D1}"/>
              </a:ext>
            </a:extLst>
          </p:cNvPr>
          <p:cNvSpPr>
            <a:spLocks noGrp="1"/>
          </p:cNvSpPr>
          <p:nvPr>
            <p:ph type="subTitle" idx="1"/>
          </p:nvPr>
        </p:nvSpPr>
        <p:spPr/>
        <p:txBody>
          <a:bodyPr/>
          <a:lstStyle/>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Cyclomatic complexity of a code section is the quantitative measure of the number of linearly independent paths in it.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It is a software metric used to indicate the complexity of a program.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It is computed using the Control Flow Graph of the program.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The nodes in the graph indicate the smallest group of commands of a program, and a directed edge in it connects the two nodes i.e. if second command might immediately follow the first command.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270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C3D-1EED-A1C9-05D6-6A8CA07D26B5}"/>
              </a:ext>
            </a:extLst>
          </p:cNvPr>
          <p:cNvSpPr>
            <a:spLocks noGrp="1"/>
          </p:cNvSpPr>
          <p:nvPr>
            <p:ph type="title"/>
          </p:nvPr>
        </p:nvSpPr>
        <p:spPr/>
        <p:txBody>
          <a:bodyPr/>
          <a:lstStyle/>
          <a:p>
            <a:r>
              <a:rPr lang="en-US" sz="1800" b="1" dirty="0">
                <a:latin typeface="Times New Roman" panose="02020603050405020304" pitchFamily="18" charset="0"/>
                <a:cs typeface="Times New Roman" panose="02020603050405020304" pitchFamily="18" charset="0"/>
              </a:rPr>
              <a:t>CODE COMPLEXITY TESTING</a:t>
            </a:r>
            <a:endParaRPr lang="en-IN" dirty="0"/>
          </a:p>
        </p:txBody>
      </p:sp>
      <p:sp>
        <p:nvSpPr>
          <p:cNvPr id="3" name="Subtitle 2">
            <a:extLst>
              <a:ext uri="{FF2B5EF4-FFF2-40B4-BE49-F238E27FC236}">
                <a16:creationId xmlns:a16="http://schemas.microsoft.com/office/drawing/2014/main" id="{47D5C1B4-2126-D3E6-A124-F150AF1CF24E}"/>
              </a:ext>
            </a:extLst>
          </p:cNvPr>
          <p:cNvSpPr>
            <a:spLocks noGrp="1"/>
          </p:cNvSpPr>
          <p:nvPr>
            <p:ph type="subTitle" idx="1"/>
          </p:nvPr>
        </p:nvSpPr>
        <p:spPr>
          <a:xfrm>
            <a:off x="609480" y="1124744"/>
            <a:ext cx="10972440" cy="5256584"/>
          </a:xfrm>
        </p:spPr>
        <p:txBody>
          <a:bodyPr/>
          <a:lstStyle/>
          <a:p>
            <a:pPr algn="l" fontAlgn="base">
              <a:lnSpc>
                <a:spcPct val="150000"/>
              </a:lnSpc>
            </a:pPr>
            <a:endParaRPr lang="en-US" b="1" i="1" dirty="0">
              <a:solidFill>
                <a:srgbClr val="273239"/>
              </a:solidFill>
              <a:effectLst/>
              <a:latin typeface="Times New Roman" panose="02020603050405020304" pitchFamily="18" charset="0"/>
              <a:cs typeface="Times New Roman" panose="02020603050405020304" pitchFamily="18" charset="0"/>
            </a:endParaRPr>
          </a:p>
          <a:p>
            <a:pPr algn="l" fontAlgn="base">
              <a:lnSpc>
                <a:spcPct val="150000"/>
              </a:lnSpc>
            </a:pPr>
            <a:endParaRPr lang="en-US" b="1" i="1" dirty="0">
              <a:solidFill>
                <a:srgbClr val="273239"/>
              </a:solidFill>
              <a:latin typeface="Times New Roman" panose="02020603050405020304" pitchFamily="18" charset="0"/>
              <a:cs typeface="Times New Roman" panose="02020603050405020304" pitchFamily="18" charset="0"/>
            </a:endParaRPr>
          </a:p>
          <a:p>
            <a:pPr algn="l" fontAlgn="base">
              <a:lnSpc>
                <a:spcPct val="150000"/>
              </a:lnSpc>
            </a:pPr>
            <a:r>
              <a:rPr lang="en-US" sz="2000" b="1" dirty="0">
                <a:solidFill>
                  <a:srgbClr val="273239"/>
                </a:solidFill>
                <a:effectLst/>
                <a:latin typeface="Times New Roman" panose="02020603050405020304" pitchFamily="18" charset="0"/>
                <a:cs typeface="Times New Roman" panose="02020603050405020304" pitchFamily="18" charset="0"/>
              </a:rPr>
              <a:t>M = E – N + 2P</a:t>
            </a:r>
            <a:r>
              <a:rPr lang="en-US" sz="2000" b="0" dirty="0">
                <a:solidFill>
                  <a:srgbClr val="273239"/>
                </a:solidFill>
                <a:effectLst/>
                <a:latin typeface="Times New Roman" panose="02020603050405020304" pitchFamily="18" charset="0"/>
                <a:cs typeface="Times New Roman" panose="02020603050405020304" pitchFamily="18" charset="0"/>
              </a:rPr>
              <a:t> </a:t>
            </a:r>
          </a:p>
          <a:p>
            <a:pPr algn="l" fontAlgn="base">
              <a:lnSpc>
                <a:spcPct val="150000"/>
              </a:lnSpc>
            </a:pPr>
            <a:r>
              <a:rPr lang="en-US" sz="2000" b="0" dirty="0">
                <a:solidFill>
                  <a:srgbClr val="273239"/>
                </a:solidFill>
                <a:effectLst/>
                <a:latin typeface="Times New Roman" panose="02020603050405020304" pitchFamily="18" charset="0"/>
                <a:cs typeface="Times New Roman" panose="02020603050405020304" pitchFamily="18" charset="0"/>
              </a:rPr>
              <a:t>where, </a:t>
            </a:r>
            <a:br>
              <a:rPr lang="en-US" sz="2000" b="0" dirty="0">
                <a:solidFill>
                  <a:srgbClr val="273239"/>
                </a:solidFill>
                <a:effectLst/>
                <a:latin typeface="Times New Roman" panose="02020603050405020304" pitchFamily="18" charset="0"/>
                <a:cs typeface="Times New Roman" panose="02020603050405020304" pitchFamily="18" charset="0"/>
              </a:rPr>
            </a:br>
            <a:r>
              <a:rPr lang="en-US" sz="2000" b="0" dirty="0">
                <a:solidFill>
                  <a:srgbClr val="273239"/>
                </a:solidFill>
                <a:effectLst/>
                <a:latin typeface="Times New Roman" panose="02020603050405020304" pitchFamily="18" charset="0"/>
                <a:cs typeface="Times New Roman" panose="02020603050405020304" pitchFamily="18" charset="0"/>
              </a:rPr>
              <a:t>E = the number of edges in the control flow graph </a:t>
            </a:r>
            <a:br>
              <a:rPr lang="en-US" sz="2000" b="0" dirty="0">
                <a:solidFill>
                  <a:srgbClr val="273239"/>
                </a:solidFill>
                <a:effectLst/>
                <a:latin typeface="Times New Roman" panose="02020603050405020304" pitchFamily="18" charset="0"/>
                <a:cs typeface="Times New Roman" panose="02020603050405020304" pitchFamily="18" charset="0"/>
              </a:rPr>
            </a:br>
            <a:r>
              <a:rPr lang="en-US" sz="2000" b="0" dirty="0">
                <a:solidFill>
                  <a:srgbClr val="273239"/>
                </a:solidFill>
                <a:effectLst/>
                <a:latin typeface="Times New Roman" panose="02020603050405020304" pitchFamily="18" charset="0"/>
                <a:cs typeface="Times New Roman" panose="02020603050405020304" pitchFamily="18" charset="0"/>
              </a:rPr>
              <a:t>N = the number of nodes in the control flow graph </a:t>
            </a:r>
            <a:br>
              <a:rPr lang="en-US" sz="2000" b="0" dirty="0">
                <a:solidFill>
                  <a:srgbClr val="273239"/>
                </a:solidFill>
                <a:effectLst/>
                <a:latin typeface="Times New Roman" panose="02020603050405020304" pitchFamily="18" charset="0"/>
                <a:cs typeface="Times New Roman" panose="02020603050405020304" pitchFamily="18" charset="0"/>
              </a:rPr>
            </a:br>
            <a:r>
              <a:rPr lang="en-US" sz="2000" b="0" dirty="0">
                <a:solidFill>
                  <a:srgbClr val="273239"/>
                </a:solidFill>
                <a:effectLst/>
                <a:latin typeface="Times New Roman" panose="02020603050405020304" pitchFamily="18" charset="0"/>
                <a:cs typeface="Times New Roman" panose="02020603050405020304" pitchFamily="18" charset="0"/>
              </a:rPr>
              <a:t>P = the number of connected components </a:t>
            </a:r>
          </a:p>
          <a:p>
            <a:pPr algn="l" fontAlgn="base">
              <a:lnSpc>
                <a:spcPct val="150000"/>
              </a:lnSpc>
            </a:pPr>
            <a:r>
              <a:rPr lang="en-US" sz="2000" b="0" dirty="0">
                <a:solidFill>
                  <a:srgbClr val="273239"/>
                </a:solidFill>
                <a:effectLst/>
                <a:latin typeface="Times New Roman" panose="02020603050405020304" pitchFamily="18" charset="0"/>
                <a:cs typeface="Times New Roman" panose="02020603050405020304" pitchFamily="18" charset="0"/>
              </a:rPr>
              <a:t>Steps that should be followed in calculating cyclomatic complexity and test cases design are: </a:t>
            </a:r>
            <a:br>
              <a:rPr lang="en-US" sz="2000" b="0" dirty="0">
                <a:solidFill>
                  <a:srgbClr val="273239"/>
                </a:solidFill>
                <a:effectLst/>
                <a:latin typeface="Times New Roman" panose="02020603050405020304" pitchFamily="18" charset="0"/>
                <a:cs typeface="Times New Roman" panose="02020603050405020304" pitchFamily="18" charset="0"/>
              </a:rPr>
            </a:br>
            <a:r>
              <a:rPr lang="en-US" sz="2000" b="0" dirty="0">
                <a:solidFill>
                  <a:srgbClr val="273239"/>
                </a:solidFill>
                <a:effectLst/>
                <a:latin typeface="Times New Roman" panose="02020603050405020304" pitchFamily="18" charset="0"/>
                <a:cs typeface="Times New Roman" panose="02020603050405020304" pitchFamily="18" charset="0"/>
              </a:rPr>
              <a:t> </a:t>
            </a:r>
          </a:p>
          <a:p>
            <a:pPr algn="l" fontAlgn="base">
              <a:lnSpc>
                <a:spcPct val="150000"/>
              </a:lnSpc>
              <a:buFont typeface="Arial" panose="020B0604020202020204" pitchFamily="34" charset="0"/>
              <a:buChar char="•"/>
            </a:pPr>
            <a:r>
              <a:rPr lang="en-US" sz="2000" b="0" dirty="0">
                <a:solidFill>
                  <a:srgbClr val="273239"/>
                </a:solidFill>
                <a:effectLst/>
                <a:latin typeface="Times New Roman" panose="02020603050405020304" pitchFamily="18" charset="0"/>
                <a:cs typeface="Times New Roman" panose="02020603050405020304" pitchFamily="18" charset="0"/>
              </a:rPr>
              <a:t>Construction of graph with nodes and edges from code.</a:t>
            </a:r>
          </a:p>
          <a:p>
            <a:pPr algn="l" fontAlgn="base">
              <a:lnSpc>
                <a:spcPct val="150000"/>
              </a:lnSpc>
              <a:buFont typeface="Arial" panose="020B0604020202020204" pitchFamily="34" charset="0"/>
              <a:buChar char="•"/>
            </a:pPr>
            <a:r>
              <a:rPr lang="en-US" sz="2000" b="0" dirty="0">
                <a:solidFill>
                  <a:srgbClr val="273239"/>
                </a:solidFill>
                <a:effectLst/>
                <a:latin typeface="Times New Roman" panose="02020603050405020304" pitchFamily="18" charset="0"/>
                <a:cs typeface="Times New Roman" panose="02020603050405020304" pitchFamily="18" charset="0"/>
              </a:rPr>
              <a:t>Identification of independent paths.</a:t>
            </a:r>
          </a:p>
          <a:p>
            <a:pPr algn="l" fontAlgn="base">
              <a:lnSpc>
                <a:spcPct val="150000"/>
              </a:lnSpc>
              <a:buFont typeface="Arial" panose="020B0604020202020204" pitchFamily="34" charset="0"/>
              <a:buChar char="•"/>
            </a:pPr>
            <a:r>
              <a:rPr lang="en-US" sz="2000" b="0" dirty="0">
                <a:solidFill>
                  <a:srgbClr val="273239"/>
                </a:solidFill>
                <a:effectLst/>
                <a:latin typeface="Times New Roman" panose="02020603050405020304" pitchFamily="18" charset="0"/>
                <a:cs typeface="Times New Roman" panose="02020603050405020304" pitchFamily="18" charset="0"/>
              </a:rPr>
              <a:t>Cyclomatic Complexity Calculation</a:t>
            </a:r>
          </a:p>
          <a:p>
            <a:pPr algn="l" fontAlgn="base">
              <a:lnSpc>
                <a:spcPct val="150000"/>
              </a:lnSpc>
              <a:buFont typeface="Arial" panose="020B0604020202020204" pitchFamily="34" charset="0"/>
              <a:buChar char="•"/>
            </a:pPr>
            <a:r>
              <a:rPr lang="en-US" sz="2000" b="0" dirty="0">
                <a:solidFill>
                  <a:srgbClr val="273239"/>
                </a:solidFill>
                <a:effectLst/>
                <a:latin typeface="Times New Roman" panose="02020603050405020304" pitchFamily="18" charset="0"/>
                <a:cs typeface="Times New Roman" panose="02020603050405020304" pitchFamily="18" charset="0"/>
              </a:rPr>
              <a:t>Design of Test Cases</a:t>
            </a:r>
          </a:p>
          <a:p>
            <a:pPr algn="l" fontAlgn="base">
              <a:lnSpc>
                <a:spcPct val="150000"/>
              </a:lnSpc>
            </a:pPr>
            <a:endParaRPr lang="en-US" b="0" i="1" dirty="0">
              <a:solidFill>
                <a:srgbClr val="27323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3593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490D-BF9C-1D5D-61E6-D9D63FD9C45A}"/>
              </a:ext>
            </a:extLst>
          </p:cNvPr>
          <p:cNvSpPr>
            <a:spLocks noGrp="1"/>
          </p:cNvSpPr>
          <p:nvPr>
            <p:ph type="title"/>
          </p:nvPr>
        </p:nvSpPr>
        <p:spPr/>
        <p:txBody>
          <a:bodyPr/>
          <a:lstStyle/>
          <a:p>
            <a:endParaRPr lang="en-IN" dirty="0"/>
          </a:p>
        </p:txBody>
      </p:sp>
      <p:sp>
        <p:nvSpPr>
          <p:cNvPr id="3" name="Subtitle 2">
            <a:extLst>
              <a:ext uri="{FF2B5EF4-FFF2-40B4-BE49-F238E27FC236}">
                <a16:creationId xmlns:a16="http://schemas.microsoft.com/office/drawing/2014/main" id="{1AD7BE22-B273-2789-DC92-32BFD77A22B2}"/>
              </a:ext>
            </a:extLst>
          </p:cNvPr>
          <p:cNvSpPr>
            <a:spLocks noGrp="1"/>
          </p:cNvSpPr>
          <p:nvPr>
            <p:ph type="subTitle"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A = 10</a:t>
            </a:r>
          </a:p>
          <a:p>
            <a:pPr algn="just">
              <a:lnSpc>
                <a:spcPct val="150000"/>
              </a:lnSpc>
            </a:pPr>
            <a:r>
              <a:rPr lang="en-US" sz="2000" dirty="0">
                <a:latin typeface="Times New Roman" panose="02020603050405020304" pitchFamily="18" charset="0"/>
                <a:cs typeface="Times New Roman" panose="02020603050405020304" pitchFamily="18" charset="0"/>
              </a:rPr>
              <a:t>   IF B &gt; C THEN</a:t>
            </a:r>
          </a:p>
          <a:p>
            <a:pPr algn="just">
              <a:lnSpc>
                <a:spcPct val="150000"/>
              </a:lnSpc>
            </a:pPr>
            <a:r>
              <a:rPr lang="en-US" sz="2000" dirty="0">
                <a:latin typeface="Times New Roman" panose="02020603050405020304" pitchFamily="18" charset="0"/>
                <a:cs typeface="Times New Roman" panose="02020603050405020304" pitchFamily="18" charset="0"/>
              </a:rPr>
              <a:t>      A = B</a:t>
            </a:r>
          </a:p>
          <a:p>
            <a:pPr algn="just">
              <a:lnSpc>
                <a:spcPct val="150000"/>
              </a:lnSpc>
            </a:pPr>
            <a:r>
              <a:rPr lang="en-US" sz="2000" dirty="0">
                <a:latin typeface="Times New Roman" panose="02020603050405020304" pitchFamily="18" charset="0"/>
                <a:cs typeface="Times New Roman" panose="02020603050405020304" pitchFamily="18" charset="0"/>
              </a:rPr>
              <a:t>   ELSE</a:t>
            </a:r>
          </a:p>
          <a:p>
            <a:pPr algn="just">
              <a:lnSpc>
                <a:spcPct val="150000"/>
              </a:lnSpc>
            </a:pPr>
            <a:r>
              <a:rPr lang="en-US" sz="2000" dirty="0">
                <a:latin typeface="Times New Roman" panose="02020603050405020304" pitchFamily="18" charset="0"/>
                <a:cs typeface="Times New Roman" panose="02020603050405020304" pitchFamily="18" charset="0"/>
              </a:rPr>
              <a:t>      A = C</a:t>
            </a:r>
          </a:p>
          <a:p>
            <a:pPr algn="just">
              <a:lnSpc>
                <a:spcPct val="150000"/>
              </a:lnSpc>
            </a:pPr>
            <a:r>
              <a:rPr lang="en-US" sz="2000" dirty="0">
                <a:latin typeface="Times New Roman" panose="02020603050405020304" pitchFamily="18" charset="0"/>
                <a:cs typeface="Times New Roman" panose="02020603050405020304" pitchFamily="18" charset="0"/>
              </a:rPr>
              <a:t>   ENDIF</a:t>
            </a:r>
          </a:p>
          <a:p>
            <a:pPr algn="just">
              <a:lnSpc>
                <a:spcPct val="150000"/>
              </a:lnSpc>
            </a:pPr>
            <a:r>
              <a:rPr lang="en-US" sz="2000" dirty="0">
                <a:latin typeface="Times New Roman" panose="02020603050405020304" pitchFamily="18" charset="0"/>
                <a:cs typeface="Times New Roman" panose="02020603050405020304" pitchFamily="18" charset="0"/>
              </a:rPr>
              <a:t>Print A</a:t>
            </a:r>
          </a:p>
          <a:p>
            <a:pPr algn="just">
              <a:lnSpc>
                <a:spcPct val="150000"/>
              </a:lnSpc>
            </a:pPr>
            <a:r>
              <a:rPr lang="en-US" sz="2000" dirty="0">
                <a:latin typeface="Times New Roman" panose="02020603050405020304" pitchFamily="18" charset="0"/>
                <a:cs typeface="Times New Roman" panose="02020603050405020304" pitchFamily="18" charset="0"/>
              </a:rPr>
              <a:t>Print B</a:t>
            </a:r>
          </a:p>
          <a:p>
            <a:pPr algn="just">
              <a:lnSpc>
                <a:spcPct val="150000"/>
              </a:lnSpc>
            </a:pPr>
            <a:r>
              <a:rPr lang="en-US" sz="2000" dirty="0">
                <a:latin typeface="Times New Roman" panose="02020603050405020304" pitchFamily="18" charset="0"/>
                <a:cs typeface="Times New Roman" panose="02020603050405020304" pitchFamily="18" charset="0"/>
              </a:rPr>
              <a:t>Print 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477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225F553-CC62-F66C-0231-8AC5AF03483A}"/>
              </a:ext>
            </a:extLst>
          </p:cNvPr>
          <p:cNvSpPr>
            <a:spLocks noChangeArrowheads="1"/>
          </p:cNvSpPr>
          <p:nvPr/>
        </p:nvSpPr>
        <p:spPr bwMode="auto">
          <a:xfrm>
            <a:off x="1345630" y="1317893"/>
            <a:ext cx="4328108" cy="60170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urw-din"/>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urw-din"/>
              </a:rPr>
              <a:t>  </a:t>
            </a:r>
            <a:r>
              <a:rPr kumimoji="0" lang="en-US" altLang="en-US" sz="36700" b="0" i="0" u="none" strike="noStrike" cap="none" normalizeH="0" baseline="0" dirty="0">
                <a:ln>
                  <a:noFill/>
                </a:ln>
                <a:solidFill>
                  <a:srgbClr val="273239"/>
                </a:solidFill>
                <a:effectLst/>
                <a:latin typeface="urw-din"/>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8" name="Picture 2" descr="cyclomatic-complexity">
            <a:extLst>
              <a:ext uri="{FF2B5EF4-FFF2-40B4-BE49-F238E27FC236}">
                <a16:creationId xmlns:a16="http://schemas.microsoft.com/office/drawing/2014/main" id="{4C63C0D8-3C12-0921-9B3E-35F4E6580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548680"/>
            <a:ext cx="6722964"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876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A886-D982-8ABA-CB20-62BF50FD0ADF}"/>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22246D8B-F26E-FC6B-D1FA-CC5B3DF7B4AD}"/>
              </a:ext>
            </a:extLst>
          </p:cNvPr>
          <p:cNvSpPr>
            <a:spLocks noGrp="1"/>
          </p:cNvSpPr>
          <p:nvPr>
            <p:ph type="subTitle" idx="1"/>
          </p:nvPr>
        </p:nvSpPr>
        <p:spPr/>
        <p:txBody>
          <a:bodyPr/>
          <a:lstStyle/>
          <a:p>
            <a:pPr algn="just">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The cyclomatic complexity calculated for above code will be from control flow graph. </a:t>
            </a:r>
          </a:p>
          <a:p>
            <a:pPr algn="just">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The graph shows seven shapes(nodes), seven lines(edges), hence cyclomatic complexity is 7-7+2 = 2.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899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528D-AA71-7D20-5184-5ADB59D45DD6}"/>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D69C177B-C339-066F-1E47-DAC35893224D}"/>
              </a:ext>
            </a:extLst>
          </p:cNvPr>
          <p:cNvSpPr>
            <a:spLocks noGrp="1"/>
          </p:cNvSpPr>
          <p:nvPr>
            <p:ph type="subTitle" idx="1"/>
          </p:nvPr>
        </p:nvSpPr>
        <p:spPr/>
        <p:txBody>
          <a:bodyPr/>
          <a:lstStyle/>
          <a:p>
            <a:r>
              <a:rPr lang="en-IN" dirty="0"/>
              <a:t>CODE FREEZE????</a:t>
            </a:r>
          </a:p>
          <a:p>
            <a:endParaRPr lang="en-IN" dirty="0"/>
          </a:p>
        </p:txBody>
      </p:sp>
    </p:spTree>
    <p:extLst>
      <p:ext uri="{BB962C8B-B14F-4D97-AF65-F5344CB8AC3E}">
        <p14:creationId xmlns:p14="http://schemas.microsoft.com/office/powerpoint/2010/main" val="1474986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D799-7957-AFE3-085E-C5A7A998BA7C}"/>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INTEGRATION TESTING</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BDBFC8-F7B8-110A-07E5-8C87C1359F79}"/>
              </a:ext>
            </a:extLst>
          </p:cNvPr>
          <p:cNvSpPr>
            <a:spLocks noGrp="1"/>
          </p:cNvSpPr>
          <p:nvPr>
            <p:ph type="subTitle"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TOP DOWN INTEGRATION</a:t>
            </a:r>
          </a:p>
          <a:p>
            <a:pPr algn="just">
              <a:lnSpc>
                <a:spcPct val="150000"/>
              </a:lnSpc>
            </a:pPr>
            <a:r>
              <a:rPr lang="en-US" sz="2000" dirty="0">
                <a:latin typeface="Times New Roman" panose="02020603050405020304" pitchFamily="18" charset="0"/>
                <a:cs typeface="Times New Roman" panose="02020603050405020304" pitchFamily="18" charset="0"/>
              </a:rPr>
              <a:t>BOTTOM UP INTEGRATION</a:t>
            </a:r>
          </a:p>
          <a:p>
            <a:pPr algn="just">
              <a:lnSpc>
                <a:spcPct val="150000"/>
              </a:lnSpc>
            </a:pPr>
            <a:r>
              <a:rPr lang="en-US" sz="2000" dirty="0">
                <a:latin typeface="Times New Roman" panose="02020603050405020304" pitchFamily="18" charset="0"/>
                <a:cs typeface="Times New Roman" panose="02020603050405020304" pitchFamily="18" charset="0"/>
              </a:rPr>
              <a:t>BIDIRECTIONAL INTEGRATION(HYBRID)</a:t>
            </a:r>
          </a:p>
          <a:p>
            <a:pPr algn="just">
              <a:lnSpc>
                <a:spcPct val="150000"/>
              </a:lnSpc>
            </a:pPr>
            <a:r>
              <a:rPr lang="en-US" sz="2000" dirty="0">
                <a:latin typeface="Times New Roman" panose="02020603050405020304" pitchFamily="18" charset="0"/>
                <a:cs typeface="Times New Roman" panose="02020603050405020304" pitchFamily="18" charset="0"/>
              </a:rPr>
              <a:t>SYSTEM INTEGRATION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67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4B7D0-9AD0-2A4D-449A-BCB421A8EDC2}"/>
              </a:ext>
            </a:extLst>
          </p:cNvPr>
          <p:cNvSpPr>
            <a:spLocks noGrp="1"/>
          </p:cNvSpPr>
          <p:nvPr>
            <p:ph type="title"/>
          </p:nvPr>
        </p:nvSpPr>
        <p:spPr>
          <a:xfrm>
            <a:off x="609480" y="223358"/>
            <a:ext cx="10972440" cy="1144800"/>
          </a:xfrm>
        </p:spPr>
        <p:txBody>
          <a:bodyPr/>
          <a:lstStyle/>
          <a:p>
            <a:r>
              <a:rPr lang="en-IN" sz="2400" b="1" dirty="0">
                <a:latin typeface="Times New Roman" panose="02020603050405020304" pitchFamily="18" charset="0"/>
                <a:cs typeface="Times New Roman" panose="02020603050405020304" pitchFamily="18" charset="0"/>
              </a:rPr>
              <a:t>INTEGRATION TESTING</a:t>
            </a:r>
          </a:p>
        </p:txBody>
      </p:sp>
      <p:sp>
        <p:nvSpPr>
          <p:cNvPr id="3" name="Subtitle 2">
            <a:extLst>
              <a:ext uri="{FF2B5EF4-FFF2-40B4-BE49-F238E27FC236}">
                <a16:creationId xmlns:a16="http://schemas.microsoft.com/office/drawing/2014/main" id="{C1C3D476-A367-61B1-67F8-7BCC30DFB55C}"/>
              </a:ext>
            </a:extLst>
          </p:cNvPr>
          <p:cNvSpPr>
            <a:spLocks noGrp="1"/>
          </p:cNvSpPr>
          <p:nvPr>
            <p:ph type="subTitle" idx="1"/>
          </p:nvPr>
        </p:nvSpPr>
        <p:spPr>
          <a:xfrm>
            <a:off x="609480" y="1052736"/>
            <a:ext cx="10972440" cy="5531665"/>
          </a:xfrm>
        </p:spPr>
        <p:txBody>
          <a:bodyPr/>
          <a:lstStyle/>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Integration testing is the second level of the software testing process comes after unit testing. </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In this testing, units or individual components of the software are tested in a group.</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 The focus of the integration testing level is to expose defects at the time of interaction between integrated components or units.</a:t>
            </a:r>
          </a:p>
          <a:p>
            <a:pPr algn="just">
              <a:lnSpc>
                <a:spcPct val="150000"/>
              </a:lnSpc>
            </a:pP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10242" name="Picture 2" descr="Integration testing">
            <a:extLst>
              <a:ext uri="{FF2B5EF4-FFF2-40B4-BE49-F238E27FC236}">
                <a16:creationId xmlns:a16="http://schemas.microsoft.com/office/drawing/2014/main" id="{F7B48465-1F0A-86B2-30C4-C35E1638B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08" y="2420888"/>
            <a:ext cx="6674588" cy="552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461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624EB-79AF-85BE-F175-A88DCB98D7C1}"/>
              </a:ext>
            </a:extLst>
          </p:cNvPr>
          <p:cNvSpPr>
            <a:spLocks noGrp="1"/>
          </p:cNvSpPr>
          <p:nvPr>
            <p:ph type="title"/>
          </p:nvPr>
        </p:nvSpPr>
        <p:spPr/>
        <p:txBody>
          <a:bodyPr/>
          <a:lstStyle/>
          <a:p>
            <a:r>
              <a:rPr lang="en-IN" dirty="0"/>
              <a:t>INTEGRATION TESTING-GMAIL :</a:t>
            </a:r>
          </a:p>
        </p:txBody>
      </p:sp>
      <p:pic>
        <p:nvPicPr>
          <p:cNvPr id="11266" name="Picture 2" descr="Integration testing">
            <a:extLst>
              <a:ext uri="{FF2B5EF4-FFF2-40B4-BE49-F238E27FC236}">
                <a16:creationId xmlns:a16="http://schemas.microsoft.com/office/drawing/2014/main" id="{D0EBAF1F-FFE5-1D7B-F123-DC7F22A6C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179929"/>
            <a:ext cx="8656307" cy="538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889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352A-0970-47FB-E667-10B849A5EBF2}"/>
              </a:ext>
            </a:extLst>
          </p:cNvPr>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TOP DOWN INTEGRATION</a:t>
            </a:r>
          </a:p>
        </p:txBody>
      </p:sp>
      <p:sp>
        <p:nvSpPr>
          <p:cNvPr id="3" name="Subtitle 2">
            <a:extLst>
              <a:ext uri="{FF2B5EF4-FFF2-40B4-BE49-F238E27FC236}">
                <a16:creationId xmlns:a16="http://schemas.microsoft.com/office/drawing/2014/main" id="{55621515-2F8A-B8B2-BAD4-25A84C4F4AEB}"/>
              </a:ext>
            </a:extLst>
          </p:cNvPr>
          <p:cNvSpPr>
            <a:spLocks noGrp="1"/>
          </p:cNvSpPr>
          <p:nvPr>
            <p:ph type="subTitle" idx="1"/>
          </p:nvPr>
        </p:nvSpPr>
        <p:spPr/>
        <p:txBody>
          <a:bodyPr/>
          <a:lstStyle/>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The top-down testing strategy deals with the process in which higher level modules are tested with lower level modules until the successful completion of testing of all the modules. </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Major design flaws can be detected and fixed early because critical modules tested first.</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 In this type of method, we will add the modules incrementally or one by one and check the data flow in the same order.</a:t>
            </a:r>
          </a:p>
          <a:p>
            <a:pPr algn="just">
              <a:lnSpc>
                <a:spcPct val="150000"/>
              </a:lnSpc>
            </a:pP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13314" name="Picture 2" descr="Integration testing">
            <a:extLst>
              <a:ext uri="{FF2B5EF4-FFF2-40B4-BE49-F238E27FC236}">
                <a16:creationId xmlns:a16="http://schemas.microsoft.com/office/drawing/2014/main" id="{81A90CAA-6E4D-7471-B3FB-DE31AC24F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872" y="2852936"/>
            <a:ext cx="4392488" cy="373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71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EF94CF-D20A-1EC9-AE91-2872C9779761}"/>
              </a:ext>
            </a:extLst>
          </p:cNvPr>
          <p:cNvSpPr>
            <a:spLocks noGrp="1"/>
          </p:cNvSpPr>
          <p:nvPr>
            <p:ph type="subTitle" idx="1"/>
          </p:nvPr>
        </p:nvSpPr>
        <p:spPr>
          <a:xfrm>
            <a:off x="263352" y="260648"/>
            <a:ext cx="10441160" cy="5040560"/>
          </a:xfrm>
        </p:spPr>
        <p:txBody>
          <a:bodyPr/>
          <a:lstStyle/>
          <a:p>
            <a:pPr algn="just">
              <a:lnSpc>
                <a:spcPct val="150000"/>
              </a:lnSpc>
            </a:pPr>
            <a:endParaRPr lang="en-US" b="0" i="0"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endParaRPr>
          </a:p>
          <a:p>
            <a:pPr algn="just">
              <a:lnSpc>
                <a:spcPct val="150000"/>
              </a:lnSpc>
            </a:pPr>
            <a:endParaRPr lang="en-US" dirty="0">
              <a:solidFill>
                <a:srgbClr val="222222"/>
              </a:solidFill>
              <a:latin typeface="Times New Roman" panose="02020603050405020304" pitchFamily="18" charset="0"/>
              <a:ea typeface="SimSun-ExtB" panose="02010609060101010101" pitchFamily="49" charset="-122"/>
              <a:cs typeface="Times New Roman" panose="02020603050405020304" pitchFamily="18" charset="0"/>
            </a:endParaRPr>
          </a:p>
          <a:p>
            <a:pPr algn="just">
              <a:lnSpc>
                <a:spcPct val="150000"/>
              </a:lnSpc>
            </a:pPr>
            <a:endParaRPr lang="en-US" b="0" i="0"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endParaRPr>
          </a:p>
          <a:p>
            <a:pPr algn="just">
              <a:lnSpc>
                <a:spcPct val="150000"/>
              </a:lnSpc>
            </a:pPr>
            <a:endParaRPr lang="en-US" dirty="0">
              <a:solidFill>
                <a:srgbClr val="222222"/>
              </a:solidFill>
              <a:latin typeface="Times New Roman" panose="02020603050405020304" pitchFamily="18" charset="0"/>
              <a:ea typeface="SimSun-ExtB" panose="02010609060101010101" pitchFamily="49" charset="-122"/>
              <a:cs typeface="Times New Roman" panose="02020603050405020304" pitchFamily="18" charset="0"/>
            </a:endParaRPr>
          </a:p>
          <a:p>
            <a:pPr algn="just">
              <a:lnSpc>
                <a:spcPct val="150000"/>
              </a:lnSpc>
            </a:pPr>
            <a:r>
              <a:rPr lang="en-US" sz="2000" b="1" i="0" u="sng"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rPr>
              <a:t>Unit Testing is of two types</a:t>
            </a:r>
          </a:p>
          <a:p>
            <a:pPr algn="just">
              <a:lnSpc>
                <a:spcPct val="150000"/>
              </a:lnSpc>
              <a:buFont typeface="Arial" panose="020B0604020202020204" pitchFamily="34" charset="0"/>
              <a:buChar char="•"/>
            </a:pPr>
            <a:r>
              <a:rPr lang="en-US" b="1" i="0" u="sng"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rPr>
              <a:t>Manual</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rPr>
              <a:t> A manual approach to unit testing may employ a step-by-step instructional document.</a:t>
            </a:r>
          </a:p>
          <a:p>
            <a:pPr algn="just">
              <a:lnSpc>
                <a:spcPct val="150000"/>
              </a:lnSpc>
              <a:buFont typeface="Arial" panose="020B0604020202020204" pitchFamily="34" charset="0"/>
              <a:buChar char="•"/>
            </a:pPr>
            <a:r>
              <a:rPr lang="en-US" b="1" i="0" u="sng"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rPr>
              <a:t>Automated</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rPr>
              <a:t>A developer writes a section of code in the application just to test the function. </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rPr>
              <a:t>A developer could also isolate the function to test it more rigorously. This is a more thorough unit testing practice that involves copy and paste of code to its own testing environment than its natural environment.</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rPr>
              <a:t> </a:t>
            </a:r>
            <a:r>
              <a:rPr lang="en-US" b="1" i="0"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rPr>
              <a:t>Isolating the code helps in revealing unnecessary dependencies between the code being tested and other units or data spaces</a:t>
            </a:r>
            <a:r>
              <a:rPr lang="en-US" b="0" i="0"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rPr>
              <a:t> in the product. These dependencies can then be eliminated.</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rPr>
              <a:t>A coder generally uses a </a:t>
            </a:r>
            <a:r>
              <a:rPr lang="en-US" b="0" i="0" dirty="0" err="1">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rPr>
              <a:t>UnitTest</a:t>
            </a:r>
            <a:r>
              <a:rPr lang="en-US" b="0" i="0"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rPr>
              <a:t> Framework to develop automated test cases. Using an automation framework, the developer codes criteria into the test to verify the correctness of the code. During execution of the test cases, the framework logs failing test cases. </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rPr>
              <a:t>The workflow of Unit Testing is 1) Create Test Cases 2) Review/Rework 3) Baseline 4) Execute Test Cases.</a:t>
            </a:r>
          </a:p>
          <a:p>
            <a:pPr algn="just">
              <a:lnSpc>
                <a:spcPct val="150000"/>
              </a:lnSpc>
              <a:buFont typeface="Arial" panose="020B0604020202020204" pitchFamily="34" charset="0"/>
              <a:buChar char="•"/>
            </a:pPr>
            <a:endParaRPr lang="en-US" b="0" i="0" dirty="0">
              <a:solidFill>
                <a:srgbClr val="222222"/>
              </a:solidFill>
              <a:effectLst/>
              <a:latin typeface="Times New Roman" panose="02020603050405020304" pitchFamily="18" charset="0"/>
              <a:ea typeface="SimSun-ExtB" panose="02010609060101010101" pitchFamily="49"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11003416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034B-B44A-E2F6-23CB-D1749BBCF4C6}"/>
              </a:ext>
            </a:extLst>
          </p:cNvPr>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BOTTOM UP INTEGRATION</a:t>
            </a:r>
          </a:p>
        </p:txBody>
      </p:sp>
      <p:sp>
        <p:nvSpPr>
          <p:cNvPr id="3" name="Subtitle 2">
            <a:extLst>
              <a:ext uri="{FF2B5EF4-FFF2-40B4-BE49-F238E27FC236}">
                <a16:creationId xmlns:a16="http://schemas.microsoft.com/office/drawing/2014/main" id="{6384DAF7-B9BB-8C9A-2F79-8737FE0572B6}"/>
              </a:ext>
            </a:extLst>
          </p:cNvPr>
          <p:cNvSpPr>
            <a:spLocks noGrp="1"/>
          </p:cNvSpPr>
          <p:nvPr>
            <p:ph type="subTitle" idx="1"/>
          </p:nvPr>
        </p:nvSpPr>
        <p:spPr>
          <a:xfrm>
            <a:off x="609480" y="930010"/>
            <a:ext cx="10972440" cy="5451318"/>
          </a:xfrm>
        </p:spPr>
        <p:txBody>
          <a:bodyPr/>
          <a:lstStyle/>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The top-down testing strategy deals with the process in which higher level modules are tested with lower level modules until the successful completion of testing of all the modules. </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Major design flaws can be detected and fixed early because critical modules tested first. </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In this type of method, we will add the modules incrementally or one by one and check the data flow in the same order.</a:t>
            </a:r>
          </a:p>
          <a:p>
            <a:pPr algn="just">
              <a:lnSpc>
                <a:spcPct val="150000"/>
              </a:lnSpc>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12290" name="Picture 2" descr="Integration testing">
            <a:extLst>
              <a:ext uri="{FF2B5EF4-FFF2-40B4-BE49-F238E27FC236}">
                <a16:creationId xmlns:a16="http://schemas.microsoft.com/office/drawing/2014/main" id="{4ACB5022-2E7B-BAFD-14C0-3A079E57A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928" y="2679379"/>
            <a:ext cx="4464496" cy="3899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317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DFFB-A22E-FF47-1767-4E53CF9EDFE3}"/>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BIDIRECTIONAL INTEGRATION</a:t>
            </a:r>
          </a:p>
        </p:txBody>
      </p:sp>
      <p:sp>
        <p:nvSpPr>
          <p:cNvPr id="3" name="Subtitle 2">
            <a:extLst>
              <a:ext uri="{FF2B5EF4-FFF2-40B4-BE49-F238E27FC236}">
                <a16:creationId xmlns:a16="http://schemas.microsoft.com/office/drawing/2014/main" id="{F652A19E-0273-E171-316F-1BCEF400AF7D}"/>
              </a:ext>
            </a:extLst>
          </p:cNvPr>
          <p:cNvSpPr>
            <a:spLocks noGrp="1"/>
          </p:cNvSpPr>
          <p:nvPr>
            <p:ph type="subTitle" idx="1"/>
          </p:nvPr>
        </p:nvSpPr>
        <p:spPr>
          <a:xfrm>
            <a:off x="1499496" y="1604520"/>
            <a:ext cx="10082423" cy="3977280"/>
          </a:xfrm>
        </p:spPr>
        <p:txBody>
          <a:bodyPr/>
          <a:lstStyle/>
          <a:p>
            <a:endParaRPr lang="en-IN" dirty="0"/>
          </a:p>
          <a:p>
            <a:endParaRPr lang="en-IN" dirty="0"/>
          </a:p>
          <a:p>
            <a:endParaRPr lang="en-IN" dirty="0"/>
          </a:p>
        </p:txBody>
      </p:sp>
      <p:pic>
        <p:nvPicPr>
          <p:cNvPr id="14338" name="Picture 2" descr="Integration testing">
            <a:extLst>
              <a:ext uri="{FF2B5EF4-FFF2-40B4-BE49-F238E27FC236}">
                <a16:creationId xmlns:a16="http://schemas.microsoft.com/office/drawing/2014/main" id="{BC1C3888-7695-0AEE-8E3E-26A7F360B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32" y="1762125"/>
            <a:ext cx="3317156"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149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3332aca9638571f3_0"/>
          <p:cNvSpPr txBox="1"/>
          <p:nvPr/>
        </p:nvSpPr>
        <p:spPr>
          <a:xfrm>
            <a:off x="200850" y="989950"/>
            <a:ext cx="10430400" cy="48780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102" name="Google Shape;102;g3332aca9638571f3_0"/>
          <p:cNvSpPr txBox="1"/>
          <p:nvPr/>
        </p:nvSpPr>
        <p:spPr>
          <a:xfrm>
            <a:off x="401725" y="401725"/>
            <a:ext cx="8737500"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IN" sz="2400" b="1" i="0" u="none" strike="noStrike" cap="none" dirty="0">
                <a:solidFill>
                  <a:schemeClr val="tx1"/>
                </a:solidFill>
                <a:latin typeface="Times New Roman" panose="02020603050405020304" pitchFamily="18" charset="0"/>
                <a:cs typeface="Times New Roman" panose="02020603050405020304" pitchFamily="18" charset="0"/>
                <a:sym typeface="Arial"/>
              </a:rPr>
              <a:t>BI-DIRECTIONAL INTEGRATION</a:t>
            </a:r>
            <a:endParaRPr sz="2400" b="1"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103" name="Google Shape;103;g3332aca9638571f3_0"/>
          <p:cNvPicPr preferRelativeResize="0"/>
          <p:nvPr/>
        </p:nvPicPr>
        <p:blipFill rotWithShape="1">
          <a:blip r:embed="rId3">
            <a:alphaModFix/>
          </a:blip>
          <a:srcRect/>
          <a:stretch/>
        </p:blipFill>
        <p:spPr>
          <a:xfrm>
            <a:off x="582700" y="1157300"/>
            <a:ext cx="9820824" cy="5251275"/>
          </a:xfrm>
          <a:prstGeom prst="rect">
            <a:avLst/>
          </a:prstGeom>
          <a:noFill/>
          <a:ln>
            <a:noFill/>
          </a:ln>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3332aca9638571f3_6"/>
          <p:cNvSpPr txBox="1"/>
          <p:nvPr/>
        </p:nvSpPr>
        <p:spPr>
          <a:xfrm>
            <a:off x="551384" y="989950"/>
            <a:ext cx="10079866" cy="4878000"/>
          </a:xfrm>
          <a:prstGeom prst="rect">
            <a:avLst/>
          </a:prstGeom>
          <a:noFill/>
          <a:ln>
            <a:noFill/>
          </a:ln>
        </p:spPr>
        <p:txBody>
          <a:bodyPr spcFirstLastPara="1" wrap="square" lIns="91425" tIns="91425" rIns="91425" bIns="91425" anchor="t" anchorCtr="0">
            <a:noAutofit/>
          </a:bodyPr>
          <a:lstStyle/>
          <a:p>
            <a:pPr marL="914400" marR="0" lvl="1" indent="-361950" algn="l" rtl="0">
              <a:lnSpc>
                <a:spcPct val="150000"/>
              </a:lnSpc>
              <a:spcBef>
                <a:spcPts val="0"/>
              </a:spcBef>
              <a:spcAft>
                <a:spcPts val="0"/>
              </a:spcAft>
              <a:buClr>
                <a:srgbClr val="000000"/>
              </a:buClr>
              <a:buSzPts val="2100"/>
              <a:buFont typeface="Arial"/>
              <a:buChar char="○"/>
            </a:pPr>
            <a:r>
              <a:rPr lang="en-IN" sz="2100" dirty="0">
                <a:latin typeface="Times New Roman" panose="02020603050405020304" pitchFamily="18" charset="0"/>
                <a:cs typeface="Times New Roman" panose="02020603050405020304" pitchFamily="18" charset="0"/>
              </a:rPr>
              <a:t>Combination of Top-down &amp; Bottom up.</a:t>
            </a:r>
            <a:endParaRPr sz="2100" dirty="0">
              <a:latin typeface="Times New Roman" panose="02020603050405020304" pitchFamily="18" charset="0"/>
              <a:cs typeface="Times New Roman" panose="02020603050405020304" pitchFamily="18" charset="0"/>
            </a:endParaRPr>
          </a:p>
          <a:p>
            <a:pPr marL="914400" marR="0" lvl="1" indent="-361950" algn="l" rtl="0">
              <a:lnSpc>
                <a:spcPct val="150000"/>
              </a:lnSpc>
              <a:spcBef>
                <a:spcPts val="0"/>
              </a:spcBef>
              <a:spcAft>
                <a:spcPts val="0"/>
              </a:spcAft>
              <a:buSzPts val="2100"/>
              <a:buChar char="○"/>
            </a:pPr>
            <a:r>
              <a:rPr lang="en-IN" sz="2100" dirty="0">
                <a:latin typeface="Times New Roman" panose="02020603050405020304" pitchFamily="18" charset="0"/>
                <a:cs typeface="Times New Roman" panose="02020603050405020304" pitchFamily="18" charset="0"/>
              </a:rPr>
              <a:t>Individual components are separately tested.</a:t>
            </a:r>
            <a:endParaRPr sz="2100" dirty="0">
              <a:latin typeface="Times New Roman" panose="02020603050405020304" pitchFamily="18" charset="0"/>
              <a:cs typeface="Times New Roman" panose="02020603050405020304" pitchFamily="18" charset="0"/>
            </a:endParaRPr>
          </a:p>
          <a:p>
            <a:pPr marL="914400" marR="0" lvl="1" indent="-361950" algn="l" rtl="0">
              <a:lnSpc>
                <a:spcPct val="150000"/>
              </a:lnSpc>
              <a:spcBef>
                <a:spcPts val="0"/>
              </a:spcBef>
              <a:spcAft>
                <a:spcPts val="0"/>
              </a:spcAft>
              <a:buSzPts val="2100"/>
              <a:buChar char="○"/>
            </a:pPr>
            <a:r>
              <a:rPr lang="en-IN" sz="2100" dirty="0">
                <a:latin typeface="Times New Roman" panose="02020603050405020304" pitchFamily="18" charset="0"/>
                <a:cs typeface="Times New Roman" panose="02020603050405020304" pitchFamily="18" charset="0"/>
              </a:rPr>
              <a:t>Bi-Direction integration is done with use of Drivers &amp; Stubs.</a:t>
            </a:r>
            <a:endParaRPr sz="2100" dirty="0">
              <a:latin typeface="Times New Roman" panose="02020603050405020304" pitchFamily="18" charset="0"/>
              <a:cs typeface="Times New Roman" panose="02020603050405020304" pitchFamily="18" charset="0"/>
            </a:endParaRPr>
          </a:p>
          <a:p>
            <a:pPr marL="914400" marR="0" lvl="1" indent="-361950" algn="l" rtl="0">
              <a:lnSpc>
                <a:spcPct val="150000"/>
              </a:lnSpc>
              <a:spcBef>
                <a:spcPts val="0"/>
              </a:spcBef>
              <a:spcAft>
                <a:spcPts val="0"/>
              </a:spcAft>
              <a:buSzPts val="2100"/>
              <a:buChar char="○"/>
            </a:pPr>
            <a:r>
              <a:rPr lang="en-IN" sz="2100" dirty="0">
                <a:latin typeface="Times New Roman" panose="02020603050405020304" pitchFamily="18" charset="0"/>
                <a:cs typeface="Times New Roman" panose="02020603050405020304" pitchFamily="18" charset="0"/>
              </a:rPr>
              <a:t>Drive - Upstream connectivity.</a:t>
            </a:r>
            <a:endParaRPr sz="2100" dirty="0">
              <a:latin typeface="Times New Roman" panose="02020603050405020304" pitchFamily="18" charset="0"/>
              <a:cs typeface="Times New Roman" panose="02020603050405020304" pitchFamily="18" charset="0"/>
            </a:endParaRPr>
          </a:p>
          <a:p>
            <a:pPr marL="914400" marR="0" lvl="1" indent="-361950" algn="l" rtl="0">
              <a:lnSpc>
                <a:spcPct val="150000"/>
              </a:lnSpc>
              <a:spcBef>
                <a:spcPts val="0"/>
              </a:spcBef>
              <a:spcAft>
                <a:spcPts val="0"/>
              </a:spcAft>
              <a:buSzPts val="2100"/>
              <a:buChar char="○"/>
            </a:pPr>
            <a:r>
              <a:rPr lang="en-IN" sz="2100" dirty="0">
                <a:latin typeface="Times New Roman" panose="02020603050405020304" pitchFamily="18" charset="0"/>
                <a:cs typeface="Times New Roman" panose="02020603050405020304" pitchFamily="18" charset="0"/>
              </a:rPr>
              <a:t>Stubs - Downstream connectivity.</a:t>
            </a:r>
            <a:endParaRPr sz="2100" dirty="0">
              <a:latin typeface="Times New Roman" panose="02020603050405020304" pitchFamily="18" charset="0"/>
              <a:cs typeface="Times New Roman" panose="02020603050405020304" pitchFamily="18" charset="0"/>
            </a:endParaRPr>
          </a:p>
          <a:p>
            <a:pPr marL="914400" marR="0" lvl="1" indent="-361950" algn="l" rtl="0">
              <a:lnSpc>
                <a:spcPct val="150000"/>
              </a:lnSpc>
              <a:spcBef>
                <a:spcPts val="0"/>
              </a:spcBef>
              <a:spcAft>
                <a:spcPts val="0"/>
              </a:spcAft>
              <a:buSzPts val="2100"/>
              <a:buChar char="○"/>
            </a:pPr>
            <a:r>
              <a:rPr lang="en-IN" sz="2100" dirty="0">
                <a:latin typeface="Times New Roman" panose="02020603050405020304" pitchFamily="18" charset="0"/>
                <a:cs typeface="Times New Roman" panose="02020603050405020304" pitchFamily="18" charset="0"/>
              </a:rPr>
              <a:t>Drivers &amp; stubs are discarded after integration testing.</a:t>
            </a:r>
            <a:endParaRPr sz="2100" dirty="0">
              <a:latin typeface="Times New Roman" panose="02020603050405020304" pitchFamily="18" charset="0"/>
              <a:cs typeface="Times New Roman" panose="02020603050405020304" pitchFamily="18" charset="0"/>
            </a:endParaRPr>
          </a:p>
          <a:p>
            <a:pPr marL="914400" marR="0" lvl="1" indent="-361950" algn="l" rtl="0">
              <a:lnSpc>
                <a:spcPct val="150000"/>
              </a:lnSpc>
              <a:spcBef>
                <a:spcPts val="0"/>
              </a:spcBef>
              <a:spcAft>
                <a:spcPts val="0"/>
              </a:spcAft>
              <a:buSzPts val="2100"/>
              <a:buChar char="○"/>
            </a:pPr>
            <a:r>
              <a:rPr lang="en-IN" sz="2100" dirty="0">
                <a:latin typeface="Times New Roman" panose="02020603050405020304" pitchFamily="18" charset="0"/>
                <a:cs typeface="Times New Roman" panose="02020603050405020304" pitchFamily="18" charset="0"/>
              </a:rPr>
              <a:t>Sandwich Integration - </a:t>
            </a:r>
            <a:r>
              <a:rPr lang="en-IN" sz="2100" dirty="0">
                <a:solidFill>
                  <a:srgbClr val="202124"/>
                </a:solidFill>
                <a:highlight>
                  <a:srgbClr val="FFFFFF"/>
                </a:highlight>
                <a:latin typeface="Times New Roman" panose="02020603050405020304" pitchFamily="18" charset="0"/>
                <a:cs typeface="Times New Roman" panose="02020603050405020304" pitchFamily="18" charset="0"/>
              </a:rPr>
              <a:t>is the combination of bottom-up approach and top-down approach, so it uses the advantage of both bottom up approach and top down approach. Initially it uses the stubs and drivers where stubs simulate the behaviour </a:t>
            </a:r>
            <a:r>
              <a:rPr lang="en-IN" sz="2100" dirty="0" err="1">
                <a:solidFill>
                  <a:srgbClr val="202124"/>
                </a:solidFill>
                <a:highlight>
                  <a:srgbClr val="FFFFFF"/>
                </a:highlight>
                <a:latin typeface="Times New Roman" panose="02020603050405020304" pitchFamily="18" charset="0"/>
                <a:cs typeface="Times New Roman" panose="02020603050405020304" pitchFamily="18" charset="0"/>
              </a:rPr>
              <a:t>ogf</a:t>
            </a:r>
            <a:r>
              <a:rPr lang="en-IN" sz="2100" dirty="0">
                <a:solidFill>
                  <a:srgbClr val="202124"/>
                </a:solidFill>
                <a:highlight>
                  <a:srgbClr val="FFFFFF"/>
                </a:highlight>
                <a:latin typeface="Times New Roman" panose="02020603050405020304" pitchFamily="18" charset="0"/>
                <a:cs typeface="Times New Roman" panose="02020603050405020304" pitchFamily="18" charset="0"/>
              </a:rPr>
              <a:t> missing component.</a:t>
            </a:r>
            <a:endParaRPr sz="2100" dirty="0">
              <a:latin typeface="Times New Roman" panose="02020603050405020304" pitchFamily="18" charset="0"/>
              <a:cs typeface="Times New Roman" panose="02020603050405020304" pitchFamily="18" charset="0"/>
            </a:endParaRPr>
          </a:p>
        </p:txBody>
      </p:sp>
      <p:sp>
        <p:nvSpPr>
          <p:cNvPr id="109" name="Google Shape;109;g3332aca9638571f3_6"/>
          <p:cNvSpPr txBox="1"/>
          <p:nvPr/>
        </p:nvSpPr>
        <p:spPr>
          <a:xfrm>
            <a:off x="401725" y="401725"/>
            <a:ext cx="8737500"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IN" sz="2400" b="1" dirty="0">
                <a:solidFill>
                  <a:schemeClr val="tx1"/>
                </a:solidFill>
                <a:latin typeface="Times New Roman" panose="02020603050405020304" pitchFamily="18" charset="0"/>
                <a:cs typeface="Times New Roman" panose="02020603050405020304" pitchFamily="18" charset="0"/>
              </a:rPr>
              <a:t>BI-DIRECTIONAL </a:t>
            </a:r>
            <a:r>
              <a:rPr lang="en-IN" sz="2400" b="1" i="0" u="none" strike="noStrike" cap="none" dirty="0">
                <a:solidFill>
                  <a:schemeClr val="tx1"/>
                </a:solidFill>
                <a:latin typeface="Times New Roman" panose="02020603050405020304" pitchFamily="18" charset="0"/>
                <a:cs typeface="Times New Roman" panose="02020603050405020304" pitchFamily="18" charset="0"/>
                <a:sym typeface="Arial"/>
              </a:rPr>
              <a:t> INTEGRATION</a:t>
            </a:r>
            <a:endParaRPr sz="2400" b="1"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29F6-9D34-AE69-9E95-1D93CB883C1B}"/>
              </a:ext>
            </a:extLst>
          </p:cNvPr>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WHAT IS SCENARIO TESTING ?</a:t>
            </a:r>
          </a:p>
        </p:txBody>
      </p:sp>
      <p:sp>
        <p:nvSpPr>
          <p:cNvPr id="3" name="Subtitle 2">
            <a:extLst>
              <a:ext uri="{FF2B5EF4-FFF2-40B4-BE49-F238E27FC236}">
                <a16:creationId xmlns:a16="http://schemas.microsoft.com/office/drawing/2014/main" id="{F5291701-7A96-AA7D-9525-6F9F79794786}"/>
              </a:ext>
            </a:extLst>
          </p:cNvPr>
          <p:cNvSpPr>
            <a:spLocks noGrp="1"/>
          </p:cNvSpPr>
          <p:nvPr>
            <p:ph type="subTitle" idx="1"/>
          </p:nvPr>
        </p:nvSpPr>
        <p:spPr>
          <a:xfrm>
            <a:off x="119336" y="1418400"/>
            <a:ext cx="11233248" cy="4163400"/>
          </a:xfrm>
        </p:spPr>
        <p:txBody>
          <a:bodyPr/>
          <a:lstStyle/>
          <a:p>
            <a:pPr algn="just">
              <a:lnSpc>
                <a:spcPct val="150000"/>
              </a:lnSpc>
            </a:pPr>
            <a:r>
              <a:rPr lang="en-US" sz="2000" b="1" i="0" dirty="0">
                <a:solidFill>
                  <a:srgbClr val="222222"/>
                </a:solidFill>
                <a:effectLst/>
                <a:latin typeface="Times New Roman" panose="02020603050405020304" pitchFamily="18" charset="0"/>
                <a:cs typeface="Times New Roman" panose="02020603050405020304" pitchFamily="18" charset="0"/>
              </a:rPr>
              <a:t>Scenario Testing</a:t>
            </a:r>
            <a:r>
              <a:rPr lang="en-US" sz="2000" b="0" i="0" dirty="0">
                <a:solidFill>
                  <a:srgbClr val="222222"/>
                </a:solidFill>
                <a:effectLst/>
                <a:latin typeface="Times New Roman" panose="02020603050405020304" pitchFamily="18" charset="0"/>
                <a:cs typeface="Times New Roman" panose="02020603050405020304" pitchFamily="18" charset="0"/>
              </a:rPr>
              <a:t> in software testing is a method in which actual scenarios are used for testing the software application instead of test cases. </a:t>
            </a:r>
          </a:p>
          <a:p>
            <a:pPr algn="just">
              <a:lnSpc>
                <a:spcPct val="150000"/>
              </a:lnSpc>
            </a:pPr>
            <a:r>
              <a:rPr lang="en-US" sz="2000" b="0" i="0" dirty="0">
                <a:solidFill>
                  <a:srgbClr val="222222"/>
                </a:solidFill>
                <a:effectLst/>
                <a:latin typeface="Times New Roman" panose="02020603050405020304" pitchFamily="18" charset="0"/>
                <a:cs typeface="Times New Roman" panose="02020603050405020304" pitchFamily="18" charset="0"/>
              </a:rPr>
              <a:t>The purpose of scenario testing is to test end to end scenarios for a specific complex problem of the software. </a:t>
            </a:r>
          </a:p>
          <a:p>
            <a:pPr algn="just">
              <a:lnSpc>
                <a:spcPct val="150000"/>
              </a:lnSpc>
            </a:pPr>
            <a:r>
              <a:rPr lang="en-US" sz="2000" b="0" i="0" dirty="0">
                <a:solidFill>
                  <a:srgbClr val="222222"/>
                </a:solidFill>
                <a:effectLst/>
                <a:latin typeface="Times New Roman" panose="02020603050405020304" pitchFamily="18" charset="0"/>
                <a:cs typeface="Times New Roman" panose="02020603050405020304" pitchFamily="18" charset="0"/>
              </a:rPr>
              <a:t>Scenarios help in an easier way to test and evaluate end to end complicated problems.</a:t>
            </a:r>
          </a:p>
          <a:p>
            <a:pPr algn="just">
              <a:lnSpc>
                <a:spcPct val="150000"/>
              </a:lnSpc>
            </a:pPr>
            <a:r>
              <a:rPr lang="en-US" sz="2000" b="0" dirty="0">
                <a:solidFill>
                  <a:srgbClr val="222222"/>
                </a:solidFill>
                <a:effectLst/>
                <a:latin typeface="Times New Roman" panose="02020603050405020304" pitchFamily="18" charset="0"/>
                <a:cs typeface="Times New Roman" panose="02020603050405020304" pitchFamily="18" charset="0"/>
              </a:rPr>
              <a:t>A </a:t>
            </a:r>
            <a:r>
              <a:rPr lang="en-US" sz="2000" b="1" dirty="0">
                <a:solidFill>
                  <a:srgbClr val="222222"/>
                </a:solidFill>
                <a:effectLst/>
                <a:latin typeface="Times New Roman" panose="02020603050405020304" pitchFamily="18" charset="0"/>
                <a:cs typeface="Times New Roman" panose="02020603050405020304" pitchFamily="18" charset="0"/>
              </a:rPr>
              <a:t>Test Scenario</a:t>
            </a:r>
            <a:r>
              <a:rPr lang="en-US" sz="2000" b="0" dirty="0">
                <a:solidFill>
                  <a:srgbClr val="222222"/>
                </a:solidFill>
                <a:effectLst/>
                <a:latin typeface="Times New Roman" panose="02020603050405020304" pitchFamily="18" charset="0"/>
                <a:cs typeface="Times New Roman" panose="02020603050405020304" pitchFamily="18" charset="0"/>
              </a:rPr>
              <a:t> is defined as any functionality that can be tested. It is also called Test Condition or Test Possibility. </a:t>
            </a:r>
          </a:p>
          <a:p>
            <a:pPr algn="just">
              <a:lnSpc>
                <a:spcPct val="150000"/>
              </a:lnSpc>
            </a:pPr>
            <a:r>
              <a:rPr lang="en-US" sz="2000" b="0" dirty="0">
                <a:solidFill>
                  <a:srgbClr val="222222"/>
                </a:solidFill>
                <a:effectLst/>
                <a:latin typeface="Times New Roman" panose="02020603050405020304" pitchFamily="18" charset="0"/>
                <a:cs typeface="Times New Roman" panose="02020603050405020304" pitchFamily="18" charset="0"/>
              </a:rPr>
              <a:t>As a tester, you should put yourself in the end user’s shoes and figure out the real-world scenarios and use cases of the Application Under Test.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9065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F6AD-E14C-209F-500C-3D6D68BFCE91}"/>
              </a:ext>
            </a:extLst>
          </p:cNvPr>
          <p:cNvSpPr>
            <a:spLocks noGrp="1"/>
          </p:cNvSpPr>
          <p:nvPr>
            <p:ph type="title"/>
          </p:nvPr>
        </p:nvSpPr>
        <p:spPr/>
        <p:txBody>
          <a:bodyPr/>
          <a:lstStyle/>
          <a:p>
            <a:r>
              <a:rPr lang="en-US" sz="2000" b="1" i="0" dirty="0">
                <a:solidFill>
                  <a:srgbClr val="222222"/>
                </a:solidFill>
                <a:effectLst/>
                <a:latin typeface="Times New Roman" panose="02020603050405020304" pitchFamily="18" charset="0"/>
                <a:cs typeface="Times New Roman" panose="02020603050405020304" pitchFamily="18" charset="0"/>
              </a:rPr>
              <a:t>Why create Test Scenarios?</a:t>
            </a:r>
            <a:br>
              <a:rPr lang="en-US" b="1" i="0" dirty="0">
                <a:solidFill>
                  <a:srgbClr val="222222"/>
                </a:solidFill>
                <a:effectLst/>
                <a:latin typeface="Source Sans Pro" panose="020B0503030403020204" pitchFamily="34" charset="0"/>
              </a:rPr>
            </a:br>
            <a:endParaRPr lang="en-IN" dirty="0"/>
          </a:p>
        </p:txBody>
      </p:sp>
      <p:sp>
        <p:nvSpPr>
          <p:cNvPr id="3" name="Subtitle 2">
            <a:extLst>
              <a:ext uri="{FF2B5EF4-FFF2-40B4-BE49-F238E27FC236}">
                <a16:creationId xmlns:a16="http://schemas.microsoft.com/office/drawing/2014/main" id="{D7AA68E4-51D9-C0EA-D149-A58C742DAADA}"/>
              </a:ext>
            </a:extLst>
          </p:cNvPr>
          <p:cNvSpPr>
            <a:spLocks noGrp="1"/>
          </p:cNvSpPr>
          <p:nvPr>
            <p:ph type="subTitle" idx="1"/>
          </p:nvPr>
        </p:nvSpPr>
        <p:spPr>
          <a:xfrm>
            <a:off x="279619" y="1988840"/>
            <a:ext cx="11318568" cy="3880992"/>
          </a:xfrm>
        </p:spPr>
        <p:txBody>
          <a:bodyPr/>
          <a:lstStyle/>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Test Scenarios are created for the following reasons,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Creating Test Scenarios ensures complete Test Coverage</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Test Scenarios can be approved by various stakeholders like Business Analyst, Developers, Customers to ensure the Application Under Test is thoroughly tested. It ensures that the software is working for the most common use cases.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They serve as a quick tool to determine the testing work effort and accordingly create a proposal for the client or organize the workforce.</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They help determine the most important end-to-end transactions or the real use of the software applications.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For studying the end-to-end functioning of the program, Test Scenario is critical.</a:t>
            </a:r>
          </a:p>
          <a:p>
            <a:endParaRPr lang="en-IN" dirty="0"/>
          </a:p>
        </p:txBody>
      </p:sp>
    </p:spTree>
    <p:extLst>
      <p:ext uri="{BB962C8B-B14F-4D97-AF65-F5344CB8AC3E}">
        <p14:creationId xmlns:p14="http://schemas.microsoft.com/office/powerpoint/2010/main" val="41540809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B75B-6BC4-C586-6DDB-52D131FE75AD}"/>
              </a:ext>
            </a:extLst>
          </p:cNvPr>
          <p:cNvSpPr>
            <a:spLocks noGrp="1"/>
          </p:cNvSpPr>
          <p:nvPr>
            <p:ph type="title"/>
          </p:nvPr>
        </p:nvSpPr>
        <p:spPr>
          <a:xfrm>
            <a:off x="639864" y="394002"/>
            <a:ext cx="10972440" cy="1144800"/>
          </a:xfrm>
        </p:spPr>
        <p:txBody>
          <a:bodyPr/>
          <a:lstStyle/>
          <a:p>
            <a:r>
              <a:rPr lang="en-US" b="1" i="0" dirty="0">
                <a:solidFill>
                  <a:srgbClr val="222222"/>
                </a:solidFill>
                <a:effectLst/>
                <a:latin typeface="Source Sans Pro" panose="020B0503030403020204" pitchFamily="34" charset="0"/>
              </a:rPr>
              <a:t>How to Write Test Scenarios</a:t>
            </a:r>
            <a:br>
              <a:rPr lang="en-US" b="1" i="0" dirty="0">
                <a:solidFill>
                  <a:srgbClr val="222222"/>
                </a:solidFill>
                <a:effectLst/>
                <a:latin typeface="Source Sans Pro" panose="020B0503030403020204" pitchFamily="34" charset="0"/>
              </a:rPr>
            </a:br>
            <a:endParaRPr lang="en-IN" dirty="0"/>
          </a:p>
        </p:txBody>
      </p:sp>
      <p:pic>
        <p:nvPicPr>
          <p:cNvPr id="1026" name="Picture 2" descr="test scenario">
            <a:extLst>
              <a:ext uri="{FF2B5EF4-FFF2-40B4-BE49-F238E27FC236}">
                <a16:creationId xmlns:a16="http://schemas.microsoft.com/office/drawing/2014/main" id="{C0943BBE-9333-E8B8-0D9B-652AC8C76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2" y="1196752"/>
            <a:ext cx="9601200" cy="1104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BFB2F0B-75A9-DBC9-854F-343A6D957B59}"/>
              </a:ext>
            </a:extLst>
          </p:cNvPr>
          <p:cNvSpPr txBox="1"/>
          <p:nvPr/>
        </p:nvSpPr>
        <p:spPr>
          <a:xfrm>
            <a:off x="639864" y="2708920"/>
            <a:ext cx="9601200" cy="3782061"/>
          </a:xfrm>
          <a:prstGeom prst="rect">
            <a:avLst/>
          </a:prstGeom>
          <a:noFill/>
        </p:spPr>
        <p:txBody>
          <a:bodyPr wrap="square">
            <a:spAutoFit/>
          </a:bodyPr>
          <a:lstStyle/>
          <a:p>
            <a:pPr algn="just">
              <a:lnSpc>
                <a:spcPct val="150000"/>
              </a:lnSpc>
              <a:buFont typeface="Arial" panose="020B0604020202020204" pitchFamily="34" charset="0"/>
              <a:buChar char="•"/>
            </a:pPr>
            <a:r>
              <a:rPr lang="en-US" sz="1800" b="1" i="0" dirty="0">
                <a:solidFill>
                  <a:srgbClr val="222222"/>
                </a:solidFill>
                <a:effectLst/>
                <a:latin typeface="Times New Roman" panose="02020603050405020304" pitchFamily="18" charset="0"/>
                <a:cs typeface="Times New Roman" panose="02020603050405020304" pitchFamily="18" charset="0"/>
              </a:rPr>
              <a:t>Step 1</a:t>
            </a:r>
            <a:r>
              <a:rPr lang="en-US" sz="1800" b="0" i="0" dirty="0">
                <a:solidFill>
                  <a:srgbClr val="222222"/>
                </a:solidFill>
                <a:effectLst/>
                <a:latin typeface="Times New Roman" panose="02020603050405020304" pitchFamily="18" charset="0"/>
                <a:cs typeface="Times New Roman" panose="02020603050405020304" pitchFamily="18" charset="0"/>
              </a:rPr>
              <a:t>: Read the Requirement Documents like BRS, SRS, FRS, of the System Under Test (SUT). </a:t>
            </a:r>
          </a:p>
          <a:p>
            <a:pPr algn="just">
              <a:lnSpc>
                <a:spcPct val="150000"/>
              </a:lnSpc>
              <a:buFont typeface="Arial" panose="020B0604020202020204" pitchFamily="34" charset="0"/>
              <a:buChar char="•"/>
            </a:pPr>
            <a:r>
              <a:rPr lang="en-US" sz="1800" b="1" i="0" dirty="0">
                <a:solidFill>
                  <a:srgbClr val="222222"/>
                </a:solidFill>
                <a:effectLst/>
                <a:latin typeface="Times New Roman" panose="02020603050405020304" pitchFamily="18" charset="0"/>
                <a:cs typeface="Times New Roman" panose="02020603050405020304" pitchFamily="18" charset="0"/>
              </a:rPr>
              <a:t>Step 2</a:t>
            </a:r>
            <a:r>
              <a:rPr lang="en-US" sz="1800" b="0" i="0" dirty="0">
                <a:solidFill>
                  <a:srgbClr val="222222"/>
                </a:solidFill>
                <a:effectLst/>
                <a:latin typeface="Times New Roman" panose="02020603050405020304" pitchFamily="18" charset="0"/>
                <a:cs typeface="Times New Roman" panose="02020603050405020304" pitchFamily="18" charset="0"/>
              </a:rPr>
              <a:t>: For each requirement, figure out possible users actions and objectives. Determine the technical aspects of the requirement. </a:t>
            </a:r>
          </a:p>
          <a:p>
            <a:pPr algn="just">
              <a:lnSpc>
                <a:spcPct val="150000"/>
              </a:lnSpc>
              <a:buFont typeface="Arial" panose="020B0604020202020204" pitchFamily="34" charset="0"/>
              <a:buChar char="•"/>
            </a:pPr>
            <a:r>
              <a:rPr lang="en-US" sz="1800" b="1" i="0" dirty="0">
                <a:solidFill>
                  <a:srgbClr val="222222"/>
                </a:solidFill>
                <a:effectLst/>
                <a:latin typeface="Times New Roman" panose="02020603050405020304" pitchFamily="18" charset="0"/>
                <a:cs typeface="Times New Roman" panose="02020603050405020304" pitchFamily="18" charset="0"/>
              </a:rPr>
              <a:t>Step 3:</a:t>
            </a:r>
            <a:r>
              <a:rPr lang="en-US" sz="1800" b="0" i="0" dirty="0">
                <a:solidFill>
                  <a:srgbClr val="222222"/>
                </a:solidFill>
                <a:effectLst/>
                <a:latin typeface="Times New Roman" panose="02020603050405020304" pitchFamily="18" charset="0"/>
                <a:cs typeface="Times New Roman" panose="02020603050405020304" pitchFamily="18" charset="0"/>
              </a:rPr>
              <a:t> After reading the Requirements Document and doing your due Analysis, list out different test scenarios that verify each feature of the software.</a:t>
            </a:r>
          </a:p>
          <a:p>
            <a:pPr algn="just">
              <a:lnSpc>
                <a:spcPct val="150000"/>
              </a:lnSpc>
              <a:buFont typeface="Arial" panose="020B0604020202020204" pitchFamily="34" charset="0"/>
              <a:buChar char="•"/>
            </a:pPr>
            <a:r>
              <a:rPr lang="en-US" sz="1800" b="1" i="0" dirty="0">
                <a:solidFill>
                  <a:srgbClr val="222222"/>
                </a:solidFill>
                <a:effectLst/>
                <a:latin typeface="Times New Roman" panose="02020603050405020304" pitchFamily="18" charset="0"/>
                <a:cs typeface="Times New Roman" panose="02020603050405020304" pitchFamily="18" charset="0"/>
              </a:rPr>
              <a:t>Step 4:</a:t>
            </a:r>
            <a:r>
              <a:rPr lang="en-US" sz="1800" b="0" i="0" dirty="0">
                <a:solidFill>
                  <a:srgbClr val="222222"/>
                </a:solidFill>
                <a:effectLst/>
                <a:latin typeface="Times New Roman" panose="02020603050405020304" pitchFamily="18" charset="0"/>
                <a:cs typeface="Times New Roman" panose="02020603050405020304" pitchFamily="18" charset="0"/>
              </a:rPr>
              <a:t> Once you have listed all possible Test Scenarios, a</a:t>
            </a:r>
            <a:r>
              <a:rPr lang="en-US" sz="1800" b="0" i="0" u="none" strike="noStrike" dirty="0">
                <a:solidFill>
                  <a:srgbClr val="222222"/>
                </a:solidFill>
                <a:effectLst/>
                <a:latin typeface="Times New Roman" panose="02020603050405020304" pitchFamily="18" charset="0"/>
                <a:cs typeface="Times New Roman" panose="02020603050405020304" pitchFamily="18" charset="0"/>
              </a:rPr>
              <a:t> Traceability Matrix </a:t>
            </a:r>
            <a:r>
              <a:rPr lang="en-US" sz="1800" b="0" i="0" dirty="0">
                <a:solidFill>
                  <a:srgbClr val="222222"/>
                </a:solidFill>
                <a:effectLst/>
                <a:latin typeface="Times New Roman" panose="02020603050405020304" pitchFamily="18" charset="0"/>
                <a:cs typeface="Times New Roman" panose="02020603050405020304" pitchFamily="18" charset="0"/>
              </a:rPr>
              <a:t>is created to verify that each &amp; every requirement has a corresponding Test Scenario</a:t>
            </a:r>
          </a:p>
          <a:p>
            <a:pPr algn="just">
              <a:lnSpc>
                <a:spcPct val="150000"/>
              </a:lnSpc>
              <a:buFont typeface="Arial" panose="020B0604020202020204" pitchFamily="34" charset="0"/>
              <a:buChar char="•"/>
            </a:pPr>
            <a:r>
              <a:rPr lang="en-US" sz="1800" b="1" i="0" dirty="0">
                <a:solidFill>
                  <a:srgbClr val="222222"/>
                </a:solidFill>
                <a:effectLst/>
                <a:latin typeface="Times New Roman" panose="02020603050405020304" pitchFamily="18" charset="0"/>
                <a:cs typeface="Times New Roman" panose="02020603050405020304" pitchFamily="18" charset="0"/>
              </a:rPr>
              <a:t>Step 5: </a:t>
            </a:r>
            <a:r>
              <a:rPr lang="en-US" sz="1800" b="0" i="0" dirty="0">
                <a:solidFill>
                  <a:srgbClr val="222222"/>
                </a:solidFill>
                <a:effectLst/>
                <a:latin typeface="Times New Roman" panose="02020603050405020304" pitchFamily="18" charset="0"/>
                <a:cs typeface="Times New Roman" panose="02020603050405020304" pitchFamily="18" charset="0"/>
              </a:rPr>
              <a:t>The scenarios created are reviewed by your supervisor. Later, they are also reviewed by other Stakeholders in the project.</a:t>
            </a:r>
          </a:p>
        </p:txBody>
      </p:sp>
    </p:spTree>
    <p:extLst>
      <p:ext uri="{BB962C8B-B14F-4D97-AF65-F5344CB8AC3E}">
        <p14:creationId xmlns:p14="http://schemas.microsoft.com/office/powerpoint/2010/main" val="21171109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FFE6-3F30-1CEF-D882-9C6480D58E51}"/>
              </a:ext>
            </a:extLst>
          </p:cNvPr>
          <p:cNvSpPr>
            <a:spLocks noGrp="1"/>
          </p:cNvSpPr>
          <p:nvPr>
            <p:ph type="title"/>
          </p:nvPr>
        </p:nvSpPr>
        <p:spPr/>
        <p:txBody>
          <a:bodyPr/>
          <a:lstStyle/>
          <a:p>
            <a:pPr algn="just"/>
            <a:r>
              <a:rPr lang="en-US" sz="2400" b="1" i="0" dirty="0">
                <a:solidFill>
                  <a:srgbClr val="222222"/>
                </a:solidFill>
                <a:effectLst/>
                <a:latin typeface="Times New Roman" panose="02020603050405020304" pitchFamily="18" charset="0"/>
                <a:cs typeface="Times New Roman" panose="02020603050405020304" pitchFamily="18" charset="0"/>
              </a:rPr>
              <a:t>Example 1: Test Scenario for eCommerce Application</a:t>
            </a:r>
          </a:p>
        </p:txBody>
      </p:sp>
      <p:sp>
        <p:nvSpPr>
          <p:cNvPr id="3" name="Subtitle 2">
            <a:extLst>
              <a:ext uri="{FF2B5EF4-FFF2-40B4-BE49-F238E27FC236}">
                <a16:creationId xmlns:a16="http://schemas.microsoft.com/office/drawing/2014/main" id="{3CC4FE7F-AB35-6C1E-3717-2B45BB17C8E9}"/>
              </a:ext>
            </a:extLst>
          </p:cNvPr>
          <p:cNvSpPr>
            <a:spLocks noGrp="1"/>
          </p:cNvSpPr>
          <p:nvPr>
            <p:ph type="subTitle" idx="1"/>
          </p:nvPr>
        </p:nvSpPr>
        <p:spPr>
          <a:xfrm>
            <a:off x="335359" y="2204864"/>
            <a:ext cx="11278489" cy="4464496"/>
          </a:xfrm>
        </p:spPr>
        <p:txBody>
          <a:bodyPr/>
          <a:lstStyle/>
          <a:p>
            <a:pPr algn="l"/>
            <a:r>
              <a:rPr lang="en-US" b="1" i="0" dirty="0">
                <a:solidFill>
                  <a:srgbClr val="222222"/>
                </a:solidFill>
                <a:effectLst/>
                <a:latin typeface="Source Sans Pro" panose="020B0503030403020204" pitchFamily="34" charset="0"/>
              </a:rPr>
              <a:t>Test Scenario 1: </a:t>
            </a:r>
            <a:r>
              <a:rPr lang="en-US" b="0" i="0" dirty="0">
                <a:solidFill>
                  <a:srgbClr val="222222"/>
                </a:solidFill>
                <a:effectLst/>
                <a:latin typeface="Source Sans Pro" panose="020B0503030403020204" pitchFamily="34" charset="0"/>
              </a:rPr>
              <a:t>Check the Login Functionality</a:t>
            </a:r>
          </a:p>
          <a:p>
            <a:br>
              <a:rPr lang="en-US" dirty="0"/>
            </a:br>
            <a:endParaRPr lang="en-IN" dirty="0"/>
          </a:p>
        </p:txBody>
      </p:sp>
      <p:pic>
        <p:nvPicPr>
          <p:cNvPr id="2050" name="Picture 2" descr="test scenario">
            <a:extLst>
              <a:ext uri="{FF2B5EF4-FFF2-40B4-BE49-F238E27FC236}">
                <a16:creationId xmlns:a16="http://schemas.microsoft.com/office/drawing/2014/main" id="{70F7A525-7833-16E0-EC4B-C3FBD71D4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896" y="2564904"/>
            <a:ext cx="5974791" cy="401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871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0FF8-30AC-41BA-602A-8A28D6D38B8F}"/>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Test Scenario 2: </a:t>
            </a:r>
            <a:r>
              <a:rPr lang="en-US" b="0" i="0" dirty="0">
                <a:solidFill>
                  <a:srgbClr val="222222"/>
                </a:solidFill>
                <a:effectLst/>
                <a:latin typeface="Source Sans Pro" panose="020B0503030403020204" pitchFamily="34" charset="0"/>
              </a:rPr>
              <a:t>Check the Search Functionality</a:t>
            </a:r>
            <a:endParaRPr lang="en-IN" dirty="0"/>
          </a:p>
        </p:txBody>
      </p:sp>
      <p:sp>
        <p:nvSpPr>
          <p:cNvPr id="3" name="Subtitle 2">
            <a:extLst>
              <a:ext uri="{FF2B5EF4-FFF2-40B4-BE49-F238E27FC236}">
                <a16:creationId xmlns:a16="http://schemas.microsoft.com/office/drawing/2014/main" id="{689BA408-0912-9706-FBB5-1E39F58A15C5}"/>
              </a:ext>
            </a:extLst>
          </p:cNvPr>
          <p:cNvSpPr>
            <a:spLocks noGrp="1"/>
          </p:cNvSpPr>
          <p:nvPr>
            <p:ph type="subTitle" idx="1"/>
          </p:nvPr>
        </p:nvSpPr>
        <p:spPr>
          <a:xfrm>
            <a:off x="551384" y="2060848"/>
            <a:ext cx="10855886" cy="3360780"/>
          </a:xfrm>
        </p:spPr>
        <p:txBody>
          <a:bodyPr/>
          <a:lstStyle/>
          <a:p>
            <a:endParaRPr lang="en-US" b="1" i="0" dirty="0">
              <a:solidFill>
                <a:srgbClr val="222222"/>
              </a:solidFill>
              <a:effectLst/>
              <a:latin typeface="Source Sans Pro" panose="020B0503030403020204" pitchFamily="34" charset="0"/>
            </a:endParaRPr>
          </a:p>
          <a:p>
            <a:endParaRPr lang="en-US" b="1" dirty="0">
              <a:solidFill>
                <a:srgbClr val="222222"/>
              </a:solidFill>
              <a:latin typeface="Source Sans Pro" panose="020B0503030403020204" pitchFamily="34" charset="0"/>
            </a:endParaRPr>
          </a:p>
          <a:p>
            <a:endParaRPr lang="en-US" b="1" i="0" dirty="0">
              <a:solidFill>
                <a:srgbClr val="222222"/>
              </a:solidFill>
              <a:effectLst/>
              <a:latin typeface="Source Sans Pro" panose="020B0503030403020204" pitchFamily="34" charset="0"/>
            </a:endParaRPr>
          </a:p>
          <a:p>
            <a:endParaRPr lang="en-US" b="1" dirty="0">
              <a:solidFill>
                <a:srgbClr val="222222"/>
              </a:solidFill>
              <a:latin typeface="Source Sans Pro" panose="020B0503030403020204" pitchFamily="34" charset="0"/>
            </a:endParaRPr>
          </a:p>
          <a:p>
            <a:endParaRPr lang="en-US" b="0" i="0" dirty="0">
              <a:solidFill>
                <a:srgbClr val="222222"/>
              </a:solidFill>
              <a:effectLst/>
              <a:latin typeface="Source Sans Pro" panose="020B0503030403020204" pitchFamily="34" charset="0"/>
            </a:endParaRPr>
          </a:p>
          <a:p>
            <a:endParaRPr lang="en-IN" dirty="0"/>
          </a:p>
        </p:txBody>
      </p:sp>
      <p:pic>
        <p:nvPicPr>
          <p:cNvPr id="3074" name="Picture 2" descr="test scenario">
            <a:extLst>
              <a:ext uri="{FF2B5EF4-FFF2-40B4-BE49-F238E27FC236}">
                <a16:creationId xmlns:a16="http://schemas.microsoft.com/office/drawing/2014/main" id="{015F37FB-CF41-C45A-D72A-79124B339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974" y="2972081"/>
            <a:ext cx="5415039" cy="577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5724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4624-7DEA-3A44-7731-C12FB2E94B87}"/>
              </a:ext>
            </a:extLst>
          </p:cNvPr>
          <p:cNvSpPr>
            <a:spLocks noGrp="1"/>
          </p:cNvSpPr>
          <p:nvPr>
            <p:ph type="title"/>
          </p:nvPr>
        </p:nvSpPr>
        <p:spPr/>
        <p:txBody>
          <a:bodyPr/>
          <a:lstStyle/>
          <a:p>
            <a:r>
              <a:rPr lang="en-US" sz="2400" b="1" i="0" dirty="0">
                <a:solidFill>
                  <a:srgbClr val="222222"/>
                </a:solidFill>
                <a:effectLst/>
                <a:latin typeface="Times New Roman" panose="02020603050405020304" pitchFamily="18" charset="0"/>
                <a:cs typeface="Times New Roman" panose="02020603050405020304" pitchFamily="18" charset="0"/>
              </a:rPr>
              <a:t>Test Scenario 3: </a:t>
            </a:r>
            <a:r>
              <a:rPr lang="en-US" sz="2400" b="0" i="0" dirty="0">
                <a:solidFill>
                  <a:srgbClr val="222222"/>
                </a:solidFill>
                <a:effectLst/>
                <a:latin typeface="Times New Roman" panose="02020603050405020304" pitchFamily="18" charset="0"/>
                <a:cs typeface="Times New Roman" panose="02020603050405020304" pitchFamily="18" charset="0"/>
              </a:rPr>
              <a:t>Check the Product Description Page</a:t>
            </a:r>
            <a:br>
              <a:rPr lang="en-US" sz="2400" b="0" i="0" dirty="0">
                <a:solidFill>
                  <a:srgbClr val="222222"/>
                </a:solidFill>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4098" name="Picture 2" descr="test scenario">
            <a:extLst>
              <a:ext uri="{FF2B5EF4-FFF2-40B4-BE49-F238E27FC236}">
                <a16:creationId xmlns:a16="http://schemas.microsoft.com/office/drawing/2014/main" id="{17FB7D55-B0CD-2B92-B7B2-CF964729A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111" y="1988840"/>
            <a:ext cx="9369493" cy="402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6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F491-D4B6-FDA4-88B6-0848D7AFC05D}"/>
              </a:ext>
            </a:extLst>
          </p:cNvPr>
          <p:cNvSpPr>
            <a:spLocks noGrp="1"/>
          </p:cNvSpPr>
          <p:nvPr>
            <p:ph type="title"/>
          </p:nvPr>
        </p:nvSpPr>
        <p:spPr/>
        <p:txBody>
          <a:bodyPr/>
          <a:lstStyle/>
          <a:p>
            <a:r>
              <a:rPr lang="en-US" sz="2800" b="1" i="0" dirty="0">
                <a:solidFill>
                  <a:srgbClr val="222222"/>
                </a:solidFill>
                <a:effectLst/>
                <a:latin typeface="Times New Roman" panose="02020603050405020304" pitchFamily="18" charset="0"/>
                <a:cs typeface="Times New Roman" panose="02020603050405020304" pitchFamily="18" charset="0"/>
              </a:rPr>
              <a:t>Unit Testing Tools</a:t>
            </a:r>
            <a:br>
              <a:rPr lang="en-US" b="1" i="0" dirty="0">
                <a:solidFill>
                  <a:srgbClr val="222222"/>
                </a:solidFill>
                <a:effectLst/>
                <a:latin typeface="Source Sans Pro" panose="020B0503030403020204" pitchFamily="34" charset="0"/>
              </a:rPr>
            </a:br>
            <a:endParaRPr lang="en-IN" dirty="0"/>
          </a:p>
        </p:txBody>
      </p:sp>
      <p:sp>
        <p:nvSpPr>
          <p:cNvPr id="3" name="Subtitle 2">
            <a:extLst>
              <a:ext uri="{FF2B5EF4-FFF2-40B4-BE49-F238E27FC236}">
                <a16:creationId xmlns:a16="http://schemas.microsoft.com/office/drawing/2014/main" id="{E0C4A80B-A03D-5C4B-0B58-718F1980498E}"/>
              </a:ext>
            </a:extLst>
          </p:cNvPr>
          <p:cNvSpPr>
            <a:spLocks noGrp="1"/>
          </p:cNvSpPr>
          <p:nvPr>
            <p:ph type="subTitle" idx="1"/>
          </p:nvPr>
        </p:nvSpPr>
        <p:spPr>
          <a:xfrm>
            <a:off x="263352" y="1052736"/>
            <a:ext cx="10441160" cy="5400600"/>
          </a:xfrm>
        </p:spPr>
        <p:txBody>
          <a:bodyPr/>
          <a:lstStyle/>
          <a:p>
            <a:pPr algn="just"/>
            <a:r>
              <a:rPr lang="en-US" sz="2000" b="0" i="0" dirty="0">
                <a:solidFill>
                  <a:srgbClr val="222222"/>
                </a:solidFill>
                <a:effectLst/>
                <a:latin typeface="Times New Roman" panose="02020603050405020304" pitchFamily="18" charset="0"/>
                <a:cs typeface="Times New Roman" panose="02020603050405020304" pitchFamily="18" charset="0"/>
              </a:rPr>
              <a:t>There are several automated unit test software available to assist with unit testing. </a:t>
            </a:r>
          </a:p>
          <a:p>
            <a:pPr algn="just">
              <a:buFont typeface="+mj-lt"/>
              <a:buAutoNum type="arabicPeriod"/>
            </a:pPr>
            <a:r>
              <a:rPr lang="en-US" sz="2000" b="0" i="0" u="sng" strike="noStrike" dirty="0">
                <a:solidFill>
                  <a:srgbClr val="222222"/>
                </a:solidFill>
                <a:effectLst/>
                <a:latin typeface="Times New Roman" panose="02020603050405020304" pitchFamily="18" charset="0"/>
                <a:cs typeface="Times New Roman" panose="02020603050405020304" pitchFamily="18" charset="0"/>
              </a:rPr>
              <a:t>Junit</a:t>
            </a:r>
            <a:r>
              <a:rPr lang="en-US" sz="2000" b="0" i="0" u="sng" dirty="0">
                <a:solidFill>
                  <a:srgbClr val="222222"/>
                </a:solidFill>
                <a:effectLst/>
                <a:latin typeface="Times New Roman" panose="02020603050405020304" pitchFamily="18" charset="0"/>
                <a:cs typeface="Times New Roman" panose="02020603050405020304" pitchFamily="18" charset="0"/>
              </a:rPr>
              <a:t>:</a:t>
            </a:r>
            <a:r>
              <a:rPr lang="en-US" sz="2000" b="0" i="0" dirty="0">
                <a:solidFill>
                  <a:srgbClr val="222222"/>
                </a:solidFill>
                <a:effectLst/>
                <a:latin typeface="Times New Roman" panose="02020603050405020304" pitchFamily="18" charset="0"/>
                <a:cs typeface="Times New Roman" panose="02020603050405020304" pitchFamily="18" charset="0"/>
              </a:rPr>
              <a:t> Junit is a free to use testing tool used for Java programming language.  It provides assertions to identify test method. This tool test data first and then inserted in the piece of code.</a:t>
            </a:r>
          </a:p>
          <a:p>
            <a:pPr algn="just">
              <a:buFont typeface="+mj-lt"/>
              <a:buAutoNum type="arabicPeriod"/>
            </a:pPr>
            <a:r>
              <a:rPr lang="en-US" sz="2000" b="0" i="0" u="none" strike="noStrike" dirty="0" err="1">
                <a:solidFill>
                  <a:srgbClr val="222222"/>
                </a:solidFill>
                <a:effectLst/>
                <a:latin typeface="Times New Roman" panose="02020603050405020304" pitchFamily="18" charset="0"/>
                <a:cs typeface="Times New Roman" panose="02020603050405020304" pitchFamily="18" charset="0"/>
                <a:hlinkClick r:id="rId2"/>
              </a:rPr>
              <a:t>NUnit</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b="0" i="0" dirty="0" err="1">
                <a:solidFill>
                  <a:srgbClr val="222222"/>
                </a:solidFill>
                <a:effectLst/>
                <a:latin typeface="Times New Roman" panose="02020603050405020304" pitchFamily="18" charset="0"/>
                <a:cs typeface="Times New Roman" panose="02020603050405020304" pitchFamily="18" charset="0"/>
              </a:rPr>
              <a:t>NUnit</a:t>
            </a:r>
            <a:r>
              <a:rPr lang="en-US" sz="2000" b="0" i="0" dirty="0">
                <a:solidFill>
                  <a:srgbClr val="222222"/>
                </a:solidFill>
                <a:effectLst/>
                <a:latin typeface="Times New Roman" panose="02020603050405020304" pitchFamily="18" charset="0"/>
                <a:cs typeface="Times New Roman" panose="02020603050405020304" pitchFamily="18" charset="0"/>
              </a:rPr>
              <a:t> is widely used unit-testing framework use for all </a:t>
            </a:r>
            <a:r>
              <a:rPr lang="en-US" sz="2000" b="0" i="0" dirty="0" err="1">
                <a:solidFill>
                  <a:srgbClr val="222222"/>
                </a:solidFill>
                <a:effectLst/>
                <a:latin typeface="Times New Roman" panose="02020603050405020304" pitchFamily="18" charset="0"/>
                <a:cs typeface="Times New Roman" panose="02020603050405020304" pitchFamily="18" charset="0"/>
              </a:rPr>
              <a:t>.net</a:t>
            </a:r>
            <a:r>
              <a:rPr lang="en-US" sz="2000" b="0" i="0" dirty="0">
                <a:solidFill>
                  <a:srgbClr val="222222"/>
                </a:solidFill>
                <a:effectLst/>
                <a:latin typeface="Times New Roman" panose="02020603050405020304" pitchFamily="18" charset="0"/>
                <a:cs typeface="Times New Roman" panose="02020603050405020304" pitchFamily="18" charset="0"/>
              </a:rPr>
              <a:t> languages.  It is an open source tool which allows writing scripts manually.</a:t>
            </a:r>
          </a:p>
          <a:p>
            <a:pPr algn="just">
              <a:buFont typeface="+mj-lt"/>
              <a:buAutoNum type="arabicPeriod"/>
            </a:pPr>
            <a:r>
              <a:rPr lang="en-US" sz="2000" b="0" i="0" u="none" strike="noStrike" dirty="0" err="1">
                <a:solidFill>
                  <a:srgbClr val="222222"/>
                </a:solidFill>
                <a:effectLst/>
                <a:latin typeface="Times New Roman" panose="02020603050405020304" pitchFamily="18" charset="0"/>
                <a:cs typeface="Times New Roman" panose="02020603050405020304" pitchFamily="18" charset="0"/>
                <a:hlinkClick r:id="rId3"/>
              </a:rPr>
              <a:t>JMockit</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b="0" i="0" dirty="0" err="1">
                <a:solidFill>
                  <a:srgbClr val="222222"/>
                </a:solidFill>
                <a:effectLst/>
                <a:latin typeface="Times New Roman" panose="02020603050405020304" pitchFamily="18" charset="0"/>
                <a:cs typeface="Times New Roman" panose="02020603050405020304" pitchFamily="18" charset="0"/>
              </a:rPr>
              <a:t>JMockit</a:t>
            </a:r>
            <a:r>
              <a:rPr lang="en-US" sz="2000" b="0" i="0" dirty="0">
                <a:solidFill>
                  <a:srgbClr val="222222"/>
                </a:solidFill>
                <a:effectLst/>
                <a:latin typeface="Times New Roman" panose="02020603050405020304" pitchFamily="18" charset="0"/>
                <a:cs typeface="Times New Roman" panose="02020603050405020304" pitchFamily="18" charset="0"/>
              </a:rPr>
              <a:t> is open source Unit testing tool.  It is a code coverage tool with line and path metrics. It allows mocking API with recording and verification syntax. This tool offers Line coverage, Path Coverage, and Data Coverage.</a:t>
            </a:r>
          </a:p>
          <a:p>
            <a:pPr algn="just">
              <a:buFont typeface="+mj-lt"/>
              <a:buAutoNum type="arabicPeriod"/>
            </a:pPr>
            <a:r>
              <a:rPr lang="en-US" sz="2000" b="0" i="0" u="none" strike="noStrike" dirty="0">
                <a:solidFill>
                  <a:srgbClr val="222222"/>
                </a:solidFill>
                <a:effectLst/>
                <a:latin typeface="Times New Roman" panose="02020603050405020304" pitchFamily="18" charset="0"/>
                <a:cs typeface="Times New Roman" panose="02020603050405020304" pitchFamily="18" charset="0"/>
              </a:rPr>
              <a:t>EMMA</a:t>
            </a:r>
            <a:r>
              <a:rPr lang="en-US" sz="2000" b="0" i="0" dirty="0">
                <a:solidFill>
                  <a:srgbClr val="222222"/>
                </a:solidFill>
                <a:effectLst/>
                <a:latin typeface="Times New Roman" panose="02020603050405020304" pitchFamily="18" charset="0"/>
                <a:cs typeface="Times New Roman" panose="02020603050405020304" pitchFamily="18" charset="0"/>
              </a:rPr>
              <a:t>:  EMMA is an open-source toolkit for analyzing and reporting code written in Java language. Emma support coverage types like method, line, basic block. It is Java-based so it is without external library dependencies and can access the source code.</a:t>
            </a:r>
          </a:p>
          <a:p>
            <a:pPr algn="just">
              <a:buFont typeface="+mj-lt"/>
              <a:buAutoNum type="arabicPeriod"/>
            </a:pPr>
            <a:r>
              <a:rPr lang="en-US" sz="2000" b="0" i="0" u="none" strike="noStrike" dirty="0" err="1">
                <a:solidFill>
                  <a:srgbClr val="222222"/>
                </a:solidFill>
                <a:effectLst/>
                <a:latin typeface="Times New Roman" panose="02020603050405020304" pitchFamily="18" charset="0"/>
                <a:cs typeface="Times New Roman" panose="02020603050405020304" pitchFamily="18" charset="0"/>
                <a:hlinkClick r:id="rId4"/>
              </a:rPr>
              <a:t>PHPUnit</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b="0" i="0" dirty="0" err="1">
                <a:solidFill>
                  <a:srgbClr val="222222"/>
                </a:solidFill>
                <a:effectLst/>
                <a:latin typeface="Times New Roman" panose="02020603050405020304" pitchFamily="18" charset="0"/>
                <a:cs typeface="Times New Roman" panose="02020603050405020304" pitchFamily="18" charset="0"/>
              </a:rPr>
              <a:t>PHPUnit</a:t>
            </a:r>
            <a:r>
              <a:rPr lang="en-US" sz="2000" b="0" i="0" dirty="0">
                <a:solidFill>
                  <a:srgbClr val="222222"/>
                </a:solidFill>
                <a:effectLst/>
                <a:latin typeface="Times New Roman" panose="02020603050405020304" pitchFamily="18" charset="0"/>
                <a:cs typeface="Times New Roman" panose="02020603050405020304" pitchFamily="18" charset="0"/>
              </a:rPr>
              <a:t> is a unit testing tool for PHP programmer. It takes small portions of code which is called units and test each of them separately.  The tool also allows developers to use pre-define assertion methods to assert that a system behave in a certain manner. </a:t>
            </a:r>
          </a:p>
          <a:p>
            <a:endParaRPr lang="en-IN" dirty="0"/>
          </a:p>
        </p:txBody>
      </p:sp>
    </p:spTree>
    <p:extLst>
      <p:ext uri="{BB962C8B-B14F-4D97-AF65-F5344CB8AC3E}">
        <p14:creationId xmlns:p14="http://schemas.microsoft.com/office/powerpoint/2010/main" val="41457378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2589-68D6-CD54-BCEA-9909597D608B}"/>
              </a:ext>
            </a:extLst>
          </p:cNvPr>
          <p:cNvSpPr>
            <a:spLocks noGrp="1"/>
          </p:cNvSpPr>
          <p:nvPr>
            <p:ph type="title"/>
          </p:nvPr>
        </p:nvSpPr>
        <p:spPr>
          <a:xfrm>
            <a:off x="748981" y="474558"/>
            <a:ext cx="12679357" cy="943841"/>
          </a:xfrm>
        </p:spPr>
        <p:txBody>
          <a:bodyPr/>
          <a:lstStyle/>
          <a:p>
            <a:r>
              <a:rPr lang="en-US" b="1" i="0" dirty="0">
                <a:solidFill>
                  <a:srgbClr val="222222"/>
                </a:solidFill>
                <a:effectLst/>
                <a:latin typeface="Source Sans Pro" panose="020B0503030403020204" pitchFamily="34" charset="0"/>
              </a:rPr>
              <a:t>Test Scenario 4: </a:t>
            </a:r>
            <a:r>
              <a:rPr lang="en-US" b="0" i="0" dirty="0">
                <a:solidFill>
                  <a:srgbClr val="222222"/>
                </a:solidFill>
                <a:effectLst/>
                <a:latin typeface="Source Sans Pro" panose="020B0503030403020204" pitchFamily="34" charset="0"/>
              </a:rPr>
              <a:t>Check the Payments Functionality</a:t>
            </a:r>
            <a:br>
              <a:rPr lang="en-US" b="0" i="0" dirty="0">
                <a:solidFill>
                  <a:srgbClr val="222222"/>
                </a:solidFill>
                <a:effectLst/>
                <a:latin typeface="Source Sans Pro" panose="020B0503030403020204" pitchFamily="34" charset="0"/>
              </a:rPr>
            </a:br>
            <a:br>
              <a:rPr lang="en-US" dirty="0"/>
            </a:br>
            <a:endParaRPr lang="en-IN" dirty="0"/>
          </a:p>
        </p:txBody>
      </p:sp>
      <p:pic>
        <p:nvPicPr>
          <p:cNvPr id="5122" name="Picture 2" descr="test scenario">
            <a:extLst>
              <a:ext uri="{FF2B5EF4-FFF2-40B4-BE49-F238E27FC236}">
                <a16:creationId xmlns:a16="http://schemas.microsoft.com/office/drawing/2014/main" id="{6D0A2E17-B1BD-F7AA-4CD4-86CC1CF2E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2164238"/>
            <a:ext cx="6264696" cy="3659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126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D3FC-4432-26E7-5D7C-FC6C4F238C7C}"/>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Test Scenario 5: </a:t>
            </a:r>
            <a:r>
              <a:rPr lang="en-US" b="0" i="0" dirty="0">
                <a:solidFill>
                  <a:srgbClr val="222222"/>
                </a:solidFill>
                <a:effectLst/>
                <a:latin typeface="Source Sans Pro" panose="020B0503030403020204" pitchFamily="34" charset="0"/>
              </a:rPr>
              <a:t>Check the Order History</a:t>
            </a:r>
            <a:endParaRPr lang="en-IN" dirty="0"/>
          </a:p>
        </p:txBody>
      </p:sp>
      <p:pic>
        <p:nvPicPr>
          <p:cNvPr id="6146" name="Picture 2" descr="test scenario">
            <a:extLst>
              <a:ext uri="{FF2B5EF4-FFF2-40B4-BE49-F238E27FC236}">
                <a16:creationId xmlns:a16="http://schemas.microsoft.com/office/drawing/2014/main" id="{716B668E-78C5-4137-0DCA-748310E1D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80" y="1556792"/>
            <a:ext cx="9734992"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05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133E-EB6D-E826-526B-304767F27B8E}"/>
              </a:ext>
            </a:extLst>
          </p:cNvPr>
          <p:cNvSpPr>
            <a:spLocks noGrp="1"/>
          </p:cNvSpPr>
          <p:nvPr>
            <p:ph type="title"/>
          </p:nvPr>
        </p:nvSpPr>
        <p:spPr/>
        <p:txBody>
          <a:bodyPr/>
          <a:lstStyle/>
          <a:p>
            <a:r>
              <a:rPr lang="en-IN" dirty="0"/>
              <a:t>Other Scenarios….</a:t>
            </a:r>
          </a:p>
        </p:txBody>
      </p:sp>
      <p:sp>
        <p:nvSpPr>
          <p:cNvPr id="3" name="Subtitle 2">
            <a:extLst>
              <a:ext uri="{FF2B5EF4-FFF2-40B4-BE49-F238E27FC236}">
                <a16:creationId xmlns:a16="http://schemas.microsoft.com/office/drawing/2014/main" id="{74F39D11-8859-0EE4-E108-B94B51113466}"/>
              </a:ext>
            </a:extLst>
          </p:cNvPr>
          <p:cNvSpPr>
            <a:spLocks noGrp="1"/>
          </p:cNvSpPr>
          <p:nvPr>
            <p:ph type="subTitle" idx="1"/>
          </p:nvPr>
        </p:nvSpPr>
        <p:spPr/>
        <p:txBody>
          <a:bodyPr/>
          <a:lstStyle/>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Check Home Page behavior for returning customers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Check Category/Product Pages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Check Customer Service/Contact Pages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Check Daily Deals pages</a:t>
            </a:r>
          </a:p>
          <a:p>
            <a:endParaRPr lang="en-IN" dirty="0"/>
          </a:p>
        </p:txBody>
      </p:sp>
    </p:spTree>
    <p:extLst>
      <p:ext uri="{BB962C8B-B14F-4D97-AF65-F5344CB8AC3E}">
        <p14:creationId xmlns:p14="http://schemas.microsoft.com/office/powerpoint/2010/main" val="16168674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C5F1-0588-BBB5-CCD6-D24840F58DAF}"/>
              </a:ext>
            </a:extLst>
          </p:cNvPr>
          <p:cNvSpPr>
            <a:spLocks noGrp="1"/>
          </p:cNvSpPr>
          <p:nvPr>
            <p:ph type="title"/>
          </p:nvPr>
        </p:nvSpPr>
        <p:spPr/>
        <p:txBody>
          <a:bodyPr/>
          <a:lstStyle/>
          <a:p>
            <a:r>
              <a:rPr lang="en-US" sz="2400" b="1" i="0" dirty="0">
                <a:solidFill>
                  <a:srgbClr val="222222"/>
                </a:solidFill>
                <a:effectLst/>
                <a:latin typeface="Times New Roman" panose="02020603050405020304" pitchFamily="18" charset="0"/>
                <a:cs typeface="Times New Roman" panose="02020603050405020304" pitchFamily="18" charset="0"/>
              </a:rPr>
              <a:t>Example 2:  Test Scenarios for a Banking Site</a:t>
            </a:r>
            <a:br>
              <a:rPr lang="en-US" b="1" i="0" dirty="0">
                <a:solidFill>
                  <a:srgbClr val="222222"/>
                </a:solidFill>
                <a:effectLst/>
                <a:latin typeface="Source Sans Pro" panose="020B0503030403020204" pitchFamily="34" charset="0"/>
              </a:rPr>
            </a:br>
            <a:endParaRPr lang="en-IN" dirty="0"/>
          </a:p>
        </p:txBody>
      </p:sp>
      <p:sp>
        <p:nvSpPr>
          <p:cNvPr id="3" name="Subtitle 2">
            <a:extLst>
              <a:ext uri="{FF2B5EF4-FFF2-40B4-BE49-F238E27FC236}">
                <a16:creationId xmlns:a16="http://schemas.microsoft.com/office/drawing/2014/main" id="{1F281449-A3A9-0688-D7AA-B9985CE805A3}"/>
              </a:ext>
            </a:extLst>
          </p:cNvPr>
          <p:cNvSpPr>
            <a:spLocks noGrp="1"/>
          </p:cNvSpPr>
          <p:nvPr>
            <p:ph type="subTitle" idx="1"/>
          </p:nvPr>
        </p:nvSpPr>
        <p:spPr/>
        <p:txBody>
          <a:bodyPr/>
          <a:lstStyle/>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Test Scenario 1</a:t>
            </a:r>
            <a:r>
              <a:rPr lang="en-US" sz="2400" b="0" i="0" dirty="0">
                <a:solidFill>
                  <a:srgbClr val="222222"/>
                </a:solidFill>
                <a:effectLst/>
                <a:latin typeface="Times New Roman" panose="02020603050405020304" pitchFamily="18" charset="0"/>
                <a:cs typeface="Times New Roman" panose="02020603050405020304" pitchFamily="18" charset="0"/>
              </a:rPr>
              <a:t>: Check the Login and Authentication Functionality</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Test Scenario 2</a:t>
            </a:r>
            <a:r>
              <a:rPr lang="en-US" sz="2400" b="0" i="0" dirty="0">
                <a:solidFill>
                  <a:srgbClr val="222222"/>
                </a:solidFill>
                <a:effectLst/>
                <a:latin typeface="Times New Roman" panose="02020603050405020304" pitchFamily="18" charset="0"/>
                <a:cs typeface="Times New Roman" panose="02020603050405020304" pitchFamily="18" charset="0"/>
              </a:rPr>
              <a:t>: Check Money Transfer can be done</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Test Scenario 3</a:t>
            </a:r>
            <a:r>
              <a:rPr lang="en-US" sz="2400" b="0" i="0" dirty="0">
                <a:solidFill>
                  <a:srgbClr val="222222"/>
                </a:solidFill>
                <a:effectLst/>
                <a:latin typeface="Times New Roman" panose="02020603050405020304" pitchFamily="18" charset="0"/>
                <a:cs typeface="Times New Roman" panose="02020603050405020304" pitchFamily="18" charset="0"/>
              </a:rPr>
              <a:t>: Check Account Statement can be viewed</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Test Scenario 4</a:t>
            </a:r>
            <a:r>
              <a:rPr lang="en-US" sz="2400" b="0" i="0" dirty="0">
                <a:solidFill>
                  <a:srgbClr val="222222"/>
                </a:solidFill>
                <a:effectLst/>
                <a:latin typeface="Times New Roman" panose="02020603050405020304" pitchFamily="18" charset="0"/>
                <a:cs typeface="Times New Roman" panose="02020603050405020304" pitchFamily="18" charset="0"/>
              </a:rPr>
              <a:t>: Check Fixed Deposit/Recurring Deposit can be created</a:t>
            </a:r>
          </a:p>
          <a:p>
            <a:endParaRPr lang="en-IN" dirty="0"/>
          </a:p>
        </p:txBody>
      </p:sp>
    </p:spTree>
    <p:extLst>
      <p:ext uri="{BB962C8B-B14F-4D97-AF65-F5344CB8AC3E}">
        <p14:creationId xmlns:p14="http://schemas.microsoft.com/office/powerpoint/2010/main" val="1141722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EF16-45AA-34EB-500E-C9509013C272}"/>
              </a:ext>
            </a:extLst>
          </p:cNvPr>
          <p:cNvSpPr>
            <a:spLocks noGrp="1"/>
          </p:cNvSpPr>
          <p:nvPr>
            <p:ph type="title"/>
          </p:nvPr>
        </p:nvSpPr>
        <p:spPr>
          <a:xfrm>
            <a:off x="609480" y="273600"/>
            <a:ext cx="9662984" cy="1144800"/>
          </a:xfrm>
        </p:spPr>
        <p:txBody>
          <a:bodyPr/>
          <a:lstStyle/>
          <a:p>
            <a:r>
              <a:rPr lang="en-IN" sz="2400" b="1" i="0" dirty="0">
                <a:solidFill>
                  <a:srgbClr val="222222"/>
                </a:solidFill>
                <a:effectLst/>
                <a:latin typeface="Times New Roman" panose="02020603050405020304" pitchFamily="18" charset="0"/>
                <a:cs typeface="Times New Roman" panose="02020603050405020304" pitchFamily="18" charset="0"/>
              </a:rPr>
              <a:t>Test Scenario Template</a:t>
            </a:r>
            <a:br>
              <a:rPr lang="en-IN" b="1" i="0" dirty="0">
                <a:solidFill>
                  <a:srgbClr val="222222"/>
                </a:solidFill>
                <a:effectLst/>
                <a:latin typeface="Source Sans Pro" panose="020B0503030403020204" pitchFamily="34" charset="0"/>
              </a:rPr>
            </a:br>
            <a:endParaRPr lang="en-IN" dirty="0"/>
          </a:p>
        </p:txBody>
      </p:sp>
      <p:pic>
        <p:nvPicPr>
          <p:cNvPr id="5" name="Picture 4">
            <a:extLst>
              <a:ext uri="{FF2B5EF4-FFF2-40B4-BE49-F238E27FC236}">
                <a16:creationId xmlns:a16="http://schemas.microsoft.com/office/drawing/2014/main" id="{7E959597-3166-6C6E-14C3-BEA945D14992}"/>
              </a:ext>
            </a:extLst>
          </p:cNvPr>
          <p:cNvPicPr>
            <a:picLocks noChangeAspect="1"/>
          </p:cNvPicPr>
          <p:nvPr/>
        </p:nvPicPr>
        <p:blipFill>
          <a:blip r:embed="rId2"/>
          <a:stretch>
            <a:fillRect/>
          </a:stretch>
        </p:blipFill>
        <p:spPr>
          <a:xfrm>
            <a:off x="551384" y="1268760"/>
            <a:ext cx="10297144" cy="4752528"/>
          </a:xfrm>
          <a:prstGeom prst="rect">
            <a:avLst/>
          </a:prstGeom>
        </p:spPr>
      </p:pic>
    </p:spTree>
    <p:extLst>
      <p:ext uri="{BB962C8B-B14F-4D97-AF65-F5344CB8AC3E}">
        <p14:creationId xmlns:p14="http://schemas.microsoft.com/office/powerpoint/2010/main" val="34781040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F4BC-2E81-E423-8F27-88759C19C7CA}"/>
              </a:ext>
            </a:extLst>
          </p:cNvPr>
          <p:cNvSpPr>
            <a:spLocks noGrp="1"/>
          </p:cNvSpPr>
          <p:nvPr>
            <p:ph type="title"/>
          </p:nvPr>
        </p:nvSpPr>
        <p:spPr/>
        <p:txBody>
          <a:bodyPr/>
          <a:lstStyle/>
          <a:p>
            <a:pPr algn="just"/>
            <a:r>
              <a:rPr lang="en-IN" sz="2400" b="0" i="0" dirty="0">
                <a:solidFill>
                  <a:srgbClr val="000000"/>
                </a:solidFill>
                <a:effectLst/>
                <a:latin typeface="Times New Roman" panose="02020603050405020304" pitchFamily="18" charset="0"/>
                <a:cs typeface="Times New Roman" panose="02020603050405020304" pitchFamily="18" charset="0"/>
              </a:rPr>
              <a:t>Methods in Scenario Testing:</a:t>
            </a:r>
          </a:p>
        </p:txBody>
      </p:sp>
      <p:sp>
        <p:nvSpPr>
          <p:cNvPr id="3" name="Subtitle 2">
            <a:extLst>
              <a:ext uri="{FF2B5EF4-FFF2-40B4-BE49-F238E27FC236}">
                <a16:creationId xmlns:a16="http://schemas.microsoft.com/office/drawing/2014/main" id="{7CA12D91-A08A-CD5C-5FDA-AEBF6A63DF1C}"/>
              </a:ext>
            </a:extLst>
          </p:cNvPr>
          <p:cNvSpPr>
            <a:spLocks noGrp="1"/>
          </p:cNvSpPr>
          <p:nvPr>
            <p:ph type="subTitle"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SYSTEM SCENARIOS </a:t>
            </a:r>
          </a:p>
          <a:p>
            <a:pPr algn="just">
              <a:lnSpc>
                <a:spcPct val="150000"/>
              </a:lnSpc>
            </a:pPr>
            <a:r>
              <a:rPr lang="en-US" sz="2000" dirty="0">
                <a:latin typeface="Times New Roman" panose="02020603050405020304" pitchFamily="18" charset="0"/>
                <a:cs typeface="Times New Roman" panose="02020603050405020304" pitchFamily="18" charset="0"/>
              </a:rPr>
              <a:t>USE CASE SCENARIOS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353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0EBB-5316-CA1D-5559-5481BFDADC5B}"/>
              </a:ext>
            </a:extLst>
          </p:cNvPr>
          <p:cNvSpPr>
            <a:spLocks noGrp="1"/>
          </p:cNvSpPr>
          <p:nvPr>
            <p:ph type="title"/>
          </p:nvPr>
        </p:nvSpPr>
        <p:spPr/>
        <p:txBody>
          <a:bodyPr/>
          <a:lstStyle/>
          <a:p>
            <a:pPr algn="just"/>
            <a:r>
              <a:rPr lang="en-IN" sz="2000" b="1" dirty="0">
                <a:latin typeface="Times New Roman" panose="02020603050405020304" pitchFamily="18" charset="0"/>
                <a:cs typeface="Times New Roman" panose="02020603050405020304" pitchFamily="18" charset="0"/>
              </a:rPr>
              <a:t>SYSTEM SCENARIOS</a:t>
            </a:r>
          </a:p>
        </p:txBody>
      </p:sp>
      <p:sp>
        <p:nvSpPr>
          <p:cNvPr id="3" name="Subtitle 2">
            <a:extLst>
              <a:ext uri="{FF2B5EF4-FFF2-40B4-BE49-F238E27FC236}">
                <a16:creationId xmlns:a16="http://schemas.microsoft.com/office/drawing/2014/main" id="{49F13347-8A4B-CAF6-2281-F1FDABBA048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604527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2718-C38A-4793-7A53-E66B20A3F2D2}"/>
              </a:ext>
            </a:extLst>
          </p:cNvPr>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USECASE SCENARIOS</a:t>
            </a:r>
          </a:p>
        </p:txBody>
      </p:sp>
      <p:sp>
        <p:nvSpPr>
          <p:cNvPr id="3" name="Subtitle 2">
            <a:extLst>
              <a:ext uri="{FF2B5EF4-FFF2-40B4-BE49-F238E27FC236}">
                <a16:creationId xmlns:a16="http://schemas.microsoft.com/office/drawing/2014/main" id="{41166F0C-9F0A-1BCD-947B-B2BAA9C50B4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7533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b89007ba23_0_66"/>
          <p:cNvSpPr txBox="1"/>
          <p:nvPr/>
        </p:nvSpPr>
        <p:spPr>
          <a:xfrm>
            <a:off x="258250" y="1640050"/>
            <a:ext cx="9942206" cy="5170616"/>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IN" sz="2400" dirty="0">
                <a:solidFill>
                  <a:srgbClr val="222222"/>
                </a:solidFill>
                <a:highlight>
                  <a:srgbClr val="FFFFFF"/>
                </a:highlight>
                <a:latin typeface="Times New Roman" panose="02020603050405020304" pitchFamily="18" charset="0"/>
                <a:cs typeface="Times New Roman" panose="02020603050405020304" pitchFamily="18" charset="0"/>
              </a:rPr>
              <a:t>Categorized into three parts </a:t>
            </a:r>
            <a:endParaRPr sz="2400" dirty="0">
              <a:solidFill>
                <a:srgbClr val="222222"/>
              </a:solidFill>
              <a:highlight>
                <a:srgbClr val="FFFFFF"/>
              </a:highlight>
              <a:latin typeface="Times New Roman" panose="02020603050405020304" pitchFamily="18" charset="0"/>
              <a:cs typeface="Times New Roman" panose="02020603050405020304" pitchFamily="18" charset="0"/>
            </a:endParaRPr>
          </a:p>
          <a:p>
            <a:pPr marL="914400" lvl="0" indent="-403225" algn="just" rtl="0">
              <a:lnSpc>
                <a:spcPct val="150000"/>
              </a:lnSpc>
              <a:spcBef>
                <a:spcPts val="0"/>
              </a:spcBef>
              <a:spcAft>
                <a:spcPts val="0"/>
              </a:spcAft>
              <a:buClr>
                <a:srgbClr val="222222"/>
              </a:buClr>
              <a:buSzPts val="2750"/>
              <a:buAutoNum type="arabicPeriod"/>
            </a:pPr>
            <a:r>
              <a:rPr lang="en-IN" sz="2400" dirty="0">
                <a:solidFill>
                  <a:srgbClr val="222222"/>
                </a:solidFill>
                <a:highlight>
                  <a:srgbClr val="FFFFFF"/>
                </a:highlight>
                <a:latin typeface="Times New Roman" panose="02020603050405020304" pitchFamily="18" charset="0"/>
                <a:cs typeface="Times New Roman" panose="02020603050405020304" pitchFamily="18" charset="0"/>
              </a:rPr>
              <a:t>White box testing -  that involves testing the functional behaviour of the software application </a:t>
            </a:r>
            <a:endParaRPr sz="2400" dirty="0">
              <a:solidFill>
                <a:srgbClr val="222222"/>
              </a:solidFill>
              <a:highlight>
                <a:srgbClr val="FFFFFF"/>
              </a:highlight>
              <a:latin typeface="Times New Roman" panose="02020603050405020304" pitchFamily="18" charset="0"/>
              <a:cs typeface="Times New Roman" panose="02020603050405020304" pitchFamily="18" charset="0"/>
            </a:endParaRPr>
          </a:p>
          <a:p>
            <a:pPr marL="914400" indent="-403225" algn="just">
              <a:lnSpc>
                <a:spcPct val="150000"/>
              </a:lnSpc>
              <a:buClr>
                <a:srgbClr val="222222"/>
              </a:buClr>
              <a:buSzPts val="2750"/>
              <a:buFont typeface="Arial"/>
              <a:buAutoNum type="arabicPeriod"/>
            </a:pPr>
            <a:r>
              <a:rPr lang="en-US" sz="2400" dirty="0">
                <a:solidFill>
                  <a:srgbClr val="222222"/>
                </a:solidFill>
                <a:highlight>
                  <a:srgbClr val="FFFFFF"/>
                </a:highlight>
                <a:latin typeface="Times New Roman" panose="02020603050405020304" pitchFamily="18" charset="0"/>
                <a:cs typeface="Times New Roman" panose="02020603050405020304" pitchFamily="18" charset="0"/>
              </a:rPr>
              <a:t>Black box testing - that involves testing of user interface along with input and output</a:t>
            </a:r>
          </a:p>
          <a:p>
            <a:pPr marL="914400" indent="-403225" algn="just">
              <a:lnSpc>
                <a:spcPct val="150000"/>
              </a:lnSpc>
              <a:buClr>
                <a:srgbClr val="222222"/>
              </a:buClr>
              <a:buSzPts val="2750"/>
              <a:buFont typeface="Arial"/>
              <a:buAutoNum type="arabicPeriod"/>
            </a:pPr>
            <a:r>
              <a:rPr lang="en-IN" sz="2400" dirty="0">
                <a:solidFill>
                  <a:srgbClr val="222222"/>
                </a:solidFill>
                <a:highlight>
                  <a:srgbClr val="FFFFFF"/>
                </a:highlight>
                <a:latin typeface="Times New Roman" panose="02020603050405020304" pitchFamily="18" charset="0"/>
                <a:cs typeface="Times New Roman" panose="02020603050405020304" pitchFamily="18" charset="0"/>
              </a:rPr>
              <a:t>Gray box testing - that is used to execute test suites, test methods, test cases and performing risk analysis.</a:t>
            </a:r>
          </a:p>
          <a:p>
            <a:pPr marL="914400" indent="-403225" algn="just">
              <a:lnSpc>
                <a:spcPct val="150000"/>
              </a:lnSpc>
              <a:buClr>
                <a:srgbClr val="222222"/>
              </a:buClr>
              <a:buSzPts val="2750"/>
              <a:buFont typeface="Arial"/>
              <a:buAutoNum type="arabicPeriod"/>
            </a:pPr>
            <a:endParaRPr lang="en-US" sz="2400" dirty="0">
              <a:solidFill>
                <a:srgbClr val="222222"/>
              </a:solidFill>
              <a:highlight>
                <a:srgbClr val="FFFFFF"/>
              </a:highlight>
              <a:latin typeface="Times New Roman" panose="02020603050405020304" pitchFamily="18" charset="0"/>
              <a:cs typeface="Times New Roman" panose="02020603050405020304" pitchFamily="18" charset="0"/>
            </a:endParaRPr>
          </a:p>
          <a:p>
            <a:pPr marL="914400" lvl="0" indent="-403225" algn="just" rtl="0">
              <a:lnSpc>
                <a:spcPct val="150000"/>
              </a:lnSpc>
              <a:spcBef>
                <a:spcPts val="0"/>
              </a:spcBef>
              <a:spcAft>
                <a:spcPts val="0"/>
              </a:spcAft>
              <a:buClr>
                <a:srgbClr val="222222"/>
              </a:buClr>
              <a:buSzPts val="2750"/>
              <a:buAutoNum type="arabicPeriod"/>
            </a:pPr>
            <a:endParaRPr sz="2400" dirty="0">
              <a:solidFill>
                <a:srgbClr val="222222"/>
              </a:solidFill>
              <a:highlight>
                <a:srgbClr val="FFFFFF"/>
              </a:highlight>
              <a:latin typeface="Times New Roman" panose="02020603050405020304" pitchFamily="18" charset="0"/>
              <a:cs typeface="Times New Roman" panose="02020603050405020304" pitchFamily="18" charset="0"/>
            </a:endParaRPr>
          </a:p>
        </p:txBody>
      </p:sp>
      <p:sp>
        <p:nvSpPr>
          <p:cNvPr id="132" name="Google Shape;132;gb89007ba23_0_66"/>
          <p:cNvSpPr txBox="1"/>
          <p:nvPr/>
        </p:nvSpPr>
        <p:spPr>
          <a:xfrm>
            <a:off x="358675" y="473450"/>
            <a:ext cx="60114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900" b="1" dirty="0">
                <a:solidFill>
                  <a:schemeClr val="tx1"/>
                </a:solidFill>
                <a:latin typeface="Times New Roman" panose="02020603050405020304" pitchFamily="18" charset="0"/>
                <a:cs typeface="Times New Roman" panose="02020603050405020304" pitchFamily="18" charset="0"/>
              </a:rPr>
              <a:t>Unit Testing Techniques</a:t>
            </a:r>
            <a:endParaRPr sz="29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3D01-748D-09F3-B4F6-92E92997CDE3}"/>
              </a:ext>
            </a:extLst>
          </p:cNvPr>
          <p:cNvSpPr>
            <a:spLocks noGrp="1"/>
          </p:cNvSpPr>
          <p:nvPr>
            <p:ph type="title"/>
          </p:nvPr>
        </p:nvSpPr>
        <p:spPr/>
        <p:txBody>
          <a:bodyPr/>
          <a:lstStyle/>
          <a:p>
            <a:pPr algn="just"/>
            <a:r>
              <a:rPr lang="en-IN" sz="2400" b="1" dirty="0">
                <a:latin typeface="Times New Roman" panose="02020603050405020304" pitchFamily="18" charset="0"/>
                <a:cs typeface="Times New Roman" panose="02020603050405020304" pitchFamily="18" charset="0"/>
              </a:rPr>
              <a:t>WHITE BOX TESTING</a:t>
            </a:r>
          </a:p>
        </p:txBody>
      </p:sp>
      <p:sp>
        <p:nvSpPr>
          <p:cNvPr id="3" name="Subtitle 2">
            <a:extLst>
              <a:ext uri="{FF2B5EF4-FFF2-40B4-BE49-F238E27FC236}">
                <a16:creationId xmlns:a16="http://schemas.microsoft.com/office/drawing/2014/main" id="{E764F3E2-CC84-1BC8-6C4F-750B506B9F61}"/>
              </a:ext>
            </a:extLst>
          </p:cNvPr>
          <p:cNvSpPr>
            <a:spLocks noGrp="1"/>
          </p:cNvSpPr>
          <p:nvPr>
            <p:ph type="subTitle" idx="1"/>
          </p:nvPr>
        </p:nvSpPr>
        <p:spPr/>
        <p:txBody>
          <a:bodyPr/>
          <a:lstStyle/>
          <a:p>
            <a:pPr algn="just">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White box testing techniques analyze the internal structures the used data structures, internal design, code structure and the working of the software rather than just the functionality as in black box testing. </a:t>
            </a:r>
          </a:p>
          <a:p>
            <a:pPr algn="just" fontAlgn="base">
              <a:lnSpc>
                <a:spcPct val="150000"/>
              </a:lnSpc>
            </a:pPr>
            <a:r>
              <a:rPr lang="en-US" sz="2000" b="1" i="0" dirty="0">
                <a:solidFill>
                  <a:srgbClr val="273239"/>
                </a:solidFill>
                <a:effectLst/>
                <a:latin typeface="Times New Roman" panose="02020603050405020304" pitchFamily="18" charset="0"/>
                <a:cs typeface="Times New Roman" panose="02020603050405020304" pitchFamily="18" charset="0"/>
              </a:rPr>
              <a:t>Working process of white box testing:</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lnSpc>
                <a:spcPct val="150000"/>
              </a:lnSpc>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Input:</a:t>
            </a:r>
            <a:r>
              <a:rPr lang="en-US" sz="2000" b="0" i="0" dirty="0">
                <a:solidFill>
                  <a:srgbClr val="273239"/>
                </a:solidFill>
                <a:effectLst/>
                <a:latin typeface="Times New Roman" panose="02020603050405020304" pitchFamily="18" charset="0"/>
                <a:cs typeface="Times New Roman" panose="02020603050405020304" pitchFamily="18" charset="0"/>
              </a:rPr>
              <a:t> Requirements, Functional specifications, design documents, source code.</a:t>
            </a:r>
          </a:p>
          <a:p>
            <a:pPr algn="just" fontAlgn="base">
              <a:lnSpc>
                <a:spcPct val="150000"/>
              </a:lnSpc>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Processing:</a:t>
            </a:r>
            <a:r>
              <a:rPr lang="en-US" sz="2000" b="0" i="0" dirty="0">
                <a:solidFill>
                  <a:srgbClr val="273239"/>
                </a:solidFill>
                <a:effectLst/>
                <a:latin typeface="Times New Roman" panose="02020603050405020304" pitchFamily="18" charset="0"/>
                <a:cs typeface="Times New Roman" panose="02020603050405020304" pitchFamily="18" charset="0"/>
              </a:rPr>
              <a:t> Performing risk analysis for guiding through the entire process.</a:t>
            </a:r>
          </a:p>
          <a:p>
            <a:pPr algn="just" fontAlgn="base">
              <a:lnSpc>
                <a:spcPct val="150000"/>
              </a:lnSpc>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Proper test planning:</a:t>
            </a:r>
            <a:r>
              <a:rPr lang="en-US" sz="2000" b="0" i="0" dirty="0">
                <a:solidFill>
                  <a:srgbClr val="273239"/>
                </a:solidFill>
                <a:effectLst/>
                <a:latin typeface="Times New Roman" panose="02020603050405020304" pitchFamily="18" charset="0"/>
                <a:cs typeface="Times New Roman" panose="02020603050405020304" pitchFamily="18" charset="0"/>
              </a:rPr>
              <a:t> Designing test cases so as to cover entire code. Execute rinse-repeat until error-free software is reached. Also, the results are communicated.</a:t>
            </a:r>
          </a:p>
          <a:p>
            <a:pPr algn="just" fontAlgn="base">
              <a:lnSpc>
                <a:spcPct val="150000"/>
              </a:lnSpc>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Output:</a:t>
            </a:r>
            <a:r>
              <a:rPr lang="en-US" sz="2000" b="0" i="0" dirty="0">
                <a:solidFill>
                  <a:srgbClr val="273239"/>
                </a:solidFill>
                <a:effectLst/>
                <a:latin typeface="Times New Roman" panose="02020603050405020304" pitchFamily="18" charset="0"/>
                <a:cs typeface="Times New Roman" panose="02020603050405020304" pitchFamily="18" charset="0"/>
              </a:rPr>
              <a:t> Preparing final report of the entire testing process.</a:t>
            </a:r>
          </a:p>
          <a:p>
            <a:endParaRPr lang="en-IN" dirty="0"/>
          </a:p>
        </p:txBody>
      </p:sp>
    </p:spTree>
    <p:extLst>
      <p:ext uri="{BB962C8B-B14F-4D97-AF65-F5344CB8AC3E}">
        <p14:creationId xmlns:p14="http://schemas.microsoft.com/office/powerpoint/2010/main" val="303064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7C3A4-5CF0-D4C7-C109-FBD11B70D7AC}"/>
              </a:ext>
            </a:extLst>
          </p:cNvPr>
          <p:cNvSpPr>
            <a:spLocks noGrp="1"/>
          </p:cNvSpPr>
          <p:nvPr>
            <p:ph type="title"/>
          </p:nvPr>
        </p:nvSpPr>
        <p:spPr>
          <a:xfrm>
            <a:off x="479376" y="273600"/>
            <a:ext cx="11102544" cy="1144800"/>
          </a:xfrm>
        </p:spPr>
        <p:txBody>
          <a:bodyPr/>
          <a:lstStyle/>
          <a:p>
            <a:r>
              <a:rPr lang="en-US" sz="2800" b="1" dirty="0">
                <a:latin typeface="Times New Roman" panose="02020603050405020304" pitchFamily="18" charset="0"/>
                <a:cs typeface="Times New Roman" panose="02020603050405020304" pitchFamily="18" charset="0"/>
              </a:rPr>
              <a:t>White Box Testing Techniques</a:t>
            </a:r>
            <a:endParaRPr lang="en-IN"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ACABCD-779B-16CB-A327-E6042189120D}"/>
              </a:ext>
            </a:extLst>
          </p:cNvPr>
          <p:cNvSpPr>
            <a:spLocks noGrp="1"/>
          </p:cNvSpPr>
          <p:nvPr>
            <p:ph type="subTitle" idx="1"/>
          </p:nvPr>
        </p:nvSpPr>
        <p:spPr>
          <a:xfrm>
            <a:off x="609480" y="1604520"/>
            <a:ext cx="9951016" cy="4704800"/>
          </a:xfrm>
        </p:spPr>
        <p:txBody>
          <a:bodyPr/>
          <a:lstStyle/>
          <a:p>
            <a:pPr marL="403225" marR="0" lvl="0" indent="-342900" algn="just" rtl="0">
              <a:lnSpc>
                <a:spcPct val="150000"/>
              </a:lnSpc>
              <a:spcBef>
                <a:spcPts val="0"/>
              </a:spcBef>
              <a:spcAft>
                <a:spcPts val="0"/>
              </a:spcAft>
              <a:buClr>
                <a:srgbClr val="222222"/>
              </a:buClr>
              <a:buSzPts val="2650"/>
              <a:buFont typeface="Arial" panose="020B0604020202020204" pitchFamily="34" charset="0"/>
              <a:buChar char="•"/>
            </a:pPr>
            <a:r>
              <a:rPr lang="en-US" sz="2400" dirty="0">
                <a:solidFill>
                  <a:srgbClr val="222222"/>
                </a:solidFill>
                <a:highlight>
                  <a:srgbClr val="FFFFFF"/>
                </a:highlight>
                <a:latin typeface="Times New Roman" panose="02020603050405020304" pitchFamily="18" charset="0"/>
                <a:cs typeface="Times New Roman" panose="02020603050405020304" pitchFamily="18" charset="0"/>
              </a:rPr>
              <a:t>Techniques, Inspections, Coverage,  complexity</a:t>
            </a:r>
          </a:p>
          <a:p>
            <a:pPr marL="403225" marR="0" lvl="0" indent="-342900" algn="just" rtl="0">
              <a:lnSpc>
                <a:spcPct val="150000"/>
              </a:lnSpc>
              <a:spcBef>
                <a:spcPts val="0"/>
              </a:spcBef>
              <a:spcAft>
                <a:spcPts val="0"/>
              </a:spcAft>
              <a:buClr>
                <a:srgbClr val="222222"/>
              </a:buClr>
              <a:buSzPts val="2650"/>
              <a:buFont typeface="Arial" panose="020B0604020202020204" pitchFamily="34" charset="0"/>
              <a:buChar char="•"/>
            </a:pPr>
            <a:r>
              <a:rPr lang="en-US" sz="2400" dirty="0">
                <a:solidFill>
                  <a:srgbClr val="222222"/>
                </a:solidFill>
                <a:highlight>
                  <a:srgbClr val="FFFFFF"/>
                </a:highlight>
                <a:latin typeface="Times New Roman" panose="02020603050405020304" pitchFamily="18" charset="0"/>
                <a:cs typeface="Times New Roman" panose="02020603050405020304" pitchFamily="18" charset="0"/>
              </a:rPr>
              <a:t>Tools</a:t>
            </a:r>
          </a:p>
          <a:p>
            <a:pPr lvl="1" algn="just">
              <a:lnSpc>
                <a:spcPct val="150000"/>
              </a:lnSpc>
            </a:pPr>
            <a:r>
              <a:rPr lang="en-US" sz="2400" dirty="0">
                <a:latin typeface="Times New Roman" panose="02020603050405020304" pitchFamily="18" charset="0"/>
                <a:cs typeface="Times New Roman" panose="02020603050405020304" pitchFamily="18" charset="0"/>
              </a:rPr>
              <a:t>Static Testing</a:t>
            </a:r>
          </a:p>
          <a:p>
            <a:pPr marL="971550" lvl="1" indent="-28575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Static Testing by Humans</a:t>
            </a:r>
          </a:p>
          <a:p>
            <a:pPr marL="971550" lvl="1" indent="-28575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Static Analysis Tools</a:t>
            </a:r>
          </a:p>
          <a:p>
            <a:pPr lvl="1" algn="just">
              <a:lnSpc>
                <a:spcPct val="150000"/>
              </a:lnSpc>
            </a:pPr>
            <a:r>
              <a:rPr lang="en-US" sz="2400" dirty="0">
                <a:latin typeface="Times New Roman" panose="02020603050405020304" pitchFamily="18" charset="0"/>
                <a:cs typeface="Times New Roman" panose="02020603050405020304" pitchFamily="18" charset="0"/>
              </a:rPr>
              <a:t>Structural Testing</a:t>
            </a:r>
          </a:p>
          <a:p>
            <a:pPr marL="971550" lvl="1"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Code Coverage Testing</a:t>
            </a:r>
          </a:p>
          <a:p>
            <a:pPr marL="971550" lvl="1"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Code Complexity Testing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0368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99DB43EBD48814CB1CAE219D9548008" ma:contentTypeVersion="6" ma:contentTypeDescription="Create a new document." ma:contentTypeScope="" ma:versionID="181f365f1a6a95578371c44010ab8bb8">
  <xsd:schema xmlns:xsd="http://www.w3.org/2001/XMLSchema" xmlns:xs="http://www.w3.org/2001/XMLSchema" xmlns:p="http://schemas.microsoft.com/office/2006/metadata/properties" xmlns:ns2="95a8540d-47b6-46b0-88cd-f3821ba9ddb7" xmlns:ns3="f5be9d30-6dba-4cdb-8817-7e236c473971" targetNamespace="http://schemas.microsoft.com/office/2006/metadata/properties" ma:root="true" ma:fieldsID="20dac807de7af44ac5bc17c88a9912e1" ns2:_="" ns3:_="">
    <xsd:import namespace="95a8540d-47b6-46b0-88cd-f3821ba9ddb7"/>
    <xsd:import namespace="f5be9d30-6dba-4cdb-8817-7e236c4739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a8540d-47b6-46b0-88cd-f3821ba9d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5be9d30-6dba-4cdb-8817-7e236c47397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7C4E6F-39F1-48A0-B25F-6B1E6E842E6B}">
  <ds:schemaRefs>
    <ds:schemaRef ds:uri="http://schemas.microsoft.com/sharepoint/v3/contenttype/forms"/>
  </ds:schemaRefs>
</ds:datastoreItem>
</file>

<file path=customXml/itemProps2.xml><?xml version="1.0" encoding="utf-8"?>
<ds:datastoreItem xmlns:ds="http://schemas.openxmlformats.org/officeDocument/2006/customXml" ds:itemID="{1C1F0F67-0865-4799-BFE8-ADCC81C7B1B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BB939E3-EA65-418E-98F6-2CD2935A94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a8540d-47b6-46b0-88cd-f3821ba9ddb7"/>
    <ds:schemaRef ds:uri="f5be9d30-6dba-4cdb-8817-7e236c4739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4943</TotalTime>
  <Words>3474</Words>
  <Application>Microsoft Office PowerPoint</Application>
  <PresentationFormat>Widescreen</PresentationFormat>
  <Paragraphs>368</Paragraphs>
  <Slides>67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Calibri</vt:lpstr>
      <vt:lpstr>inter-bold</vt:lpstr>
      <vt:lpstr>inter-regular</vt:lpstr>
      <vt:lpstr>Source Sans Pro</vt:lpstr>
      <vt:lpstr>Times New Roman</vt:lpstr>
      <vt:lpstr>urw-din</vt:lpstr>
      <vt:lpstr>Wingdings</vt:lpstr>
      <vt:lpstr>Office Theme</vt:lpstr>
      <vt:lpstr>PowerPoint Presentation</vt:lpstr>
      <vt:lpstr>MODULE 2:  UNIT and INTEGRATION TESTING</vt:lpstr>
      <vt:lpstr>PowerPoint Presentation</vt:lpstr>
      <vt:lpstr>PowerPoint Presentation</vt:lpstr>
      <vt:lpstr>PowerPoint Presentation</vt:lpstr>
      <vt:lpstr>Unit Testing Tools </vt:lpstr>
      <vt:lpstr>PowerPoint Presentation</vt:lpstr>
      <vt:lpstr>WHITE BOX TESTING</vt:lpstr>
      <vt:lpstr>White Box Testing Techniques</vt:lpstr>
      <vt:lpstr>White Box Testing</vt:lpstr>
      <vt:lpstr>White Box Testing-Static Testing</vt:lpstr>
      <vt:lpstr>Static Testing</vt:lpstr>
      <vt:lpstr>Desk Checking of the Code </vt:lpstr>
      <vt:lpstr>Code Walkthrough</vt:lpstr>
      <vt:lpstr>Code Inspection-Fagan Inspection</vt:lpstr>
      <vt:lpstr>PowerPoint Presentation</vt:lpstr>
      <vt:lpstr>Static Analysis Tools </vt:lpstr>
      <vt:lpstr>PowerPoint Presentation</vt:lpstr>
      <vt:lpstr>PowerPoint Presentation</vt:lpstr>
      <vt:lpstr>PowerPoint Presentation</vt:lpstr>
      <vt:lpstr>PowerPoint Presentation</vt:lpstr>
      <vt:lpstr>PowerPoint Presentation</vt:lpstr>
      <vt:lpstr>STRUCTURAL TESTING</vt:lpstr>
      <vt:lpstr>CODE COVERAGE TESTING-TYPES</vt:lpstr>
      <vt:lpstr>Code Coverage Testing</vt:lpstr>
      <vt:lpstr>Statement Coverage</vt:lpstr>
      <vt:lpstr>Source Code Structure</vt:lpstr>
      <vt:lpstr>PowerPoint Presentation</vt:lpstr>
      <vt:lpstr>PowerPoint Presentation</vt:lpstr>
      <vt:lpstr>Scenario 2 :         If A = -2, B = -7</vt:lpstr>
      <vt:lpstr>PowerPoint Presentation</vt:lpstr>
      <vt:lpstr>Path Coverage</vt:lpstr>
      <vt:lpstr>PowerPoint Presentation</vt:lpstr>
      <vt:lpstr>PowerPoint Presentation</vt:lpstr>
      <vt:lpstr>Path Coverage</vt:lpstr>
      <vt:lpstr>Conditional Coverage</vt:lpstr>
      <vt:lpstr>PowerPoint Presentation</vt:lpstr>
      <vt:lpstr>Function Coverage</vt:lpstr>
      <vt:lpstr>CODE COMPLEXITY TESTING</vt:lpstr>
      <vt:lpstr>CODE COMPLEXITY TESTING</vt:lpstr>
      <vt:lpstr>CODE COMPLEXITY TESTING</vt:lpstr>
      <vt:lpstr>PowerPoint Presentation</vt:lpstr>
      <vt:lpstr>PowerPoint Presentation</vt:lpstr>
      <vt:lpstr>PowerPoint Presentation</vt:lpstr>
      <vt:lpstr>PowerPoint Presentation</vt:lpstr>
      <vt:lpstr>INTEGRATION TESTING</vt:lpstr>
      <vt:lpstr>INTEGRATION TESTING</vt:lpstr>
      <vt:lpstr>INTEGRATION TESTING-GMAIL :</vt:lpstr>
      <vt:lpstr>TOP DOWN INTEGRATION</vt:lpstr>
      <vt:lpstr>BOTTOM UP INTEGRATION</vt:lpstr>
      <vt:lpstr>BIDIRECTIONAL INTEGRATION</vt:lpstr>
      <vt:lpstr>PowerPoint Presentation</vt:lpstr>
      <vt:lpstr>PowerPoint Presentation</vt:lpstr>
      <vt:lpstr>WHAT IS SCENARIO TESTING ?</vt:lpstr>
      <vt:lpstr>Why create Test Scenarios? </vt:lpstr>
      <vt:lpstr>How to Write Test Scenarios </vt:lpstr>
      <vt:lpstr>Example 1: Test Scenario for eCommerce Application</vt:lpstr>
      <vt:lpstr>Test Scenario 2: Check the Search Functionality</vt:lpstr>
      <vt:lpstr>Test Scenario 3: Check the Product Description Page </vt:lpstr>
      <vt:lpstr>Test Scenario 4: Check the Payments Functionality  </vt:lpstr>
      <vt:lpstr>Test Scenario 5: Check the Order History</vt:lpstr>
      <vt:lpstr>Other Scenarios….</vt:lpstr>
      <vt:lpstr>Example 2:  Test Scenarios for a Banking Site </vt:lpstr>
      <vt:lpstr>Test Scenario Template </vt:lpstr>
      <vt:lpstr>Methods in Scenario Testing:</vt:lpstr>
      <vt:lpstr>SYSTEM SCENARIOS</vt:lpstr>
      <vt:lpstr>USECASE SCENARIOS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Krishna Venkataram</dc:creator>
  <cp:lastModifiedBy>sagarika chavan</cp:lastModifiedBy>
  <cp:revision>152</cp:revision>
  <dcterms:created xsi:type="dcterms:W3CDTF">2020-08-09T05:55:29Z</dcterms:created>
  <dcterms:modified xsi:type="dcterms:W3CDTF">2022-11-23T13:35:18Z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2020-07-08T00:00:00Z</vt:filetime>
  </property>
  <property fmtid="{D5CDD505-2E9C-101B-9397-08002B2CF9AE}" pid="4" name="Creator">
    <vt:lpwstr>Acrobat PDFMaker 10.1 for PowerPoint</vt:lpwstr>
  </property>
  <property fmtid="{D5CDD505-2E9C-101B-9397-08002B2CF9AE}" pid="5" name="HyperlinksChanged">
    <vt:bool>false</vt:bool>
  </property>
  <property fmtid="{D5CDD505-2E9C-101B-9397-08002B2CF9AE}" pid="6" name="LastSaved">
    <vt:filetime>2020-08-09T00:00:00Z</vt:filetime>
  </property>
  <property fmtid="{D5CDD505-2E9C-101B-9397-08002B2CF9AE}" pid="7"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ContentTypeId">
    <vt:lpwstr>0x010100B99DB43EBD48814CB1CAE219D9548008</vt:lpwstr>
  </property>
</Properties>
</file>