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88"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Tz9sG3mUnAnGIkPms3uDpiRW4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892" autoAdjust="0"/>
  </p:normalViewPr>
  <p:slideViewPr>
    <p:cSldViewPr>
      <p:cViewPr varScale="1">
        <p:scale>
          <a:sx n="58" d="100"/>
          <a:sy n="58" d="100"/>
        </p:scale>
        <p:origin x="1618"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9bbe096c1_0_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b9bbe096c1_0_1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9bbe096c1_0_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b9bbe096c1_0_1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dirty="0" err="1"/>
              <a:t>Cyclomatic</a:t>
            </a:r>
            <a:r>
              <a:rPr lang="en-IN" dirty="0"/>
              <a:t> complexity is a software metric used to indicate the complexity of a program. </a:t>
            </a:r>
          </a:p>
          <a:p>
            <a:pPr marL="0" lvl="0" indent="0" algn="l" rtl="0">
              <a:lnSpc>
                <a:spcPct val="100000"/>
              </a:lnSpc>
              <a:spcBef>
                <a:spcPts val="0"/>
              </a:spcBef>
              <a:spcAft>
                <a:spcPts val="0"/>
              </a:spcAft>
              <a:buSzPts val="1100"/>
              <a:buNone/>
            </a:pPr>
            <a:r>
              <a:rPr lang="en-IN" dirty="0"/>
              <a:t>It is a quantitative measure of the number of linearly independent paths through a </a:t>
            </a:r>
          </a:p>
          <a:p>
            <a:pPr marL="0" lvl="0" indent="0" algn="l" rtl="0">
              <a:lnSpc>
                <a:spcPct val="100000"/>
              </a:lnSpc>
              <a:spcBef>
                <a:spcPts val="0"/>
              </a:spcBef>
              <a:spcAft>
                <a:spcPts val="0"/>
              </a:spcAft>
              <a:buSzPts val="1100"/>
              <a:buNone/>
            </a:pPr>
            <a:r>
              <a:rPr lang="en-IN" dirty="0"/>
              <a:t>program's source code. It was developed by Thomas J. McCabe, Sr. in 1976.</a:t>
            </a:r>
          </a:p>
          <a:p>
            <a:pPr marL="0" lvl="0" indent="0" algn="l" rtl="0">
              <a:lnSpc>
                <a:spcPct val="100000"/>
              </a:lnSpc>
              <a:spcBef>
                <a:spcPts val="0"/>
              </a:spcBef>
              <a:spcAft>
                <a:spcPts val="0"/>
              </a:spcAft>
              <a:buSzPts val="1100"/>
              <a:buNone/>
            </a:pPr>
            <a:r>
              <a:rPr lang="en-IN" sz="1100" b="0" i="0" u="none" strike="noStrike" cap="none" dirty="0">
                <a:solidFill>
                  <a:srgbClr val="000000"/>
                </a:solidFill>
                <a:latin typeface="Arial"/>
                <a:ea typeface="Arial"/>
                <a:cs typeface="Arial"/>
                <a:sym typeface="Arial"/>
              </a:rPr>
              <a:t>Independent path is defined as a path that has at least one edge which has not been traversed before in any other paths.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9bbe096c1_0_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b9bbe096c1_0_3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9bbe096c1_0_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b9bbe096c1_0_3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9d5a21ac6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b9d5a21ac6_0_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9d5a21ac6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b9d5a21ac6_0_1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9d5a21ac6_0_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b9d5a21ac6_0_1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9d5a21ac6_0_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b9d5a21ac6_0_2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9d5a21ac6_0_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b9d5a21ac6_0_3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9d5a21ac6_1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b9d5a21ac6_1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99d3bee21_0_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b99d3bee21_0_6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9d5a21ac6_1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9d5a21ac6_1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9d5a21ac6_1_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9d5a21ac6_1_1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9d5a21ac6_1_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9d5a21ac6_1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9d5a21ac6_1_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9d5a21ac6_1_1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9d5a21ac6_1_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9d5a21ac6_1_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9d5a21ac6_1_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9d5a21ac6_1_2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9d5a21ac6_1_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9d5a21ac6_1_3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9d5a21ac6_1_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9d5a21ac6_1_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9d5a21ac6_1_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9d5a21ac6_1_4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9d5a21ac6_1_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9d5a21ac6_1_4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d7dc4642f8092c5_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d7dc4642f8092c5_1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9d5a21ac6_1_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9d5a21ac6_1_4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9d5a21ac6_1_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9d5a21ac6_1_5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9bbe096c1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b9bbe096c1_0_1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7d30ab385_0_5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b7d30ab385_0_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7dc4642f8092c5_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7dc4642f8092c5_1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d7dc4642f8092c5_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d7dc4642f8092c5_2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d7dc4642f8092c5_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d7dc4642f8092c5_3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0" i="0" u="none" strike="noStrike" cap="none" dirty="0">
                <a:solidFill>
                  <a:srgbClr val="000000"/>
                </a:solidFill>
                <a:latin typeface="Arial"/>
                <a:ea typeface="Arial"/>
                <a:cs typeface="Arial"/>
                <a:sym typeface="Arial"/>
              </a:rPr>
              <a:t>A Fagan inspection is a process of trying to find defects in documents during various phases of the software development process. It is named after Michael Fagan, who is credited as being the inventor of formal software inspections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9bbe096c1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b9bbe096c1_0_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d7dc4642f8092c5_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d7dc4642f8092c5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99d3bee21_0_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b99d3bee21_0_5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oftwaretestinghelp.com/tools/top-40-static-code-analysis-tool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cyclomatic-complexity.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a:solidFill>
                <a:srgbClr val="C55A11"/>
              </a:solidFill>
              <a:latin typeface="Calibri"/>
              <a:ea typeface="Calibri"/>
              <a:cs typeface="Calibri"/>
              <a:sym typeface="Calibri"/>
            </a:endParaRPr>
          </a:p>
          <a:p>
            <a:pPr marL="12600" lvl="0">
              <a:buSzPts val="2500"/>
            </a:pPr>
            <a:r>
              <a:rPr lang="en-IN" sz="2500" b="1" dirty="0">
                <a:solidFill>
                  <a:srgbClr val="C55A11"/>
                </a:solidFill>
                <a:latin typeface="Calibri"/>
                <a:ea typeface="Calibri"/>
                <a:cs typeface="Calibri"/>
                <a:sym typeface="Calibri"/>
              </a:rPr>
              <a:t>UE18CS400SB</a:t>
            </a:r>
            <a:endParaRPr sz="2500" b="1" i="0" u="none" strike="noStrike" cap="none">
              <a:solidFill>
                <a:srgbClr val="C55A11"/>
              </a:solidFill>
              <a:latin typeface="Calibri"/>
              <a:ea typeface="Calibri"/>
              <a:cs typeface="Calibri"/>
              <a:sym typeface="Calibri"/>
            </a:endParaRPr>
          </a:p>
        </p:txBody>
      </p:sp>
      <p:sp>
        <p:nvSpPr>
          <p:cNvPr id="63" name="Google Shape;63;p1"/>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dirty="0">
                <a:latin typeface="Calibri"/>
                <a:ea typeface="Calibri"/>
                <a:cs typeface="Calibri"/>
                <a:sym typeface="Calibri"/>
              </a:rPr>
              <a:t>Prof. </a:t>
            </a:r>
            <a:r>
              <a:rPr lang="en-IN" sz="2400" dirty="0" err="1">
                <a:latin typeface="Calibri"/>
                <a:ea typeface="Calibri"/>
                <a:cs typeface="Calibri"/>
                <a:sym typeface="Calibri"/>
              </a:rPr>
              <a:t>Venkatesh</a:t>
            </a:r>
            <a:r>
              <a:rPr lang="en-IN" sz="2400" dirty="0">
                <a:latin typeface="Calibri"/>
                <a:ea typeface="Calibri"/>
                <a:cs typeface="Calibri"/>
                <a:sym typeface="Calibri"/>
              </a:rPr>
              <a:t> Prasad</a:t>
            </a:r>
            <a:endParaRPr lang="en-IN" sz="1800" dirty="0"/>
          </a:p>
          <a:p>
            <a:pPr marL="12600" lvl="0"/>
            <a:r>
              <a:rPr lang="en-IN" sz="2400" dirty="0">
                <a:latin typeface="Calibri"/>
                <a:ea typeface="Calibri"/>
                <a:cs typeface="Calibri"/>
                <a:sym typeface="Calibri"/>
              </a:rPr>
              <a:t>venkateshprasad@pes.edu</a:t>
            </a:r>
            <a:endParaRPr sz="1800" b="0" i="0" u="none" strike="noStrike" cap="none">
              <a:solidFill>
                <a:srgbClr val="000000"/>
              </a:solidFill>
              <a:latin typeface="Arial"/>
              <a:ea typeface="Arial"/>
              <a:cs typeface="Arial"/>
              <a:sym typeface="Arial"/>
            </a:endParaRPr>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a:t>
            </a:r>
            <a:endParaRPr sz="1800" b="0" i="0" u="none" strike="noStrike" cap="none">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b9bbe096c1_0_17"/>
          <p:cNvSpPr txBox="1"/>
          <p:nvPr/>
        </p:nvSpPr>
        <p:spPr>
          <a:xfrm>
            <a:off x="373300" y="438200"/>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Tools usage for static analysis</a:t>
            </a:r>
            <a:endParaRPr sz="3500" b="1" i="0" u="none" strike="noStrike" cap="none">
              <a:solidFill>
                <a:srgbClr val="0000FF"/>
              </a:solidFill>
              <a:latin typeface="Arial"/>
              <a:ea typeface="Arial"/>
              <a:cs typeface="Arial"/>
              <a:sym typeface="Arial"/>
            </a:endParaRPr>
          </a:p>
        </p:txBody>
      </p:sp>
      <p:sp>
        <p:nvSpPr>
          <p:cNvPr id="125" name="Google Shape;125;gb9bbe096c1_0_17"/>
          <p:cNvSpPr txBox="1"/>
          <p:nvPr/>
        </p:nvSpPr>
        <p:spPr>
          <a:xfrm>
            <a:off x="487800" y="1262550"/>
            <a:ext cx="10037356" cy="5309722"/>
          </a:xfrm>
          <a:prstGeom prst="rect">
            <a:avLst/>
          </a:prstGeom>
          <a:noFill/>
          <a:ln>
            <a:noFill/>
          </a:ln>
        </p:spPr>
        <p:txBody>
          <a:bodyPr spcFirstLastPara="1" wrap="square" lIns="91425" tIns="91425" rIns="91425" bIns="91425" anchor="t" anchorCtr="0">
            <a:noAutofit/>
          </a:bodyPr>
          <a:lstStyle/>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Whether there are unreachable codes</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Variables declared but not used</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Mismatch in definition and assignment of values to variables</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Illegal or error-prone type-casting of variables</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Use of non-portable or architecture-dependent programming constructs</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Memory allocated but not having corresponding statements for freeing up memory</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For calculation of </a:t>
            </a:r>
            <a:r>
              <a:rPr lang="en-IN" sz="2400" b="1" dirty="0" err="1">
                <a:solidFill>
                  <a:srgbClr val="222222"/>
                </a:solidFill>
                <a:highlight>
                  <a:srgbClr val="FFFFFF"/>
                </a:highlight>
                <a:latin typeface="Calibri" pitchFamily="34" charset="0"/>
                <a:cs typeface="Calibri" pitchFamily="34" charset="0"/>
              </a:rPr>
              <a:t>cyclomatic</a:t>
            </a:r>
            <a:r>
              <a:rPr lang="en-IN" sz="2400" b="1" dirty="0">
                <a:solidFill>
                  <a:srgbClr val="222222"/>
                </a:solidFill>
                <a:highlight>
                  <a:srgbClr val="FFFFFF"/>
                </a:highlight>
                <a:latin typeface="Calibri" pitchFamily="34" charset="0"/>
                <a:cs typeface="Calibri" pitchFamily="34" charset="0"/>
              </a:rPr>
              <a:t> complexity</a:t>
            </a:r>
            <a:endParaRPr sz="2400" b="1">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As an extension of compilers (lint, compiler flag driven checking…)</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Coding standards adherence</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Variable naming, indentation, in-line documentation……</a:t>
            </a:r>
            <a:endParaRPr sz="2400">
              <a:solidFill>
                <a:srgbClr val="222222"/>
              </a:solidFill>
              <a:highlight>
                <a:srgbClr val="FFFFFF"/>
              </a:highlight>
              <a:latin typeface="Calibri" pitchFamily="34" charset="0"/>
              <a:cs typeface="Calibri" pitchFamily="34" charset="0"/>
            </a:endParaRPr>
          </a:p>
          <a:p>
            <a:pPr marL="457200" marR="0" lvl="0" indent="-371475" algn="just" rtl="0">
              <a:lnSpc>
                <a:spcPct val="100000"/>
              </a:lnSpc>
              <a:spcBef>
                <a:spcPts val="0"/>
              </a:spcBef>
              <a:spcAft>
                <a:spcPts val="0"/>
              </a:spcAft>
              <a:buClr>
                <a:srgbClr val="222222"/>
              </a:buClr>
              <a:buSzPts val="2250"/>
              <a:buChar char="●"/>
            </a:pPr>
            <a:r>
              <a:rPr lang="en-IN" sz="2400" dirty="0">
                <a:solidFill>
                  <a:srgbClr val="222222"/>
                </a:solidFill>
                <a:highlight>
                  <a:srgbClr val="FFFFFF"/>
                </a:highlight>
                <a:latin typeface="Calibri" pitchFamily="34" charset="0"/>
                <a:cs typeface="Calibri" pitchFamily="34" charset="0"/>
              </a:rPr>
              <a:t>Best practice violations – Hard </a:t>
            </a:r>
            <a:r>
              <a:rPr lang="en-IN" sz="2400" dirty="0" err="1">
                <a:solidFill>
                  <a:srgbClr val="222222"/>
                </a:solidFill>
                <a:highlight>
                  <a:srgbClr val="FFFFFF"/>
                </a:highlight>
                <a:latin typeface="Calibri" pitchFamily="34" charset="0"/>
                <a:cs typeface="Calibri" pitchFamily="34" charset="0"/>
              </a:rPr>
              <a:t>codings</a:t>
            </a:r>
            <a:r>
              <a:rPr lang="en-IN" sz="2400" dirty="0">
                <a:solidFill>
                  <a:srgbClr val="222222"/>
                </a:solidFill>
                <a:highlight>
                  <a:srgbClr val="FFFFFF"/>
                </a:highlight>
                <a:latin typeface="Calibri" pitchFamily="34" charset="0"/>
                <a:cs typeface="Calibri" pitchFamily="34" charset="0"/>
              </a:rPr>
              <a:t>…</a:t>
            </a:r>
          </a:p>
          <a:p>
            <a:pPr marL="457200" marR="0" lvl="0" indent="-371475" algn="just" rtl="0">
              <a:lnSpc>
                <a:spcPct val="100000"/>
              </a:lnSpc>
              <a:spcBef>
                <a:spcPts val="0"/>
              </a:spcBef>
              <a:spcAft>
                <a:spcPts val="0"/>
              </a:spcAft>
              <a:buClr>
                <a:srgbClr val="222222"/>
              </a:buClr>
              <a:buSzPts val="2250"/>
              <a:buChar char="●"/>
            </a:pPr>
            <a:endParaRPr lang="en-IN" sz="2250" dirty="0">
              <a:solidFill>
                <a:srgbClr val="222222"/>
              </a:solidFill>
              <a:highlight>
                <a:srgbClr val="FFFFFF"/>
              </a:highlight>
            </a:endParaRPr>
          </a:p>
          <a:p>
            <a:pPr marL="457200" lvl="0" indent="-371475" algn="just">
              <a:buClr>
                <a:srgbClr val="222222"/>
              </a:buClr>
              <a:buSzPts val="2250"/>
            </a:pPr>
            <a:r>
              <a:rPr lang="en-IN" sz="2250" b="1" dirty="0">
                <a:solidFill>
                  <a:srgbClr val="0070C0"/>
                </a:solidFill>
                <a:highlight>
                  <a:srgbClr val="FFFFFF"/>
                </a:highlight>
                <a:hlinkClick r:id="rId3"/>
              </a:rPr>
              <a:t>https://www.softwaretestinghelp.com/tools/top-40-static-code-analysis-tools/</a:t>
            </a:r>
            <a:endParaRPr lang="en-IN" sz="2250" b="1" dirty="0">
              <a:solidFill>
                <a:srgbClr val="0070C0"/>
              </a:solidFill>
              <a:highlight>
                <a:srgbClr val="FFFFFF"/>
              </a:highlight>
            </a:endParaRPr>
          </a:p>
          <a:p>
            <a:pPr marL="457200" lvl="0" indent="-371475" algn="just">
              <a:buClr>
                <a:srgbClr val="222222"/>
              </a:buClr>
              <a:buSzPts val="2250"/>
            </a:pPr>
            <a:endParaRPr sz="2250" b="1">
              <a:solidFill>
                <a:srgbClr val="0070C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b9bbe096c1_0_17"/>
          <p:cNvSpPr txBox="1"/>
          <p:nvPr/>
        </p:nvSpPr>
        <p:spPr>
          <a:xfrm>
            <a:off x="373300" y="438200"/>
            <a:ext cx="8595300" cy="824400"/>
          </a:xfrm>
          <a:prstGeom prst="rect">
            <a:avLst/>
          </a:prstGeom>
          <a:noFill/>
          <a:ln>
            <a:noFill/>
          </a:ln>
        </p:spPr>
        <p:txBody>
          <a:bodyPr spcFirstLastPara="1" wrap="square" lIns="91425" tIns="91425" rIns="91425" bIns="91425" anchor="t" anchorCtr="0">
            <a:noAutofit/>
          </a:bodyPr>
          <a:lstStyle/>
          <a:p>
            <a:r>
              <a:rPr lang="en-IN" sz="3600" b="1" dirty="0">
                <a:solidFill>
                  <a:srgbClr val="002060"/>
                </a:solidFill>
              </a:rPr>
              <a:t>Uses of </a:t>
            </a:r>
            <a:r>
              <a:rPr lang="en-IN" sz="3600" b="1" dirty="0" err="1">
                <a:solidFill>
                  <a:srgbClr val="002060"/>
                </a:solidFill>
              </a:rPr>
              <a:t>Cyclomatic</a:t>
            </a:r>
            <a:r>
              <a:rPr lang="en-IN" sz="3600" b="1" dirty="0">
                <a:solidFill>
                  <a:srgbClr val="002060"/>
                </a:solidFill>
              </a:rPr>
              <a:t> Complexity</a:t>
            </a:r>
          </a:p>
        </p:txBody>
      </p:sp>
      <p:sp>
        <p:nvSpPr>
          <p:cNvPr id="4" name="Rectangle 3"/>
          <p:cNvSpPr/>
          <p:nvPr/>
        </p:nvSpPr>
        <p:spPr>
          <a:xfrm>
            <a:off x="380960" y="1500174"/>
            <a:ext cx="9358378" cy="2123658"/>
          </a:xfrm>
          <a:prstGeom prst="rect">
            <a:avLst/>
          </a:prstGeom>
        </p:spPr>
        <p:txBody>
          <a:bodyPr wrap="square">
            <a:spAutoFit/>
          </a:bodyPr>
          <a:lstStyle/>
          <a:p>
            <a:pPr>
              <a:buFont typeface="Wingdings" pitchFamily="2" charset="2"/>
              <a:buChar char="v"/>
            </a:pPr>
            <a:r>
              <a:rPr lang="en-IN" sz="2200" dirty="0"/>
              <a:t>Helps developers and testers to determine independent path executions</a:t>
            </a:r>
          </a:p>
          <a:p>
            <a:pPr>
              <a:buFont typeface="Wingdings" pitchFamily="2" charset="2"/>
              <a:buChar char="v"/>
            </a:pPr>
            <a:r>
              <a:rPr lang="en-IN" sz="2200" dirty="0"/>
              <a:t>Developers can assure that all the paths have been tested at least once</a:t>
            </a:r>
          </a:p>
          <a:p>
            <a:pPr>
              <a:buFont typeface="Wingdings" pitchFamily="2" charset="2"/>
              <a:buChar char="v"/>
            </a:pPr>
            <a:r>
              <a:rPr lang="en-IN" sz="2200" dirty="0"/>
              <a:t>Helps us to focus more on the uncovered paths</a:t>
            </a:r>
          </a:p>
          <a:p>
            <a:pPr>
              <a:buFont typeface="Wingdings" pitchFamily="2" charset="2"/>
              <a:buChar char="v"/>
            </a:pPr>
            <a:r>
              <a:rPr lang="en-IN" sz="2200" dirty="0"/>
              <a:t>Improve code coverage in Software Engineering</a:t>
            </a:r>
          </a:p>
          <a:p>
            <a:pPr>
              <a:buFont typeface="Wingdings" pitchFamily="2" charset="2"/>
              <a:buChar char="v"/>
            </a:pPr>
            <a:r>
              <a:rPr lang="en-IN" sz="2200" dirty="0"/>
              <a:t>Evaluate the risk associated with the application or program</a:t>
            </a:r>
          </a:p>
          <a:p>
            <a:pPr>
              <a:buFont typeface="Wingdings" pitchFamily="2" charset="2"/>
              <a:buChar char="v"/>
            </a:pPr>
            <a:r>
              <a:rPr lang="en-IN" sz="2200" dirty="0"/>
              <a:t>Using these metrics early in the cycle reduces more risk to the program</a:t>
            </a:r>
          </a:p>
        </p:txBody>
      </p:sp>
      <p:sp>
        <p:nvSpPr>
          <p:cNvPr id="5" name="Rectangle 4"/>
          <p:cNvSpPr/>
          <p:nvPr/>
        </p:nvSpPr>
        <p:spPr>
          <a:xfrm>
            <a:off x="380960" y="4143380"/>
            <a:ext cx="9215502" cy="784830"/>
          </a:xfrm>
          <a:prstGeom prst="rect">
            <a:avLst/>
          </a:prstGeom>
        </p:spPr>
        <p:txBody>
          <a:bodyPr wrap="square">
            <a:spAutoFit/>
          </a:bodyPr>
          <a:lstStyle/>
          <a:p>
            <a:pPr marL="457200" lvl="0" indent="-371475" algn="just">
              <a:buClr>
                <a:srgbClr val="222222"/>
              </a:buClr>
              <a:buSzPts val="2250"/>
              <a:buChar char="●"/>
            </a:pPr>
            <a:endParaRPr lang="en-IN" sz="2250" dirty="0">
              <a:solidFill>
                <a:srgbClr val="222222"/>
              </a:solidFill>
              <a:highlight>
                <a:srgbClr val="FFFFFF"/>
              </a:highlight>
            </a:endParaRPr>
          </a:p>
          <a:p>
            <a:pPr marL="457200" lvl="4" indent="-371475" algn="just">
              <a:buClr>
                <a:srgbClr val="222222"/>
              </a:buClr>
              <a:buSzPts val="2250"/>
            </a:pPr>
            <a:r>
              <a:rPr lang="en-IN" sz="2250" dirty="0">
                <a:solidFill>
                  <a:srgbClr val="222222"/>
                </a:solidFill>
                <a:highlight>
                  <a:srgbClr val="FFFFFF"/>
                </a:highlight>
                <a:hlinkClick r:id="rId3"/>
              </a:rPr>
              <a:t>https://www.guru99.com/cyclomatic-complexity.html</a:t>
            </a:r>
            <a:endParaRPr lang="en-IN" sz="2250" dirty="0">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b9bbe096c1_0_31"/>
          <p:cNvSpPr txBox="1"/>
          <p:nvPr/>
        </p:nvSpPr>
        <p:spPr>
          <a:xfrm>
            <a:off x="373300" y="438200"/>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Static Analysis Tool - LINT</a:t>
            </a:r>
            <a:endParaRPr sz="3500" b="1" i="0" u="none" strike="noStrike" cap="none">
              <a:solidFill>
                <a:srgbClr val="0000FF"/>
              </a:solidFill>
              <a:latin typeface="Arial"/>
              <a:ea typeface="Arial"/>
              <a:cs typeface="Arial"/>
              <a:sym typeface="Arial"/>
            </a:endParaRPr>
          </a:p>
        </p:txBody>
      </p:sp>
      <p:sp>
        <p:nvSpPr>
          <p:cNvPr id="131" name="Google Shape;131;gb9bbe096c1_0_31"/>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r>
              <a:rPr lang="en-IN" sz="1550">
                <a:solidFill>
                  <a:srgbClr val="222222"/>
                </a:solidFill>
                <a:highlight>
                  <a:srgbClr val="FFFFFF"/>
                </a:highlight>
              </a:rPr>
              <a:t>#include &lt;stdio.h&gt;</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printarray (Anarray)</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int Anarray;</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printf(“%d”,Anarray);  }</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main ()</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int Anarray[5]; int i; char c;</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printarray (Anarray, i, c);</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printarray (Anarray) ;</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a:t>
            </a: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Tool execution</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lint lint_ex.c</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 ------------------------ Output</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lint_ex.c(10): warning: c may be used before set</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lint_ex.c(10): warning: i may be used before set</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printarray: variable # of args. lint_ex.c(4) :: lint_ex.c(10)</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printarray, arg. 1 used inconsistently lint_ex.c(4) :: lint_ex.c(10)</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printarray, arg. 1 used inconsistently lint_ex.c(4) :: lint_ex.c(11)</a:t>
            </a:r>
            <a:endParaRPr sz="1550">
              <a:solidFill>
                <a:srgbClr val="222222"/>
              </a:solidFill>
              <a:highlight>
                <a:srgbClr val="FFFFFF"/>
              </a:highlight>
            </a:endParaRPr>
          </a:p>
          <a:p>
            <a:pPr marL="914400" marR="0" lvl="0" indent="0" algn="just" rtl="0">
              <a:lnSpc>
                <a:spcPct val="100000"/>
              </a:lnSpc>
              <a:spcBef>
                <a:spcPts val="0"/>
              </a:spcBef>
              <a:spcAft>
                <a:spcPts val="0"/>
              </a:spcAft>
              <a:buNone/>
            </a:pPr>
            <a:r>
              <a:rPr lang="en-IN" sz="1550">
                <a:solidFill>
                  <a:srgbClr val="222222"/>
                </a:solidFill>
                <a:highlight>
                  <a:srgbClr val="FFFFFF"/>
                </a:highlight>
              </a:rPr>
              <a:t>printf returns value which is always ignored </a:t>
            </a: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b9bbe096c1_0_36"/>
          <p:cNvSpPr txBox="1"/>
          <p:nvPr/>
        </p:nvSpPr>
        <p:spPr>
          <a:xfrm>
            <a:off x="373300" y="438200"/>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Structural Testing</a:t>
            </a:r>
            <a:endParaRPr sz="3500" b="1" i="0" u="none" strike="noStrike" cap="none">
              <a:solidFill>
                <a:srgbClr val="0000FF"/>
              </a:solidFill>
              <a:latin typeface="Arial"/>
              <a:ea typeface="Arial"/>
              <a:cs typeface="Arial"/>
              <a:sym typeface="Arial"/>
            </a:endParaRPr>
          </a:p>
        </p:txBody>
      </p:sp>
      <p:sp>
        <p:nvSpPr>
          <p:cNvPr id="137" name="Google Shape;137;gb9bbe096c1_0_36"/>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38" name="Google Shape;138;gb9bbe096c1_0_36"/>
          <p:cNvSpPr txBox="1"/>
          <p:nvPr/>
        </p:nvSpPr>
        <p:spPr>
          <a:xfrm>
            <a:off x="487800" y="1262600"/>
            <a:ext cx="9684300" cy="37866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Char char="●"/>
            </a:pPr>
            <a:r>
              <a:rPr lang="en-IN" sz="2600" dirty="0"/>
              <a:t>Done by running the executable on the machine</a:t>
            </a:r>
            <a:endParaRPr sz="2600"/>
          </a:p>
          <a:p>
            <a:pPr marL="457200" lvl="0" indent="-393700" algn="l" rtl="0">
              <a:spcBef>
                <a:spcPts val="0"/>
              </a:spcBef>
              <a:spcAft>
                <a:spcPts val="0"/>
              </a:spcAft>
              <a:buSzPts val="2600"/>
              <a:buChar char="●"/>
            </a:pPr>
            <a:r>
              <a:rPr lang="en-IN" sz="2600" dirty="0"/>
              <a:t>Entails running the product against some predefined test cases and comparing the results against the expected results</a:t>
            </a:r>
            <a:endParaRPr sz="2600"/>
          </a:p>
          <a:p>
            <a:pPr marL="457200" lvl="0" indent="-393700" algn="l" rtl="0">
              <a:spcBef>
                <a:spcPts val="0"/>
              </a:spcBef>
              <a:spcAft>
                <a:spcPts val="0"/>
              </a:spcAft>
              <a:buSzPts val="2600"/>
              <a:buChar char="●"/>
            </a:pPr>
            <a:r>
              <a:rPr lang="en-IN" sz="2600" dirty="0"/>
              <a:t>Designing test cases and test data ( even test programs – stubs )to exercise certain portions of code </a:t>
            </a:r>
            <a:endParaRPr sz="2600"/>
          </a:p>
          <a:p>
            <a:pPr marL="457200" lvl="0" indent="-393700" algn="l" rtl="0">
              <a:spcBef>
                <a:spcPts val="0"/>
              </a:spcBef>
              <a:spcAft>
                <a:spcPts val="0"/>
              </a:spcAft>
              <a:buSzPts val="2600"/>
              <a:buChar char="●"/>
            </a:pPr>
            <a:r>
              <a:rPr lang="en-IN" sz="2600" dirty="0"/>
              <a:t>Types of structural testing </a:t>
            </a:r>
            <a:endParaRPr sz="2600"/>
          </a:p>
          <a:p>
            <a:pPr marL="1371600" lvl="2" indent="-393700" algn="l" rtl="0">
              <a:spcBef>
                <a:spcPts val="0"/>
              </a:spcBef>
              <a:spcAft>
                <a:spcPts val="0"/>
              </a:spcAft>
              <a:buSzPts val="2600"/>
              <a:buChar char="■"/>
            </a:pPr>
            <a:r>
              <a:rPr lang="en-IN" sz="2600" dirty="0"/>
              <a:t>Unit / code functional testing</a:t>
            </a:r>
            <a:endParaRPr sz="2600"/>
          </a:p>
          <a:p>
            <a:pPr marL="1371600" lvl="2" indent="-393700" algn="l" rtl="0">
              <a:spcBef>
                <a:spcPts val="0"/>
              </a:spcBef>
              <a:spcAft>
                <a:spcPts val="0"/>
              </a:spcAft>
              <a:buSzPts val="2600"/>
              <a:buChar char="■"/>
            </a:pPr>
            <a:r>
              <a:rPr lang="en-IN" sz="2600" dirty="0"/>
              <a:t>Code coverage testing</a:t>
            </a:r>
            <a:endParaRPr sz="2600"/>
          </a:p>
          <a:p>
            <a:pPr marL="1371600" lvl="2" indent="-393700" algn="l" rtl="0">
              <a:spcBef>
                <a:spcPts val="0"/>
              </a:spcBef>
              <a:spcAft>
                <a:spcPts val="0"/>
              </a:spcAft>
              <a:buSzPts val="2600"/>
              <a:buChar char="■"/>
            </a:pPr>
            <a:r>
              <a:rPr lang="en-IN" sz="2600" dirty="0"/>
              <a:t>Code complexity testing</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b9d5a21ac6_0_3"/>
          <p:cNvSpPr txBox="1"/>
          <p:nvPr/>
        </p:nvSpPr>
        <p:spPr>
          <a:xfrm>
            <a:off x="373300" y="438200"/>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Unit / Code Functional Testing</a:t>
            </a:r>
            <a:endParaRPr sz="3500" b="1" i="0" u="none" strike="noStrike" cap="none">
              <a:solidFill>
                <a:srgbClr val="0000FF"/>
              </a:solidFill>
              <a:latin typeface="Arial"/>
              <a:ea typeface="Arial"/>
              <a:cs typeface="Arial"/>
              <a:sym typeface="Arial"/>
            </a:endParaRPr>
          </a:p>
        </p:txBody>
      </p:sp>
      <p:sp>
        <p:nvSpPr>
          <p:cNvPr id="144" name="Google Shape;144;gb9d5a21ac6_0_3"/>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45" name="Google Shape;145;gb9d5a21ac6_0_3"/>
          <p:cNvSpPr txBox="1"/>
          <p:nvPr/>
        </p:nvSpPr>
        <p:spPr>
          <a:xfrm>
            <a:off x="487800" y="1262600"/>
            <a:ext cx="9684300" cy="6187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Char char="●"/>
            </a:pPr>
            <a:r>
              <a:rPr lang="en-IN" sz="2600"/>
              <a:t>Initial quick checks by developer</a:t>
            </a:r>
            <a:endParaRPr sz="2600"/>
          </a:p>
          <a:p>
            <a:pPr marL="457200" lvl="0" indent="-393700" algn="l" rtl="0">
              <a:spcBef>
                <a:spcPts val="0"/>
              </a:spcBef>
              <a:spcAft>
                <a:spcPts val="0"/>
              </a:spcAft>
              <a:buSzPts val="2600"/>
              <a:buChar char="●"/>
            </a:pPr>
            <a:r>
              <a:rPr lang="en-IN" sz="2600"/>
              <a:t>Removes “obvious” errors</a:t>
            </a:r>
            <a:endParaRPr sz="2600"/>
          </a:p>
          <a:p>
            <a:pPr marL="457200" lvl="0" indent="-393700" algn="l" rtl="0">
              <a:spcBef>
                <a:spcPts val="0"/>
              </a:spcBef>
              <a:spcAft>
                <a:spcPts val="0"/>
              </a:spcAft>
              <a:buSzPts val="2600"/>
              <a:buChar char="●"/>
            </a:pPr>
            <a:r>
              <a:rPr lang="en-IN" sz="2600"/>
              <a:t>Done before more expensive checks</a:t>
            </a:r>
            <a:endParaRPr sz="2600"/>
          </a:p>
          <a:p>
            <a:pPr marL="457200" lvl="0" indent="-393700" algn="l" rtl="0">
              <a:spcBef>
                <a:spcPts val="0"/>
              </a:spcBef>
              <a:spcAft>
                <a:spcPts val="0"/>
              </a:spcAft>
              <a:buSzPts val="2600"/>
              <a:buChar char="●"/>
            </a:pPr>
            <a:r>
              <a:rPr lang="en-IN" sz="2600"/>
              <a:t>Building “debug versions” </a:t>
            </a:r>
            <a:endParaRPr sz="2600"/>
          </a:p>
          <a:p>
            <a:pPr marL="457200" lvl="0" indent="-393700" algn="l" rtl="0">
              <a:spcBef>
                <a:spcPts val="0"/>
              </a:spcBef>
              <a:spcAft>
                <a:spcPts val="0"/>
              </a:spcAft>
              <a:buSzPts val="2600"/>
              <a:buChar char="●"/>
            </a:pPr>
            <a:r>
              <a:rPr lang="en-IN" sz="2600"/>
              <a:t>Running through an IDE</a:t>
            </a:r>
            <a:endParaRPr sz="2600"/>
          </a:p>
          <a:p>
            <a:pPr marL="457200" lvl="0" indent="0" algn="l" rtl="0">
              <a:spcBef>
                <a:spcPts val="0"/>
              </a:spcBef>
              <a:spcAft>
                <a:spcPts val="0"/>
              </a:spcAft>
              <a:buNone/>
            </a:pPr>
            <a:endParaRPr sz="2600"/>
          </a:p>
          <a:p>
            <a:pPr marL="457200" lvl="0" indent="-393700" algn="l" rtl="0">
              <a:spcBef>
                <a:spcPts val="0"/>
              </a:spcBef>
              <a:spcAft>
                <a:spcPts val="0"/>
              </a:spcAft>
              <a:buSzPts val="2600"/>
              <a:buChar char="●"/>
            </a:pPr>
            <a:r>
              <a:rPr lang="en-IN" sz="2600"/>
              <a:t>“Debugging” or “testing”? (Who cares?!)</a:t>
            </a:r>
            <a:endParaRPr sz="2600"/>
          </a:p>
          <a:p>
            <a:pPr marL="457200" lvl="0" indent="0" algn="l" rtl="0">
              <a:spcBef>
                <a:spcPts val="0"/>
              </a:spcBef>
              <a:spcAft>
                <a:spcPts val="0"/>
              </a:spcAft>
              <a:buNone/>
            </a:pPr>
            <a:endParaRPr sz="2600"/>
          </a:p>
          <a:p>
            <a:pPr marL="457200" lvl="0" indent="-393700" algn="l" rtl="0">
              <a:spcBef>
                <a:spcPts val="0"/>
              </a:spcBef>
              <a:spcAft>
                <a:spcPts val="0"/>
              </a:spcAft>
              <a:buSzPts val="2600"/>
              <a:buChar char="●"/>
            </a:pPr>
            <a:r>
              <a:rPr lang="en-IN" sz="2600"/>
              <a:t>Done at programmer level</a:t>
            </a:r>
            <a:endParaRPr sz="2600"/>
          </a:p>
          <a:p>
            <a:pPr marL="457200" lvl="0" indent="-393700" algn="l" rtl="0">
              <a:spcBef>
                <a:spcPts val="0"/>
              </a:spcBef>
              <a:spcAft>
                <a:spcPts val="0"/>
              </a:spcAft>
              <a:buSzPts val="2600"/>
              <a:buChar char="●"/>
            </a:pPr>
            <a:r>
              <a:rPr lang="en-IN" sz="2600"/>
              <a:t>Most of the times – “indirect &amp; controlled” execution because other parts of programs not ready</a:t>
            </a:r>
            <a:endParaRPr sz="2600"/>
          </a:p>
          <a:p>
            <a:pPr marL="457200" lvl="0" indent="-393700" algn="l" rtl="0">
              <a:spcBef>
                <a:spcPts val="0"/>
              </a:spcBef>
              <a:spcAft>
                <a:spcPts val="0"/>
              </a:spcAft>
              <a:buSzPts val="2600"/>
              <a:buChar char="●"/>
            </a:pPr>
            <a:r>
              <a:rPr lang="en-IN" sz="2600"/>
              <a:t>Stubs, test harnesses….</a:t>
            </a:r>
            <a:endParaRPr sz="2600"/>
          </a:p>
          <a:p>
            <a:pPr marL="457200" lvl="0" indent="-393700" algn="l" rtl="0">
              <a:spcBef>
                <a:spcPts val="0"/>
              </a:spcBef>
              <a:spcAft>
                <a:spcPts val="0"/>
              </a:spcAft>
              <a:buSzPts val="2600"/>
              <a:buChar char="●"/>
            </a:pPr>
            <a:r>
              <a:rPr lang="en-IN" sz="2600"/>
              <a:t>Unit testing tools – Junit…</a:t>
            </a:r>
            <a:endParaRPr sz="2600"/>
          </a:p>
          <a:p>
            <a:pPr marL="0" lvl="0" indent="0" algn="l" rtl="0">
              <a:spcBef>
                <a:spcPts val="0"/>
              </a:spcBef>
              <a:spcAft>
                <a:spcPts val="0"/>
              </a:spcAft>
              <a:buNone/>
            </a:pPr>
            <a:endParaRPr sz="2600"/>
          </a:p>
          <a:p>
            <a:pPr marL="457200" lvl="0" indent="0" algn="l" rtl="0">
              <a:spcBef>
                <a:spcPts val="0"/>
              </a:spcBef>
              <a:spcAft>
                <a:spcPts val="0"/>
              </a:spcAft>
              <a:buNone/>
            </a:pP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b9d5a21ac6_0_11"/>
          <p:cNvSpPr txBox="1"/>
          <p:nvPr/>
        </p:nvSpPr>
        <p:spPr>
          <a:xfrm>
            <a:off x="344600" y="552975"/>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Code Coverage Testing</a:t>
            </a:r>
            <a:endParaRPr sz="3500" b="1" i="0" u="none" strike="noStrike" cap="none">
              <a:solidFill>
                <a:srgbClr val="0000FF"/>
              </a:solidFill>
              <a:latin typeface="Arial"/>
              <a:ea typeface="Arial"/>
              <a:cs typeface="Arial"/>
              <a:sym typeface="Arial"/>
            </a:endParaRPr>
          </a:p>
        </p:txBody>
      </p:sp>
      <p:sp>
        <p:nvSpPr>
          <p:cNvPr id="151" name="Google Shape;151;gb9d5a21ac6_0_11"/>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52" name="Google Shape;152;gb9d5a21ac6_0_11"/>
          <p:cNvSpPr txBox="1"/>
          <p:nvPr/>
        </p:nvSpPr>
        <p:spPr>
          <a:xfrm>
            <a:off x="487800" y="1262600"/>
            <a:ext cx="9684300" cy="3386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Char char="●"/>
            </a:pPr>
            <a:r>
              <a:rPr lang="en-IN" sz="2600"/>
              <a:t>Focus is to cover all / required parts of code</a:t>
            </a:r>
            <a:endParaRPr sz="2600"/>
          </a:p>
          <a:p>
            <a:pPr marL="457200" lvl="0" indent="-393700" algn="l" rtl="0">
              <a:spcBef>
                <a:spcPts val="0"/>
              </a:spcBef>
              <a:spcAft>
                <a:spcPts val="0"/>
              </a:spcAft>
              <a:buSzPts val="2600"/>
              <a:buChar char="●"/>
            </a:pPr>
            <a:r>
              <a:rPr lang="en-IN" sz="2600"/>
              <a:t>Map parts of code to required functionality</a:t>
            </a:r>
            <a:endParaRPr sz="2600"/>
          </a:p>
          <a:p>
            <a:pPr marL="457200" lvl="0" indent="-393700" algn="l" rtl="0">
              <a:spcBef>
                <a:spcPts val="0"/>
              </a:spcBef>
              <a:spcAft>
                <a:spcPts val="0"/>
              </a:spcAft>
              <a:buSzPts val="2600"/>
              <a:buChar char="●"/>
            </a:pPr>
            <a:r>
              <a:rPr lang="en-IN" sz="2600"/>
              <a:t>Find out percentage of code covered by “instrumentation”</a:t>
            </a:r>
            <a:endParaRPr sz="2600"/>
          </a:p>
          <a:p>
            <a:pPr marL="457200" lvl="0" indent="-393700" algn="l" rtl="0">
              <a:spcBef>
                <a:spcPts val="0"/>
              </a:spcBef>
              <a:spcAft>
                <a:spcPts val="0"/>
              </a:spcAft>
              <a:buSzPts val="2600"/>
              <a:buChar char="●"/>
            </a:pPr>
            <a:r>
              <a:rPr lang="en-IN" sz="2600"/>
              <a:t>Instrumented code provides fine control on execution and measuring it.</a:t>
            </a:r>
            <a:endParaRPr sz="2600"/>
          </a:p>
          <a:p>
            <a:pPr marL="457200" lvl="0" indent="-393700" algn="l" rtl="0">
              <a:spcBef>
                <a:spcPts val="0"/>
              </a:spcBef>
              <a:spcAft>
                <a:spcPts val="0"/>
              </a:spcAft>
              <a:buSzPts val="2600"/>
              <a:buChar char="●"/>
            </a:pPr>
            <a:r>
              <a:rPr lang="en-IN" sz="2600"/>
              <a:t>Can help identify critical portions of code, executed often</a:t>
            </a:r>
            <a:endParaRPr sz="2600"/>
          </a:p>
          <a:p>
            <a:pPr marL="457200" lvl="0" indent="-393700" algn="l" rtl="0">
              <a:spcBef>
                <a:spcPts val="0"/>
              </a:spcBef>
              <a:spcAft>
                <a:spcPts val="0"/>
              </a:spcAft>
              <a:buSzPts val="2600"/>
              <a:buChar char="●"/>
            </a:pPr>
            <a:r>
              <a:rPr lang="en-IN" sz="2600"/>
              <a:t>Coverage = ( statements executed / Total statements ) * 100</a:t>
            </a:r>
            <a:endParaRPr sz="2600"/>
          </a:p>
          <a:p>
            <a:pPr marL="914400" lvl="0" indent="0" algn="l" rtl="0">
              <a:spcBef>
                <a:spcPts val="0"/>
              </a:spcBef>
              <a:spcAft>
                <a:spcPts val="0"/>
              </a:spcAft>
              <a:buNone/>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b9d5a21ac6_0_18"/>
          <p:cNvSpPr txBox="1"/>
          <p:nvPr/>
        </p:nvSpPr>
        <p:spPr>
          <a:xfrm>
            <a:off x="344600" y="552975"/>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Code Coverage Testing</a:t>
            </a:r>
            <a:endParaRPr sz="3500" b="1" i="0" u="none" strike="noStrike" cap="none">
              <a:solidFill>
                <a:srgbClr val="0000FF"/>
              </a:solidFill>
              <a:latin typeface="Arial"/>
              <a:ea typeface="Arial"/>
              <a:cs typeface="Arial"/>
              <a:sym typeface="Arial"/>
            </a:endParaRPr>
          </a:p>
        </p:txBody>
      </p:sp>
      <p:sp>
        <p:nvSpPr>
          <p:cNvPr id="158" name="Google Shape;158;gb9d5a21ac6_0_18"/>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59" name="Google Shape;159;gb9d5a21ac6_0_18"/>
          <p:cNvSpPr txBox="1"/>
          <p:nvPr/>
        </p:nvSpPr>
        <p:spPr>
          <a:xfrm>
            <a:off x="487800" y="1262600"/>
            <a:ext cx="9684300" cy="3386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Char char="●"/>
            </a:pPr>
            <a:r>
              <a:rPr lang="en-IN" sz="2600"/>
              <a:t>Focus is to cover all / required parts of code</a:t>
            </a:r>
            <a:endParaRPr sz="2600"/>
          </a:p>
          <a:p>
            <a:pPr marL="457200" lvl="0" indent="-393700" algn="l" rtl="0">
              <a:spcBef>
                <a:spcPts val="0"/>
              </a:spcBef>
              <a:spcAft>
                <a:spcPts val="0"/>
              </a:spcAft>
              <a:buSzPts val="2600"/>
              <a:buChar char="●"/>
            </a:pPr>
            <a:r>
              <a:rPr lang="en-IN" sz="2600"/>
              <a:t>Map parts of code to required functionality</a:t>
            </a:r>
            <a:endParaRPr sz="2600"/>
          </a:p>
          <a:p>
            <a:pPr marL="457200" lvl="0" indent="-393700" algn="l" rtl="0">
              <a:spcBef>
                <a:spcPts val="0"/>
              </a:spcBef>
              <a:spcAft>
                <a:spcPts val="0"/>
              </a:spcAft>
              <a:buSzPts val="2600"/>
              <a:buChar char="●"/>
            </a:pPr>
            <a:r>
              <a:rPr lang="en-IN" sz="2600"/>
              <a:t>Find out percentage of code covered by “instrumentation”</a:t>
            </a:r>
            <a:endParaRPr sz="2600"/>
          </a:p>
          <a:p>
            <a:pPr marL="457200" lvl="0" indent="-393700" algn="l" rtl="0">
              <a:spcBef>
                <a:spcPts val="0"/>
              </a:spcBef>
              <a:spcAft>
                <a:spcPts val="0"/>
              </a:spcAft>
              <a:buSzPts val="2600"/>
              <a:buChar char="●"/>
            </a:pPr>
            <a:r>
              <a:rPr lang="en-IN" sz="2600"/>
              <a:t>Instrumented code provides fine control on execution and measuring it.</a:t>
            </a:r>
            <a:endParaRPr sz="2600"/>
          </a:p>
          <a:p>
            <a:pPr marL="457200" lvl="0" indent="-393700" algn="l" rtl="0">
              <a:spcBef>
                <a:spcPts val="0"/>
              </a:spcBef>
              <a:spcAft>
                <a:spcPts val="0"/>
              </a:spcAft>
              <a:buSzPts val="2600"/>
              <a:buChar char="●"/>
            </a:pPr>
            <a:r>
              <a:rPr lang="en-IN" sz="2600"/>
              <a:t>Can help identify critical portions of code, executed often</a:t>
            </a:r>
            <a:endParaRPr sz="2600"/>
          </a:p>
          <a:p>
            <a:pPr marL="457200" lvl="0" indent="-393700" algn="l" rtl="0">
              <a:spcBef>
                <a:spcPts val="0"/>
              </a:spcBef>
              <a:spcAft>
                <a:spcPts val="0"/>
              </a:spcAft>
              <a:buSzPts val="2600"/>
              <a:buChar char="●"/>
            </a:pPr>
            <a:r>
              <a:rPr lang="en-IN" sz="2600"/>
              <a:t>Coverage = ( statements executed / Total statements ) * 100</a:t>
            </a:r>
            <a:endParaRPr sz="2600"/>
          </a:p>
          <a:p>
            <a:pPr marL="914400" lvl="0" indent="0" algn="l" rtl="0">
              <a:spcBef>
                <a:spcPts val="0"/>
              </a:spcBef>
              <a:spcAft>
                <a:spcPts val="0"/>
              </a:spcAft>
              <a:buNone/>
            </a:pP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b9d5a21ac6_0_24"/>
          <p:cNvSpPr txBox="1"/>
          <p:nvPr/>
        </p:nvSpPr>
        <p:spPr>
          <a:xfrm>
            <a:off x="344600" y="552975"/>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Types of Code Coverage </a:t>
            </a:r>
            <a:endParaRPr sz="3500" b="1" i="0" u="none" strike="noStrike" cap="none">
              <a:solidFill>
                <a:srgbClr val="0000FF"/>
              </a:solidFill>
              <a:latin typeface="Arial"/>
              <a:ea typeface="Arial"/>
              <a:cs typeface="Arial"/>
              <a:sym typeface="Arial"/>
            </a:endParaRPr>
          </a:p>
        </p:txBody>
      </p:sp>
      <p:sp>
        <p:nvSpPr>
          <p:cNvPr id="165" name="Google Shape;165;gb9d5a21ac6_0_24"/>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66" name="Google Shape;166;gb9d5a21ac6_0_24"/>
          <p:cNvSpPr txBox="1"/>
          <p:nvPr/>
        </p:nvSpPr>
        <p:spPr>
          <a:xfrm>
            <a:off x="487800" y="1262600"/>
            <a:ext cx="9684300" cy="2185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AutoNum type="arabicPeriod"/>
            </a:pPr>
            <a:r>
              <a:rPr lang="en-IN" sz="2600"/>
              <a:t>Statement coverage</a:t>
            </a:r>
            <a:endParaRPr sz="2600"/>
          </a:p>
          <a:p>
            <a:pPr marL="457200" lvl="0" indent="-393700" algn="l" rtl="0">
              <a:spcBef>
                <a:spcPts val="0"/>
              </a:spcBef>
              <a:spcAft>
                <a:spcPts val="0"/>
              </a:spcAft>
              <a:buSzPts val="2600"/>
              <a:buAutoNum type="arabicPeriod"/>
            </a:pPr>
            <a:r>
              <a:rPr lang="en-IN" sz="2600"/>
              <a:t>Path coverage</a:t>
            </a:r>
            <a:endParaRPr sz="2600"/>
          </a:p>
          <a:p>
            <a:pPr marL="457200" lvl="0" indent="-393700" algn="l" rtl="0">
              <a:spcBef>
                <a:spcPts val="0"/>
              </a:spcBef>
              <a:spcAft>
                <a:spcPts val="0"/>
              </a:spcAft>
              <a:buSzPts val="2600"/>
              <a:buAutoNum type="arabicPeriod"/>
            </a:pPr>
            <a:r>
              <a:rPr lang="en-IN" sz="2600"/>
              <a:t>Condition coverage</a:t>
            </a:r>
            <a:endParaRPr sz="2600"/>
          </a:p>
          <a:p>
            <a:pPr marL="457200" lvl="0" indent="-393700" algn="l" rtl="0">
              <a:spcBef>
                <a:spcPts val="0"/>
              </a:spcBef>
              <a:spcAft>
                <a:spcPts val="0"/>
              </a:spcAft>
              <a:buSzPts val="2600"/>
              <a:buAutoNum type="arabicPeriod"/>
            </a:pPr>
            <a:r>
              <a:rPr lang="en-IN" sz="2600"/>
              <a:t>Function coverage</a:t>
            </a:r>
            <a:endParaRPr sz="2600"/>
          </a:p>
          <a:p>
            <a:pPr marL="914400" lvl="0" indent="0" algn="l" rtl="0">
              <a:spcBef>
                <a:spcPts val="0"/>
              </a:spcBef>
              <a:spcAft>
                <a:spcPts val="0"/>
              </a:spcAft>
              <a:buNone/>
            </a:pP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b9d5a21ac6_0_31"/>
          <p:cNvSpPr txBox="1"/>
          <p:nvPr/>
        </p:nvSpPr>
        <p:spPr>
          <a:xfrm>
            <a:off x="344600" y="552975"/>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Programming  Construct</a:t>
            </a:r>
            <a:endParaRPr sz="3500" b="1" i="0" u="none" strike="noStrike" cap="none">
              <a:solidFill>
                <a:srgbClr val="0000FF"/>
              </a:solidFill>
              <a:latin typeface="Arial"/>
              <a:ea typeface="Arial"/>
              <a:cs typeface="Arial"/>
              <a:sym typeface="Arial"/>
            </a:endParaRPr>
          </a:p>
        </p:txBody>
      </p:sp>
      <p:sp>
        <p:nvSpPr>
          <p:cNvPr id="172" name="Google Shape;172;gb9d5a21ac6_0_31"/>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73" name="Google Shape;173;gb9d5a21ac6_0_31"/>
          <p:cNvSpPr txBox="1"/>
          <p:nvPr/>
        </p:nvSpPr>
        <p:spPr>
          <a:xfrm>
            <a:off x="487800" y="1262600"/>
            <a:ext cx="9684300" cy="2185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AutoNum type="arabicPeriod"/>
            </a:pPr>
            <a:r>
              <a:rPr lang="en-IN" sz="2600"/>
              <a:t>Sequential instructions</a:t>
            </a:r>
            <a:endParaRPr sz="2600"/>
          </a:p>
          <a:p>
            <a:pPr marL="457200" lvl="0" indent="-393700" algn="l" rtl="0">
              <a:spcBef>
                <a:spcPts val="0"/>
              </a:spcBef>
              <a:spcAft>
                <a:spcPts val="0"/>
              </a:spcAft>
              <a:buSzPts val="2600"/>
              <a:buAutoNum type="arabicPeriod"/>
            </a:pPr>
            <a:r>
              <a:rPr lang="en-IN" sz="2600"/>
              <a:t>Two-way decision statements (if – then – else)</a:t>
            </a:r>
            <a:endParaRPr sz="2600"/>
          </a:p>
          <a:p>
            <a:pPr marL="457200" lvl="0" indent="-393700" algn="l" rtl="0">
              <a:spcBef>
                <a:spcPts val="0"/>
              </a:spcBef>
              <a:spcAft>
                <a:spcPts val="0"/>
              </a:spcAft>
              <a:buSzPts val="2600"/>
              <a:buAutoNum type="arabicPeriod"/>
            </a:pPr>
            <a:r>
              <a:rPr lang="en-IN" sz="2600"/>
              <a:t>Multi-way decision statements (switch statements)</a:t>
            </a:r>
            <a:endParaRPr sz="2600"/>
          </a:p>
          <a:p>
            <a:pPr marL="457200" lvl="0" indent="-393700" algn="l" rtl="0">
              <a:spcBef>
                <a:spcPts val="0"/>
              </a:spcBef>
              <a:spcAft>
                <a:spcPts val="0"/>
              </a:spcAft>
              <a:buSzPts val="2600"/>
              <a:buAutoNum type="arabicPeriod"/>
            </a:pPr>
            <a:r>
              <a:rPr lang="en-IN" sz="2600"/>
              <a:t>Loops, like while/do, for, repeat/until, etc</a:t>
            </a:r>
            <a:endParaRPr sz="2600"/>
          </a:p>
          <a:p>
            <a:pPr marL="1371600" lvl="0" indent="0" algn="l" rtl="0">
              <a:spcBef>
                <a:spcPts val="0"/>
              </a:spcBef>
              <a:spcAft>
                <a:spcPts val="0"/>
              </a:spcAft>
              <a:buNone/>
            </a:pP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b9d5a21ac6_1_0"/>
          <p:cNvSpPr txBox="1"/>
          <p:nvPr/>
        </p:nvSpPr>
        <p:spPr>
          <a:xfrm>
            <a:off x="344600" y="552975"/>
            <a:ext cx="8595300" cy="82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Programming  Construct</a:t>
            </a:r>
            <a:endParaRPr sz="3500" b="1" i="0" u="none" strike="noStrike" cap="none">
              <a:solidFill>
                <a:srgbClr val="0000FF"/>
              </a:solidFill>
              <a:latin typeface="Arial"/>
              <a:ea typeface="Arial"/>
              <a:cs typeface="Arial"/>
              <a:sym typeface="Arial"/>
            </a:endParaRPr>
          </a:p>
        </p:txBody>
      </p:sp>
      <p:sp>
        <p:nvSpPr>
          <p:cNvPr id="179" name="Google Shape;179;gb9d5a21ac6_1_0"/>
          <p:cNvSpPr txBox="1"/>
          <p:nvPr/>
        </p:nvSpPr>
        <p:spPr>
          <a:xfrm>
            <a:off x="487800" y="1262550"/>
            <a:ext cx="9627000" cy="5265600"/>
          </a:xfrm>
          <a:prstGeom prst="rect">
            <a:avLst/>
          </a:prstGeom>
          <a:noFill/>
          <a:ln>
            <a:noFill/>
          </a:ln>
        </p:spPr>
        <p:txBody>
          <a:bodyPr spcFirstLastPara="1" wrap="square" lIns="91425" tIns="91425" rIns="91425" bIns="91425" anchor="t" anchorCtr="0">
            <a:noAutofit/>
          </a:bodyPr>
          <a:lstStyle/>
          <a:p>
            <a:pPr marL="914400" marR="0" lvl="0" indent="0" algn="just" rtl="0">
              <a:lnSpc>
                <a:spcPct val="100000"/>
              </a:lnSpc>
              <a:spcBef>
                <a:spcPts val="0"/>
              </a:spcBef>
              <a:spcAft>
                <a:spcPts val="0"/>
              </a:spcAft>
              <a:buNone/>
            </a:pPr>
            <a:endParaRPr sz="1550">
              <a:solidFill>
                <a:srgbClr val="222222"/>
              </a:solidFill>
              <a:highlight>
                <a:srgbClr val="FFFFFF"/>
              </a:highlight>
            </a:endParaRPr>
          </a:p>
          <a:p>
            <a:pPr marL="914400" marR="0" lvl="0" indent="0" algn="just" rtl="0">
              <a:lnSpc>
                <a:spcPct val="100000"/>
              </a:lnSpc>
              <a:spcBef>
                <a:spcPts val="0"/>
              </a:spcBef>
              <a:spcAft>
                <a:spcPts val="0"/>
              </a:spcAft>
              <a:buNone/>
            </a:pPr>
            <a:endParaRPr sz="1550">
              <a:solidFill>
                <a:srgbClr val="222222"/>
              </a:solidFill>
              <a:highlight>
                <a:srgbClr val="FFFFFF"/>
              </a:highlight>
            </a:endParaRPr>
          </a:p>
        </p:txBody>
      </p:sp>
      <p:sp>
        <p:nvSpPr>
          <p:cNvPr id="180" name="Google Shape;180;gb9d5a21ac6_1_0"/>
          <p:cNvSpPr txBox="1"/>
          <p:nvPr/>
        </p:nvSpPr>
        <p:spPr>
          <a:xfrm>
            <a:off x="487800" y="1262600"/>
            <a:ext cx="9684300" cy="2185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AutoNum type="arabicPeriod"/>
            </a:pPr>
            <a:r>
              <a:rPr lang="en-IN" sz="2600"/>
              <a:t>Sequential instructions</a:t>
            </a:r>
            <a:endParaRPr sz="2600"/>
          </a:p>
          <a:p>
            <a:pPr marL="457200" lvl="0" indent="-393700" algn="l" rtl="0">
              <a:spcBef>
                <a:spcPts val="0"/>
              </a:spcBef>
              <a:spcAft>
                <a:spcPts val="0"/>
              </a:spcAft>
              <a:buSzPts val="2600"/>
              <a:buAutoNum type="arabicPeriod"/>
            </a:pPr>
            <a:r>
              <a:rPr lang="en-IN" sz="2600"/>
              <a:t>Two-way decision statements (if – then – else)</a:t>
            </a:r>
            <a:endParaRPr sz="2600"/>
          </a:p>
          <a:p>
            <a:pPr marL="457200" lvl="0" indent="-393700" algn="l" rtl="0">
              <a:spcBef>
                <a:spcPts val="0"/>
              </a:spcBef>
              <a:spcAft>
                <a:spcPts val="0"/>
              </a:spcAft>
              <a:buSzPts val="2600"/>
              <a:buAutoNum type="arabicPeriod"/>
            </a:pPr>
            <a:r>
              <a:rPr lang="en-IN" sz="2600"/>
              <a:t>Multi-way decision statements (switch statements)</a:t>
            </a:r>
            <a:endParaRPr sz="2600"/>
          </a:p>
          <a:p>
            <a:pPr marL="457200" lvl="0" indent="-393700" algn="l" rtl="0">
              <a:spcBef>
                <a:spcPts val="0"/>
              </a:spcBef>
              <a:spcAft>
                <a:spcPts val="0"/>
              </a:spcAft>
              <a:buSzPts val="2600"/>
              <a:buAutoNum type="arabicPeriod"/>
            </a:pPr>
            <a:r>
              <a:rPr lang="en-IN" sz="2600"/>
              <a:t>Loops, like while/do, for, repeat/until, etc</a:t>
            </a:r>
            <a:endParaRPr sz="2600"/>
          </a:p>
          <a:p>
            <a:pPr marL="1371600" lvl="0" indent="0" algn="l"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b99d3bee21_0_64"/>
          <p:cNvSpPr txBox="1"/>
          <p:nvPr/>
        </p:nvSpPr>
        <p:spPr>
          <a:xfrm>
            <a:off x="373300" y="438200"/>
            <a:ext cx="85953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Types of White Box Testing </a:t>
            </a:r>
            <a:endParaRPr sz="3500" b="1" i="0" u="none" strike="noStrike" cap="none">
              <a:solidFill>
                <a:srgbClr val="0000FF"/>
              </a:solidFill>
              <a:latin typeface="Arial"/>
              <a:ea typeface="Arial"/>
              <a:cs typeface="Arial"/>
              <a:sym typeface="Arial"/>
            </a:endParaRPr>
          </a:p>
        </p:txBody>
      </p:sp>
      <p:sp>
        <p:nvSpPr>
          <p:cNvPr id="75" name="Google Shape;75;gb99d3bee21_0_64"/>
          <p:cNvSpPr txBox="1"/>
          <p:nvPr/>
        </p:nvSpPr>
        <p:spPr>
          <a:xfrm>
            <a:off x="487800" y="1262550"/>
            <a:ext cx="9627000" cy="50073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750"/>
              <a:buFont typeface="Arial"/>
              <a:buNone/>
            </a:pPr>
            <a:endParaRPr sz="2750" b="0" i="0" u="none" strike="noStrike" cap="none">
              <a:solidFill>
                <a:srgbClr val="222222"/>
              </a:solidFill>
              <a:highlight>
                <a:srgbClr val="FFFFFF"/>
              </a:highlight>
              <a:latin typeface="Arial"/>
              <a:ea typeface="Arial"/>
              <a:cs typeface="Arial"/>
              <a:sym typeface="Arial"/>
            </a:endParaRPr>
          </a:p>
        </p:txBody>
      </p:sp>
      <p:pic>
        <p:nvPicPr>
          <p:cNvPr id="76" name="Google Shape;76;gb99d3bee21_0_64"/>
          <p:cNvPicPr preferRelativeResize="0"/>
          <p:nvPr/>
        </p:nvPicPr>
        <p:blipFill rotWithShape="1">
          <a:blip r:embed="rId3">
            <a:alphaModFix/>
          </a:blip>
          <a:srcRect/>
          <a:stretch/>
        </p:blipFill>
        <p:spPr>
          <a:xfrm>
            <a:off x="487800" y="1406050"/>
            <a:ext cx="9371025" cy="5007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gb9d5a21ac6_1_6"/>
          <p:cNvPicPr preferRelativeResize="0"/>
          <p:nvPr/>
        </p:nvPicPr>
        <p:blipFill>
          <a:blip r:embed="rId3">
            <a:alphaModFix/>
          </a:blip>
          <a:stretch>
            <a:fillRect/>
          </a:stretch>
        </p:blipFill>
        <p:spPr>
          <a:xfrm>
            <a:off x="152400" y="152400"/>
            <a:ext cx="9991125" cy="650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gb9d5a21ac6_1_10"/>
          <p:cNvPicPr preferRelativeResize="0"/>
          <p:nvPr/>
        </p:nvPicPr>
        <p:blipFill>
          <a:blip r:embed="rId3">
            <a:alphaModFix/>
          </a:blip>
          <a:stretch>
            <a:fillRect/>
          </a:stretch>
        </p:blipFill>
        <p:spPr>
          <a:xfrm>
            <a:off x="152400" y="152400"/>
            <a:ext cx="9933750" cy="656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b9d5a21ac6_1_14"/>
          <p:cNvPicPr preferRelativeResize="0"/>
          <p:nvPr/>
        </p:nvPicPr>
        <p:blipFill>
          <a:blip r:embed="rId3">
            <a:alphaModFix/>
          </a:blip>
          <a:stretch>
            <a:fillRect/>
          </a:stretch>
        </p:blipFill>
        <p:spPr>
          <a:xfrm>
            <a:off x="416075" y="376250"/>
            <a:ext cx="10014400" cy="610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gb9d5a21ac6_1_19"/>
          <p:cNvPicPr preferRelativeResize="0"/>
          <p:nvPr/>
        </p:nvPicPr>
        <p:blipFill>
          <a:blip r:embed="rId3">
            <a:alphaModFix/>
          </a:blip>
          <a:stretch>
            <a:fillRect/>
          </a:stretch>
        </p:blipFill>
        <p:spPr>
          <a:xfrm>
            <a:off x="152400" y="152400"/>
            <a:ext cx="10235025" cy="654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b9d5a21ac6_1_23"/>
          <p:cNvPicPr preferRelativeResize="0"/>
          <p:nvPr/>
        </p:nvPicPr>
        <p:blipFill>
          <a:blip r:embed="rId3">
            <a:alphaModFix/>
          </a:blip>
          <a:stretch>
            <a:fillRect/>
          </a:stretch>
        </p:blipFill>
        <p:spPr>
          <a:xfrm>
            <a:off x="152400" y="152400"/>
            <a:ext cx="10163300" cy="651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b9d5a21ac6_1_27"/>
          <p:cNvPicPr preferRelativeResize="0"/>
          <p:nvPr/>
        </p:nvPicPr>
        <p:blipFill>
          <a:blip r:embed="rId3">
            <a:alphaModFix/>
          </a:blip>
          <a:stretch>
            <a:fillRect/>
          </a:stretch>
        </p:blipFill>
        <p:spPr>
          <a:xfrm>
            <a:off x="152400" y="152400"/>
            <a:ext cx="10048525" cy="66195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b9d5a21ac6_1_31"/>
          <p:cNvPicPr preferRelativeResize="0"/>
          <p:nvPr/>
        </p:nvPicPr>
        <p:blipFill>
          <a:blip r:embed="rId3">
            <a:alphaModFix/>
          </a:blip>
          <a:stretch>
            <a:fillRect/>
          </a:stretch>
        </p:blipFill>
        <p:spPr>
          <a:xfrm>
            <a:off x="152400" y="152400"/>
            <a:ext cx="10249374" cy="6519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b9d5a21ac6_1_36"/>
          <p:cNvPicPr preferRelativeResize="0"/>
          <p:nvPr/>
        </p:nvPicPr>
        <p:blipFill>
          <a:blip r:embed="rId3">
            <a:alphaModFix/>
          </a:blip>
          <a:stretch>
            <a:fillRect/>
          </a:stretch>
        </p:blipFill>
        <p:spPr>
          <a:xfrm>
            <a:off x="152400" y="152400"/>
            <a:ext cx="10349800" cy="660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gb9d5a21ac6_1_40"/>
          <p:cNvPicPr preferRelativeResize="0"/>
          <p:nvPr/>
        </p:nvPicPr>
        <p:blipFill>
          <a:blip r:embed="rId3">
            <a:alphaModFix/>
          </a:blip>
          <a:stretch>
            <a:fillRect/>
          </a:stretch>
        </p:blipFill>
        <p:spPr>
          <a:xfrm>
            <a:off x="152400" y="152400"/>
            <a:ext cx="10163300" cy="6143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gb9d5a21ac6_1_44"/>
          <p:cNvPicPr preferRelativeResize="0"/>
          <p:nvPr/>
        </p:nvPicPr>
        <p:blipFill>
          <a:blip r:embed="rId3">
            <a:alphaModFix/>
          </a:blip>
          <a:stretch>
            <a:fillRect/>
          </a:stretch>
        </p:blipFill>
        <p:spPr>
          <a:xfrm>
            <a:off x="152400" y="152400"/>
            <a:ext cx="10192001" cy="656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3d7dc4642f8092c5_13"/>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Code Walk through</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82" name="Google Shape;82;g3d7dc4642f8092c5_13"/>
          <p:cNvSpPr txBox="1"/>
          <p:nvPr/>
        </p:nvSpPr>
        <p:spPr>
          <a:xfrm>
            <a:off x="480550" y="1081900"/>
            <a:ext cx="9915600" cy="4835100"/>
          </a:xfrm>
          <a:prstGeom prst="rect">
            <a:avLst/>
          </a:prstGeom>
          <a:noFill/>
          <a:ln>
            <a:noFill/>
          </a:ln>
        </p:spPr>
        <p:txBody>
          <a:bodyPr spcFirstLastPara="1" wrap="square" lIns="91425" tIns="91425" rIns="91425" bIns="91425" anchor="t" anchorCtr="0">
            <a:noAutofit/>
          </a:bodyPr>
          <a:lstStyle/>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Group oriented (as against desk checking)</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Brings in multiple perspectives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Multiple specific roles (author, moderator, inspector, etc.), as discussed in Fagan Inspection</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Simpler Variant</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Another peer/Senior person goes through the code alone after an initial brief and occasional clarifications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More common and efficient too.</a:t>
            </a:r>
            <a:endParaRPr sz="285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gb9d5a21ac6_1_49"/>
          <p:cNvPicPr preferRelativeResize="0"/>
          <p:nvPr/>
        </p:nvPicPr>
        <p:blipFill>
          <a:blip r:embed="rId3">
            <a:alphaModFix/>
          </a:blip>
          <a:stretch>
            <a:fillRect/>
          </a:stretch>
        </p:blipFill>
        <p:spPr>
          <a:xfrm>
            <a:off x="152400" y="152400"/>
            <a:ext cx="10034175" cy="647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gb9d5a21ac6_1_53"/>
          <p:cNvPicPr preferRelativeResize="0"/>
          <p:nvPr/>
        </p:nvPicPr>
        <p:blipFill>
          <a:blip r:embed="rId3">
            <a:alphaModFix/>
          </a:blip>
          <a:stretch>
            <a:fillRect/>
          </a:stretch>
        </p:blipFill>
        <p:spPr>
          <a:xfrm>
            <a:off x="152400" y="152400"/>
            <a:ext cx="10177651" cy="65047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b9bbe096c1_0_11"/>
          <p:cNvSpPr txBox="1"/>
          <p:nvPr/>
        </p:nvSpPr>
        <p:spPr>
          <a:xfrm>
            <a:off x="373300" y="438200"/>
            <a:ext cx="85953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Limitation of White Box Testing </a:t>
            </a:r>
            <a:endParaRPr sz="3500" b="1" i="0" u="none" strike="noStrike" cap="none">
              <a:solidFill>
                <a:srgbClr val="0000FF"/>
              </a:solidFill>
              <a:latin typeface="Arial"/>
              <a:ea typeface="Arial"/>
              <a:cs typeface="Arial"/>
              <a:sym typeface="Arial"/>
            </a:endParaRPr>
          </a:p>
        </p:txBody>
      </p:sp>
      <p:sp>
        <p:nvSpPr>
          <p:cNvPr id="246" name="Google Shape;246;gb9bbe096c1_0_11"/>
          <p:cNvSpPr txBox="1"/>
          <p:nvPr/>
        </p:nvSpPr>
        <p:spPr>
          <a:xfrm>
            <a:off x="487800" y="1262550"/>
            <a:ext cx="9627000" cy="5007300"/>
          </a:xfrm>
          <a:prstGeom prst="rect">
            <a:avLst/>
          </a:prstGeom>
          <a:noFill/>
          <a:ln>
            <a:noFill/>
          </a:ln>
        </p:spPr>
        <p:txBody>
          <a:bodyPr spcFirstLastPara="1" wrap="square" lIns="91425" tIns="91425" rIns="91425" bIns="91425" anchor="ctr" anchorCtr="0">
            <a:noAutofit/>
          </a:bodyPr>
          <a:lstStyle/>
          <a:p>
            <a:pPr marL="457200" marR="0" lvl="0"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Tendency to miss the big picture</a:t>
            </a:r>
            <a:endParaRPr sz="2750" b="0" i="0" u="none" strike="noStrike" cap="none">
              <a:solidFill>
                <a:srgbClr val="222222"/>
              </a:solidFill>
              <a:highlight>
                <a:srgbClr val="FFFFFF"/>
              </a:highlight>
              <a:latin typeface="Arial"/>
              <a:ea typeface="Arial"/>
              <a:cs typeface="Arial"/>
              <a:sym typeface="Arial"/>
            </a:endParaRPr>
          </a:p>
          <a:p>
            <a:pPr marL="457200" marR="0" lvl="0"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Implementation technology skill required</a:t>
            </a:r>
            <a:endParaRPr sz="2750" b="0" i="0" u="none" strike="noStrike" cap="none">
              <a:solidFill>
                <a:srgbClr val="222222"/>
              </a:solidFill>
              <a:highlight>
                <a:srgbClr val="FFFFFF"/>
              </a:highlight>
              <a:latin typeface="Arial"/>
              <a:ea typeface="Arial"/>
              <a:cs typeface="Arial"/>
              <a:sym typeface="Arial"/>
            </a:endParaRPr>
          </a:p>
          <a:p>
            <a:pPr marL="1371600" marR="0" lvl="2"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Progg. Language, database, environment, runtime behavior.</a:t>
            </a:r>
            <a:endParaRPr sz="2750" b="0" i="0" u="none" strike="noStrike" cap="none">
              <a:solidFill>
                <a:srgbClr val="222222"/>
              </a:solidFill>
              <a:highlight>
                <a:srgbClr val="FFFFFF"/>
              </a:highlight>
              <a:latin typeface="Arial"/>
              <a:ea typeface="Arial"/>
              <a:cs typeface="Arial"/>
              <a:sym typeface="Arial"/>
            </a:endParaRPr>
          </a:p>
          <a:p>
            <a:pPr marL="1371600" marR="0" lvl="2"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Deeper knowledge rquired</a:t>
            </a:r>
            <a:endParaRPr sz="2750" b="0" i="0" u="none" strike="noStrike" cap="none">
              <a:solidFill>
                <a:srgbClr val="222222"/>
              </a:solidFill>
              <a:highlight>
                <a:srgbClr val="FFFFFF"/>
              </a:highlight>
              <a:latin typeface="Arial"/>
              <a:ea typeface="Arial"/>
              <a:cs typeface="Arial"/>
              <a:sym typeface="Arial"/>
            </a:endParaRPr>
          </a:p>
          <a:p>
            <a:pPr marL="1371600" marR="0" lvl="2"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Including dev skills &amp; IDE</a:t>
            </a:r>
            <a:endParaRPr sz="2750" b="0" i="0" u="none" strike="noStrike" cap="none">
              <a:solidFill>
                <a:srgbClr val="222222"/>
              </a:solidFill>
              <a:highlight>
                <a:srgbClr val="FFFFFF"/>
              </a:highlight>
              <a:latin typeface="Arial"/>
              <a:ea typeface="Arial"/>
              <a:cs typeface="Arial"/>
              <a:sym typeface="Arial"/>
            </a:endParaRPr>
          </a:p>
          <a:p>
            <a:pPr marL="457200" marR="0" lvl="0"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Effort is significantly more</a:t>
            </a:r>
            <a:endParaRPr sz="2750" b="0" i="0" u="none" strike="noStrike" cap="none">
              <a:solidFill>
                <a:srgbClr val="222222"/>
              </a:solidFill>
              <a:highlight>
                <a:srgbClr val="FFFFFF"/>
              </a:highlight>
              <a:latin typeface="Arial"/>
              <a:ea typeface="Arial"/>
              <a:cs typeface="Arial"/>
              <a:sym typeface="Arial"/>
            </a:endParaRPr>
          </a:p>
          <a:p>
            <a:pPr marL="1371600" marR="0" lvl="2"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Additional development may be required</a:t>
            </a:r>
            <a:endParaRPr sz="2750" b="0" i="0" u="none" strike="noStrike" cap="none">
              <a:solidFill>
                <a:srgbClr val="222222"/>
              </a:solidFill>
              <a:highlight>
                <a:srgbClr val="FFFFFF"/>
              </a:highlight>
              <a:latin typeface="Arial"/>
              <a:ea typeface="Arial"/>
              <a:cs typeface="Arial"/>
              <a:sym typeface="Arial"/>
            </a:endParaRPr>
          </a:p>
          <a:p>
            <a:pPr marL="457200" marR="0" lvl="0" indent="-403225" algn="just" rtl="0">
              <a:lnSpc>
                <a:spcPct val="100000"/>
              </a:lnSpc>
              <a:spcBef>
                <a:spcPts val="0"/>
              </a:spcBef>
              <a:spcAft>
                <a:spcPts val="0"/>
              </a:spcAft>
              <a:buClr>
                <a:srgbClr val="222222"/>
              </a:buClr>
              <a:buSzPts val="2750"/>
              <a:buFont typeface="Arial"/>
              <a:buChar char="●"/>
            </a:pPr>
            <a:r>
              <a:rPr lang="en-IN" sz="2750" b="0" i="0" u="none" strike="noStrike" cap="none">
                <a:solidFill>
                  <a:srgbClr val="222222"/>
                </a:solidFill>
                <a:highlight>
                  <a:srgbClr val="FFFFFF"/>
                </a:highlight>
                <a:latin typeface="Arial"/>
                <a:ea typeface="Arial"/>
                <a:cs typeface="Arial"/>
                <a:sym typeface="Arial"/>
              </a:rPr>
              <a:t>Source / documentation may not be available – fully / partly.</a:t>
            </a:r>
            <a:endParaRPr sz="27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2750"/>
              <a:buFont typeface="Arial"/>
              <a:buNone/>
            </a:pPr>
            <a:endParaRPr sz="275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b7d30ab385_0_56"/>
          <p:cNvSpPr/>
          <p:nvPr/>
        </p:nvSpPr>
        <p:spPr>
          <a:xfrm>
            <a:off x="-9360" y="1277640"/>
            <a:ext cx="300" cy="53599"/>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252" name="Google Shape;252;gb7d30ab385_0_56"/>
          <p:cNvSpPr/>
          <p:nvPr/>
        </p:nvSpPr>
        <p:spPr>
          <a:xfrm>
            <a:off x="484560" y="353880"/>
            <a:ext cx="632940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253" name="Google Shape;253;gb7d30ab385_0_56"/>
          <p:cNvSpPr/>
          <p:nvPr/>
        </p:nvSpPr>
        <p:spPr>
          <a:xfrm>
            <a:off x="4860720" y="3393000"/>
            <a:ext cx="5711700" cy="557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b7d30ab385_0_56"/>
          <p:cNvSpPr/>
          <p:nvPr/>
        </p:nvSpPr>
        <p:spPr>
          <a:xfrm>
            <a:off x="4781875" y="3084150"/>
            <a:ext cx="5718900" cy="729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2500"/>
              <a:buFont typeface="Arial"/>
              <a:buNone/>
            </a:pPr>
            <a:r>
              <a:rPr lang="en-IN" sz="3600" b="1" i="0" u="none" strike="noStrike" cap="none">
                <a:solidFill>
                  <a:srgbClr val="C55A11"/>
                </a:solidFill>
                <a:latin typeface="Calibri"/>
                <a:ea typeface="Calibri"/>
                <a:cs typeface="Calibri"/>
                <a:sym typeface="Calibri"/>
              </a:rPr>
              <a:t>THANK YOU</a:t>
            </a:r>
            <a:endParaRPr sz="2500" b="1" i="0" u="none" strike="noStrike" cap="none">
              <a:solidFill>
                <a:srgbClr val="C55A11"/>
              </a:solidFill>
              <a:latin typeface="Calibri"/>
              <a:ea typeface="Calibri"/>
              <a:cs typeface="Calibri"/>
              <a:sym typeface="Calibri"/>
            </a:endParaRPr>
          </a:p>
        </p:txBody>
      </p:sp>
      <p:sp>
        <p:nvSpPr>
          <p:cNvPr id="255" name="Google Shape;255;gb7d30ab385_0_56"/>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dirty="0">
                <a:latin typeface="Calibri"/>
                <a:ea typeface="Calibri"/>
                <a:cs typeface="Calibri"/>
                <a:sym typeface="Calibri"/>
              </a:rPr>
              <a:t>Prof. </a:t>
            </a:r>
            <a:r>
              <a:rPr lang="en-IN" sz="2400" dirty="0" err="1">
                <a:latin typeface="Calibri"/>
                <a:ea typeface="Calibri"/>
                <a:cs typeface="Calibri"/>
                <a:sym typeface="Calibri"/>
              </a:rPr>
              <a:t>Venkatesh</a:t>
            </a:r>
            <a:r>
              <a:rPr lang="en-IN" sz="2400" dirty="0">
                <a:latin typeface="Calibri"/>
                <a:ea typeface="Calibri"/>
                <a:cs typeface="Calibri"/>
                <a:sym typeface="Calibri"/>
              </a:rPr>
              <a:t> Prasad</a:t>
            </a:r>
            <a:endParaRPr lang="en-IN" sz="1800" dirty="0"/>
          </a:p>
          <a:p>
            <a:pPr marL="12600" lvl="0"/>
            <a:r>
              <a:rPr lang="en-IN" sz="2400" dirty="0">
                <a:latin typeface="Calibri"/>
                <a:ea typeface="Calibri"/>
                <a:cs typeface="Calibri"/>
                <a:sym typeface="Calibri"/>
              </a:rPr>
              <a:t>venkateshprasad@pes.edu </a:t>
            </a:r>
          </a:p>
          <a:p>
            <a:pPr marL="12599"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a:t>
            </a:r>
            <a:endParaRPr sz="1800" b="0" i="0" u="none" strike="noStrike" cap="none">
              <a:solidFill>
                <a:srgbClr val="000000"/>
              </a:solidFill>
              <a:latin typeface="Arial"/>
              <a:ea typeface="Arial"/>
              <a:cs typeface="Arial"/>
              <a:sym typeface="Arial"/>
            </a:endParaRPr>
          </a:p>
        </p:txBody>
      </p:sp>
      <p:sp>
        <p:nvSpPr>
          <p:cNvPr id="256" name="Google Shape;256;gb7d30ab385_0_56"/>
          <p:cNvSpPr/>
          <p:nvPr/>
        </p:nvSpPr>
        <p:spPr>
          <a:xfrm>
            <a:off x="313920" y="5489640"/>
            <a:ext cx="1062098" cy="1072838"/>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257" name="Google Shape;257;gb7d30ab385_0_56"/>
          <p:cNvSpPr/>
          <p:nvPr/>
        </p:nvSpPr>
        <p:spPr>
          <a:xfrm>
            <a:off x="4781880" y="4101120"/>
            <a:ext cx="5872480" cy="757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258" name="Google Shape;258;gb7d30ab385_0_56"/>
          <p:cNvSpPr/>
          <p:nvPr/>
        </p:nvSpPr>
        <p:spPr>
          <a:xfrm>
            <a:off x="1747800" y="1608480"/>
            <a:ext cx="2364600" cy="35457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b7d30ab385_0_56"/>
          <p:cNvSpPr/>
          <p:nvPr/>
        </p:nvSpPr>
        <p:spPr>
          <a:xfrm>
            <a:off x="10855800" y="266040"/>
            <a:ext cx="1062097" cy="1072839"/>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260" name="Google Shape;260;gb7d30ab385_0_56"/>
          <p:cNvSpPr/>
          <p:nvPr/>
        </p:nvSpPr>
        <p:spPr>
          <a:xfrm>
            <a:off x="10501920" y="470880"/>
            <a:ext cx="1285827" cy="1658906"/>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261" name="Google Shape;261;gb7d30ab385_0_56"/>
          <p:cNvSpPr/>
          <p:nvPr/>
        </p:nvSpPr>
        <p:spPr>
          <a:xfrm>
            <a:off x="180000" y="152280"/>
            <a:ext cx="7010400" cy="1048198"/>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3d7dc4642f8092c5_19"/>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Code Inspection</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88" name="Google Shape;88;g3d7dc4642f8092c5_19"/>
          <p:cNvSpPr txBox="1"/>
          <p:nvPr/>
        </p:nvSpPr>
        <p:spPr>
          <a:xfrm>
            <a:off x="480550" y="1081900"/>
            <a:ext cx="9915600" cy="3112800"/>
          </a:xfrm>
          <a:prstGeom prst="rect">
            <a:avLst/>
          </a:prstGeom>
          <a:noFill/>
          <a:ln>
            <a:noFill/>
          </a:ln>
        </p:spPr>
        <p:txBody>
          <a:bodyPr spcFirstLastPara="1" wrap="square" lIns="91425" tIns="91425" rIns="91425" bIns="91425" anchor="t" anchorCtr="0">
            <a:noAutofit/>
          </a:bodyPr>
          <a:lstStyle/>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Group-oriented activity</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Highly formal and structured</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Multiple participants with specific roles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Requires thorough preparation</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Documentation of diverse views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Review in a defined structured manner.</a:t>
            </a:r>
            <a:endParaRPr sz="2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2850"/>
              <a:buFont typeface="Arial"/>
              <a:buNone/>
            </a:pPr>
            <a:endParaRPr sz="285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d7dc4642f8092c5_25"/>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Roles of Formal Inspection</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94" name="Google Shape;94;g3d7dc4642f8092c5_25"/>
          <p:cNvSpPr txBox="1"/>
          <p:nvPr/>
        </p:nvSpPr>
        <p:spPr>
          <a:xfrm>
            <a:off x="480550" y="1081900"/>
            <a:ext cx="9915600" cy="5393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IN" sz="1850" b="1" i="0" u="none" strike="noStrike" cap="none">
                <a:solidFill>
                  <a:srgbClr val="222222"/>
                </a:solidFill>
                <a:highlight>
                  <a:srgbClr val="FFFFFF"/>
                </a:highlight>
                <a:latin typeface="Arial"/>
                <a:ea typeface="Arial"/>
                <a:cs typeface="Arial"/>
                <a:sym typeface="Arial"/>
              </a:rPr>
              <a:t>Author</a:t>
            </a:r>
            <a:endParaRPr sz="1850" b="1"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Author of the work product</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Makes available the required material to the reviewers </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Fixes defects that are reported</a:t>
            </a: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IN" sz="1850" b="1" i="0" u="none" strike="noStrike" cap="none">
                <a:solidFill>
                  <a:srgbClr val="222222"/>
                </a:solidFill>
                <a:highlight>
                  <a:srgbClr val="FFFFFF"/>
                </a:highlight>
                <a:latin typeface="Arial"/>
                <a:ea typeface="Arial"/>
                <a:cs typeface="Arial"/>
                <a:sym typeface="Arial"/>
              </a:rPr>
              <a:t>Moderator</a:t>
            </a:r>
            <a:endParaRPr sz="1850" b="1"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Controls the meeting(s)</a:t>
            </a: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IN" sz="1850" b="1" i="0" u="none" strike="noStrike" cap="none">
                <a:solidFill>
                  <a:srgbClr val="222222"/>
                </a:solidFill>
                <a:highlight>
                  <a:srgbClr val="FFFFFF"/>
                </a:highlight>
                <a:latin typeface="Arial"/>
                <a:ea typeface="Arial"/>
                <a:cs typeface="Arial"/>
                <a:sym typeface="Arial"/>
              </a:rPr>
              <a:t>Inspectors (reviewers)</a:t>
            </a:r>
            <a:endParaRPr sz="1850" b="1"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Prepare by reading the required documents</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Take part in the meeting(s) and report defects</a:t>
            </a: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IN" sz="1850" b="1" i="0" u="none" strike="noStrike" cap="none">
                <a:solidFill>
                  <a:srgbClr val="222222"/>
                </a:solidFill>
                <a:highlight>
                  <a:srgbClr val="FFFFFF"/>
                </a:highlight>
                <a:latin typeface="Arial"/>
                <a:ea typeface="Arial"/>
                <a:cs typeface="Arial"/>
                <a:sym typeface="Arial"/>
              </a:rPr>
              <a:t>Scribe</a:t>
            </a:r>
            <a:endParaRPr sz="1850" b="1"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Takes down notes during the meeting</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Assigned in advance by turns</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Can participate to review to the extent possible</a:t>
            </a:r>
            <a:endParaRPr sz="1850" b="0" i="0" u="none" strike="noStrike" cap="none">
              <a:solidFill>
                <a:srgbClr val="222222"/>
              </a:solidFill>
              <a:highlight>
                <a:srgbClr val="FFFFFF"/>
              </a:highlight>
              <a:latin typeface="Arial"/>
              <a:ea typeface="Arial"/>
              <a:cs typeface="Arial"/>
              <a:sym typeface="Arial"/>
            </a:endParaRPr>
          </a:p>
          <a:p>
            <a:pPr marL="457200" marR="0" lvl="0" indent="-346075" algn="just" rtl="0">
              <a:lnSpc>
                <a:spcPct val="100000"/>
              </a:lnSpc>
              <a:spcBef>
                <a:spcPts val="0"/>
              </a:spcBef>
              <a:spcAft>
                <a:spcPts val="0"/>
              </a:spcAft>
              <a:buClr>
                <a:srgbClr val="222222"/>
              </a:buClr>
              <a:buSzPts val="1850"/>
              <a:buFont typeface="Arial"/>
              <a:buChar char="●"/>
            </a:pPr>
            <a:r>
              <a:rPr lang="en-IN" sz="1850" b="0" i="0" u="none" strike="noStrike" cap="none">
                <a:solidFill>
                  <a:srgbClr val="222222"/>
                </a:solidFill>
                <a:highlight>
                  <a:srgbClr val="FFFFFF"/>
                </a:highlight>
                <a:latin typeface="Arial"/>
                <a:ea typeface="Arial"/>
                <a:cs typeface="Arial"/>
                <a:sym typeface="Arial"/>
              </a:rPr>
              <a:t>Documents the minutes and circulates them to participants</a:t>
            </a:r>
            <a:endParaRPr sz="1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850"/>
              <a:buFont typeface="Arial"/>
              <a:buNone/>
            </a:pPr>
            <a:endParaRPr sz="185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3d7dc4642f8092c5_31"/>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dirty="0">
                <a:solidFill>
                  <a:srgbClr val="0000FF"/>
                </a:solidFill>
                <a:latin typeface="Arial"/>
                <a:ea typeface="Arial"/>
                <a:cs typeface="Arial"/>
                <a:sym typeface="Arial"/>
              </a:rPr>
              <a:t>Process in a Fagan Inspection</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dirty="0">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100" name="Google Shape;100;g3d7dc4642f8092c5_31"/>
          <p:cNvSpPr txBox="1"/>
          <p:nvPr/>
        </p:nvSpPr>
        <p:spPr>
          <a:xfrm>
            <a:off x="480550" y="1081900"/>
            <a:ext cx="9915600" cy="2979600"/>
          </a:xfrm>
          <a:prstGeom prst="rect">
            <a:avLst/>
          </a:prstGeom>
          <a:noFill/>
          <a:ln>
            <a:noFill/>
          </a:ln>
        </p:spPr>
        <p:txBody>
          <a:bodyPr spcFirstLastPara="1" wrap="square" lIns="91425" tIns="91425" rIns="91425" bIns="91425" anchor="t" anchorCtr="0">
            <a:noAutofit/>
          </a:bodyPr>
          <a:lstStyle/>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Typical documents circulated:</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Program code</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Design / program specifications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SRS (if needed)</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Any applicable standards (e.g., coding standards)</a:t>
            </a:r>
            <a:endParaRPr sz="2850" b="0" i="0" u="none" strike="noStrike" cap="none">
              <a:solidFill>
                <a:srgbClr val="222222"/>
              </a:solidFill>
              <a:highlight>
                <a:srgbClr val="FFFFFF"/>
              </a:highlight>
              <a:latin typeface="Arial"/>
              <a:ea typeface="Arial"/>
              <a:cs typeface="Arial"/>
              <a:sym typeface="Arial"/>
            </a:endParaRPr>
          </a:p>
          <a:p>
            <a:pPr marL="457200" marR="0" lvl="0" indent="-409575" algn="just" rtl="0">
              <a:lnSpc>
                <a:spcPct val="100000"/>
              </a:lnSpc>
              <a:spcBef>
                <a:spcPts val="0"/>
              </a:spcBef>
              <a:spcAft>
                <a:spcPts val="0"/>
              </a:spcAft>
              <a:buClr>
                <a:srgbClr val="222222"/>
              </a:buClr>
              <a:buSzPts val="2850"/>
              <a:buFont typeface="Arial"/>
              <a:buChar char="●"/>
            </a:pPr>
            <a:r>
              <a:rPr lang="en-IN" sz="2850" b="0" i="0" u="none" strike="noStrike" cap="none">
                <a:solidFill>
                  <a:srgbClr val="222222"/>
                </a:solidFill>
                <a:highlight>
                  <a:srgbClr val="FFFFFF"/>
                </a:highlight>
                <a:latin typeface="Arial"/>
                <a:ea typeface="Arial"/>
                <a:cs typeface="Arial"/>
                <a:sym typeface="Arial"/>
              </a:rPr>
              <a:t>Any necessary checklists (e.g., code review checklist)</a:t>
            </a:r>
            <a:endParaRPr sz="2850" b="0" i="0" u="none" strike="noStrike" cap="none">
              <a:solidFill>
                <a:srgbClr val="222222"/>
              </a:solidFill>
              <a:highlight>
                <a:srgbClr val="FFFFFF"/>
              </a:highlight>
              <a:latin typeface="Arial"/>
              <a:ea typeface="Arial"/>
              <a:cs typeface="Arial"/>
              <a:sym typeface="Arial"/>
            </a:endParaRPr>
          </a:p>
          <a:p>
            <a:pPr marL="457200" marR="0" lvl="0" indent="0" algn="just" rtl="0">
              <a:lnSpc>
                <a:spcPct val="100000"/>
              </a:lnSpc>
              <a:spcBef>
                <a:spcPts val="0"/>
              </a:spcBef>
              <a:spcAft>
                <a:spcPts val="0"/>
              </a:spcAft>
              <a:buClr>
                <a:srgbClr val="000000"/>
              </a:buClr>
              <a:buSzPts val="2850"/>
              <a:buFont typeface="Arial"/>
              <a:buNone/>
            </a:pPr>
            <a:endParaRPr sz="2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850"/>
              <a:buFont typeface="Arial"/>
              <a:buNone/>
            </a:pPr>
            <a:endParaRPr sz="1850" b="0" i="0" u="none" strike="noStrike" cap="none">
              <a:solidFill>
                <a:srgbClr val="222222"/>
              </a:solidFill>
              <a:highlight>
                <a:srgbClr val="FFFFFF"/>
              </a:highlight>
              <a:latin typeface="Arial"/>
              <a:ea typeface="Arial"/>
              <a:cs typeface="Arial"/>
              <a:sym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b9bbe096c1_0_5"/>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Process in a Fagan Inspection</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106" name="Google Shape;106;gb9bbe096c1_0_5"/>
          <p:cNvSpPr txBox="1"/>
          <p:nvPr/>
        </p:nvSpPr>
        <p:spPr>
          <a:xfrm>
            <a:off x="480550" y="1081900"/>
            <a:ext cx="9915600" cy="5503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IN" sz="2150">
                <a:solidFill>
                  <a:srgbClr val="222222"/>
                </a:solidFill>
                <a:highlight>
                  <a:srgbClr val="FFFFFF"/>
                </a:highlight>
              </a:rPr>
              <a:t>Preliminary meeting (optional)</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Author explains his / her perspective</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Makes available the necessary documents</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Highlights concern areas, if any, for which review comments are sought</a:t>
            </a:r>
            <a:endParaRPr sz="2150">
              <a:solidFill>
                <a:srgbClr val="222222"/>
              </a:solidFill>
              <a:highlight>
                <a:srgbClr val="FFFFFF"/>
              </a:highlight>
            </a:endParaRPr>
          </a:p>
          <a:p>
            <a:pPr marL="0" marR="0" lvl="0" indent="0" algn="just" rtl="0">
              <a:lnSpc>
                <a:spcPct val="100000"/>
              </a:lnSpc>
              <a:spcBef>
                <a:spcPts val="0"/>
              </a:spcBef>
              <a:spcAft>
                <a:spcPts val="0"/>
              </a:spcAft>
              <a:buNone/>
            </a:pPr>
            <a:r>
              <a:rPr lang="en-IN" sz="2150">
                <a:solidFill>
                  <a:srgbClr val="222222"/>
                </a:solidFill>
                <a:highlight>
                  <a:srgbClr val="FFFFFF"/>
                </a:highlight>
              </a:rPr>
              <a:t>Defect Logging Meeting</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All come prepared!</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Moderator goes through the code sequentially</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Each reviewer comes up with comments</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Comments / defects categorized as “defect” / “observation,”  “major” / “minor,” “systemic” / “mis-execution”</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Scribe documents all the findings and circulates them</a:t>
            </a:r>
            <a:endParaRPr sz="2150">
              <a:solidFill>
                <a:srgbClr val="222222"/>
              </a:solidFill>
              <a:highlight>
                <a:srgbClr val="FFFFFF"/>
              </a:highlight>
            </a:endParaRPr>
          </a:p>
          <a:p>
            <a:pPr marL="0" marR="0" lvl="0" indent="0" algn="just" rtl="0">
              <a:lnSpc>
                <a:spcPct val="100000"/>
              </a:lnSpc>
              <a:spcBef>
                <a:spcPts val="0"/>
              </a:spcBef>
              <a:spcAft>
                <a:spcPts val="0"/>
              </a:spcAft>
              <a:buNone/>
            </a:pPr>
            <a:r>
              <a:rPr lang="en-IN" sz="2150">
                <a:solidFill>
                  <a:srgbClr val="222222"/>
                </a:solidFill>
                <a:highlight>
                  <a:srgbClr val="FFFFFF"/>
                </a:highlight>
              </a:rPr>
              <a:t>Follow-up meeting (optional)</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After Author fixes defects</a:t>
            </a:r>
            <a:endParaRPr sz="2150">
              <a:solidFill>
                <a:srgbClr val="222222"/>
              </a:solidFill>
              <a:highlight>
                <a:srgbClr val="FFFFFF"/>
              </a:highlight>
            </a:endParaRPr>
          </a:p>
          <a:p>
            <a:pPr marL="1371600" marR="0" lvl="1" indent="-365125" algn="just" rtl="0">
              <a:lnSpc>
                <a:spcPct val="100000"/>
              </a:lnSpc>
              <a:spcBef>
                <a:spcPts val="0"/>
              </a:spcBef>
              <a:spcAft>
                <a:spcPts val="0"/>
              </a:spcAft>
              <a:buClr>
                <a:srgbClr val="222222"/>
              </a:buClr>
              <a:buSzPts val="2150"/>
              <a:buChar char="○"/>
            </a:pPr>
            <a:r>
              <a:rPr lang="en-IN" sz="2150">
                <a:solidFill>
                  <a:srgbClr val="222222"/>
                </a:solidFill>
                <a:highlight>
                  <a:srgbClr val="FFFFFF"/>
                </a:highlight>
              </a:rPr>
              <a:t>If required, a follow-up meeting is called to verify completeness of fixes</a:t>
            </a:r>
            <a:endParaRPr sz="2150">
              <a:solidFill>
                <a:srgbClr val="222222"/>
              </a:solidFill>
              <a:highlight>
                <a:srgbClr val="FFFFFF"/>
              </a:highlight>
            </a:endParaRPr>
          </a:p>
          <a:p>
            <a:pPr marL="914400" marR="0" lvl="0" indent="-365125" algn="just" rtl="0">
              <a:lnSpc>
                <a:spcPct val="100000"/>
              </a:lnSpc>
              <a:spcBef>
                <a:spcPts val="0"/>
              </a:spcBef>
              <a:spcAft>
                <a:spcPts val="0"/>
              </a:spcAft>
              <a:buClr>
                <a:srgbClr val="222222"/>
              </a:buClr>
              <a:buSzPts val="2150"/>
              <a:buChar char="●"/>
            </a:pPr>
            <a:endParaRPr sz="2150">
              <a:solidFill>
                <a:srgbClr val="222222"/>
              </a:solidFill>
              <a:highlight>
                <a:srgbClr val="FFFFFF"/>
              </a:highlight>
            </a:endParaRPr>
          </a:p>
          <a:p>
            <a:pPr marL="914400" marR="0" lvl="0" indent="-301625" algn="just" rtl="0">
              <a:lnSpc>
                <a:spcPct val="100000"/>
              </a:lnSpc>
              <a:spcBef>
                <a:spcPts val="0"/>
              </a:spcBef>
              <a:spcAft>
                <a:spcPts val="0"/>
              </a:spcAft>
              <a:buClr>
                <a:srgbClr val="222222"/>
              </a:buClr>
              <a:buSzPts val="1150"/>
              <a:buFont typeface="Arial"/>
              <a:buChar char="●"/>
            </a:pPr>
            <a:endParaRPr sz="1150" b="0" i="0" u="none" strike="noStrike" cap="none">
              <a:solidFill>
                <a:srgbClr val="222222"/>
              </a:solidFill>
              <a:highlight>
                <a:srgbClr val="FFFFFF"/>
              </a:highlight>
              <a:latin typeface="Arial"/>
              <a:ea typeface="Arial"/>
              <a:cs typeface="Arial"/>
              <a:sym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3d7dc4642f8092c5_37"/>
          <p:cNvSpPr txBox="1"/>
          <p:nvPr/>
        </p:nvSpPr>
        <p:spPr>
          <a:xfrm>
            <a:off x="373300" y="208625"/>
            <a:ext cx="101301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Inspection Process</a:t>
            </a:r>
            <a:endParaRPr sz="3500" b="1"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112" name="Google Shape;112;g3d7dc4642f8092c5_37"/>
          <p:cNvSpPr txBox="1"/>
          <p:nvPr/>
        </p:nvSpPr>
        <p:spPr>
          <a:xfrm>
            <a:off x="480550" y="1081900"/>
            <a:ext cx="9915600" cy="2979600"/>
          </a:xfrm>
          <a:prstGeom prst="rect">
            <a:avLst/>
          </a:prstGeom>
          <a:noFill/>
          <a:ln>
            <a:noFill/>
          </a:ln>
        </p:spPr>
        <p:txBody>
          <a:bodyPr spcFirstLastPara="1" wrap="square" lIns="91425" tIns="91425" rIns="91425" bIns="91425" anchor="t" anchorCtr="0">
            <a:noAutofit/>
          </a:bodyPr>
          <a:lstStyle/>
          <a:p>
            <a:pPr marL="457200" marR="0" lvl="0" indent="0" algn="just" rtl="0">
              <a:lnSpc>
                <a:spcPct val="100000"/>
              </a:lnSpc>
              <a:spcBef>
                <a:spcPts val="0"/>
              </a:spcBef>
              <a:spcAft>
                <a:spcPts val="0"/>
              </a:spcAft>
              <a:buClr>
                <a:srgbClr val="000000"/>
              </a:buClr>
              <a:buSzPts val="2850"/>
              <a:buFont typeface="Arial"/>
              <a:buNone/>
            </a:pPr>
            <a:endParaRPr sz="2850" b="0" i="0" u="none" strike="noStrike" cap="none">
              <a:solidFill>
                <a:srgbClr val="222222"/>
              </a:solidFill>
              <a:highlight>
                <a:srgbClr val="FFFFFF"/>
              </a:highlight>
              <a:latin typeface="Arial"/>
              <a:ea typeface="Arial"/>
              <a:cs typeface="Arial"/>
              <a:sym typeface="Arial"/>
            </a:endParaRPr>
          </a:p>
          <a:p>
            <a:pPr marL="457200" marR="0" lvl="0" indent="0" algn="just" rtl="0">
              <a:lnSpc>
                <a:spcPct val="100000"/>
              </a:lnSpc>
              <a:spcBef>
                <a:spcPts val="0"/>
              </a:spcBef>
              <a:spcAft>
                <a:spcPts val="0"/>
              </a:spcAft>
              <a:buClr>
                <a:srgbClr val="000000"/>
              </a:buClr>
              <a:buSzPts val="2850"/>
              <a:buFont typeface="Arial"/>
              <a:buNone/>
            </a:pPr>
            <a:endParaRPr sz="2850" b="0" i="0" u="none" strike="noStrike" cap="none">
              <a:solidFill>
                <a:srgbClr val="222222"/>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850"/>
              <a:buFont typeface="Arial"/>
              <a:buNone/>
            </a:pPr>
            <a:endParaRPr sz="1850" b="0" i="0" u="none" strike="noStrike" cap="none">
              <a:solidFill>
                <a:srgbClr val="222222"/>
              </a:solidFill>
              <a:highlight>
                <a:srgbClr val="FFFFFF"/>
              </a:highlight>
              <a:latin typeface="Arial"/>
              <a:ea typeface="Arial"/>
              <a:cs typeface="Arial"/>
              <a:sym typeface="Arial"/>
            </a:endParaRPr>
          </a:p>
        </p:txBody>
      </p:sp>
      <p:pic>
        <p:nvPicPr>
          <p:cNvPr id="113" name="Google Shape;113;g3d7dc4642f8092c5_37"/>
          <p:cNvPicPr preferRelativeResize="0"/>
          <p:nvPr/>
        </p:nvPicPr>
        <p:blipFill rotWithShape="1">
          <a:blip r:embed="rId3">
            <a:alphaModFix/>
          </a:blip>
          <a:srcRect/>
          <a:stretch/>
        </p:blipFill>
        <p:spPr>
          <a:xfrm>
            <a:off x="480550" y="1490650"/>
            <a:ext cx="9915600" cy="436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b99d3bee21_0_53"/>
          <p:cNvSpPr txBox="1"/>
          <p:nvPr/>
        </p:nvSpPr>
        <p:spPr>
          <a:xfrm>
            <a:off x="373300" y="438200"/>
            <a:ext cx="8595300" cy="119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a:solidFill>
                  <a:srgbClr val="0000FF"/>
                </a:solidFill>
              </a:rPr>
              <a:t>Advantages &amp; Didavantages of Fagan Inspection</a:t>
            </a:r>
            <a:r>
              <a:rPr lang="en-IN" sz="3500" b="1" i="0" u="none" strike="noStrike" cap="none">
                <a:solidFill>
                  <a:srgbClr val="0000FF"/>
                </a:solidFill>
                <a:latin typeface="Arial"/>
                <a:ea typeface="Arial"/>
                <a:cs typeface="Arial"/>
                <a:sym typeface="Arial"/>
              </a:rPr>
              <a:t> </a:t>
            </a:r>
            <a:endParaRPr sz="3500" b="1" i="0" u="none" strike="noStrike" cap="none">
              <a:solidFill>
                <a:srgbClr val="0000FF"/>
              </a:solidFill>
              <a:latin typeface="Arial"/>
              <a:ea typeface="Arial"/>
              <a:cs typeface="Arial"/>
              <a:sym typeface="Arial"/>
            </a:endParaRPr>
          </a:p>
        </p:txBody>
      </p:sp>
      <p:sp>
        <p:nvSpPr>
          <p:cNvPr id="119" name="Google Shape;119;gb99d3bee21_0_53"/>
          <p:cNvSpPr txBox="1"/>
          <p:nvPr/>
        </p:nvSpPr>
        <p:spPr>
          <a:xfrm>
            <a:off x="487800" y="1262550"/>
            <a:ext cx="9627000" cy="5007300"/>
          </a:xfrm>
          <a:prstGeom prst="rect">
            <a:avLst/>
          </a:prstGeom>
          <a:noFill/>
          <a:ln>
            <a:noFill/>
          </a:ln>
        </p:spPr>
        <p:txBody>
          <a:bodyPr spcFirstLastPara="1" wrap="square" lIns="91425" tIns="91425" rIns="91425" bIns="91425" anchor="ctr" anchorCtr="0">
            <a:noAutofit/>
          </a:bodyPr>
          <a:lstStyle/>
          <a:p>
            <a:pPr marL="457200" marR="0" lvl="0"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Advantages</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Thorough, when prepared well</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Brings in multiple perspectives</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Has been found to be very effective</a:t>
            </a:r>
            <a:endParaRPr sz="2750">
              <a:solidFill>
                <a:srgbClr val="222222"/>
              </a:solidFill>
              <a:highlight>
                <a:srgbClr val="FFFFFF"/>
              </a:highlight>
            </a:endParaRPr>
          </a:p>
          <a:p>
            <a:pPr marL="457200" marR="0" lvl="0"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Disadvantages</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Logistically difficult</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Time consuming</a:t>
            </a:r>
            <a:endParaRPr sz="2750">
              <a:solidFill>
                <a:srgbClr val="222222"/>
              </a:solidFill>
              <a:highlight>
                <a:srgbClr val="FFFFFF"/>
              </a:highlight>
            </a:endParaRPr>
          </a:p>
          <a:p>
            <a:pPr marL="914400" marR="0" lvl="1" indent="-403225" algn="just" rtl="0">
              <a:lnSpc>
                <a:spcPct val="100000"/>
              </a:lnSpc>
              <a:spcBef>
                <a:spcPts val="0"/>
              </a:spcBef>
              <a:spcAft>
                <a:spcPts val="0"/>
              </a:spcAft>
              <a:buClr>
                <a:srgbClr val="222222"/>
              </a:buClr>
              <a:buSzPts val="2750"/>
              <a:buChar char="○"/>
            </a:pPr>
            <a:r>
              <a:rPr lang="en-IN" sz="2750">
                <a:solidFill>
                  <a:srgbClr val="222222"/>
                </a:solidFill>
                <a:highlight>
                  <a:srgbClr val="FFFFFF"/>
                </a:highlight>
              </a:rPr>
              <a:t>May not be possible to exhaustively go through the entire code</a:t>
            </a:r>
            <a:endParaRPr sz="2750">
              <a:solidFill>
                <a:srgbClr val="222222"/>
              </a:solidFill>
              <a:highlight>
                <a:srgbClr val="FFFFFF"/>
              </a:highlight>
            </a:endParaRPr>
          </a:p>
          <a:p>
            <a:pPr marL="457200" marR="0" lvl="0" indent="0" algn="just" rtl="0">
              <a:lnSpc>
                <a:spcPct val="100000"/>
              </a:lnSpc>
              <a:spcBef>
                <a:spcPts val="0"/>
              </a:spcBef>
              <a:spcAft>
                <a:spcPts val="0"/>
              </a:spcAft>
              <a:buNone/>
            </a:pPr>
            <a:endParaRPr sz="27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55663986BB9D43985567A3AC0DB644" ma:contentTypeVersion="3" ma:contentTypeDescription="Create a new document." ma:contentTypeScope="" ma:versionID="e872d2dc2a5d4e9b375433a003e2f625">
  <xsd:schema xmlns:xsd="http://www.w3.org/2001/XMLSchema" xmlns:xs="http://www.w3.org/2001/XMLSchema" xmlns:p="http://schemas.microsoft.com/office/2006/metadata/properties" xmlns:ns2="302dcb64-fe86-4e7e-8e0a-3121f0c50126" targetNamespace="http://schemas.microsoft.com/office/2006/metadata/properties" ma:root="true" ma:fieldsID="c932e5204d78204e00a4fc25ac4775fa" ns2:_="">
    <xsd:import namespace="302dcb64-fe86-4e7e-8e0a-3121f0c5012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dcb64-fe86-4e7e-8e0a-3121f0c5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336C0C-59DE-4A5A-9B5A-FDA7017E4A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dcb64-fe86-4e7e-8e0a-3121f0c50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924745-BB29-4562-AE4B-5A0A0AA20B9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7ACCE3F-D232-41C2-A1DB-7FE061000F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1272</Words>
  <Application>Microsoft Office PowerPoint</Application>
  <PresentationFormat>Widescreen</PresentationFormat>
  <Paragraphs>191</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sagarika chavan</cp:lastModifiedBy>
  <cp:revision>15</cp:revision>
  <dcterms:created xsi:type="dcterms:W3CDTF">2020-08-09T05:55:29Z</dcterms:created>
  <dcterms:modified xsi:type="dcterms:W3CDTF">2022-11-23T14:10:48Z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ContentTypeId">
    <vt:lpwstr>0x0101006555663986BB9D43985567A3AC0DB644</vt:lpwstr>
  </property>
</Properties>
</file>