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2" r:id="rId3"/>
    <p:sldId id="298" r:id="rId4"/>
    <p:sldId id="258" r:id="rId5"/>
    <p:sldId id="274" r:id="rId6"/>
    <p:sldId id="291" r:id="rId7"/>
    <p:sldId id="282" r:id="rId8"/>
    <p:sldId id="299" r:id="rId9"/>
    <p:sldId id="289" r:id="rId10"/>
    <p:sldId id="300" r:id="rId11"/>
    <p:sldId id="287" r:id="rId12"/>
    <p:sldId id="286" r:id="rId13"/>
    <p:sldId id="285" r:id="rId14"/>
    <p:sldId id="284" r:id="rId15"/>
    <p:sldId id="293" r:id="rId16"/>
    <p:sldId id="295" r:id="rId17"/>
    <p:sldId id="269" r:id="rId18"/>
  </p:sldIdLst>
  <p:sldSz cx="19010313" cy="10693400"/>
  <p:notesSz cx="7556500" cy="10693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4">
          <p15:clr>
            <a:srgbClr val="A4A3A4"/>
          </p15:clr>
        </p15:guide>
        <p15:guide id="2" pos="11124">
          <p15:clr>
            <a:srgbClr val="A4A3A4"/>
          </p15:clr>
        </p15:guide>
        <p15:guide id="3" orient="horz" pos="6344">
          <p15:clr>
            <a:srgbClr val="A4A3A4"/>
          </p15:clr>
        </p15:guide>
        <p15:guide id="4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3F5"/>
    <a:srgbClr val="FFFF99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DE2D8-8F99-4786-B791-7E521B6C0F10}">
  <a:tblStyle styleId="{5C7DE2D8-8F99-4786-B791-7E521B6C0F1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36" y="72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79900" y="0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64744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555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577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755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205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22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704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14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9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73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734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31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4859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50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5"/>
              <a:buFont typeface="Calibri"/>
              <a:buNone/>
              <a:defRPr sz="935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118"/>
              <a:buNone/>
              <a:defRPr sz="3118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807"/>
              <a:buNone/>
              <a:defRPr sz="280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2495"/>
              <a:buNone/>
              <a:defRPr sz="2495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9623971" y="2846623"/>
            <a:ext cx="8079383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1309436" y="3906061"/>
            <a:ext cx="8042253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9623971" y="2621369"/>
            <a:ext cx="8081859" cy="128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 b="1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 b="1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None/>
              <a:defRPr sz="2807" b="1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9623971" y="3906061"/>
            <a:ext cx="8081859" cy="574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45401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Char char="•"/>
              <a:defRPr sz="4989"/>
            </a:lvl1pPr>
            <a:lvl2pPr marL="914400" lvl="1" indent="-505841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Char char="•"/>
              <a:defRPr sz="4366"/>
            </a:lvl2pPr>
            <a:lvl3pPr marL="1371600" lvl="2" indent="-466217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Char char="•"/>
              <a:defRPr sz="3741"/>
            </a:lvl3pPr>
            <a:lvl4pPr marL="1828800" lvl="3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4pPr>
            <a:lvl5pPr marL="2286000" lvl="4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5pPr>
            <a:lvl6pPr marL="2743200" lvl="5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6pPr>
            <a:lvl7pPr marL="3200400" lvl="6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7pPr>
            <a:lvl8pPr marL="3657600" lvl="7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8pPr>
            <a:lvl9pPr marL="4114800" lvl="8" indent="-426592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9"/>
              <a:buFont typeface="Calibri"/>
              <a:buNone/>
              <a:defRPr sz="49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8081859" y="1539652"/>
            <a:ext cx="9623971" cy="75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Font typeface="Arial"/>
              <a:buNone/>
              <a:defRPr sz="49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None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None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309436" y="3208020"/>
            <a:ext cx="6131320" cy="594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2495"/>
              <a:buNone/>
              <a:defRPr sz="2495"/>
            </a:lvl1pPr>
            <a:lvl2pPr marL="914400" lvl="1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183"/>
              <a:buNone/>
              <a:defRPr sz="2183"/>
            </a:lvl2pPr>
            <a:lvl3pPr marL="1371600" lvl="2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71"/>
              <a:buNone/>
              <a:defRPr sz="1870"/>
            </a:lvl3pPr>
            <a:lvl4pPr marL="1828800" lvl="3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marL="2286000" lvl="4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marL="2743200" lvl="5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marL="3200400" lvl="6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marL="3657600" lvl="7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marL="4114800" lvl="8" indent="-2286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112725" y="-1959143"/>
            <a:ext cx="6784864" cy="1639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1122724" y="3050857"/>
            <a:ext cx="9062162" cy="409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805712" y="-929427"/>
            <a:ext cx="9062162" cy="1205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6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05841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6"/>
              <a:buFont typeface="Arial"/>
              <a:buChar char="•"/>
              <a:defRPr sz="43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6217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sz="374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659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844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7"/>
              <a:buFont typeface="Arial"/>
              <a:buChar char="•"/>
              <a:defRPr sz="28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0" y="2079146"/>
            <a:ext cx="15071695" cy="1491706"/>
            <a:chOff x="-16184" y="8640158"/>
            <a:chExt cx="4045716" cy="439420"/>
          </a:xfrm>
        </p:grpSpPr>
        <p:sp>
          <p:nvSpPr>
            <p:cNvPr id="90" name="Google Shape;90;p13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Study and Performance Analysis of QOS Parameters in Cloud Networking Platform</a:t>
              </a: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2" name="Google Shape;92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16338504" y="1488517"/>
            <a:ext cx="1863359" cy="187820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3" name="Google Shape;93;p13"/>
          <p:cNvSpPr txBox="1"/>
          <p:nvPr/>
        </p:nvSpPr>
        <p:spPr>
          <a:xfrm>
            <a:off x="2668928" y="719116"/>
            <a:ext cx="112776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2F5496"/>
                </a:solidFill>
                <a:latin typeface="+mj-lt"/>
                <a:ea typeface="Times New Roman"/>
                <a:cs typeface="Times New Roman"/>
                <a:sym typeface="Times New Roman"/>
              </a:rPr>
              <a:t>Haldia Institute of Technology</a:t>
            </a:r>
            <a:endParaRPr sz="4400" dirty="0">
              <a:latin typeface="+mj-lt"/>
            </a:endParaRPr>
          </a:p>
        </p:txBody>
      </p:sp>
      <p:grpSp>
        <p:nvGrpSpPr>
          <p:cNvPr id="94" name="Google Shape;94;p13"/>
          <p:cNvGrpSpPr/>
          <p:nvPr/>
        </p:nvGrpSpPr>
        <p:grpSpPr>
          <a:xfrm>
            <a:off x="0" y="4736256"/>
            <a:ext cx="6220541" cy="667639"/>
            <a:chOff x="601553" y="8642688"/>
            <a:chExt cx="5618971" cy="354320"/>
          </a:xfrm>
        </p:grpSpPr>
        <p:sp>
          <p:nvSpPr>
            <p:cNvPr id="95" name="Google Shape;95;p13"/>
            <p:cNvSpPr/>
            <p:nvPr/>
          </p:nvSpPr>
          <p:spPr>
            <a:xfrm>
              <a:off x="601553" y="8642689"/>
              <a:ext cx="5296989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6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Presented </a:t>
              </a: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by</a:t>
              </a: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505781" y="8642688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12810742" y="5268490"/>
            <a:ext cx="6215809" cy="683706"/>
            <a:chOff x="-155243" y="8634163"/>
            <a:chExt cx="4078606" cy="362846"/>
          </a:xfrm>
        </p:grpSpPr>
        <p:sp>
          <p:nvSpPr>
            <p:cNvPr id="98" name="Google Shape;98;p13"/>
            <p:cNvSpPr/>
            <p:nvPr/>
          </p:nvSpPr>
          <p:spPr>
            <a:xfrm>
              <a:off x="0" y="8642690"/>
              <a:ext cx="3923363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r>
                <a:rPr lang="en-US" sz="36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Under the supervision of </a:t>
              </a: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-155243" y="8634163"/>
              <a:ext cx="525178" cy="362846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 txBox="1"/>
          <p:nvPr/>
        </p:nvSpPr>
        <p:spPr>
          <a:xfrm>
            <a:off x="1194357" y="5782798"/>
            <a:ext cx="5804928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Sagarika Hembrem (18/ECE/038)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Soumik Sil (18/ECE/020</a:t>
            </a:r>
            <a:r>
              <a:rPr lang="en-US" sz="30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)</a:t>
            </a:r>
          </a:p>
          <a:p>
            <a:r>
              <a:rPr lang="en-IN" sz="3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Shaheer Alam (18/ECE/029</a:t>
            </a:r>
            <a:r>
              <a:rPr lang="en-IN" sz="30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)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Sayan Mandal (</a:t>
            </a:r>
            <a:r>
              <a:rPr lang="en-US" sz="30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18/ECE/031</a:t>
            </a:r>
            <a:r>
              <a:rPr lang="en-US" sz="3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)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Neha </a:t>
            </a:r>
            <a:r>
              <a:rPr lang="it-IT" sz="3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Rani (18/ECE/060)</a:t>
            </a:r>
            <a:endParaRPr lang="en-IN" sz="3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4362511" y="6259853"/>
            <a:ext cx="3348861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Dr. Suman Paul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 Dept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oogle Shape;103;p13"/>
          <p:cNvGrpSpPr/>
          <p:nvPr/>
        </p:nvGrpSpPr>
        <p:grpSpPr>
          <a:xfrm>
            <a:off x="16237" y="9568581"/>
            <a:ext cx="19010314" cy="1112119"/>
            <a:chOff x="-2" y="9568581"/>
            <a:chExt cx="19010314" cy="1112119"/>
          </a:xfrm>
        </p:grpSpPr>
        <p:grpSp>
          <p:nvGrpSpPr>
            <p:cNvPr id="104" name="Google Shape;104;p13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" name="Google Shape;107;p13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3"/>
          <p:cNvSpPr txBox="1"/>
          <p:nvPr/>
        </p:nvSpPr>
        <p:spPr>
          <a:xfrm>
            <a:off x="357333" y="9789999"/>
            <a:ext cx="1127760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dk1"/>
                </a:solidFill>
                <a:latin typeface="+mj-lt"/>
                <a:cs typeface="Times New Roman"/>
                <a:sym typeface="Times New Roman"/>
              </a:rPr>
              <a:t>Electronics and Communication Department</a:t>
            </a:r>
            <a:endParaRPr sz="3500" dirty="0">
              <a:latin typeface="+mj-lt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</a:t>
            </a:fld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10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93" name="Google Shape;293;p2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94" name="Google Shape;294;p2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2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24"/>
          <p:cNvSpPr txBox="1"/>
          <p:nvPr/>
        </p:nvSpPr>
        <p:spPr>
          <a:xfrm>
            <a:off x="665956" y="9771598"/>
            <a:ext cx="11277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Study and Performance Analysis of QOS Parameters in Cloud Networking Platform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0" name="Google Shape;300;p24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6637" y="2363564"/>
            <a:ext cx="10101074" cy="3491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1. </a:t>
            </a:r>
            <a:r>
              <a:rPr lang="en-US" sz="2400" b="1" dirty="0" smtClean="0">
                <a:cs typeface="Times New Roman" panose="02020603050405020304" pitchFamily="18" charset="0"/>
              </a:rPr>
              <a:t>Linear Regression: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Linear Regression model can be represented by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 smtClean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Mangal"/>
              </a:rPr>
              <a:t>            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= a</a:t>
            </a:r>
            <a:r>
              <a:rPr lang="en-US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a</a:t>
            </a:r>
            <a:r>
              <a:rPr lang="en-US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a</a:t>
            </a:r>
            <a:r>
              <a:rPr lang="en-US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……. + a</a:t>
            </a:r>
            <a:r>
              <a:rPr lang="en-US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3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After applying LR algorithm to our data, we </a:t>
            </a:r>
            <a:r>
              <a:rPr lang="en-IN" sz="2400" dirty="0"/>
              <a:t>obtained the following values of intercept and </a:t>
            </a:r>
            <a:r>
              <a:rPr lang="en-IN" sz="2400" dirty="0" smtClean="0"/>
              <a:t>coefficients.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23729"/>
              </p:ext>
            </p:extLst>
          </p:nvPr>
        </p:nvGraphicFramePr>
        <p:xfrm>
          <a:off x="11671837" y="2891719"/>
          <a:ext cx="6776897" cy="2700000"/>
        </p:xfrm>
        <a:graphic>
          <a:graphicData uri="http://schemas.openxmlformats.org/drawingml/2006/table">
            <a:tbl>
              <a:tblPr firstRow="1" firstCol="1" bandRow="1">
                <a:tableStyleId>{5C7DE2D8-8F99-4786-B791-7E521B6C0F10}</a:tableStyleId>
              </a:tblPr>
              <a:tblGrid>
                <a:gridCol w="3877056"/>
                <a:gridCol w="2899841"/>
              </a:tblGrid>
              <a:tr h="54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Intercept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4.395731072042288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 of packet loss rate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-0.00039892  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 of jitter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-0.00118707  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 of delay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-0.00320489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 of a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-0.00022948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45650" y="6765784"/>
            <a:ext cx="152625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ea typeface="Calibri" panose="020F0502020204030204" pitchFamily="34" charset="0"/>
                <a:cs typeface="Mangal"/>
              </a:rPr>
              <a:t>So our Linear regression model can be represented </a:t>
            </a:r>
            <a:r>
              <a:rPr lang="en-IN" sz="2400" dirty="0" smtClean="0">
                <a:ea typeface="Calibri" panose="020F0502020204030204" pitchFamily="34" charset="0"/>
                <a:cs typeface="Mangal"/>
              </a:rPr>
              <a:t>as –</a:t>
            </a:r>
            <a:endParaRPr lang="en-IN" sz="2400" dirty="0">
              <a:ea typeface="Calibri" panose="020F0502020204030204" pitchFamily="34" charset="0"/>
              <a:cs typeface="Mangal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a typeface="Calibri" panose="020F0502020204030204" pitchFamily="34" charset="0"/>
                <a:cs typeface="Mangal"/>
              </a:rPr>
              <a:t>MOS = 4.3957 – (0.00039892 * packet loss rate + 0.00118707 * jitter + 0.00320489 </a:t>
            </a:r>
            <a:r>
              <a:rPr lang="en-US" sz="2400" dirty="0" smtClean="0">
                <a:ea typeface="Calibri" panose="020F0502020204030204" pitchFamily="34" charset="0"/>
                <a:cs typeface="Mangal"/>
              </a:rPr>
              <a:t>*delay </a:t>
            </a:r>
            <a:r>
              <a:rPr lang="en-US" sz="2400" dirty="0">
                <a:ea typeface="Calibri" panose="020F0502020204030204" pitchFamily="34" charset="0"/>
                <a:cs typeface="Mangal"/>
              </a:rPr>
              <a:t>+ 0.00022948 * a)</a:t>
            </a:r>
            <a:r>
              <a:rPr lang="en-IN" sz="2400" dirty="0">
                <a:ea typeface="Calibri" panose="020F0502020204030204" pitchFamily="34" charset="0"/>
                <a:cs typeface="Mangal"/>
              </a:rPr>
              <a:t> 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7210591" y="666538"/>
            <a:ext cx="2339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3600" b="1" dirty="0" smtClean="0">
                <a:solidFill>
                  <a:srgbClr val="4472C4">
                    <a:lumMod val="75000"/>
                  </a:srgbClr>
                </a:solidFill>
              </a:rPr>
              <a:t>Modelling</a:t>
            </a:r>
            <a:endParaRPr lang="en-IN" sz="3600" b="1" dirty="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020276" y="2281151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Table: Values of intercept and coefficients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209604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11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93" name="Google Shape;293;p2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94" name="Google Shape;294;p2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2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24"/>
          <p:cNvSpPr txBox="1"/>
          <p:nvPr/>
        </p:nvSpPr>
        <p:spPr>
          <a:xfrm>
            <a:off x="665956" y="9771598"/>
            <a:ext cx="11277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Study and Performance Analysis of QOS Parameters in Cloud Networking Platform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0" name="Google Shape;300;p24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0121" y="1081487"/>
            <a:ext cx="108634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smtClean="0"/>
              <a:t>2.  K-Nearest Neighbours :</a:t>
            </a:r>
          </a:p>
          <a:p>
            <a:pPr algn="just"/>
            <a:endParaRPr lang="en-IN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3930" y="2429491"/>
            <a:ext cx="7196518" cy="42437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5956" y="2180808"/>
            <a:ext cx="10485748" cy="548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ea typeface="Calibri" panose="020F0502020204030204" pitchFamily="34" charset="0"/>
                <a:cs typeface="Mangal"/>
              </a:rPr>
              <a:t>W</a:t>
            </a:r>
            <a:r>
              <a:rPr lang="en-US" sz="2400" dirty="0" smtClean="0">
                <a:latin typeface="+mn-lt"/>
                <a:ea typeface="Calibri" panose="020F0502020204030204" pitchFamily="34" charset="0"/>
                <a:cs typeface="Mangal"/>
              </a:rPr>
              <a:t>e find the optimal value of k (number of neighbours) by plotting a graph for values of k and their corresponding accuracies.</a:t>
            </a:r>
            <a:endParaRPr lang="en-IN" sz="2400" dirty="0">
              <a:latin typeface="+mn-lt"/>
              <a:ea typeface="Calibri" panose="020F0502020204030204" pitchFamily="34" charset="0"/>
              <a:cs typeface="Mangal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/>
              <a:t>Then</a:t>
            </a:r>
            <a:r>
              <a:rPr lang="en-US" sz="2400" dirty="0"/>
              <a:t>, the distance between the new point and each of the training points </a:t>
            </a:r>
            <a:r>
              <a:rPr lang="en-US" sz="2400" dirty="0" smtClean="0"/>
              <a:t>is calculated.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/>
              <a:t>closest 2</a:t>
            </a:r>
            <a:r>
              <a:rPr lang="en-US" sz="2400" dirty="0" smtClean="0"/>
              <a:t> </a:t>
            </a:r>
            <a:r>
              <a:rPr lang="en-US" sz="2400" dirty="0"/>
              <a:t>data points are selected </a:t>
            </a:r>
            <a:r>
              <a:rPr lang="en-IN" sz="2400" dirty="0"/>
              <a:t>based on the distance from </a:t>
            </a:r>
            <a:r>
              <a:rPr lang="en-IN" sz="2400" dirty="0" smtClean="0"/>
              <a:t>the new point.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/>
              <a:t>average </a:t>
            </a:r>
            <a:r>
              <a:rPr lang="en-IN" sz="2400" dirty="0"/>
              <a:t>of these 2</a:t>
            </a:r>
            <a:r>
              <a:rPr lang="en-IN" sz="2400" dirty="0" smtClean="0"/>
              <a:t> </a:t>
            </a:r>
            <a:r>
              <a:rPr lang="en-IN" sz="2400" dirty="0"/>
              <a:t>data points is the final prediction for the new point.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2400" dirty="0" smtClean="0">
              <a:latin typeface="+mn-lt"/>
              <a:ea typeface="Calibri" panose="020F0502020204030204" pitchFamily="34" charset="0"/>
              <a:cs typeface="Mang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80558" y="6873388"/>
            <a:ext cx="32239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1800" i="1" dirty="0">
                <a:latin typeface="+mn-lt"/>
                <a:ea typeface="Calibri" panose="020F0502020204030204" pitchFamily="34" charset="0"/>
                <a:cs typeface="Mangal"/>
              </a:rPr>
              <a:t>Fig </a:t>
            </a:r>
            <a:r>
              <a:rPr lang="en-IN" sz="1800" i="1" dirty="0" smtClean="0">
                <a:latin typeface="+mn-lt"/>
                <a:ea typeface="Calibri" panose="020F0502020204030204" pitchFamily="34" charset="0"/>
                <a:cs typeface="Mangal"/>
              </a:rPr>
              <a:t>: </a:t>
            </a:r>
            <a:r>
              <a:rPr lang="en-IN" sz="1800" i="1" dirty="0">
                <a:latin typeface="+mn-lt"/>
                <a:ea typeface="Calibri" panose="020F0502020204030204" pitchFamily="34" charset="0"/>
                <a:cs typeface="Mangal"/>
              </a:rPr>
              <a:t>Plot for finding value of k</a:t>
            </a:r>
          </a:p>
        </p:txBody>
      </p:sp>
    </p:spTree>
    <p:extLst>
      <p:ext uri="{BB962C8B-B14F-4D97-AF65-F5344CB8AC3E}">
        <p14:creationId xmlns:p14="http://schemas.microsoft.com/office/powerpoint/2010/main" val="36537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12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93" name="Google Shape;293;p24"/>
          <p:cNvGrpSpPr/>
          <p:nvPr/>
        </p:nvGrpSpPr>
        <p:grpSpPr>
          <a:xfrm>
            <a:off x="-2" y="9911198"/>
            <a:ext cx="19010314" cy="769502"/>
            <a:chOff x="-2" y="9568581"/>
            <a:chExt cx="19010314" cy="1112119"/>
          </a:xfrm>
        </p:grpSpPr>
        <p:grpSp>
          <p:nvGrpSpPr>
            <p:cNvPr id="294" name="Google Shape;294;p2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2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24"/>
          <p:cNvSpPr txBox="1"/>
          <p:nvPr/>
        </p:nvSpPr>
        <p:spPr>
          <a:xfrm>
            <a:off x="1154558" y="9993538"/>
            <a:ext cx="11277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Study and Performance Analysis of QOS Parameters in Cloud Networking Platform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0" name="Google Shape;300;p24"/>
          <p:cNvSpPr txBox="1"/>
          <p:nvPr/>
        </p:nvSpPr>
        <p:spPr>
          <a:xfrm>
            <a:off x="17735777" y="10167688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5750" y="406132"/>
            <a:ext cx="1574918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+mn-lt"/>
                <a:cs typeface="Times New Roman" panose="02020603050405020304" pitchFamily="18" charset="0"/>
              </a:rPr>
              <a:t>3. Decision Tree:</a:t>
            </a:r>
          </a:p>
          <a:p>
            <a:pPr algn="just"/>
            <a:endParaRPr lang="en-US" sz="2400" b="1" dirty="0" smtClean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W</a:t>
            </a:r>
            <a:r>
              <a:rPr lang="en-US" sz="2400" dirty="0" smtClean="0"/>
              <a:t>e find </a:t>
            </a:r>
            <a:r>
              <a:rPr lang="en-US" sz="2400" dirty="0"/>
              <a:t>the </a:t>
            </a:r>
            <a:r>
              <a:rPr lang="en-US" sz="2400" dirty="0" smtClean="0"/>
              <a:t>input feature to split </a:t>
            </a:r>
            <a:r>
              <a:rPr lang="en-US" sz="2400" dirty="0"/>
              <a:t>the </a:t>
            </a:r>
            <a:r>
              <a:rPr lang="en-US" sz="2400" dirty="0" smtClean="0"/>
              <a:t>dataset </a:t>
            </a:r>
            <a:r>
              <a:rPr lang="en-US" sz="2400" dirty="0"/>
              <a:t>into 2 parts, so that the </a:t>
            </a:r>
            <a:r>
              <a:rPr lang="en-US" sz="2400" dirty="0" smtClean="0"/>
              <a:t>Mean Squared Error (MSE) is minimized.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This process is continued iteratively until the max_depth is reached.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+mn-lt"/>
              </a:rPr>
              <a:t>By </a:t>
            </a:r>
            <a:r>
              <a:rPr lang="en-IN" sz="2400" dirty="0">
                <a:latin typeface="+mn-lt"/>
              </a:rPr>
              <a:t>hyper-parameter tuning, we found max_depth = 5 gives the optimal result. </a:t>
            </a:r>
            <a:endParaRPr lang="en-US" sz="2400" dirty="0" smtClean="0">
              <a:latin typeface="+mn-lt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+mn-lt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+mn-lt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3"/>
          <a:srcRect t="1943" r="1950" b="2181"/>
          <a:stretch/>
        </p:blipFill>
        <p:spPr bwMode="auto">
          <a:xfrm>
            <a:off x="2399627" y="3698221"/>
            <a:ext cx="11026407" cy="5458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222640" y="5835773"/>
            <a:ext cx="4480714" cy="7489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spcAft>
                <a:spcPts val="800"/>
              </a:spcAft>
            </a:pPr>
            <a:r>
              <a:rPr lang="en-IN" sz="1800" i="1" dirty="0">
                <a:latin typeface="+mn-lt"/>
                <a:ea typeface="Calibri" panose="020F0502020204030204" pitchFamily="34" charset="0"/>
                <a:cs typeface="Mangal"/>
              </a:rPr>
              <a:t>Fig </a:t>
            </a:r>
            <a:r>
              <a:rPr lang="en-IN" sz="1800" i="1" dirty="0" smtClean="0">
                <a:latin typeface="+mn-lt"/>
                <a:ea typeface="Calibri" panose="020F0502020204030204" pitchFamily="34" charset="0"/>
                <a:cs typeface="Mangal"/>
              </a:rPr>
              <a:t>: </a:t>
            </a:r>
            <a:r>
              <a:rPr lang="en-IN" sz="1800" i="1" dirty="0">
                <a:latin typeface="+mn-lt"/>
                <a:ea typeface="Calibri" panose="020F0502020204030204" pitchFamily="34" charset="0"/>
                <a:cs typeface="Mangal"/>
              </a:rPr>
              <a:t>Structure of decision tree model </a:t>
            </a:r>
            <a:endParaRPr lang="en-IN" sz="1800" i="1" dirty="0" smtClean="0">
              <a:latin typeface="+mn-lt"/>
              <a:ea typeface="Calibri" panose="020F0502020204030204" pitchFamily="34" charset="0"/>
              <a:cs typeface="Mangal"/>
            </a:endParaRPr>
          </a:p>
          <a:p>
            <a:pPr marL="457200" algn="ctr">
              <a:spcAft>
                <a:spcPts val="800"/>
              </a:spcAft>
            </a:pPr>
            <a:r>
              <a:rPr lang="en-IN" sz="1800" i="1" dirty="0" smtClean="0">
                <a:latin typeface="+mn-lt"/>
                <a:ea typeface="Calibri" panose="020F0502020204030204" pitchFamily="34" charset="0"/>
                <a:cs typeface="Mangal"/>
              </a:rPr>
              <a:t>with </a:t>
            </a:r>
            <a:r>
              <a:rPr lang="en-IN" sz="1800" i="1" dirty="0">
                <a:latin typeface="+mn-lt"/>
                <a:ea typeface="Calibri" panose="020F0502020204030204" pitchFamily="34" charset="0"/>
                <a:cs typeface="Mangal"/>
              </a:rPr>
              <a:t>max_depth = 2</a:t>
            </a:r>
          </a:p>
        </p:txBody>
      </p:sp>
    </p:spTree>
    <p:extLst>
      <p:ext uri="{BB962C8B-B14F-4D97-AF65-F5344CB8AC3E}">
        <p14:creationId xmlns:p14="http://schemas.microsoft.com/office/powerpoint/2010/main" val="234302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13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93" name="Google Shape;293;p2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94" name="Google Shape;294;p2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2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24"/>
          <p:cNvSpPr txBox="1"/>
          <p:nvPr/>
        </p:nvSpPr>
        <p:spPr>
          <a:xfrm>
            <a:off x="665956" y="9771598"/>
            <a:ext cx="11277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Study and Performance Analysis of QOS Parameters in Cloud Networking Platform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0" name="Google Shape;300;p24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8760" y="759664"/>
            <a:ext cx="151074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+mn-lt"/>
                <a:cs typeface="Times New Roman" panose="02020603050405020304" pitchFamily="18" charset="0"/>
              </a:rPr>
              <a:t>4. Gradient Descent:</a:t>
            </a:r>
          </a:p>
          <a:p>
            <a:pPr algn="just"/>
            <a:endParaRPr lang="en-US" sz="2400" dirty="0" smtClean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+mn-lt"/>
              </a:rPr>
              <a:t>We </a:t>
            </a:r>
            <a:r>
              <a:rPr lang="en-IN" sz="2400" dirty="0"/>
              <a:t>calculate MSE (cost) at </a:t>
            </a:r>
            <a:r>
              <a:rPr lang="en-IN" sz="2400" dirty="0" smtClean="0">
                <a:latin typeface="+mn-lt"/>
              </a:rPr>
              <a:t>coefficients (m) = 0 and intercept (c) = 0.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+mn-lt"/>
              </a:rPr>
              <a:t>Next the </a:t>
            </a:r>
            <a:r>
              <a:rPr lang="en-IN" sz="2400" dirty="0">
                <a:latin typeface="+mn-lt"/>
              </a:rPr>
              <a:t>value of m and </a:t>
            </a:r>
            <a:r>
              <a:rPr lang="en-IN" sz="2400" dirty="0" smtClean="0">
                <a:latin typeface="+mn-lt"/>
              </a:rPr>
              <a:t>c is reduced </a:t>
            </a:r>
            <a:r>
              <a:rPr lang="en-IN" sz="2400" dirty="0">
                <a:latin typeface="+mn-lt"/>
              </a:rPr>
              <a:t>by </a:t>
            </a:r>
            <a:r>
              <a:rPr lang="en-IN" sz="2400" dirty="0" smtClean="0">
                <a:latin typeface="+mn-lt"/>
              </a:rPr>
              <a:t>the learning rate. There will be </a:t>
            </a:r>
            <a:r>
              <a:rPr lang="en-IN" sz="2400" dirty="0">
                <a:latin typeface="+mn-lt"/>
              </a:rPr>
              <a:t>a decrease in MSE (cost). </a:t>
            </a:r>
            <a:endParaRPr lang="en-IN" sz="240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</a:rPr>
              <a:t>These steps will be repeated until we reach the given number of iterations.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+mn-lt"/>
              </a:rPr>
              <a:t>By taking number of iterations = 70 </a:t>
            </a:r>
            <a:r>
              <a:rPr lang="en-IN" sz="2400" dirty="0">
                <a:latin typeface="+mn-lt"/>
              </a:rPr>
              <a:t>and learning </a:t>
            </a:r>
            <a:r>
              <a:rPr lang="en-IN" sz="2400" dirty="0" smtClean="0">
                <a:latin typeface="+mn-lt"/>
              </a:rPr>
              <a:t>rate = 0.1</a:t>
            </a:r>
            <a:r>
              <a:rPr lang="en-IN" sz="2400" dirty="0">
                <a:latin typeface="+mn-lt"/>
              </a:rPr>
              <a:t>, </a:t>
            </a:r>
            <a:r>
              <a:rPr lang="en-IN" sz="2400" dirty="0" smtClean="0">
                <a:latin typeface="+mn-lt"/>
              </a:rPr>
              <a:t>the </a:t>
            </a:r>
            <a:r>
              <a:rPr lang="en-IN" sz="2400" dirty="0">
                <a:latin typeface="+mn-lt"/>
              </a:rPr>
              <a:t>following values for m (coefficient) and c (intercept</a:t>
            </a:r>
            <a:r>
              <a:rPr lang="en-IN" sz="2400" dirty="0" smtClean="0">
                <a:latin typeface="+mn-lt"/>
              </a:rPr>
              <a:t>) are obtained:</a:t>
            </a:r>
            <a:endParaRPr lang="en-IN" sz="2400" dirty="0">
              <a:latin typeface="+mn-lt"/>
            </a:endParaRPr>
          </a:p>
          <a:p>
            <a:pPr algn="just"/>
            <a:endParaRPr lang="en-US" sz="2400" dirty="0" smtClean="0">
              <a:latin typeface="+mn-lt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+mn-lt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54449"/>
              </p:ext>
            </p:extLst>
          </p:nvPr>
        </p:nvGraphicFramePr>
        <p:xfrm>
          <a:off x="4908308" y="6225660"/>
          <a:ext cx="8428382" cy="2700000"/>
        </p:xfrm>
        <a:graphic>
          <a:graphicData uri="http://schemas.openxmlformats.org/drawingml/2006/table">
            <a:tbl>
              <a:tblPr firstRow="1" firstCol="1" bandRow="1">
                <a:tableStyleId>{5C7DE2D8-8F99-4786-B791-7E521B6C0F10}</a:tableStyleId>
              </a:tblPr>
              <a:tblGrid>
                <a:gridCol w="4671391"/>
                <a:gridCol w="3756991"/>
              </a:tblGrid>
              <a:tr h="54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Intercept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4.395730348732736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 of packet loss rate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-0.00033312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 of jitter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-0.00112119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 of delay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-0.00320633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 of a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sz="24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0.00023265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00495" y="5534868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Table: Values of intercept and coefficients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312434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14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93" name="Google Shape;293;p2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94" name="Google Shape;294;p2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2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24"/>
          <p:cNvSpPr txBox="1"/>
          <p:nvPr/>
        </p:nvSpPr>
        <p:spPr>
          <a:xfrm>
            <a:off x="665956" y="9771598"/>
            <a:ext cx="11277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Study and Performance Analysis of QOS Parameters in Cloud Networking Platform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0" name="Google Shape;300;p24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8755" y="723770"/>
            <a:ext cx="1511870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 smtClean="0">
                <a:latin typeface="+mn-lt"/>
                <a:cs typeface="Times New Roman" panose="02020603050405020304" pitchFamily="18" charset="0"/>
              </a:rPr>
              <a:t>5. Voting Ensemble:</a:t>
            </a:r>
          </a:p>
          <a:p>
            <a:pPr algn="just"/>
            <a:endParaRPr lang="en-US" sz="2400" dirty="0" smtClean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+mn-lt"/>
              </a:rPr>
              <a:t>For our Voting model, we have taken 3 base models – Linear </a:t>
            </a:r>
            <a:r>
              <a:rPr lang="en-IN" sz="2400" dirty="0" smtClean="0">
                <a:latin typeface="+mn-lt"/>
              </a:rPr>
              <a:t>Regression model</a:t>
            </a:r>
            <a:r>
              <a:rPr lang="en-IN" sz="2400" dirty="0">
                <a:latin typeface="+mn-lt"/>
              </a:rPr>
              <a:t>, Decision tree model and KNN model</a:t>
            </a:r>
            <a:r>
              <a:rPr lang="en-IN" sz="2400" dirty="0" smtClean="0"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+mn-lt"/>
              </a:rPr>
              <a:t>The voting ensemble will </a:t>
            </a:r>
            <a:r>
              <a:rPr lang="en-US" sz="2400" dirty="0" smtClean="0"/>
              <a:t>fit the QoS dataset on each of these base models.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Then </a:t>
            </a:r>
            <a:r>
              <a:rPr lang="en-US" sz="2400" dirty="0"/>
              <a:t>it averages the </a:t>
            </a:r>
            <a:r>
              <a:rPr lang="en-US" sz="2400" dirty="0" smtClean="0"/>
              <a:t> predictions made by each of the base models </a:t>
            </a:r>
            <a:r>
              <a:rPr lang="en-US" sz="2400" dirty="0"/>
              <a:t>to </a:t>
            </a:r>
            <a:r>
              <a:rPr lang="en-US" sz="2400" dirty="0" smtClean="0"/>
              <a:t>form </a:t>
            </a:r>
            <a:r>
              <a:rPr lang="en-US" sz="2400" dirty="0"/>
              <a:t>final prediction.</a:t>
            </a:r>
            <a:endParaRPr lang="en-US" sz="2400" dirty="0" smtClean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+mn-lt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81" y="4540199"/>
            <a:ext cx="9799999" cy="41197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523338" y="6230725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Fig: Voting Ensemble block diagram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2887768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15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93" name="Google Shape;293;p24"/>
          <p:cNvGrpSpPr/>
          <p:nvPr/>
        </p:nvGrpSpPr>
        <p:grpSpPr>
          <a:xfrm>
            <a:off x="-2" y="9771598"/>
            <a:ext cx="19010314" cy="909102"/>
            <a:chOff x="-2" y="9568581"/>
            <a:chExt cx="19010314" cy="1112119"/>
          </a:xfrm>
        </p:grpSpPr>
        <p:grpSp>
          <p:nvGrpSpPr>
            <p:cNvPr id="294" name="Google Shape;294;p2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2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24"/>
          <p:cNvSpPr txBox="1"/>
          <p:nvPr/>
        </p:nvSpPr>
        <p:spPr>
          <a:xfrm>
            <a:off x="1188775" y="9921804"/>
            <a:ext cx="11277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Study and Performance Analysis of QOS Parameters in Cloud Networking Platform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0" name="Google Shape;300;p24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337;p26"/>
          <p:cNvGrpSpPr/>
          <p:nvPr/>
        </p:nvGrpSpPr>
        <p:grpSpPr>
          <a:xfrm>
            <a:off x="2304" y="468632"/>
            <a:ext cx="15065451" cy="827992"/>
            <a:chOff x="-8511" y="8477726"/>
            <a:chExt cx="4044040" cy="439420"/>
          </a:xfrm>
        </p:grpSpPr>
        <p:sp>
          <p:nvSpPr>
            <p:cNvPr id="12" name="Google Shape;338;p26"/>
            <p:cNvSpPr/>
            <p:nvPr/>
          </p:nvSpPr>
          <p:spPr>
            <a:xfrm>
              <a:off x="-8511" y="8477726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</a:t>
              </a:r>
              <a:endParaRPr lang="en-US" sz="4800" dirty="0" smtClean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39;p26"/>
            <p:cNvSpPr/>
            <p:nvPr/>
          </p:nvSpPr>
          <p:spPr>
            <a:xfrm>
              <a:off x="3806170" y="8477726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923727" y="7185988"/>
            <a:ext cx="50449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800"/>
              </a:spcAft>
            </a:pPr>
            <a:r>
              <a:rPr lang="en-IN" sz="1800" i="1" dirty="0">
                <a:latin typeface="+mn-lt"/>
                <a:ea typeface="Calibri" panose="020F0502020204030204" pitchFamily="34" charset="0"/>
                <a:cs typeface="Mangal"/>
              </a:rPr>
              <a:t>Fig </a:t>
            </a:r>
            <a:r>
              <a:rPr lang="en-IN" sz="1800" i="1" dirty="0" smtClean="0">
                <a:latin typeface="+mn-lt"/>
                <a:ea typeface="Calibri" panose="020F0502020204030204" pitchFamily="34" charset="0"/>
                <a:cs typeface="Mangal"/>
              </a:rPr>
              <a:t>: </a:t>
            </a:r>
            <a:r>
              <a:rPr lang="en-IN" sz="1800" i="1" dirty="0">
                <a:latin typeface="+mn-lt"/>
                <a:ea typeface="Calibri" panose="020F0502020204030204" pitchFamily="34" charset="0"/>
                <a:cs typeface="Mangal"/>
              </a:rPr>
              <a:t>Comparison of models based on MAE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56994" y="8390946"/>
                <a:ext cx="4646657" cy="855747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35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MAE</a:t>
                </a:r>
                <a:r>
                  <a:rPr lang="en-US" sz="3500" dirty="0" smtClean="0">
                    <a:latin typeface="+mn-lt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5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3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IN" sz="35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3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3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5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IN" sz="3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35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5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3500" dirty="0">
                    <a:latin typeface="+mn-lt"/>
                    <a:ea typeface="Times New Roman" panose="02020603050405020304" pitchFamily="18" charset="0"/>
                  </a:rPr>
                  <a:t> </a:t>
                </a:r>
                <a:endParaRPr lang="en-IN" sz="35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94" y="8390946"/>
                <a:ext cx="4646657" cy="855747"/>
              </a:xfrm>
              <a:prstGeom prst="rect">
                <a:avLst/>
              </a:prstGeom>
              <a:blipFill rotWithShape="0">
                <a:blip r:embed="rId3"/>
                <a:stretch>
                  <a:fillRect l="-3525" b="-8966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64" y="2118790"/>
            <a:ext cx="8733189" cy="49970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8014" y="1931023"/>
            <a:ext cx="8770598" cy="530951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432485" y="7380135"/>
            <a:ext cx="50449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800"/>
              </a:spcAft>
            </a:pPr>
            <a:r>
              <a:rPr lang="en-IN" sz="1800" i="1" dirty="0">
                <a:latin typeface="+mn-lt"/>
                <a:ea typeface="Calibri" panose="020F0502020204030204" pitchFamily="34" charset="0"/>
                <a:cs typeface="Mangal"/>
              </a:rPr>
              <a:t>Fig </a:t>
            </a:r>
            <a:r>
              <a:rPr lang="en-IN" sz="1800" i="1" dirty="0" smtClean="0">
                <a:latin typeface="+mn-lt"/>
                <a:ea typeface="Calibri" panose="020F0502020204030204" pitchFamily="34" charset="0"/>
                <a:cs typeface="Mangal"/>
              </a:rPr>
              <a:t>: </a:t>
            </a:r>
            <a:r>
              <a:rPr lang="en-IN" sz="1800" i="1" dirty="0">
                <a:latin typeface="+mn-lt"/>
                <a:ea typeface="Calibri" panose="020F0502020204030204" pitchFamily="34" charset="0"/>
                <a:cs typeface="Mangal"/>
              </a:rPr>
              <a:t>Comparison of models based on </a:t>
            </a:r>
            <a:r>
              <a:rPr lang="en-IN" sz="1800" i="1" dirty="0" smtClean="0">
                <a:latin typeface="+mn-lt"/>
                <a:ea typeface="Calibri" panose="020F0502020204030204" pitchFamily="34" charset="0"/>
                <a:cs typeface="Mangal"/>
              </a:rPr>
              <a:t>MSE</a:t>
            </a:r>
            <a:endParaRPr lang="en-IN" sz="1800" i="1" dirty="0">
              <a:latin typeface="+mn-lt"/>
              <a:ea typeface="Calibri" panose="020F0502020204030204" pitchFamily="34" charset="0"/>
              <a:cs typeface="Mang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1657006" y="8297526"/>
                <a:ext cx="5112613" cy="870366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3500" dirty="0" smtClean="0">
                    <a:latin typeface="+mn-lt"/>
                    <a:ea typeface="Calibri" panose="020F0502020204030204" pitchFamily="34" charset="0"/>
                  </a:rPr>
                  <a:t>  </a:t>
                </a:r>
                <a:r>
                  <a:rPr lang="en-US" sz="35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MSE </a:t>
                </a:r>
                <a:r>
                  <a:rPr lang="en-US" sz="35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5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3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IN" sz="3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3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3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3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r>
                          <a:rPr lang="en-US" sz="3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35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35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3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IN" sz="35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3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5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3500" baseline="30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sz="35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006" y="8297526"/>
                <a:ext cx="5112613" cy="870366"/>
              </a:xfrm>
              <a:prstGeom prst="rect">
                <a:avLst/>
              </a:prstGeom>
              <a:blipFill rotWithShape="0">
                <a:blip r:embed="rId6"/>
                <a:stretch>
                  <a:fillRect b="-7483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522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16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93" name="Google Shape;293;p2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294" name="Google Shape;294;p2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2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24"/>
          <p:cNvSpPr txBox="1"/>
          <p:nvPr/>
        </p:nvSpPr>
        <p:spPr>
          <a:xfrm>
            <a:off x="665956" y="9771598"/>
            <a:ext cx="11277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Study and Performance Analysis of QOS Parameters in Cloud Networking Platform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0" name="Google Shape;300;p24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3384" y="6260812"/>
            <a:ext cx="48397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800"/>
              </a:spcAft>
            </a:pPr>
            <a:r>
              <a:rPr lang="en-IN" sz="1800" i="1" dirty="0">
                <a:latin typeface="+mn-lt"/>
                <a:ea typeface="Calibri" panose="020F0502020204030204" pitchFamily="34" charset="0"/>
                <a:cs typeface="Mangal"/>
              </a:rPr>
              <a:t>Fig </a:t>
            </a:r>
            <a:r>
              <a:rPr lang="en-IN" sz="1800" i="1" dirty="0" smtClean="0">
                <a:latin typeface="+mn-lt"/>
                <a:ea typeface="Calibri" panose="020F0502020204030204" pitchFamily="34" charset="0"/>
                <a:cs typeface="Mangal"/>
              </a:rPr>
              <a:t>: </a:t>
            </a:r>
            <a:r>
              <a:rPr lang="en-IN" sz="1800" i="1" dirty="0">
                <a:latin typeface="+mn-lt"/>
                <a:ea typeface="Calibri" panose="020F0502020204030204" pitchFamily="34" charset="0"/>
                <a:cs typeface="Mangal"/>
              </a:rPr>
              <a:t>Comparison of models based on </a:t>
            </a:r>
            <a:r>
              <a:rPr lang="en-IN" sz="1800" i="1" dirty="0" smtClean="0">
                <a:latin typeface="+mn-lt"/>
                <a:ea typeface="Calibri" panose="020F0502020204030204" pitchFamily="34" charset="0"/>
                <a:cs typeface="Mangal"/>
              </a:rPr>
              <a:t>R2</a:t>
            </a:r>
            <a:endParaRPr lang="en-IN" sz="1800" i="1" dirty="0">
              <a:latin typeface="+mn-lt"/>
              <a:ea typeface="Calibri" panose="020F0502020204030204" pitchFamily="34" charset="0"/>
              <a:cs typeface="Mang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9528" y="7369191"/>
                <a:ext cx="5864087" cy="1398588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0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 R2 </a:t>
                </a:r>
                <a:r>
                  <a:rPr lang="en-US" sz="3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Squared = 1 </a:t>
                </a:r>
                <a:r>
                  <a:rPr lang="en-US" sz="35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5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5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SSm</m:t>
                        </m:r>
                      </m:den>
                    </m:f>
                  </m:oMath>
                </a14:m>
                <a:r>
                  <a:rPr lang="en-US" sz="3500" dirty="0" smtClean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3500" dirty="0">
                  <a:latin typeface="+mn-lt"/>
                  <a:ea typeface="Calibri" panose="020F0502020204030204" pitchFamily="34" charset="0"/>
                  <a:cs typeface="Mangal"/>
                </a:endParaRPr>
              </a:p>
              <a:p>
                <a:pPr>
                  <a:tabLst>
                    <a:tab pos="1781175" algn="l"/>
                  </a:tabLst>
                </a:pPr>
                <a:endParaRPr lang="en-US" sz="2400" dirty="0" smtClean="0"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528" y="7369191"/>
                <a:ext cx="5864087" cy="13985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71" y="1309666"/>
            <a:ext cx="8579199" cy="48584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9364" y="1216061"/>
            <a:ext cx="8238785" cy="4952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025359" y="7483565"/>
                <a:ext cx="6099762" cy="1395831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anchor="ctr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000" dirty="0" smtClean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3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3000" baseline="-25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3000" baseline="30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3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 </a:t>
                </a:r>
                <a:r>
                  <a:rPr lang="en-US" sz="3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3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sz="3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3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30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30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  <m:r>
                          <a:rPr lang="en-US" sz="3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× </m:t>
                        </m:r>
                        <m:d>
                          <m:dPr>
                            <m:ctrlPr>
                              <a:rPr lang="en-IN" sz="3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3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IN" sz="3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lang="en-US" sz="30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IN" sz="3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3000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N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359" y="7483565"/>
                <a:ext cx="6099762" cy="13958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1174446" y="6286550"/>
            <a:ext cx="580158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800"/>
              </a:spcAft>
            </a:pPr>
            <a:r>
              <a:rPr lang="en-IN" sz="1800" i="1" dirty="0">
                <a:latin typeface="+mn-lt"/>
                <a:ea typeface="Calibri" panose="020F0502020204030204" pitchFamily="34" charset="0"/>
                <a:cs typeface="Mangal"/>
              </a:rPr>
              <a:t>Fig </a:t>
            </a:r>
            <a:r>
              <a:rPr lang="en-IN" sz="1800" i="1" dirty="0" smtClean="0">
                <a:latin typeface="+mn-lt"/>
                <a:ea typeface="Calibri" panose="020F0502020204030204" pitchFamily="34" charset="0"/>
                <a:cs typeface="Mangal"/>
              </a:rPr>
              <a:t>: </a:t>
            </a:r>
            <a:r>
              <a:rPr lang="en-IN" sz="1800" i="1" dirty="0">
                <a:latin typeface="+mn-lt"/>
                <a:ea typeface="Calibri" panose="020F0502020204030204" pitchFamily="34" charset="0"/>
                <a:cs typeface="Mangal"/>
              </a:rPr>
              <a:t>Comparison of models based on </a:t>
            </a:r>
            <a:r>
              <a:rPr lang="en-IN" sz="1800" i="1" dirty="0" smtClean="0">
                <a:latin typeface="+mn-lt"/>
                <a:ea typeface="Calibri" panose="020F0502020204030204" pitchFamily="34" charset="0"/>
                <a:cs typeface="Mangal"/>
              </a:rPr>
              <a:t>Adjusted R2</a:t>
            </a:r>
            <a:endParaRPr lang="en-IN" sz="1800" i="1" dirty="0">
              <a:latin typeface="+mn-lt"/>
              <a:ea typeface="Calibri" panose="020F0502020204030204" pitchFamily="34" charset="0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372096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17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329" name="Google Shape;329;p26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330" name="Google Shape;330;p26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331" name="Google Shape;331;p26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3" name="Google Shape;333;p26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26"/>
          <p:cNvSpPr txBox="1"/>
          <p:nvPr/>
        </p:nvSpPr>
        <p:spPr>
          <a:xfrm>
            <a:off x="665956" y="9771598"/>
            <a:ext cx="11277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Study and Performance Analysis of QOS Parameters in Cloud Networking Platform</a:t>
            </a:r>
          </a:p>
        </p:txBody>
      </p:sp>
      <p:sp>
        <p:nvSpPr>
          <p:cNvPr id="336" name="Google Shape;336;p26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26"/>
          <p:cNvGrpSpPr/>
          <p:nvPr/>
        </p:nvGrpSpPr>
        <p:grpSpPr>
          <a:xfrm>
            <a:off x="-2" y="774700"/>
            <a:ext cx="15045416" cy="827992"/>
            <a:chOff x="-9130" y="8640158"/>
            <a:chExt cx="4038662" cy="439420"/>
          </a:xfrm>
        </p:grpSpPr>
        <p:sp>
          <p:nvSpPr>
            <p:cNvPr id="338" name="Google Shape;338;p26"/>
            <p:cNvSpPr/>
            <p:nvPr/>
          </p:nvSpPr>
          <p:spPr>
            <a:xfrm>
              <a:off x="-9130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 smtClean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KEY FINDINGS</a:t>
              </a:r>
              <a:endParaRPr lang="en-US" dirty="0" smtClean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26"/>
          <p:cNvSpPr txBox="1"/>
          <p:nvPr/>
        </p:nvSpPr>
        <p:spPr>
          <a:xfrm>
            <a:off x="1239112" y="2423252"/>
            <a:ext cx="16464242" cy="632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700" dirty="0" smtClean="0">
                <a:latin typeface="+mn-lt"/>
                <a:cs typeface="Times New Roman" panose="02020603050405020304" pitchFamily="18" charset="0"/>
              </a:rPr>
              <a:t>The </a:t>
            </a:r>
            <a:r>
              <a:rPr lang="en-IN" sz="2700" dirty="0">
                <a:latin typeface="+mn-lt"/>
                <a:cs typeface="Times New Roman" panose="02020603050405020304" pitchFamily="18" charset="0"/>
              </a:rPr>
              <a:t>results revealed that Linear Regression </a:t>
            </a:r>
            <a:r>
              <a:rPr lang="en-IN" sz="2700" dirty="0" smtClean="0">
                <a:latin typeface="+mn-lt"/>
                <a:cs typeface="Times New Roman" panose="02020603050405020304" pitchFamily="18" charset="0"/>
              </a:rPr>
              <a:t>model gives the best accuracy among all the models.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700" dirty="0"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700" dirty="0" smtClean="0">
                <a:latin typeface="+mn-lt"/>
                <a:cs typeface="Times New Roman" panose="02020603050405020304" pitchFamily="18" charset="0"/>
              </a:rPr>
              <a:t>The feature </a:t>
            </a:r>
            <a:r>
              <a:rPr lang="en-IN" sz="2700" dirty="0">
                <a:latin typeface="+mn-lt"/>
                <a:cs typeface="Times New Roman" panose="02020603050405020304" pitchFamily="18" charset="0"/>
              </a:rPr>
              <a:t>importance based on Linear Regression indicated that delay has the highest significance in developing the model</a:t>
            </a:r>
            <a:r>
              <a:rPr lang="en-IN" sz="2700" dirty="0" smtClean="0">
                <a:latin typeface="+mn-lt"/>
                <a:cs typeface="Times New Roman" panose="02020603050405020304" pitchFamily="18" charset="0"/>
              </a:rPr>
              <a:t>, </a:t>
            </a:r>
            <a:r>
              <a:rPr lang="en-IN" sz="2700" dirty="0">
                <a:latin typeface="+mn-lt"/>
                <a:cs typeface="Times New Roman" panose="02020603050405020304" pitchFamily="18" charset="0"/>
              </a:rPr>
              <a:t>followed by jitter and packet loss has the least </a:t>
            </a:r>
            <a:r>
              <a:rPr lang="en-IN" sz="2700" dirty="0" smtClean="0">
                <a:latin typeface="+mn-lt"/>
                <a:cs typeface="Times New Roman" panose="02020603050405020304" pitchFamily="18" charset="0"/>
              </a:rPr>
              <a:t>significance.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700" dirty="0"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700" dirty="0" smtClean="0">
                <a:latin typeface="+mn-lt"/>
                <a:cs typeface="Times New Roman" panose="02020603050405020304" pitchFamily="18" charset="0"/>
              </a:rPr>
              <a:t>The </a:t>
            </a:r>
            <a:r>
              <a:rPr lang="en-IN" sz="2700" dirty="0">
                <a:latin typeface="+mn-lt"/>
                <a:cs typeface="Times New Roman" panose="02020603050405020304" pitchFamily="18" charset="0"/>
              </a:rPr>
              <a:t>accurate predictions made by the LR model </a:t>
            </a:r>
            <a:r>
              <a:rPr lang="en-IN" sz="2700" dirty="0" smtClean="0">
                <a:latin typeface="+mn-lt"/>
                <a:cs typeface="Times New Roman" panose="02020603050405020304" pitchFamily="18" charset="0"/>
              </a:rPr>
              <a:t>is due to </a:t>
            </a:r>
            <a:r>
              <a:rPr lang="en-IN" sz="2700" dirty="0">
                <a:latin typeface="+mn-lt"/>
                <a:cs typeface="Times New Roman" panose="02020603050405020304" pitchFamily="18" charset="0"/>
              </a:rPr>
              <a:t>the high negative correlation between MOS and delay and absence of multi-collinearity.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700" dirty="0" smtClean="0"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700" dirty="0" smtClean="0">
                <a:latin typeface="+mn-lt"/>
                <a:cs typeface="Times New Roman" panose="02020603050405020304" pitchFamily="18" charset="0"/>
              </a:rPr>
              <a:t>These </a:t>
            </a:r>
            <a:r>
              <a:rPr lang="en-IN" sz="2700" dirty="0">
                <a:latin typeface="+mn-lt"/>
                <a:cs typeface="Times New Roman" panose="02020603050405020304" pitchFamily="18" charset="0"/>
              </a:rPr>
              <a:t>findings show that machine learning approaches have potential in determining the QoS parameters and hence can be used to improve the quality of VoIP calls</a:t>
            </a:r>
            <a:r>
              <a:rPr lang="en-IN" sz="2700" dirty="0" smtClean="0">
                <a:latin typeface="+mn-lt"/>
                <a:cs typeface="Times New Roman" panose="02020603050405020304" pitchFamily="18" charset="0"/>
              </a:rPr>
              <a:t>.</a:t>
            </a:r>
            <a:endParaRPr sz="2700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pSp>
        <p:nvGrpSpPr>
          <p:cNvPr id="3" name="Google Shape;142;p15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4" name="Google Shape;143;p15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2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ACKNOWLEDGEMENT</a:t>
              </a:r>
              <a:endParaRPr lang="en-US" sz="5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44;p1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134;p1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7" name="Google Shape;135;p1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9" name="Google Shape;136;p1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37;p1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138;p1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39;p15"/>
          <p:cNvSpPr txBox="1"/>
          <p:nvPr/>
        </p:nvSpPr>
        <p:spPr>
          <a:xfrm>
            <a:off x="665956" y="9771598"/>
            <a:ext cx="11277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Study and Performance Analysis of QOS Parameters in Cloud Networking Platform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0017" y="2814918"/>
            <a:ext cx="1576346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latin typeface="+mn-lt"/>
                <a:cs typeface="Times New Roman" panose="02020603050405020304" pitchFamily="18" charset="0"/>
              </a:rPr>
              <a:t>Firstly, we would like to thank Dr. Suman Paul for his constant guidance and support in the project. Without his help the completion of this project would have been </a:t>
            </a:r>
            <a:r>
              <a:rPr lang="en-IN" sz="2800" dirty="0" smtClean="0">
                <a:latin typeface="+mn-lt"/>
                <a:cs typeface="Times New Roman" panose="02020603050405020304" pitchFamily="18" charset="0"/>
              </a:rPr>
              <a:t>impossible.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800" dirty="0" smtClean="0"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+mn-lt"/>
                <a:cs typeface="Times New Roman" panose="02020603050405020304" pitchFamily="18" charset="0"/>
              </a:rPr>
              <a:t>Next we </a:t>
            </a:r>
            <a:r>
              <a:rPr lang="en-IN" sz="2800" dirty="0">
                <a:latin typeface="+mn-lt"/>
                <a:cs typeface="Times New Roman" panose="02020603050405020304" pitchFamily="18" charset="0"/>
              </a:rPr>
              <a:t>would also like to share our sincere gratitude to </a:t>
            </a:r>
            <a:r>
              <a:rPr lang="en-IN" sz="2800" dirty="0" smtClean="0">
                <a:latin typeface="+mn-lt"/>
                <a:cs typeface="Times New Roman" panose="02020603050405020304" pitchFamily="18" charset="0"/>
              </a:rPr>
              <a:t>our college, Haldia </a:t>
            </a:r>
            <a:r>
              <a:rPr lang="en-IN" sz="2800" dirty="0">
                <a:latin typeface="+mn-lt"/>
                <a:cs typeface="Times New Roman" panose="02020603050405020304" pitchFamily="18" charset="0"/>
              </a:rPr>
              <a:t>Institute of Technology for providing the opportunity to work on this </a:t>
            </a:r>
            <a:r>
              <a:rPr lang="en-IN" sz="2800" dirty="0" smtClean="0">
                <a:latin typeface="+mn-lt"/>
                <a:cs typeface="Times New Roman" panose="02020603050405020304" pitchFamily="18" charset="0"/>
              </a:rPr>
              <a:t>project.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800" dirty="0" smtClean="0"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+mn-lt"/>
                <a:cs typeface="Times New Roman" panose="02020603050405020304" pitchFamily="18" charset="0"/>
              </a:rPr>
              <a:t>Finally, we</a:t>
            </a:r>
            <a:r>
              <a:rPr lang="en-IN" sz="2800" dirty="0" smtClean="0">
                <a:cs typeface="Times New Roman" panose="02020603050405020304" pitchFamily="18" charset="0"/>
              </a:rPr>
              <a:t> </a:t>
            </a:r>
            <a:r>
              <a:rPr lang="en-IN" sz="2800" dirty="0">
                <a:cs typeface="Times New Roman" panose="02020603050405020304" pitchFamily="18" charset="0"/>
              </a:rPr>
              <a:t>would like to thank </a:t>
            </a:r>
            <a:r>
              <a:rPr lang="en-IN" sz="2800" dirty="0" smtClean="0">
                <a:latin typeface="+mn-lt"/>
                <a:cs typeface="Times New Roman" panose="02020603050405020304" pitchFamily="18" charset="0"/>
              </a:rPr>
              <a:t>each and everyone for their contribution in successfully completing this project thesis.</a:t>
            </a:r>
          </a:p>
          <a:p>
            <a:pPr algn="just">
              <a:lnSpc>
                <a:spcPct val="150000"/>
              </a:lnSpc>
            </a:pPr>
            <a:endParaRPr lang="en-IN" sz="2800" dirty="0" smtClean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Google Shape;111;p13"/>
          <p:cNvSpPr txBox="1">
            <a:spLocks/>
          </p:cNvSpPr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3200" dirty="0">
                <a:solidFill>
                  <a:schemeClr val="lt1"/>
                </a:solidFill>
              </a:rPr>
              <a:t>2</a:t>
            </a: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4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oogle Shape;142;p15"/>
          <p:cNvGrpSpPr/>
          <p:nvPr/>
        </p:nvGrpSpPr>
        <p:grpSpPr>
          <a:xfrm>
            <a:off x="-3939" y="929126"/>
            <a:ext cx="15071695" cy="827992"/>
            <a:chOff x="-16184" y="8640158"/>
            <a:chExt cx="4045716" cy="439420"/>
          </a:xfrm>
        </p:grpSpPr>
        <p:sp>
          <p:nvSpPr>
            <p:cNvPr id="4" name="Google Shape;143;p15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2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CONTENTS</a:t>
              </a:r>
              <a:endParaRPr lang="en-US" sz="5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44;p1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134;p1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7" name="Google Shape;135;p1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9" name="Google Shape;136;p1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37;p1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138;p1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39;p15"/>
          <p:cNvSpPr txBox="1"/>
          <p:nvPr/>
        </p:nvSpPr>
        <p:spPr>
          <a:xfrm>
            <a:off x="665956" y="9771598"/>
            <a:ext cx="11277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Study and Performance Analysis of QOS Parameters in Cloud Networking Platform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5730" y="2759865"/>
            <a:ext cx="11260999" cy="570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700" dirty="0" smtClean="0"/>
              <a:t>  Objective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700" dirty="0" smtClean="0"/>
              <a:t>  What Is QOS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700" dirty="0" smtClean="0"/>
              <a:t>  What Is VoIP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700" dirty="0" smtClean="0"/>
              <a:t>  Simulation </a:t>
            </a:r>
          </a:p>
          <a:p>
            <a:pPr>
              <a:lnSpc>
                <a:spcPct val="150000"/>
              </a:lnSpc>
            </a:pPr>
            <a:r>
              <a:rPr lang="en-US" sz="2700" dirty="0" smtClean="0"/>
              <a:t>               -- Data Collection</a:t>
            </a:r>
          </a:p>
          <a:p>
            <a:pPr>
              <a:lnSpc>
                <a:spcPct val="150000"/>
              </a:lnSpc>
            </a:pPr>
            <a:r>
              <a:rPr lang="en-US" sz="2700" dirty="0" smtClean="0"/>
              <a:t>               -- Data Preprocessing</a:t>
            </a:r>
          </a:p>
          <a:p>
            <a:pPr>
              <a:lnSpc>
                <a:spcPct val="150000"/>
              </a:lnSpc>
            </a:pPr>
            <a:r>
              <a:rPr lang="en-US" sz="2700" dirty="0" smtClean="0"/>
              <a:t>               -- Modelling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700" dirty="0" smtClean="0"/>
              <a:t>  Result     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700" dirty="0" smtClean="0"/>
              <a:t>  Key Findings</a:t>
            </a:r>
            <a:endParaRPr lang="en-IN" sz="2700" dirty="0"/>
          </a:p>
        </p:txBody>
      </p:sp>
      <p:sp>
        <p:nvSpPr>
          <p:cNvPr id="13" name="Google Shape;111;p13"/>
          <p:cNvSpPr txBox="1">
            <a:spLocks/>
          </p:cNvSpPr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7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3200" dirty="0">
                <a:solidFill>
                  <a:schemeClr val="lt1"/>
                </a:solidFill>
              </a:rPr>
              <a:t>3</a:t>
            </a:r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0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4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34" name="Google Shape;134;p15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35" name="Google Shape;135;p15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138;p15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5"/>
          <p:cNvSpPr txBox="1"/>
          <p:nvPr/>
        </p:nvSpPr>
        <p:spPr>
          <a:xfrm>
            <a:off x="665956" y="9771598"/>
            <a:ext cx="11277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Study and Performance Analysis of QOS Parameters in Cloud Networking Platform</a:t>
            </a:r>
          </a:p>
        </p:txBody>
      </p:sp>
      <p:sp>
        <p:nvSpPr>
          <p:cNvPr id="141" name="Google Shape;141;p15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7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43" name="Google Shape;143;p15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</a:t>
              </a:r>
              <a:endPara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5"/>
          <p:cNvSpPr txBox="1"/>
          <p:nvPr/>
        </p:nvSpPr>
        <p:spPr>
          <a:xfrm>
            <a:off x="1325076" y="2238586"/>
            <a:ext cx="16050638" cy="66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00" dirty="0"/>
              <a:t>Voice over IP (VoIP) is a real time application that allows transmitting voice through the Internet network. Recently, there has been amazing progress in this field due to the advances in hardware and breakthrough algorithms. As a result, the quality of VoIP calls has improved considerably. However, the quality of VoIP calls under extreme conditions of QoS impairments </a:t>
            </a:r>
            <a:r>
              <a:rPr lang="en-IN" sz="2600" dirty="0" smtClean="0"/>
              <a:t>still </a:t>
            </a:r>
            <a:r>
              <a:rPr lang="en-IN" sz="2600" dirty="0"/>
              <a:t>remains </a:t>
            </a:r>
            <a:r>
              <a:rPr lang="en-IN" sz="2600" dirty="0" smtClean="0"/>
              <a:t>a </a:t>
            </a:r>
            <a:r>
              <a:rPr lang="en-IN" sz="2600" dirty="0"/>
              <a:t>problem that needs to be addressed. </a:t>
            </a:r>
            <a:endParaRPr lang="en-IN" sz="26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6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00" dirty="0" smtClean="0"/>
              <a:t>This </a:t>
            </a:r>
            <a:r>
              <a:rPr lang="en-IN" sz="2600" dirty="0"/>
              <a:t>project report concentrates in making an analysis of the effects that </a:t>
            </a:r>
            <a:r>
              <a:rPr lang="en-IN" sz="2600" dirty="0" smtClean="0"/>
              <a:t>these QoS </a:t>
            </a:r>
            <a:r>
              <a:rPr lang="en-IN" sz="2600" dirty="0"/>
              <a:t>impairments such as delay, jitter, and packet loss have in the quality of VoIP </a:t>
            </a:r>
            <a:r>
              <a:rPr lang="en-IN" sz="2600" dirty="0" smtClean="0"/>
              <a:t>calls.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6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00" dirty="0" smtClean="0"/>
              <a:t>Additionally</a:t>
            </a:r>
            <a:r>
              <a:rPr lang="en-IN" sz="2600" dirty="0"/>
              <a:t>, we will use Machine Learning approach to solve this problem by developing a Machine Learning model which optimizes </a:t>
            </a:r>
            <a:r>
              <a:rPr lang="en-IN" sz="2600" dirty="0" smtClean="0"/>
              <a:t>QoS </a:t>
            </a:r>
            <a:r>
              <a:rPr lang="en-IN" sz="2600" dirty="0"/>
              <a:t>parameters to enhance the quality of VoIP calls.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5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191;p1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8"/>
          <p:cNvSpPr txBox="1"/>
          <p:nvPr/>
        </p:nvSpPr>
        <p:spPr>
          <a:xfrm>
            <a:off x="665956" y="9771598"/>
            <a:ext cx="11277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Study and Performance Analysis of QOS Parameters in Cloud Networking Platform</a:t>
            </a:r>
          </a:p>
        </p:txBody>
      </p:sp>
      <p:sp>
        <p:nvSpPr>
          <p:cNvPr id="194" name="Google Shape;194;p18"/>
          <p:cNvSpPr txBox="1"/>
          <p:nvPr/>
        </p:nvSpPr>
        <p:spPr>
          <a:xfrm>
            <a:off x="18115756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-26281" y="774700"/>
            <a:ext cx="15071695" cy="827992"/>
            <a:chOff x="-16184" y="8640158"/>
            <a:chExt cx="4045716" cy="439420"/>
          </a:xfrm>
        </p:grpSpPr>
        <p:sp>
          <p:nvSpPr>
            <p:cNvPr id="196" name="Google Shape;196;p1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WHAT IS QOS ?</a:t>
              </a:r>
              <a:endParaRPr lang="en-US" dirty="0" smtClean="0"/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8"/>
          <p:cNvSpPr txBox="1"/>
          <p:nvPr/>
        </p:nvSpPr>
        <p:spPr>
          <a:xfrm>
            <a:off x="1229208" y="2540132"/>
            <a:ext cx="16474146" cy="609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3600"/>
            </a:pPr>
            <a:r>
              <a:rPr lang="en-US" sz="2600" dirty="0">
                <a:latin typeface="+mn-lt"/>
                <a:cs typeface="Times New Roman" panose="02020603050405020304" pitchFamily="18" charset="0"/>
              </a:rPr>
              <a:t>Quality of service (QoS) refers to any 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mechanism </a:t>
            </a:r>
            <a:r>
              <a:rPr lang="en-US" sz="2600" dirty="0">
                <a:latin typeface="+mn-lt"/>
                <a:cs typeface="Times New Roman" panose="02020603050405020304" pitchFamily="18" charset="0"/>
              </a:rPr>
              <a:t>that manages data traffic to reduce 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packet </a:t>
            </a:r>
            <a:r>
              <a:rPr lang="en-US" sz="2600" dirty="0">
                <a:latin typeface="+mn-lt"/>
                <a:cs typeface="Times New Roman" panose="02020603050405020304" pitchFamily="18" charset="0"/>
              </a:rPr>
              <a:t>loss, latency and jitter on a network. </a:t>
            </a:r>
            <a:endParaRPr lang="en-US" sz="2600" dirty="0" smtClean="0">
              <a:latin typeface="+mn-lt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3600"/>
            </a:pPr>
            <a:endParaRPr lang="en-US" sz="2600" dirty="0" smtClean="0">
              <a:latin typeface="+mn-lt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3600"/>
            </a:pPr>
            <a:r>
              <a:rPr lang="en-US" sz="2600" dirty="0">
                <a:latin typeface="+mn-lt"/>
                <a:cs typeface="Times New Roman" panose="02020603050405020304" pitchFamily="18" charset="0"/>
              </a:rPr>
              <a:t>QoS 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can be measured </a:t>
            </a:r>
            <a:r>
              <a:rPr lang="en-US" sz="2600" dirty="0">
                <a:latin typeface="+mn-lt"/>
                <a:cs typeface="Times New Roman" panose="02020603050405020304" pitchFamily="18" charset="0"/>
              </a:rPr>
              <a:t>by 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the following parameters: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3600"/>
            </a:pPr>
            <a:endParaRPr lang="en-US" sz="2600" dirty="0">
              <a:latin typeface="+mn-lt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Clr>
                <a:schemeClr val="dk1"/>
              </a:buClr>
              <a:buSzPts val="3600"/>
              <a:buFont typeface="Courier New" panose="02070309020205020404" pitchFamily="49" charset="0"/>
              <a:buChar char="o"/>
            </a:pPr>
            <a:r>
              <a:rPr lang="en-IN" sz="2600" b="1" dirty="0" smtClean="0">
                <a:latin typeface="+mn-lt"/>
                <a:cs typeface="Times New Roman" panose="02020603050405020304" pitchFamily="18" charset="0"/>
              </a:rPr>
              <a:t>Packet loss</a:t>
            </a: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+mn-lt"/>
                <a:cs typeface="Times New Roman" panose="02020603050405020304" pitchFamily="18" charset="0"/>
              </a:rPr>
              <a:t>- 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is the </a:t>
            </a:r>
            <a:r>
              <a:rPr lang="en-US" sz="2600" dirty="0">
                <a:latin typeface="+mn-lt"/>
                <a:cs typeface="Times New Roman" panose="02020603050405020304" pitchFamily="18" charset="0"/>
              </a:rPr>
              <a:t>percentage of packets that are 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not </a:t>
            </a:r>
            <a:r>
              <a:rPr lang="en-US" sz="2600" dirty="0">
                <a:latin typeface="+mn-lt"/>
                <a:cs typeface="Times New Roman" panose="02020603050405020304" pitchFamily="18" charset="0"/>
              </a:rPr>
              <a:t>received at 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the destination. </a:t>
            </a:r>
            <a:endParaRPr lang="en-IN" sz="2600" dirty="0"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600" b="1" dirty="0" smtClean="0">
                <a:latin typeface="+mn-lt"/>
                <a:cs typeface="Times New Roman" panose="02020603050405020304" pitchFamily="18" charset="0"/>
              </a:rPr>
              <a:t>Delay</a:t>
            </a: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+mn-lt"/>
                <a:cs typeface="Times New Roman" panose="02020603050405020304" pitchFamily="18" charset="0"/>
              </a:rPr>
              <a:t>- </a:t>
            </a: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is 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+mn-lt"/>
                <a:cs typeface="Times New Roman" panose="02020603050405020304" pitchFamily="18" charset="0"/>
              </a:rPr>
              <a:t>time 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taken by </a:t>
            </a:r>
            <a:r>
              <a:rPr lang="en-US" sz="2600" dirty="0">
                <a:latin typeface="+mn-lt"/>
                <a:cs typeface="Times New Roman" panose="02020603050405020304" pitchFamily="18" charset="0"/>
              </a:rPr>
              <a:t>a packet to travel 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from </a:t>
            </a:r>
            <a:r>
              <a:rPr lang="en-US" sz="2600" dirty="0">
                <a:latin typeface="+mn-lt"/>
                <a:cs typeface="Times New Roman" panose="02020603050405020304" pitchFamily="18" charset="0"/>
              </a:rPr>
              <a:t>source to 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destination. </a:t>
            </a:r>
          </a:p>
          <a:p>
            <a:pPr marL="457200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600" b="1" dirty="0" smtClean="0">
                <a:latin typeface="+mn-lt"/>
                <a:cs typeface="Times New Roman" panose="02020603050405020304" pitchFamily="18" charset="0"/>
              </a:rPr>
              <a:t>Jitter</a:t>
            </a: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+mn-lt"/>
                <a:cs typeface="Times New Roman" panose="02020603050405020304" pitchFamily="18" charset="0"/>
              </a:rPr>
              <a:t>- </a:t>
            </a: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is </a:t>
            </a:r>
            <a:r>
              <a:rPr lang="en-IN" sz="2600" dirty="0">
                <a:latin typeface="+mn-lt"/>
                <a:cs typeface="Times New Roman" panose="02020603050405020304" pitchFamily="18" charset="0"/>
              </a:rPr>
              <a:t>the variation in delay </a:t>
            </a: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of packets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.</a:t>
            </a:r>
          </a:p>
          <a:p>
            <a:pPr marL="4572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600" b="1" dirty="0" smtClean="0">
                <a:latin typeface="+mn-lt"/>
                <a:cs typeface="Times New Roman" panose="02020603050405020304" pitchFamily="18" charset="0"/>
              </a:rPr>
              <a:t>Bandwidth</a:t>
            </a: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 - 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is </a:t>
            </a:r>
            <a:r>
              <a:rPr lang="en-US" sz="2600" dirty="0">
                <a:latin typeface="+mn-lt"/>
                <a:cs typeface="Times New Roman" panose="02020603050405020304" pitchFamily="18" charset="0"/>
              </a:rPr>
              <a:t>the 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maximum </a:t>
            </a:r>
            <a:r>
              <a:rPr lang="en-US" sz="2600" dirty="0">
                <a:latin typeface="+mn-lt"/>
                <a:cs typeface="Times New Roman" panose="02020603050405020304" pitchFamily="18" charset="0"/>
              </a:rPr>
              <a:t>amount of data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 that </a:t>
            </a:r>
            <a:r>
              <a:rPr lang="en-US" sz="2600" dirty="0">
                <a:latin typeface="+mn-lt"/>
                <a:cs typeface="Times New Roman" panose="02020603050405020304" pitchFamily="18" charset="0"/>
              </a:rPr>
              <a:t>a network 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communication </a:t>
            </a:r>
            <a:r>
              <a:rPr lang="en-US" sz="2600" dirty="0">
                <a:latin typeface="+mn-lt"/>
                <a:cs typeface="Times New Roman" panose="02020603050405020304" pitchFamily="18" charset="0"/>
              </a:rPr>
              <a:t>link 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can transmit in a given </a:t>
            </a:r>
            <a:r>
              <a:rPr lang="en-US" sz="2600" dirty="0">
                <a:latin typeface="+mn-lt"/>
                <a:cs typeface="Times New Roman" panose="02020603050405020304" pitchFamily="18" charset="0"/>
              </a:rPr>
              <a:t>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85659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pSp>
        <p:nvGrpSpPr>
          <p:cNvPr id="3" name="Google Shape;195;p18"/>
          <p:cNvGrpSpPr/>
          <p:nvPr/>
        </p:nvGrpSpPr>
        <p:grpSpPr>
          <a:xfrm>
            <a:off x="0" y="745667"/>
            <a:ext cx="15071695" cy="827992"/>
            <a:chOff x="-16184" y="8640158"/>
            <a:chExt cx="4045716" cy="439420"/>
          </a:xfrm>
        </p:grpSpPr>
        <p:sp>
          <p:nvSpPr>
            <p:cNvPr id="4" name="Google Shape;196;p1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lvl="1" algn="ctr"/>
              <a:r>
                <a:rPr lang="en-IN" sz="50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WHAT IS VOICE </a:t>
              </a:r>
              <a:r>
                <a:rPr lang="en-IN" sz="5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 IP (</a:t>
              </a:r>
              <a:r>
                <a:rPr lang="en-IN" sz="50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VoIP)?</a:t>
              </a:r>
              <a:endParaRPr sz="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97;p1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187;p18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7" name="Google Shape;188;p18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9" name="Google Shape;189;p18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90;p18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Google Shape;191;p18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192;p18"/>
          <p:cNvSpPr txBox="1"/>
          <p:nvPr/>
        </p:nvSpPr>
        <p:spPr>
          <a:xfrm>
            <a:off x="665956" y="9771598"/>
            <a:ext cx="11277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Study and Performance Analysis of QOS Parameters in Cloud Networking Platform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3182" y="2407177"/>
            <a:ext cx="1677397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VoIP (Voice-over </a:t>
            </a:r>
            <a:r>
              <a:rPr lang="en-IN" sz="2600" dirty="0">
                <a:latin typeface="+mn-lt"/>
                <a:cs typeface="Times New Roman" panose="02020603050405020304" pitchFamily="18" charset="0"/>
              </a:rPr>
              <a:t>Internet Protocol) is the transmission of voice </a:t>
            </a: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over </a:t>
            </a:r>
            <a:r>
              <a:rPr lang="en-IN" sz="2600" dirty="0">
                <a:latin typeface="+mn-lt"/>
                <a:cs typeface="Times New Roman" panose="02020603050405020304" pitchFamily="18" charset="0"/>
              </a:rPr>
              <a:t>internet </a:t>
            </a: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connection </a:t>
            </a:r>
            <a:r>
              <a:rPr lang="en-US" sz="2600" dirty="0">
                <a:latin typeface="+mn-lt"/>
                <a:cs typeface="Times New Roman" panose="02020603050405020304" pitchFamily="18" charset="0"/>
              </a:rPr>
              <a:t>instead 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of </a:t>
            </a:r>
            <a:r>
              <a:rPr lang="en-US" sz="2600" dirty="0">
                <a:latin typeface="+mn-lt"/>
                <a:cs typeface="Times New Roman" panose="02020603050405020304" pitchFamily="18" charset="0"/>
              </a:rPr>
              <a:t>local telephone company</a:t>
            </a:r>
            <a:r>
              <a:rPr lang="en-US" sz="2600" dirty="0" smtClean="0">
                <a:latin typeface="+mn-lt"/>
                <a:cs typeface="Times New Roman" panose="02020603050405020304" pitchFamily="18" charset="0"/>
              </a:rPr>
              <a:t>.</a:t>
            </a: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600" dirty="0">
                <a:cs typeface="Times New Roman" panose="02020603050405020304" pitchFamily="18" charset="0"/>
              </a:rPr>
              <a:t>VoIP converts the sender’s voice into a digital signal, compresses it, and sends it over the internet. On the receiving end, the digital data is then uncompressed into </a:t>
            </a:r>
            <a:r>
              <a:rPr lang="en-US" sz="2600" dirty="0" smtClean="0">
                <a:cs typeface="Times New Roman" panose="02020603050405020304" pitchFamily="18" charset="0"/>
              </a:rPr>
              <a:t>sound.</a:t>
            </a:r>
          </a:p>
          <a:p>
            <a:pPr algn="just">
              <a:lnSpc>
                <a:spcPct val="150000"/>
              </a:lnSpc>
            </a:pPr>
            <a:endParaRPr lang="en-IN" sz="26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VoIP </a:t>
            </a:r>
            <a:r>
              <a:rPr lang="en-IN" sz="2600" dirty="0">
                <a:latin typeface="+mn-lt"/>
                <a:cs typeface="Times New Roman" panose="02020603050405020304" pitchFamily="18" charset="0"/>
              </a:rPr>
              <a:t>is </a:t>
            </a: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useful </a:t>
            </a:r>
            <a:r>
              <a:rPr lang="en-IN" sz="2600" dirty="0">
                <a:latin typeface="+mn-lt"/>
                <a:cs typeface="Times New Roman" panose="02020603050405020304" pitchFamily="18" charset="0"/>
              </a:rPr>
              <a:t>for both consumers and </a:t>
            </a: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businesses </a:t>
            </a:r>
            <a:r>
              <a:rPr lang="en-IN" sz="2600" dirty="0">
                <a:latin typeface="+mn-lt"/>
                <a:cs typeface="Times New Roman" panose="02020603050405020304" pitchFamily="18" charset="0"/>
              </a:rPr>
              <a:t>as it </a:t>
            </a: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includes features like: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 Call recording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 Voicemail to e-mail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 Auto forwarding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 Address book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+mn-lt"/>
                <a:cs typeface="Times New Roman" panose="02020603050405020304" pitchFamily="18" charset="0"/>
              </a:rPr>
              <a:t> Unified communication</a:t>
            </a:r>
            <a:endParaRPr lang="en-IN" sz="2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Google Shape;194;p18"/>
          <p:cNvSpPr txBox="1"/>
          <p:nvPr/>
        </p:nvSpPr>
        <p:spPr>
          <a:xfrm>
            <a:off x="18135634" y="9911199"/>
            <a:ext cx="575041" cy="38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557" y="6581052"/>
            <a:ext cx="9696597" cy="20592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12215603" y="8840519"/>
            <a:ext cx="242887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i="1" dirty="0" smtClean="0">
                <a:latin typeface="+mn-lt"/>
                <a:ea typeface="Calibri" panose="020F0502020204030204" pitchFamily="34" charset="0"/>
                <a:cs typeface="Mangal"/>
              </a:rPr>
              <a:t>Fig : </a:t>
            </a:r>
            <a:r>
              <a:rPr lang="en-IN" sz="1800" i="1" dirty="0">
                <a:latin typeface="+mn-lt"/>
                <a:ea typeface="Calibri" panose="020F0502020204030204" pitchFamily="34" charset="0"/>
                <a:cs typeface="Mangal"/>
              </a:rPr>
              <a:t>Working of VoIP </a:t>
            </a:r>
          </a:p>
        </p:txBody>
      </p:sp>
    </p:spTree>
    <p:extLst>
      <p:ext uri="{BB962C8B-B14F-4D97-AF65-F5344CB8AC3E}">
        <p14:creationId xmlns:p14="http://schemas.microsoft.com/office/powerpoint/2010/main" val="364985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7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93" name="Google Shape;293;p24"/>
          <p:cNvGrpSpPr/>
          <p:nvPr/>
        </p:nvGrpSpPr>
        <p:grpSpPr>
          <a:xfrm>
            <a:off x="-2" y="9771598"/>
            <a:ext cx="19010314" cy="909102"/>
            <a:chOff x="-2" y="9568581"/>
            <a:chExt cx="19010314" cy="1112119"/>
          </a:xfrm>
        </p:grpSpPr>
        <p:grpSp>
          <p:nvGrpSpPr>
            <p:cNvPr id="294" name="Google Shape;294;p2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2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24"/>
          <p:cNvSpPr txBox="1"/>
          <p:nvPr/>
        </p:nvSpPr>
        <p:spPr>
          <a:xfrm>
            <a:off x="1372577" y="10000864"/>
            <a:ext cx="11277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Study and Performance Analysis of QOS Parameters in Cloud Networking Platform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0" name="Google Shape;300;p24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9070" y="2765117"/>
            <a:ext cx="1541159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+mn-lt"/>
                <a:cs typeface="Times New Roman" panose="02020603050405020304" pitchFamily="18" charset="0"/>
              </a:rPr>
              <a:t>QoS dataset is generated which focuses on VoIP traffic parameters. It comprises of 204 samples and 8 </a:t>
            </a:r>
            <a:r>
              <a:rPr lang="en-IN" sz="2400" dirty="0" smtClean="0">
                <a:latin typeface="+mn-lt"/>
                <a:cs typeface="Times New Roman" panose="02020603050405020304" pitchFamily="18" charset="0"/>
              </a:rPr>
              <a:t>features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+mn-lt"/>
                <a:cs typeface="Times New Roman" panose="02020603050405020304" pitchFamily="18" charset="0"/>
              </a:rPr>
              <a:t>- packet loss rate, jitter, delay, a, effective delay, R, final R and Mean Opinion Score (MOS</a:t>
            </a:r>
            <a:r>
              <a:rPr lang="en-IN" sz="2400" dirty="0" smtClean="0">
                <a:latin typeface="+mn-lt"/>
                <a:cs typeface="Times New Roman" panose="02020603050405020304" pitchFamily="18" charset="0"/>
              </a:rPr>
              <a:t>).</a:t>
            </a:r>
            <a:endParaRPr lang="en-US" sz="2400" dirty="0" smtClean="0">
              <a:latin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47096"/>
              </p:ext>
            </p:extLst>
          </p:nvPr>
        </p:nvGraphicFramePr>
        <p:xfrm>
          <a:off x="11428638" y="5300699"/>
          <a:ext cx="6781432" cy="244800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3223481"/>
                <a:gridCol w="3557951"/>
              </a:tblGrid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 smtClean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 smtClean="0">
                          <a:solidFill>
                            <a:schemeClr val="tx1"/>
                          </a:solidFill>
                          <a:effectLst/>
                        </a:rPr>
                        <a:t>RANGE</a:t>
                      </a:r>
                      <a:endParaRPr lang="en-I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 smtClean="0">
                          <a:solidFill>
                            <a:schemeClr val="tx1"/>
                          </a:solidFill>
                          <a:effectLst/>
                        </a:rPr>
                        <a:t>Packet Loss Rate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0.001%  to 0.03%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 smtClean="0">
                          <a:solidFill>
                            <a:schemeClr val="tx1"/>
                          </a:solidFill>
                          <a:effectLst/>
                        </a:rPr>
                        <a:t>Jitter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 smtClean="0">
                          <a:solidFill>
                            <a:schemeClr val="tx1"/>
                          </a:solidFill>
                          <a:effectLst/>
                        </a:rPr>
                        <a:t>0.01 ms  to 5 ms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 smtClean="0">
                          <a:solidFill>
                            <a:schemeClr val="tx1"/>
                          </a:solidFill>
                          <a:effectLst/>
                        </a:rPr>
                        <a:t>Delay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 smtClean="0">
                          <a:solidFill>
                            <a:schemeClr val="tx1"/>
                          </a:solidFill>
                          <a:effectLst/>
                        </a:rPr>
                        <a:t>1 ms  to 20 ms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49070" y="4338948"/>
            <a:ext cx="9502775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The samples for packet loss rate, jitter and delay are taken such that their values are within the acceptable limits for VoIP.</a:t>
            </a:r>
            <a:endParaRPr lang="en-IN" sz="240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 smtClean="0"/>
              <a:t>Effective delay is calculated using delay, </a:t>
            </a:r>
            <a:r>
              <a:rPr lang="en-IN" sz="2400" dirty="0"/>
              <a:t>jitter </a:t>
            </a:r>
            <a:r>
              <a:rPr lang="en-IN" sz="2400" dirty="0" smtClean="0"/>
              <a:t>and ‘a’.</a:t>
            </a:r>
            <a:endParaRPr lang="en-IN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‘a’ is a factor which varies between 1.5 to 2. 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R is calculated from </a:t>
            </a:r>
            <a:r>
              <a:rPr lang="en-IN" sz="2400" dirty="0">
                <a:cs typeface="Times New Roman" panose="02020603050405020304" pitchFamily="18" charset="0"/>
              </a:rPr>
              <a:t>effective </a:t>
            </a:r>
            <a:r>
              <a:rPr lang="en-IN" sz="2400" dirty="0" smtClean="0">
                <a:cs typeface="Times New Roman" panose="02020603050405020304" pitchFamily="18" charset="0"/>
              </a:rPr>
              <a:t>delay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Final R </a:t>
            </a:r>
            <a:r>
              <a:rPr lang="en-US" sz="2400" dirty="0"/>
              <a:t>is calculated from </a:t>
            </a:r>
            <a:r>
              <a:rPr lang="en-US" sz="2400" dirty="0" smtClean="0"/>
              <a:t>R and packet loss rate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MOS </a:t>
            </a:r>
            <a:r>
              <a:rPr lang="en-US" sz="2400" dirty="0"/>
              <a:t>is calculated from </a:t>
            </a:r>
            <a:r>
              <a:rPr lang="en-US" sz="2400" dirty="0" smtClean="0"/>
              <a:t>final R</a:t>
            </a:r>
            <a:endParaRPr lang="en-IN" sz="2400" dirty="0" smtClean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700457" y="1530165"/>
            <a:ext cx="736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Data Collection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" name="Google Shape;195;p18"/>
          <p:cNvGrpSpPr/>
          <p:nvPr/>
        </p:nvGrpSpPr>
        <p:grpSpPr>
          <a:xfrm>
            <a:off x="0" y="367426"/>
            <a:ext cx="15071695" cy="782210"/>
            <a:chOff x="-16184" y="8640158"/>
            <a:chExt cx="4045716" cy="439420"/>
          </a:xfrm>
        </p:grpSpPr>
        <p:sp>
          <p:nvSpPr>
            <p:cNvPr id="16" name="Google Shape;196;p18"/>
            <p:cNvSpPr/>
            <p:nvPr/>
          </p:nvSpPr>
          <p:spPr>
            <a:xfrm>
              <a:off x="-16184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lvl="1" algn="ctr"/>
              <a:r>
                <a:rPr lang="en-US" sz="5000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SIMULATION</a:t>
              </a:r>
              <a:endParaRPr sz="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5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1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7;p18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798321" y="4670563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Table: Acceptable range for VoIP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293757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oogle Shape;293;p24"/>
          <p:cNvGrpSpPr/>
          <p:nvPr/>
        </p:nvGrpSpPr>
        <p:grpSpPr>
          <a:xfrm>
            <a:off x="-2" y="9568581"/>
            <a:ext cx="19010314" cy="1112119"/>
            <a:chOff x="-2" y="9568581"/>
            <a:chExt cx="19010314" cy="1112119"/>
          </a:xfrm>
        </p:grpSpPr>
        <p:grpSp>
          <p:nvGrpSpPr>
            <p:cNvPr id="4" name="Google Shape;294;p2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6" name="Google Shape;295;p2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296;p2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297;p2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150239" y="9709141"/>
            <a:ext cx="12181713" cy="83099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lvl="0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Study and Performance Analysis of QOS Parameters in Cloud Networking Platform</a:t>
            </a:r>
          </a:p>
          <a:p>
            <a:pPr lvl="0"/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04" y="2109749"/>
            <a:ext cx="15310452" cy="26452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28681" y="6287129"/>
            <a:ext cx="146807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The redundant features (effective delay, R and final R) are removed from the </a:t>
            </a:r>
            <a:r>
              <a:rPr lang="en-IN" sz="2400" dirty="0" smtClean="0"/>
              <a:t>dataset.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The input features are packet loss rate, jitter, delay and a. The output feature is MOS</a:t>
            </a:r>
            <a:r>
              <a:rPr lang="en-IN" sz="240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 smtClean="0"/>
              <a:t>Dataset </a:t>
            </a:r>
            <a:r>
              <a:rPr lang="en-IN" sz="2400" dirty="0"/>
              <a:t>is split into training set and testing set in 75:25 ratio.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Then both the training and testing set are standardized such that mean = 0 and </a:t>
            </a:r>
            <a:r>
              <a:rPr lang="en-IN" sz="2400" dirty="0" smtClean="0"/>
              <a:t>standard deviation </a:t>
            </a:r>
            <a:r>
              <a:rPr lang="en-IN" sz="2400" dirty="0"/>
              <a:t>= 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/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8828" y="697333"/>
            <a:ext cx="4519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3600" b="1" dirty="0">
                <a:solidFill>
                  <a:srgbClr val="4472C4">
                    <a:lumMod val="75000"/>
                  </a:srgbClr>
                </a:solidFill>
              </a:rPr>
              <a:t>Data </a:t>
            </a:r>
            <a:r>
              <a:rPr lang="en-IN" sz="3600" b="1" dirty="0" smtClean="0">
                <a:solidFill>
                  <a:srgbClr val="4472C4">
                    <a:lumMod val="75000"/>
                  </a:srgbClr>
                </a:solidFill>
              </a:rPr>
              <a:t>Preprocessing</a:t>
            </a:r>
            <a:endParaRPr lang="en-IN" sz="3600" b="1" dirty="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2" name="Google Shape;194;p18"/>
          <p:cNvSpPr txBox="1"/>
          <p:nvPr/>
        </p:nvSpPr>
        <p:spPr>
          <a:xfrm>
            <a:off x="17887156" y="9911198"/>
            <a:ext cx="803641" cy="38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7812" y="4988209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/>
              <a:t>Fig: First 5 rows of QoS dataset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177451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sldNum" idx="12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</a:rPr>
              <a:t>9</a:t>
            </a:fld>
            <a:endParaRPr sz="3200">
              <a:solidFill>
                <a:schemeClr val="lt1"/>
              </a:solidFill>
            </a:endParaRPr>
          </a:p>
        </p:txBody>
      </p:sp>
      <p:grpSp>
        <p:nvGrpSpPr>
          <p:cNvPr id="293" name="Google Shape;293;p24"/>
          <p:cNvGrpSpPr/>
          <p:nvPr/>
        </p:nvGrpSpPr>
        <p:grpSpPr>
          <a:xfrm>
            <a:off x="-2" y="9771598"/>
            <a:ext cx="19010314" cy="909102"/>
            <a:chOff x="-2" y="9568581"/>
            <a:chExt cx="19010314" cy="1112119"/>
          </a:xfrm>
        </p:grpSpPr>
        <p:grpSp>
          <p:nvGrpSpPr>
            <p:cNvPr id="294" name="Google Shape;294;p24"/>
            <p:cNvGrpSpPr/>
            <p:nvPr/>
          </p:nvGrpSpPr>
          <p:grpSpPr>
            <a:xfrm>
              <a:off x="-2" y="9568581"/>
              <a:ext cx="19010314" cy="1112119"/>
              <a:chOff x="-324645" y="2222500"/>
              <a:chExt cx="22261686" cy="1302327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-324645" y="2222500"/>
                <a:ext cx="17644827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92300" h="440055" extrusionOk="0">
                    <a:moveTo>
                      <a:pt x="0" y="439737"/>
                    </a:moveTo>
                    <a:lnTo>
                      <a:pt x="1892300" y="439737"/>
                    </a:lnTo>
                    <a:lnTo>
                      <a:pt x="1892300" y="0"/>
                    </a:lnTo>
                    <a:lnTo>
                      <a:pt x="0" y="0"/>
                    </a:lnTo>
                    <a:lnTo>
                      <a:pt x="0" y="439737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20621789" y="2222500"/>
                <a:ext cx="1315252" cy="1302327"/>
              </a:xfrm>
              <a:custGeom>
                <a:avLst/>
                <a:gdLst/>
                <a:ahLst/>
                <a:cxnLst/>
                <a:rect l="l" t="t" r="r" b="b"/>
                <a:pathLst>
                  <a:path w="1883409" h="440055" extrusionOk="0">
                    <a:moveTo>
                      <a:pt x="0" y="0"/>
                    </a:moveTo>
                    <a:lnTo>
                      <a:pt x="0" y="439737"/>
                    </a:lnTo>
                    <a:lnTo>
                      <a:pt x="1883155" y="439737"/>
                    </a:lnTo>
                    <a:lnTo>
                      <a:pt x="188315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2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1764"/>
                  </a:srgbClr>
                </a:outerShdw>
              </a:effectLst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24"/>
            <p:cNvSpPr/>
            <p:nvPr/>
          </p:nvSpPr>
          <p:spPr>
            <a:xfrm>
              <a:off x="15067756" y="9568581"/>
              <a:ext cx="2819400" cy="1112119"/>
            </a:xfrm>
            <a:custGeom>
              <a:avLst/>
              <a:gdLst/>
              <a:ahLst/>
              <a:cxnLst/>
              <a:rect l="l" t="t" r="r" b="b"/>
              <a:pathLst>
                <a:path w="1883409" h="440055" extrusionOk="0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4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24"/>
          <p:cNvSpPr txBox="1"/>
          <p:nvPr/>
        </p:nvSpPr>
        <p:spPr>
          <a:xfrm>
            <a:off x="2793426" y="9989344"/>
            <a:ext cx="11277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Study and Performance Analysis of QOS Parameters in Cloud Networking Platform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0" name="Google Shape;300;p24"/>
          <p:cNvSpPr txBox="1"/>
          <p:nvPr/>
        </p:nvSpPr>
        <p:spPr>
          <a:xfrm>
            <a:off x="17729344" y="9911199"/>
            <a:ext cx="961453" cy="23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7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3"/>
          <a:srcRect l="3158" r="4111"/>
          <a:stretch/>
        </p:blipFill>
        <p:spPr bwMode="auto">
          <a:xfrm>
            <a:off x="982633" y="1484394"/>
            <a:ext cx="8743501" cy="60511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78602" y="2642031"/>
            <a:ext cx="6784848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It can be seen from the fig that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delay has the highest correlation with MOS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Packet loss rate </a:t>
            </a:r>
            <a:r>
              <a:rPr lang="en-IN" sz="2400" dirty="0"/>
              <a:t>has the </a:t>
            </a:r>
            <a:r>
              <a:rPr lang="en-IN" sz="2400" dirty="0" smtClean="0"/>
              <a:t>least correlation </a:t>
            </a:r>
            <a:r>
              <a:rPr lang="en-IN" sz="2400" dirty="0"/>
              <a:t>with </a:t>
            </a:r>
            <a:r>
              <a:rPr lang="en-IN" sz="2400" dirty="0" smtClean="0"/>
              <a:t>MOS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Packet loss, jitter, delay and factor ‘a’ has little to no correlation with each other</a:t>
            </a: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2793426" y="8111647"/>
            <a:ext cx="51219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1800" i="1" dirty="0" smtClean="0">
                <a:latin typeface="+mn-lt"/>
                <a:ea typeface="Calibri" panose="020F0502020204030204" pitchFamily="34" charset="0"/>
                <a:cs typeface="Mangal"/>
              </a:rPr>
              <a:t>Fig : Spearman’s </a:t>
            </a:r>
            <a:r>
              <a:rPr lang="en-IN" sz="1800" i="1" dirty="0">
                <a:latin typeface="+mn-lt"/>
                <a:ea typeface="Calibri" panose="020F0502020204030204" pitchFamily="34" charset="0"/>
                <a:cs typeface="Mangal"/>
              </a:rPr>
              <a:t>correlation among the features</a:t>
            </a:r>
          </a:p>
        </p:txBody>
      </p:sp>
    </p:spTree>
    <p:extLst>
      <p:ext uri="{BB962C8B-B14F-4D97-AF65-F5344CB8AC3E}">
        <p14:creationId xmlns:p14="http://schemas.microsoft.com/office/powerpoint/2010/main" val="355932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2064</TotalTime>
  <Words>1513</Words>
  <Application>Microsoft Office PowerPoint</Application>
  <PresentationFormat>Custom</PresentationFormat>
  <Paragraphs>220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Mangal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XG</dc:creator>
  <cp:lastModifiedBy>admin</cp:lastModifiedBy>
  <cp:revision>146</cp:revision>
  <dcterms:modified xsi:type="dcterms:W3CDTF">2022-05-16T15:55:56Z</dcterms:modified>
</cp:coreProperties>
</file>