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76B223-6B45-4E36-8991-DCBA4672AE48}">
  <a:tblStyle styleId="{1976B223-6B45-4E36-8991-DCBA4672AE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6dd9cfb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6dd9cfb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4c584f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34c584f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9d059b7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9d059b7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6dd9cfb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46dd9cfb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a4763eb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a4763eb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e280089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e280089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e280089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e280089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46dd9cfb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46dd9cfb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34c584f7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34c584f7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46dd9cfb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46dd9cfb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46dd9cfb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46dd9cfb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6324d6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f6324d6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edda1447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edda1447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f6324d6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f6324d6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af96344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af96344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f6324d6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f6324d6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34c584f7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34c584f7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f6324d6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f6324d6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434343"/>
              </a:buClr>
              <a:buSzPts val="5200"/>
              <a:buNone/>
              <a:defRPr sz="5200">
                <a:solidFill>
                  <a:srgbClr val="434343"/>
                </a:solidFill>
              </a:defRPr>
            </a:lvl1pPr>
            <a:lvl2pPr lvl="1" rtl="0" algn="ctr">
              <a:spcBef>
                <a:spcPts val="0"/>
              </a:spcBef>
              <a:spcAft>
                <a:spcPts val="0"/>
              </a:spcAft>
              <a:buClr>
                <a:srgbClr val="434343"/>
              </a:buClr>
              <a:buSzPts val="5200"/>
              <a:buNone/>
              <a:defRPr sz="5200">
                <a:solidFill>
                  <a:srgbClr val="434343"/>
                </a:solidFill>
              </a:defRPr>
            </a:lvl2pPr>
            <a:lvl3pPr lvl="2" rtl="0" algn="ctr">
              <a:spcBef>
                <a:spcPts val="0"/>
              </a:spcBef>
              <a:spcAft>
                <a:spcPts val="0"/>
              </a:spcAft>
              <a:buClr>
                <a:srgbClr val="434343"/>
              </a:buClr>
              <a:buSzPts val="5200"/>
              <a:buNone/>
              <a:defRPr sz="5200">
                <a:solidFill>
                  <a:srgbClr val="434343"/>
                </a:solidFill>
              </a:defRPr>
            </a:lvl3pPr>
            <a:lvl4pPr lvl="3" rtl="0" algn="ctr">
              <a:spcBef>
                <a:spcPts val="0"/>
              </a:spcBef>
              <a:spcAft>
                <a:spcPts val="0"/>
              </a:spcAft>
              <a:buClr>
                <a:srgbClr val="434343"/>
              </a:buClr>
              <a:buSzPts val="5200"/>
              <a:buNone/>
              <a:defRPr sz="5200">
                <a:solidFill>
                  <a:srgbClr val="434343"/>
                </a:solidFill>
              </a:defRPr>
            </a:lvl4pPr>
            <a:lvl5pPr lvl="4" rtl="0" algn="ctr">
              <a:spcBef>
                <a:spcPts val="0"/>
              </a:spcBef>
              <a:spcAft>
                <a:spcPts val="0"/>
              </a:spcAft>
              <a:buClr>
                <a:srgbClr val="434343"/>
              </a:buClr>
              <a:buSzPts val="5200"/>
              <a:buNone/>
              <a:defRPr sz="5200">
                <a:solidFill>
                  <a:srgbClr val="434343"/>
                </a:solidFill>
              </a:defRPr>
            </a:lvl5pPr>
            <a:lvl6pPr lvl="5" rtl="0" algn="ctr">
              <a:spcBef>
                <a:spcPts val="0"/>
              </a:spcBef>
              <a:spcAft>
                <a:spcPts val="0"/>
              </a:spcAft>
              <a:buClr>
                <a:srgbClr val="434343"/>
              </a:buClr>
              <a:buSzPts val="5200"/>
              <a:buNone/>
              <a:defRPr sz="5200">
                <a:solidFill>
                  <a:srgbClr val="434343"/>
                </a:solidFill>
              </a:defRPr>
            </a:lvl6pPr>
            <a:lvl7pPr lvl="6" rtl="0" algn="ctr">
              <a:spcBef>
                <a:spcPts val="0"/>
              </a:spcBef>
              <a:spcAft>
                <a:spcPts val="0"/>
              </a:spcAft>
              <a:buClr>
                <a:srgbClr val="434343"/>
              </a:buClr>
              <a:buSzPts val="5200"/>
              <a:buNone/>
              <a:defRPr sz="5200">
                <a:solidFill>
                  <a:srgbClr val="434343"/>
                </a:solidFill>
              </a:defRPr>
            </a:lvl7pPr>
            <a:lvl8pPr lvl="7" rtl="0" algn="ctr">
              <a:spcBef>
                <a:spcPts val="0"/>
              </a:spcBef>
              <a:spcAft>
                <a:spcPts val="0"/>
              </a:spcAft>
              <a:buClr>
                <a:srgbClr val="434343"/>
              </a:buClr>
              <a:buSzPts val="5200"/>
              <a:buNone/>
              <a:defRPr sz="5200">
                <a:solidFill>
                  <a:srgbClr val="434343"/>
                </a:solidFill>
              </a:defRPr>
            </a:lvl8pPr>
            <a:lvl9pPr lvl="8" rtl="0" algn="ctr">
              <a:spcBef>
                <a:spcPts val="0"/>
              </a:spcBef>
              <a:spcAft>
                <a:spcPts val="0"/>
              </a:spcAft>
              <a:buClr>
                <a:srgbClr val="434343"/>
              </a:buClr>
              <a:buSzPts val="5200"/>
              <a:buNone/>
              <a:defRPr sz="5200">
                <a:solidFill>
                  <a:srgbClr val="434343"/>
                </a:solidFill>
              </a:defRPr>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311700" y="369600"/>
            <a:ext cx="1801751" cy="3380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607808" y="26692"/>
            <a:ext cx="548700" cy="393600"/>
          </a:xfrm>
          <a:prstGeom prst="rect">
            <a:avLst/>
          </a:prstGeom>
          <a:noFill/>
          <a:ln>
            <a:noFill/>
          </a:ln>
        </p:spPr>
        <p:txBody>
          <a:bodyPr anchorCtr="0" anchor="ctr" bIns="91425" lIns="91425" spcFirstLastPara="1" rIns="91425" wrap="square" tIns="91425">
            <a:noAutofit/>
          </a:bodyPr>
          <a:lstStyle>
            <a:lvl1pPr lvl="0" rtl="0" algn="r">
              <a:buNone/>
              <a:defRPr>
                <a:solidFill>
                  <a:schemeClr val="dk2"/>
                </a:solidFill>
              </a:defRPr>
            </a:lvl1pPr>
            <a:lvl2pPr lvl="1" rtl="0" algn="r">
              <a:buNone/>
              <a:defRPr>
                <a:solidFill>
                  <a:schemeClr val="dk2"/>
                </a:solidFill>
              </a:defRPr>
            </a:lvl2pPr>
            <a:lvl3pPr lvl="2" rtl="0" algn="r">
              <a:buNone/>
              <a:defRPr>
                <a:solidFill>
                  <a:schemeClr val="dk2"/>
                </a:solidFill>
              </a:defRPr>
            </a:lvl3pPr>
            <a:lvl4pPr lvl="3" rtl="0" algn="r">
              <a:buNone/>
              <a:defRPr>
                <a:solidFill>
                  <a:schemeClr val="dk2"/>
                </a:solidFill>
              </a:defRPr>
            </a:lvl4pPr>
            <a:lvl5pPr lvl="4" rtl="0" algn="r">
              <a:buNone/>
              <a:defRPr>
                <a:solidFill>
                  <a:schemeClr val="dk2"/>
                </a:solidFill>
              </a:defRPr>
            </a:lvl5pPr>
            <a:lvl6pPr lvl="5" rtl="0" algn="r">
              <a:buNone/>
              <a:defRPr>
                <a:solidFill>
                  <a:schemeClr val="dk2"/>
                </a:solidFill>
              </a:defRPr>
            </a:lvl6pPr>
            <a:lvl7pPr lvl="6" rtl="0" algn="r">
              <a:buNone/>
              <a:defRPr>
                <a:solidFill>
                  <a:schemeClr val="dk2"/>
                </a:solidFill>
              </a:defRPr>
            </a:lvl7pPr>
            <a:lvl8pPr lvl="7" rtl="0" algn="r">
              <a:buNone/>
              <a:defRPr>
                <a:solidFill>
                  <a:schemeClr val="dk2"/>
                </a:solidFill>
              </a:defRPr>
            </a:lvl8pPr>
            <a:lvl9pPr lvl="8" rtl="0" algn="r">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0" y="4774200"/>
            <a:ext cx="440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DSC 210 FA’22 Numerical Linear Algebra</a:t>
            </a:r>
            <a:endParaRPr sz="12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kaggle.com/datasets/evgeniumakov/images4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scirp.org/journal/paperinformation.aspx?paperid=90911" TargetMode="External"/><Relationship Id="rId4" Type="http://schemas.openxmlformats.org/officeDocument/2006/relationships/hyperlink" Target="https://doi.org/10.1515/jisys-2018-0034" TargetMode="External"/><Relationship Id="rId9" Type="http://schemas.openxmlformats.org/officeDocument/2006/relationships/hyperlink" Target="https://medium.com/analytics-vidhya/compressing-images-using-linear-algebra-bdac64c5e7ef" TargetMode="External"/><Relationship Id="rId5" Type="http://schemas.openxmlformats.org/officeDocument/2006/relationships/hyperlink" Target="http://people.missouristate.edu/jrebaza/assets/10compression.pdf" TargetMode="External"/><Relationship Id="rId6" Type="http://schemas.openxmlformats.org/officeDocument/2006/relationships/hyperlink" Target="https://www2.karlin.mff.cuni.cz/~tuma/Aplikace15/prezentace_Hnetynkova.pdf" TargetMode="External"/><Relationship Id="rId7" Type="http://schemas.openxmlformats.org/officeDocument/2006/relationships/hyperlink" Target="https://mse.redwoods.edu/darnold/math45/laproj/fall2016/ChristopherBingham/presentation.pdf" TargetMode="External"/><Relationship Id="rId8" Type="http://schemas.openxmlformats.org/officeDocument/2006/relationships/hyperlink" Target="https://web.mit.edu/be.400/www/SVD/Singular_Value_Decompositio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Matrix_decomposition" TargetMode="External"/><Relationship Id="rId4" Type="http://schemas.openxmlformats.org/officeDocument/2006/relationships/hyperlink" Target="https://en.wikipedia.org/wiki/Real_number" TargetMode="External"/><Relationship Id="rId10" Type="http://schemas.openxmlformats.org/officeDocument/2006/relationships/image" Target="../media/image14.png"/><Relationship Id="rId9" Type="http://schemas.openxmlformats.org/officeDocument/2006/relationships/image" Target="../media/image10.png"/><Relationship Id="rId5" Type="http://schemas.openxmlformats.org/officeDocument/2006/relationships/hyperlink" Target="https://en.wikipedia.org/wiki/Complex_number" TargetMode="External"/><Relationship Id="rId6" Type="http://schemas.openxmlformats.org/officeDocument/2006/relationships/hyperlink" Target="https://en.wikipedia.org/wiki/Matrix_(mathematics)" TargetMode="External"/><Relationship Id="rId7" Type="http://schemas.openxmlformats.org/officeDocument/2006/relationships/hyperlink" Target="https://en.wikipedia.org/wiki/Eigendecomposition" TargetMode="External"/><Relationship Id="rId8" Type="http://schemas.openxmlformats.org/officeDocument/2006/relationships/hyperlink" Target="https://en.wikipedia.org/wiki/Normal_matri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0" y="1294775"/>
            <a:ext cx="9144000" cy="1781100"/>
          </a:xfrm>
          <a:prstGeom prst="rect">
            <a:avLst/>
          </a:prstGeom>
          <a:solidFill>
            <a:srgbClr val="3C78D8"/>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00">
                <a:solidFill>
                  <a:schemeClr val="lt1"/>
                </a:solidFill>
              </a:rPr>
              <a:t>Image Compression </a:t>
            </a:r>
            <a:endParaRPr sz="4100">
              <a:solidFill>
                <a:schemeClr val="lt1"/>
              </a:solidFill>
            </a:endParaRPr>
          </a:p>
          <a:p>
            <a:pPr indent="0" lvl="0" marL="0" rtl="0" algn="ctr">
              <a:spcBef>
                <a:spcPts val="0"/>
              </a:spcBef>
              <a:spcAft>
                <a:spcPts val="0"/>
              </a:spcAft>
              <a:buSzPts val="990"/>
              <a:buNone/>
            </a:pPr>
            <a:r>
              <a:rPr lang="en" sz="2700">
                <a:solidFill>
                  <a:schemeClr val="lt1"/>
                </a:solidFill>
              </a:rPr>
              <a:t>with </a:t>
            </a:r>
            <a:endParaRPr sz="2700">
              <a:solidFill>
                <a:schemeClr val="lt1"/>
              </a:solidFill>
            </a:endParaRPr>
          </a:p>
          <a:p>
            <a:pPr indent="0" lvl="0" marL="0" rtl="0" algn="ctr">
              <a:spcBef>
                <a:spcPts val="0"/>
              </a:spcBef>
              <a:spcAft>
                <a:spcPts val="0"/>
              </a:spcAft>
              <a:buSzPts val="990"/>
              <a:buNone/>
            </a:pPr>
            <a:r>
              <a:rPr lang="en" sz="4100">
                <a:solidFill>
                  <a:schemeClr val="lt1"/>
                </a:solidFill>
              </a:rPr>
              <a:t>Singular Value Decomposition</a:t>
            </a:r>
            <a:r>
              <a:rPr lang="en" sz="4100"/>
              <a:t> </a:t>
            </a:r>
            <a:endParaRPr sz="4100"/>
          </a:p>
        </p:txBody>
      </p:sp>
      <p:sp>
        <p:nvSpPr>
          <p:cNvPr id="56" name="Google Shape;56;p13"/>
          <p:cNvSpPr txBox="1"/>
          <p:nvPr>
            <p:ph idx="1" type="subTitle"/>
          </p:nvPr>
        </p:nvSpPr>
        <p:spPr>
          <a:xfrm>
            <a:off x="311700" y="3418075"/>
            <a:ext cx="8520600" cy="1255800"/>
          </a:xfrm>
          <a:prstGeom prst="rect">
            <a:avLst/>
          </a:prstGeom>
        </p:spPr>
        <p:txBody>
          <a:bodyPr anchorCtr="0" anchor="t" bIns="91425" lIns="0" spcFirstLastPara="1" rIns="91425" wrap="square" tIns="91425">
            <a:noAutofit/>
          </a:bodyPr>
          <a:lstStyle/>
          <a:p>
            <a:pPr indent="0" lvl="0" marL="0" marR="27575" rtl="0" algn="ctr">
              <a:spcBef>
                <a:spcPts val="0"/>
              </a:spcBef>
              <a:spcAft>
                <a:spcPts val="0"/>
              </a:spcAft>
              <a:buNone/>
            </a:pPr>
            <a:r>
              <a:rPr lang="en" sz="1950"/>
              <a:t>Group 1</a:t>
            </a:r>
            <a:endParaRPr sz="1950"/>
          </a:p>
          <a:p>
            <a:pPr indent="0" lvl="0" marL="0" marR="27575" rtl="0" algn="ctr">
              <a:spcBef>
                <a:spcPts val="0"/>
              </a:spcBef>
              <a:spcAft>
                <a:spcPts val="0"/>
              </a:spcAft>
              <a:buNone/>
            </a:pPr>
            <a:r>
              <a:rPr lang="en" sz="1950"/>
              <a:t>Yashi Shukla, Shreya Reddy Pakala, Sagarika Sardesai, Sai Kaushik Soma</a:t>
            </a:r>
            <a:endParaRPr sz="1950"/>
          </a:p>
          <a:p>
            <a:pPr indent="0" lvl="0" marL="0" marR="27575" rtl="0" algn="ctr">
              <a:spcBef>
                <a:spcPts val="0"/>
              </a:spcBef>
              <a:spcAft>
                <a:spcPts val="0"/>
              </a:spcAft>
              <a:buNone/>
            </a:pPr>
            <a:r>
              <a:rPr lang="en" sz="1950"/>
              <a:t>Nov 3, 2022</a:t>
            </a:r>
            <a:endParaRPr sz="19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0" y="2150850"/>
            <a:ext cx="9144000" cy="841800"/>
          </a:xfrm>
          <a:prstGeom prst="rect">
            <a:avLst/>
          </a:prstGeom>
          <a:solidFill>
            <a:srgbClr val="3C78D8"/>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Sec 3: </a:t>
            </a:r>
            <a:r>
              <a:rPr lang="en">
                <a:solidFill>
                  <a:schemeClr val="lt1"/>
                </a:solidFill>
              </a:rPr>
              <a:t>State of the Art (SOTA)</a:t>
            </a:r>
            <a:endParaRPr>
              <a:solidFill>
                <a:schemeClr val="lt1"/>
              </a:solidFill>
            </a:endParaRPr>
          </a:p>
        </p:txBody>
      </p:sp>
      <p:sp>
        <p:nvSpPr>
          <p:cNvPr id="135" name="Google Shape;135;p22"/>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0" y="155850"/>
            <a:ext cx="9144000" cy="526200"/>
          </a:xfrm>
          <a:prstGeom prst="rect">
            <a:avLst/>
          </a:prstGeom>
          <a:solidFill>
            <a:srgbClr val="3C78D8"/>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44">
                <a:solidFill>
                  <a:schemeClr val="lt1"/>
                </a:solidFill>
              </a:rPr>
              <a:t>   Discrete Cosine Transform (DCT)</a:t>
            </a:r>
            <a:endParaRPr sz="2544">
              <a:solidFill>
                <a:schemeClr val="lt1"/>
              </a:solidFill>
            </a:endParaRPr>
          </a:p>
        </p:txBody>
      </p:sp>
      <p:sp>
        <p:nvSpPr>
          <p:cNvPr id="141" name="Google Shape;141;p23"/>
          <p:cNvSpPr txBox="1"/>
          <p:nvPr>
            <p:ph idx="1" type="body"/>
          </p:nvPr>
        </p:nvSpPr>
        <p:spPr>
          <a:xfrm>
            <a:off x="311700" y="752363"/>
            <a:ext cx="8520600" cy="13725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chemeClr val="dk1"/>
              </a:buClr>
              <a:buSzPts val="1600"/>
              <a:buChar char="●"/>
            </a:pPr>
            <a:r>
              <a:rPr lang="en" sz="1600">
                <a:solidFill>
                  <a:schemeClr val="dk1"/>
                </a:solidFill>
              </a:rPr>
              <a:t>The DCT technique works by segmenting the image into blocks, each block makes its way through each processing step and yields a compressed output.</a:t>
            </a:r>
            <a:endParaRPr sz="1600">
              <a:solidFill>
                <a:schemeClr val="dk1"/>
              </a:solidFill>
            </a:endParaRPr>
          </a:p>
          <a:p>
            <a:pPr indent="-330200" lvl="0" marL="457200" rtl="0" algn="l">
              <a:lnSpc>
                <a:spcPct val="95000"/>
              </a:lnSpc>
              <a:spcBef>
                <a:spcPts val="1000"/>
              </a:spcBef>
              <a:spcAft>
                <a:spcPts val="1000"/>
              </a:spcAft>
              <a:buClr>
                <a:schemeClr val="dk1"/>
              </a:buClr>
              <a:buSzPts val="1600"/>
              <a:buChar char="●"/>
            </a:pPr>
            <a:r>
              <a:rPr lang="en" sz="1600">
                <a:solidFill>
                  <a:schemeClr val="dk1"/>
                </a:solidFill>
              </a:rPr>
              <a:t>In principle, the DCT introduces no loss to the source image samples; it transforms them to a domain in which they can be more efficiently encoded.</a:t>
            </a:r>
            <a:endParaRPr sz="1600">
              <a:solidFill>
                <a:schemeClr val="dk1"/>
              </a:solidFill>
            </a:endParaRPr>
          </a:p>
        </p:txBody>
      </p:sp>
      <p:pic>
        <p:nvPicPr>
          <p:cNvPr id="142" name="Google Shape;142;p23"/>
          <p:cNvPicPr preferRelativeResize="0"/>
          <p:nvPr/>
        </p:nvPicPr>
        <p:blipFill>
          <a:blip r:embed="rId3">
            <a:alphaModFix/>
          </a:blip>
          <a:stretch>
            <a:fillRect/>
          </a:stretch>
        </p:blipFill>
        <p:spPr>
          <a:xfrm>
            <a:off x="839250" y="2063300"/>
            <a:ext cx="7577374" cy="2540675"/>
          </a:xfrm>
          <a:prstGeom prst="rect">
            <a:avLst/>
          </a:prstGeom>
          <a:noFill/>
          <a:ln>
            <a:noFill/>
          </a:ln>
        </p:spPr>
      </p:pic>
      <p:sp>
        <p:nvSpPr>
          <p:cNvPr id="143" name="Google Shape;143;p23"/>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0" y="123100"/>
            <a:ext cx="9144000" cy="572700"/>
          </a:xfrm>
          <a:prstGeom prst="rect">
            <a:avLst/>
          </a:prstGeom>
          <a:solidFill>
            <a:srgbClr val="3C78D8"/>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Why DCT is a better approach</a:t>
            </a:r>
            <a:endParaRPr sz="2544">
              <a:solidFill>
                <a:schemeClr val="lt1"/>
              </a:solidFill>
            </a:endParaRPr>
          </a:p>
        </p:txBody>
      </p:sp>
      <p:sp>
        <p:nvSpPr>
          <p:cNvPr id="149" name="Google Shape;149;p24"/>
          <p:cNvSpPr txBox="1"/>
          <p:nvPr>
            <p:ph idx="1" type="body"/>
          </p:nvPr>
        </p:nvSpPr>
        <p:spPr>
          <a:xfrm>
            <a:off x="311700" y="1247700"/>
            <a:ext cx="8520600" cy="2648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SVD and DCT can easily compress an image to 30% of its original size with almost no visual difference. </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However, DCT appears to be more effective because it takes its losses throughout the entire photo evenly, while SVD removes entire vectors of data at a time. </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DCT’s block based approach saves a lot of computation memory compared to SVD which is performed over an entire image.</a:t>
            </a:r>
            <a:endParaRPr sz="1600">
              <a:solidFill>
                <a:schemeClr val="dk1"/>
              </a:solidFill>
            </a:endParaRPr>
          </a:p>
          <a:p>
            <a:pPr indent="-330200" lvl="0" marL="457200" rtl="0" algn="l">
              <a:spcBef>
                <a:spcPts val="1000"/>
              </a:spcBef>
              <a:spcAft>
                <a:spcPts val="1000"/>
              </a:spcAft>
              <a:buClr>
                <a:schemeClr val="dk1"/>
              </a:buClr>
              <a:buSzPts val="1600"/>
              <a:buChar char="●"/>
            </a:pPr>
            <a:r>
              <a:rPr lang="en" sz="1600">
                <a:solidFill>
                  <a:schemeClr val="dk1"/>
                </a:solidFill>
              </a:rPr>
              <a:t>DCT provides better quality with higher compression ratios than SVD.</a:t>
            </a:r>
            <a:endParaRPr sz="1600">
              <a:solidFill>
                <a:schemeClr val="dk1"/>
              </a:solidFill>
            </a:endParaRPr>
          </a:p>
        </p:txBody>
      </p:sp>
      <p:sp>
        <p:nvSpPr>
          <p:cNvPr id="150" name="Google Shape;150;p24"/>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0" y="2150850"/>
            <a:ext cx="9144000" cy="841800"/>
          </a:xfrm>
          <a:prstGeom prst="rect">
            <a:avLst/>
          </a:prstGeom>
          <a:solidFill>
            <a:srgbClr val="3C78D8"/>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Sec 4: </a:t>
            </a:r>
            <a:r>
              <a:rPr lang="en">
                <a:solidFill>
                  <a:schemeClr val="lt1"/>
                </a:solidFill>
              </a:rPr>
              <a:t>Experiment</a:t>
            </a:r>
            <a:endParaRPr>
              <a:solidFill>
                <a:schemeClr val="lt1"/>
              </a:solidFill>
            </a:endParaRPr>
          </a:p>
        </p:txBody>
      </p:sp>
      <p:sp>
        <p:nvSpPr>
          <p:cNvPr id="156" name="Google Shape;156;p25"/>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339200" y="913725"/>
            <a:ext cx="1820400" cy="545400"/>
          </a:xfrm>
          <a:prstGeom prst="rect">
            <a:avLst/>
          </a:prstGeom>
          <a:solidFill>
            <a:srgbClr val="3C78D8"/>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040">
                <a:solidFill>
                  <a:schemeClr val="lt1"/>
                </a:solidFill>
              </a:rPr>
              <a:t>Dataset</a:t>
            </a:r>
            <a:endParaRPr b="1" sz="2040">
              <a:solidFill>
                <a:schemeClr val="lt1"/>
              </a:solidFill>
            </a:endParaRPr>
          </a:p>
        </p:txBody>
      </p:sp>
      <p:sp>
        <p:nvSpPr>
          <p:cNvPr id="162" name="Google Shape;162;p26"/>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ph type="title"/>
          </p:nvPr>
        </p:nvSpPr>
        <p:spPr>
          <a:xfrm>
            <a:off x="5224950" y="2480425"/>
            <a:ext cx="2691000" cy="545400"/>
          </a:xfrm>
          <a:prstGeom prst="rect">
            <a:avLst/>
          </a:prstGeom>
          <a:solidFill>
            <a:srgbClr val="3C78D8"/>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040">
                <a:solidFill>
                  <a:schemeClr val="lt1"/>
                </a:solidFill>
              </a:rPr>
              <a:t>Libraries &amp; Tools</a:t>
            </a:r>
            <a:endParaRPr b="1" sz="2040">
              <a:solidFill>
                <a:schemeClr val="lt1"/>
              </a:solidFill>
            </a:endParaRPr>
          </a:p>
        </p:txBody>
      </p:sp>
      <p:sp>
        <p:nvSpPr>
          <p:cNvPr id="164" name="Google Shape;164;p26"/>
          <p:cNvSpPr txBox="1"/>
          <p:nvPr>
            <p:ph type="title"/>
          </p:nvPr>
        </p:nvSpPr>
        <p:spPr>
          <a:xfrm>
            <a:off x="1339200" y="3993400"/>
            <a:ext cx="1820400" cy="545400"/>
          </a:xfrm>
          <a:prstGeom prst="rect">
            <a:avLst/>
          </a:prstGeom>
          <a:solidFill>
            <a:srgbClr val="3C78D8"/>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000">
                <a:solidFill>
                  <a:schemeClr val="lt1"/>
                </a:solidFill>
              </a:rPr>
              <a:t>Logistics</a:t>
            </a:r>
            <a:endParaRPr b="1" sz="2000">
              <a:solidFill>
                <a:schemeClr val="lt1"/>
              </a:solidFill>
            </a:endParaRPr>
          </a:p>
        </p:txBody>
      </p:sp>
      <p:sp>
        <p:nvSpPr>
          <p:cNvPr id="165" name="Google Shape;165;p26"/>
          <p:cNvSpPr txBox="1"/>
          <p:nvPr/>
        </p:nvSpPr>
        <p:spPr>
          <a:xfrm>
            <a:off x="487950" y="1867213"/>
            <a:ext cx="3636600" cy="1800900"/>
          </a:xfrm>
          <a:prstGeom prst="rect">
            <a:avLst/>
          </a:prstGeom>
          <a:noFill/>
          <a:ln cap="flat" cmpd="sng" w="19050">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chemeClr val="dk1"/>
              </a:buClr>
              <a:buSzPts val="1500"/>
              <a:buChar char="❏"/>
            </a:pPr>
            <a:r>
              <a:rPr lang="en" sz="1500">
                <a:solidFill>
                  <a:schemeClr val="dk1"/>
                </a:solidFill>
              </a:rPr>
              <a:t>Python - Programming language</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Matplotlib - Visualization</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Numpy, Numpy.linalg, Opencv - For loading the images, Singular Value Decomposition and calculating the performance metrics</a:t>
            </a:r>
            <a:endParaRPr sz="1500">
              <a:solidFill>
                <a:schemeClr val="dk1"/>
              </a:solidFill>
            </a:endParaRPr>
          </a:p>
        </p:txBody>
      </p:sp>
      <p:sp>
        <p:nvSpPr>
          <p:cNvPr id="166" name="Google Shape;166;p26"/>
          <p:cNvSpPr txBox="1"/>
          <p:nvPr/>
        </p:nvSpPr>
        <p:spPr>
          <a:xfrm>
            <a:off x="4572000" y="3942850"/>
            <a:ext cx="3996900" cy="646500"/>
          </a:xfrm>
          <a:prstGeom prst="rect">
            <a:avLst/>
          </a:prstGeom>
          <a:noFill/>
          <a:ln cap="flat" cmpd="sng" w="19050">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chemeClr val="dk1"/>
              </a:buClr>
              <a:buSzPts val="1500"/>
              <a:buChar char="❏"/>
            </a:pPr>
            <a:r>
              <a:rPr lang="en" sz="1500">
                <a:solidFill>
                  <a:schemeClr val="dk1"/>
                </a:solidFill>
              </a:rPr>
              <a:t>Colab - Jupyter Notebook Environment</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Notion - Report Template</a:t>
            </a:r>
            <a:endParaRPr sz="1500">
              <a:solidFill>
                <a:schemeClr val="dk1"/>
              </a:solidFill>
            </a:endParaRPr>
          </a:p>
        </p:txBody>
      </p:sp>
      <p:cxnSp>
        <p:nvCxnSpPr>
          <p:cNvPr id="167" name="Google Shape;167;p26"/>
          <p:cNvCxnSpPr>
            <a:stCxn id="165" idx="3"/>
            <a:endCxn id="163" idx="1"/>
          </p:cNvCxnSpPr>
          <p:nvPr/>
        </p:nvCxnSpPr>
        <p:spPr>
          <a:xfrm flipH="1" rot="10800000">
            <a:off x="4124550" y="2753263"/>
            <a:ext cx="1100400" cy="14400"/>
          </a:xfrm>
          <a:prstGeom prst="straightConnector1">
            <a:avLst/>
          </a:prstGeom>
          <a:noFill/>
          <a:ln cap="flat" cmpd="sng" w="19050">
            <a:solidFill>
              <a:srgbClr val="3C78D8"/>
            </a:solidFill>
            <a:prstDash val="solid"/>
            <a:round/>
            <a:headEnd len="med" w="med" type="none"/>
            <a:tailEnd len="med" w="med" type="none"/>
          </a:ln>
        </p:spPr>
      </p:cxnSp>
      <p:cxnSp>
        <p:nvCxnSpPr>
          <p:cNvPr id="168" name="Google Shape;168;p26"/>
          <p:cNvCxnSpPr>
            <a:stCxn id="164" idx="3"/>
            <a:endCxn id="166" idx="1"/>
          </p:cNvCxnSpPr>
          <p:nvPr/>
        </p:nvCxnSpPr>
        <p:spPr>
          <a:xfrm>
            <a:off x="3159600" y="4266100"/>
            <a:ext cx="1412400" cy="0"/>
          </a:xfrm>
          <a:prstGeom prst="straightConnector1">
            <a:avLst/>
          </a:prstGeom>
          <a:noFill/>
          <a:ln cap="flat" cmpd="sng" w="19050">
            <a:solidFill>
              <a:srgbClr val="3C78D8"/>
            </a:solidFill>
            <a:prstDash val="solid"/>
            <a:round/>
            <a:headEnd len="med" w="med" type="none"/>
            <a:tailEnd len="med" w="med" type="none"/>
          </a:ln>
        </p:spPr>
      </p:cxnSp>
      <p:sp>
        <p:nvSpPr>
          <p:cNvPr id="169" name="Google Shape;169;p26"/>
          <p:cNvSpPr txBox="1"/>
          <p:nvPr/>
        </p:nvSpPr>
        <p:spPr>
          <a:xfrm>
            <a:off x="4572000" y="863175"/>
            <a:ext cx="3996900" cy="646500"/>
          </a:xfrm>
          <a:prstGeom prst="rect">
            <a:avLst/>
          </a:prstGeom>
          <a:noFill/>
          <a:ln cap="flat" cmpd="sng" w="19050">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500">
                <a:solidFill>
                  <a:schemeClr val="dk1"/>
                </a:solidFill>
              </a:rPr>
              <a:t>The</a:t>
            </a:r>
            <a:r>
              <a:rPr lang="en" sz="1500">
                <a:solidFill>
                  <a:schemeClr val="dk2"/>
                </a:solidFill>
              </a:rPr>
              <a:t> </a:t>
            </a:r>
            <a:r>
              <a:rPr lang="en" sz="1500" u="sng">
                <a:solidFill>
                  <a:schemeClr val="hlink"/>
                </a:solidFill>
                <a:hlinkClick r:id="rId3"/>
              </a:rPr>
              <a:t>Images 4k</a:t>
            </a:r>
            <a:r>
              <a:rPr lang="en" sz="1500">
                <a:solidFill>
                  <a:schemeClr val="dk2"/>
                </a:solidFill>
              </a:rPr>
              <a:t> </a:t>
            </a:r>
            <a:r>
              <a:rPr lang="en" sz="1500">
                <a:solidFill>
                  <a:schemeClr val="dk1"/>
                </a:solidFill>
              </a:rPr>
              <a:t>dataset consists of 2057 jpg images.</a:t>
            </a:r>
            <a:endParaRPr sz="1500">
              <a:solidFill>
                <a:schemeClr val="dk1"/>
              </a:solidFill>
            </a:endParaRPr>
          </a:p>
        </p:txBody>
      </p:sp>
      <p:sp>
        <p:nvSpPr>
          <p:cNvPr id="170" name="Google Shape;170;p26"/>
          <p:cNvSpPr txBox="1"/>
          <p:nvPr>
            <p:ph type="title"/>
          </p:nvPr>
        </p:nvSpPr>
        <p:spPr>
          <a:xfrm>
            <a:off x="0" y="97200"/>
            <a:ext cx="9144000" cy="572700"/>
          </a:xfrm>
          <a:prstGeom prst="rect">
            <a:avLst/>
          </a:prstGeom>
          <a:solidFill>
            <a:srgbClr val="3C78D8"/>
          </a:solidFill>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44">
                <a:solidFill>
                  <a:schemeClr val="lt1"/>
                </a:solidFill>
              </a:rPr>
              <a:t>   Experimental Setup</a:t>
            </a:r>
            <a:endParaRPr sz="2544">
              <a:solidFill>
                <a:schemeClr val="lt1"/>
              </a:solidFill>
            </a:endParaRPr>
          </a:p>
        </p:txBody>
      </p:sp>
      <p:cxnSp>
        <p:nvCxnSpPr>
          <p:cNvPr id="171" name="Google Shape;171;p26"/>
          <p:cNvCxnSpPr>
            <a:stCxn id="161" idx="3"/>
            <a:endCxn id="169" idx="1"/>
          </p:cNvCxnSpPr>
          <p:nvPr/>
        </p:nvCxnSpPr>
        <p:spPr>
          <a:xfrm>
            <a:off x="3159600" y="1186425"/>
            <a:ext cx="1412400" cy="0"/>
          </a:xfrm>
          <a:prstGeom prst="straightConnector1">
            <a:avLst/>
          </a:prstGeom>
          <a:noFill/>
          <a:ln cap="flat" cmpd="sng" w="19050">
            <a:solidFill>
              <a:srgbClr val="3C78D8"/>
            </a:solidFill>
            <a:prstDash val="solid"/>
            <a:round/>
            <a:headEnd len="med" w="med" type="none"/>
            <a:tailEnd len="med" w="med" type="none"/>
          </a:ln>
        </p:spPr>
      </p:cxnSp>
      <p:sp>
        <p:nvSpPr>
          <p:cNvPr id="172" name="Google Shape;172;p26"/>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7"/>
          <p:cNvSpPr txBox="1"/>
          <p:nvPr>
            <p:ph type="title"/>
          </p:nvPr>
        </p:nvSpPr>
        <p:spPr>
          <a:xfrm>
            <a:off x="0" y="98200"/>
            <a:ext cx="9144000" cy="572700"/>
          </a:xfrm>
          <a:prstGeom prst="rect">
            <a:avLst/>
          </a:prstGeom>
          <a:solidFill>
            <a:srgbClr val="3C78D8"/>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Performance Metrics</a:t>
            </a:r>
            <a:endParaRPr sz="2544">
              <a:solidFill>
                <a:schemeClr val="lt1"/>
              </a:solidFill>
            </a:endParaRPr>
          </a:p>
        </p:txBody>
      </p:sp>
      <p:grpSp>
        <p:nvGrpSpPr>
          <p:cNvPr id="179" name="Google Shape;179;p27"/>
          <p:cNvGrpSpPr/>
          <p:nvPr/>
        </p:nvGrpSpPr>
        <p:grpSpPr>
          <a:xfrm>
            <a:off x="205315" y="2711825"/>
            <a:ext cx="8661858" cy="2136300"/>
            <a:chOff x="330146" y="1916200"/>
            <a:chExt cx="8483700" cy="2136300"/>
          </a:xfrm>
        </p:grpSpPr>
        <p:sp>
          <p:nvSpPr>
            <p:cNvPr id="180" name="Google Shape;180;p27"/>
            <p:cNvSpPr txBox="1"/>
            <p:nvPr/>
          </p:nvSpPr>
          <p:spPr>
            <a:xfrm>
              <a:off x="330146" y="1916200"/>
              <a:ext cx="8483700" cy="21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Mean Squared Error (MSE)</a:t>
              </a:r>
              <a:endParaRPr b="1" sz="1600">
                <a:solidFill>
                  <a:schemeClr val="dk1"/>
                </a:solidFill>
              </a:endParaRPr>
            </a:p>
            <a:p>
              <a:pPr indent="0" lvl="0" marL="0" rtl="0" algn="l">
                <a:lnSpc>
                  <a:spcPct val="115000"/>
                </a:lnSpc>
                <a:spcBef>
                  <a:spcPts val="1200"/>
                </a:spcBef>
                <a:spcAft>
                  <a:spcPts val="0"/>
                </a:spcAft>
                <a:buNone/>
              </a:pPr>
              <a:r>
                <a:rPr lang="en">
                  <a:solidFill>
                    <a:schemeClr val="dk1"/>
                  </a:solidFill>
                </a:rPr>
                <a:t>Mean Squared Error is the average of squared errors where error is the difference between each corresponding pixel in the actual and compressed image. Lower the MSE, closer the compressed image is to the original image. MSE between two images I(x,y) and I’(x,y) is given as: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181" name="Google Shape;181;p27"/>
            <p:cNvPicPr preferRelativeResize="0"/>
            <p:nvPr/>
          </p:nvPicPr>
          <p:blipFill>
            <a:blip r:embed="rId3">
              <a:alphaModFix/>
            </a:blip>
            <a:stretch>
              <a:fillRect/>
            </a:stretch>
          </p:blipFill>
          <p:spPr>
            <a:xfrm>
              <a:off x="2666475" y="3387475"/>
              <a:ext cx="3811050" cy="393600"/>
            </a:xfrm>
            <a:prstGeom prst="rect">
              <a:avLst/>
            </a:prstGeom>
            <a:noFill/>
            <a:ln cap="flat" cmpd="sng" w="9525">
              <a:solidFill>
                <a:schemeClr val="dk2"/>
              </a:solidFill>
              <a:prstDash val="solid"/>
              <a:round/>
              <a:headEnd len="sm" w="sm" type="none"/>
              <a:tailEnd len="sm" w="sm" type="none"/>
            </a:ln>
          </p:spPr>
        </p:pic>
      </p:grpSp>
      <p:sp>
        <p:nvSpPr>
          <p:cNvPr id="182" name="Google Shape;182;p27"/>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7"/>
          <p:cNvSpPr txBox="1"/>
          <p:nvPr/>
        </p:nvSpPr>
        <p:spPr>
          <a:xfrm>
            <a:off x="192650" y="885250"/>
            <a:ext cx="8662200" cy="148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Compression Ratio</a:t>
            </a:r>
            <a:endParaRPr b="1" sz="1600">
              <a:solidFill>
                <a:schemeClr val="dk1"/>
              </a:solidFill>
            </a:endParaRPr>
          </a:p>
          <a:p>
            <a:pPr indent="0" lvl="0" marL="0" rtl="0" algn="l">
              <a:lnSpc>
                <a:spcPct val="115000"/>
              </a:lnSpc>
              <a:spcBef>
                <a:spcPts val="1200"/>
              </a:spcBef>
              <a:spcAft>
                <a:spcPts val="0"/>
              </a:spcAft>
              <a:buNone/>
            </a:pPr>
            <a:r>
              <a:rPr lang="en">
                <a:solidFill>
                  <a:schemeClr val="dk1"/>
                </a:solidFill>
              </a:rPr>
              <a:t>Compression Ratio is the ratio between the sizes of original image and compressed image. Higher the compression ratio, smaller the size but lower the quality of the compressed image.</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184" name="Google Shape;184;p27"/>
          <p:cNvPicPr preferRelativeResize="0"/>
          <p:nvPr/>
        </p:nvPicPr>
        <p:blipFill>
          <a:blip r:embed="rId4">
            <a:alphaModFix/>
          </a:blip>
          <a:stretch>
            <a:fillRect/>
          </a:stretch>
        </p:blipFill>
        <p:spPr>
          <a:xfrm>
            <a:off x="2541700" y="2078475"/>
            <a:ext cx="3949926" cy="4932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0" y="95750"/>
            <a:ext cx="9144000" cy="572700"/>
          </a:xfrm>
          <a:prstGeom prst="rect">
            <a:avLst/>
          </a:prstGeom>
          <a:solidFill>
            <a:srgbClr val="3C78D8"/>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a:t>
            </a:r>
            <a:r>
              <a:rPr lang="en" sz="2544">
                <a:solidFill>
                  <a:schemeClr val="lt1"/>
                </a:solidFill>
              </a:rPr>
              <a:t>Performance Metrics (contd.)</a:t>
            </a:r>
            <a:endParaRPr sz="2544">
              <a:solidFill>
                <a:schemeClr val="lt1"/>
              </a:solidFill>
            </a:endParaRPr>
          </a:p>
        </p:txBody>
      </p:sp>
      <p:grpSp>
        <p:nvGrpSpPr>
          <p:cNvPr id="190" name="Google Shape;190;p28"/>
          <p:cNvGrpSpPr/>
          <p:nvPr/>
        </p:nvGrpSpPr>
        <p:grpSpPr>
          <a:xfrm>
            <a:off x="347400" y="818025"/>
            <a:ext cx="8449200" cy="1636825"/>
            <a:chOff x="347400" y="268950"/>
            <a:chExt cx="8449200" cy="1636825"/>
          </a:xfrm>
        </p:grpSpPr>
        <p:sp>
          <p:nvSpPr>
            <p:cNvPr id="191" name="Google Shape;191;p28"/>
            <p:cNvSpPr/>
            <p:nvPr/>
          </p:nvSpPr>
          <p:spPr>
            <a:xfrm>
              <a:off x="1798500" y="1367275"/>
              <a:ext cx="5547000" cy="538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txBox="1"/>
            <p:nvPr/>
          </p:nvSpPr>
          <p:spPr>
            <a:xfrm>
              <a:off x="347400" y="268950"/>
              <a:ext cx="8449200" cy="1114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a:solidFill>
                    <a:schemeClr val="dk1"/>
                  </a:solidFill>
                </a:rPr>
                <a:t>Peak Signal to Noise Ratio (PSNR)</a:t>
              </a:r>
              <a:endParaRPr b="1">
                <a:solidFill>
                  <a:schemeClr val="dk1"/>
                </a:solidFill>
              </a:endParaRPr>
            </a:p>
            <a:p>
              <a:pPr indent="0" lvl="0" marL="0" rtl="0" algn="l">
                <a:lnSpc>
                  <a:spcPct val="90000"/>
                </a:lnSpc>
                <a:spcBef>
                  <a:spcPts val="1200"/>
                </a:spcBef>
                <a:spcAft>
                  <a:spcPts val="1200"/>
                </a:spcAft>
                <a:buNone/>
              </a:pPr>
              <a:r>
                <a:rPr lang="en">
                  <a:solidFill>
                    <a:schemeClr val="dk1"/>
                  </a:solidFill>
                </a:rPr>
                <a:t>PSNR measures the ratio between maximum pixel intensity and the power of distorting noise affecting the quality of its representation. The noise is the error produced by compression. Higher the PSNR value, better the quality of compressed image.</a:t>
              </a:r>
              <a:endParaRPr/>
            </a:p>
          </p:txBody>
        </p:sp>
        <p:pic>
          <p:nvPicPr>
            <p:cNvPr id="193" name="Google Shape;193;p28"/>
            <p:cNvPicPr preferRelativeResize="0"/>
            <p:nvPr/>
          </p:nvPicPr>
          <p:blipFill rotWithShape="1">
            <a:blip r:embed="rId3">
              <a:alphaModFix/>
            </a:blip>
            <a:srcRect b="14402" l="0" r="0" t="29644"/>
            <a:stretch/>
          </p:blipFill>
          <p:spPr>
            <a:xfrm>
              <a:off x="3091413" y="1383462"/>
              <a:ext cx="2961175" cy="283375"/>
            </a:xfrm>
            <a:prstGeom prst="rect">
              <a:avLst/>
            </a:prstGeom>
            <a:noFill/>
            <a:ln>
              <a:noFill/>
            </a:ln>
          </p:spPr>
        </p:pic>
        <p:sp>
          <p:nvSpPr>
            <p:cNvPr id="194" name="Google Shape;194;p28"/>
            <p:cNvSpPr txBox="1"/>
            <p:nvPr/>
          </p:nvSpPr>
          <p:spPr>
            <a:xfrm>
              <a:off x="1759350" y="1554775"/>
              <a:ext cx="5625300" cy="35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en" sz="1200">
                  <a:solidFill>
                    <a:schemeClr val="dk1"/>
                  </a:solidFill>
                  <a:latin typeface="Times New Roman"/>
                  <a:ea typeface="Times New Roman"/>
                  <a:cs typeface="Times New Roman"/>
                  <a:sym typeface="Times New Roman"/>
                </a:rPr>
                <a:t>where, peakval = maximum intensity value of the image; MSE</a:t>
              </a: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 Mean Squared Error</a:t>
              </a:r>
              <a:endParaRPr/>
            </a:p>
          </p:txBody>
        </p:sp>
      </p:grpSp>
      <p:grpSp>
        <p:nvGrpSpPr>
          <p:cNvPr id="195" name="Google Shape;195;p28"/>
          <p:cNvGrpSpPr/>
          <p:nvPr/>
        </p:nvGrpSpPr>
        <p:grpSpPr>
          <a:xfrm>
            <a:off x="347400" y="2644575"/>
            <a:ext cx="8298750" cy="1949100"/>
            <a:chOff x="347400" y="2218775"/>
            <a:chExt cx="8298750" cy="1949100"/>
          </a:xfrm>
        </p:grpSpPr>
        <p:sp>
          <p:nvSpPr>
            <p:cNvPr id="196" name="Google Shape;196;p28"/>
            <p:cNvSpPr txBox="1"/>
            <p:nvPr/>
          </p:nvSpPr>
          <p:spPr>
            <a:xfrm>
              <a:off x="347400" y="2218775"/>
              <a:ext cx="8260500" cy="1114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a:solidFill>
                    <a:schemeClr val="dk1"/>
                  </a:solidFill>
                </a:rPr>
                <a:t>Structural Similarity Index Measure (SSIM)</a:t>
              </a:r>
              <a:endParaRPr>
                <a:solidFill>
                  <a:schemeClr val="dk1"/>
                </a:solidFill>
              </a:endParaRPr>
            </a:p>
            <a:p>
              <a:pPr indent="0" lvl="0" marL="0" rtl="0" algn="l">
                <a:lnSpc>
                  <a:spcPct val="90000"/>
                </a:lnSpc>
                <a:spcBef>
                  <a:spcPts val="1200"/>
                </a:spcBef>
                <a:spcAft>
                  <a:spcPts val="1200"/>
                </a:spcAft>
                <a:buNone/>
              </a:pPr>
              <a:r>
                <a:rPr lang="en">
                  <a:solidFill>
                    <a:schemeClr val="dk1"/>
                  </a:solidFill>
                </a:rPr>
                <a:t>In this method, the structural similarity index calculation is based on three aspects namely: image luminance, contrast and structure. The index measures similarity between two images x and y, which can be calculated using the given formula:</a:t>
              </a:r>
              <a:endParaRPr/>
            </a:p>
          </p:txBody>
        </p:sp>
        <p:grpSp>
          <p:nvGrpSpPr>
            <p:cNvPr id="197" name="Google Shape;197;p28"/>
            <p:cNvGrpSpPr/>
            <p:nvPr/>
          </p:nvGrpSpPr>
          <p:grpSpPr>
            <a:xfrm>
              <a:off x="497850" y="3333275"/>
              <a:ext cx="8148300" cy="834600"/>
              <a:chOff x="497850" y="3798800"/>
              <a:chExt cx="8148300" cy="834600"/>
            </a:xfrm>
          </p:grpSpPr>
          <p:sp>
            <p:nvSpPr>
              <p:cNvPr id="198" name="Google Shape;198;p28"/>
              <p:cNvSpPr/>
              <p:nvPr/>
            </p:nvSpPr>
            <p:spPr>
              <a:xfrm>
                <a:off x="616325" y="3798800"/>
                <a:ext cx="7991400" cy="83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8"/>
              <p:cNvPicPr preferRelativeResize="0"/>
              <p:nvPr/>
            </p:nvPicPr>
            <p:blipFill rotWithShape="1">
              <a:blip r:embed="rId4">
                <a:alphaModFix/>
              </a:blip>
              <a:srcRect b="20285" l="0" r="0" t="22779"/>
              <a:stretch/>
            </p:blipFill>
            <p:spPr>
              <a:xfrm>
                <a:off x="3091425" y="3812175"/>
                <a:ext cx="2961151" cy="393600"/>
              </a:xfrm>
              <a:prstGeom prst="rect">
                <a:avLst/>
              </a:prstGeom>
              <a:noFill/>
              <a:ln>
                <a:noFill/>
              </a:ln>
            </p:spPr>
          </p:pic>
          <p:sp>
            <p:nvSpPr>
              <p:cNvPr id="200" name="Google Shape;200;p28"/>
              <p:cNvSpPr txBox="1"/>
              <p:nvPr/>
            </p:nvSpPr>
            <p:spPr>
              <a:xfrm>
                <a:off x="497850" y="4116125"/>
                <a:ext cx="8148300" cy="51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en" sz="1200">
                    <a:solidFill>
                      <a:schemeClr val="dk1"/>
                    </a:solidFill>
                    <a:highlight>
                      <a:schemeClr val="lt1"/>
                    </a:highlight>
                    <a:latin typeface="Times New Roman"/>
                    <a:ea typeface="Times New Roman"/>
                    <a:cs typeface="Times New Roman"/>
                    <a:sym typeface="Times New Roman"/>
                  </a:rPr>
                  <a:t>where, μ</a:t>
                </a:r>
                <a:r>
                  <a:rPr lang="en" sz="700">
                    <a:solidFill>
                      <a:schemeClr val="dk1"/>
                    </a:solidFill>
                    <a:highlight>
                      <a:schemeClr val="lt1"/>
                    </a:highlight>
                    <a:latin typeface="Times New Roman"/>
                    <a:ea typeface="Times New Roman"/>
                    <a:cs typeface="Times New Roman"/>
                    <a:sym typeface="Times New Roman"/>
                  </a:rPr>
                  <a:t>x</a:t>
                </a:r>
                <a:r>
                  <a:rPr lang="en" sz="1200">
                    <a:solidFill>
                      <a:schemeClr val="dk1"/>
                    </a:solidFill>
                    <a:highlight>
                      <a:schemeClr val="lt1"/>
                    </a:highlight>
                    <a:latin typeface="Times New Roman"/>
                    <a:ea typeface="Times New Roman"/>
                    <a:cs typeface="Times New Roman"/>
                    <a:sym typeface="Times New Roman"/>
                  </a:rPr>
                  <a:t> and μ</a:t>
                </a:r>
                <a:r>
                  <a:rPr lang="en" sz="700">
                    <a:solidFill>
                      <a:schemeClr val="dk1"/>
                    </a:solidFill>
                    <a:highlight>
                      <a:schemeClr val="lt1"/>
                    </a:highlight>
                    <a:latin typeface="Times New Roman"/>
                    <a:ea typeface="Times New Roman"/>
                    <a:cs typeface="Times New Roman"/>
                    <a:sym typeface="Times New Roman"/>
                  </a:rPr>
                  <a:t>y</a:t>
                </a:r>
                <a:r>
                  <a:rPr lang="en" sz="1200">
                    <a:solidFill>
                      <a:schemeClr val="dk1"/>
                    </a:solidFill>
                    <a:highlight>
                      <a:schemeClr val="lt1"/>
                    </a:highlight>
                    <a:latin typeface="Times New Roman"/>
                    <a:ea typeface="Times New Roman"/>
                    <a:cs typeface="Times New Roman"/>
                    <a:sym typeface="Times New Roman"/>
                  </a:rPr>
                  <a:t> are the the local means, σ</a:t>
                </a:r>
                <a:r>
                  <a:rPr lang="en" sz="700">
                    <a:solidFill>
                      <a:schemeClr val="dk1"/>
                    </a:solidFill>
                    <a:highlight>
                      <a:schemeClr val="lt1"/>
                    </a:highlight>
                    <a:latin typeface="Times New Roman"/>
                    <a:ea typeface="Times New Roman"/>
                    <a:cs typeface="Times New Roman"/>
                    <a:sym typeface="Times New Roman"/>
                  </a:rPr>
                  <a:t>x</a:t>
                </a:r>
                <a:r>
                  <a:rPr lang="en" sz="1200">
                    <a:solidFill>
                      <a:schemeClr val="dk1"/>
                    </a:solidFill>
                    <a:highlight>
                      <a:schemeClr val="lt1"/>
                    </a:highlight>
                    <a:latin typeface="Times New Roman"/>
                    <a:ea typeface="Times New Roman"/>
                    <a:cs typeface="Times New Roman"/>
                    <a:sym typeface="Times New Roman"/>
                  </a:rPr>
                  <a:t> and σ</a:t>
                </a:r>
                <a:r>
                  <a:rPr lang="en" sz="700">
                    <a:solidFill>
                      <a:schemeClr val="dk1"/>
                    </a:solidFill>
                    <a:highlight>
                      <a:schemeClr val="lt1"/>
                    </a:highlight>
                    <a:latin typeface="Times New Roman"/>
                    <a:ea typeface="Times New Roman"/>
                    <a:cs typeface="Times New Roman"/>
                    <a:sym typeface="Times New Roman"/>
                  </a:rPr>
                  <a:t>y</a:t>
                </a:r>
                <a:r>
                  <a:rPr lang="en" sz="1200">
                    <a:solidFill>
                      <a:schemeClr val="dk1"/>
                    </a:solidFill>
                    <a:highlight>
                      <a:schemeClr val="lt1"/>
                    </a:highlight>
                    <a:latin typeface="Times New Roman"/>
                    <a:ea typeface="Times New Roman"/>
                    <a:cs typeface="Times New Roman"/>
                    <a:sym typeface="Times New Roman"/>
                  </a:rPr>
                  <a:t> are the standard deviations for images x and y respectively. C</a:t>
                </a:r>
                <a:r>
                  <a:rPr lang="en" sz="700">
                    <a:solidFill>
                      <a:schemeClr val="dk1"/>
                    </a:solidFill>
                    <a:highlight>
                      <a:schemeClr val="lt1"/>
                    </a:highlight>
                    <a:latin typeface="Times New Roman"/>
                    <a:ea typeface="Times New Roman"/>
                    <a:cs typeface="Times New Roman"/>
                    <a:sym typeface="Times New Roman"/>
                  </a:rPr>
                  <a:t>1</a:t>
                </a:r>
                <a:r>
                  <a:rPr lang="en" sz="1200">
                    <a:solidFill>
                      <a:schemeClr val="dk1"/>
                    </a:solidFill>
                    <a:highlight>
                      <a:schemeClr val="lt1"/>
                    </a:highlight>
                    <a:latin typeface="Times New Roman"/>
                    <a:ea typeface="Times New Roman"/>
                    <a:cs typeface="Times New Roman"/>
                    <a:sym typeface="Times New Roman"/>
                  </a:rPr>
                  <a:t> and C</a:t>
                </a:r>
                <a:r>
                  <a:rPr lang="en" sz="700">
                    <a:solidFill>
                      <a:schemeClr val="dk1"/>
                    </a:solidFill>
                    <a:highlight>
                      <a:schemeClr val="lt1"/>
                    </a:highlight>
                    <a:latin typeface="Times New Roman"/>
                    <a:ea typeface="Times New Roman"/>
                    <a:cs typeface="Times New Roman"/>
                    <a:sym typeface="Times New Roman"/>
                  </a:rPr>
                  <a:t>2</a:t>
                </a:r>
                <a:r>
                  <a:rPr lang="en" sz="1200">
                    <a:solidFill>
                      <a:schemeClr val="dk1"/>
                    </a:solidFill>
                    <a:highlight>
                      <a:schemeClr val="lt1"/>
                    </a:highlight>
                    <a:latin typeface="Times New Roman"/>
                    <a:ea typeface="Times New Roman"/>
                    <a:cs typeface="Times New Roman"/>
                    <a:sym typeface="Times New Roman"/>
                  </a:rPr>
                  <a:t> are constants used to ensure stability when denominator is close to 0.</a:t>
                </a:r>
                <a:endParaRPr/>
              </a:p>
            </p:txBody>
          </p:sp>
        </p:grpSp>
      </p:grpSp>
      <p:sp>
        <p:nvSpPr>
          <p:cNvPr id="201" name="Google Shape;201;p28"/>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0" y="2150850"/>
            <a:ext cx="9144000" cy="841800"/>
          </a:xfrm>
          <a:prstGeom prst="rect">
            <a:avLst/>
          </a:prstGeom>
          <a:solidFill>
            <a:srgbClr val="3C78D8"/>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
                <a:solidFill>
                  <a:schemeClr val="lt1"/>
                </a:solidFill>
              </a:rPr>
              <a:t>Sec 5: </a:t>
            </a:r>
            <a:r>
              <a:rPr lang="en">
                <a:solidFill>
                  <a:schemeClr val="lt1"/>
                </a:solidFill>
              </a:rPr>
              <a:t>Concluding remarks</a:t>
            </a:r>
            <a:endParaRPr>
              <a:solidFill>
                <a:schemeClr val="lt1"/>
              </a:solidFill>
            </a:endParaRPr>
          </a:p>
        </p:txBody>
      </p:sp>
      <p:sp>
        <p:nvSpPr>
          <p:cNvPr id="207" name="Google Shape;207;p29"/>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0" y="97200"/>
            <a:ext cx="9144000" cy="572700"/>
          </a:xfrm>
          <a:prstGeom prst="rect">
            <a:avLst/>
          </a:prstGeom>
          <a:solidFill>
            <a:srgbClr val="3C78D8"/>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Conclusion</a:t>
            </a:r>
            <a:endParaRPr sz="2544">
              <a:solidFill>
                <a:schemeClr val="lt1"/>
              </a:solidFill>
            </a:endParaRPr>
          </a:p>
        </p:txBody>
      </p:sp>
      <p:sp>
        <p:nvSpPr>
          <p:cNvPr id="213" name="Google Shape;213;p30"/>
          <p:cNvSpPr txBox="1"/>
          <p:nvPr>
            <p:ph idx="1" type="body"/>
          </p:nvPr>
        </p:nvSpPr>
        <p:spPr>
          <a:xfrm>
            <a:off x="311700" y="10151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Next Steps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Explore the Images 4k dataset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Apply SVD to the Images 4k dataset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Apply DCT to the same dataset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Compare the compression results of SVD and DCT</a:t>
            </a:r>
            <a:endParaRPr sz="1600">
              <a:solidFill>
                <a:schemeClr val="dk1"/>
              </a:solidFill>
            </a:endParaRPr>
          </a:p>
          <a:p>
            <a:pPr indent="0" lvl="0" marL="914400" rtl="0" algn="l">
              <a:spcBef>
                <a:spcPts val="1200"/>
              </a:spcBef>
              <a:spcAft>
                <a:spcPts val="0"/>
              </a:spcAft>
              <a:buNone/>
            </a:pPr>
            <a:r>
              <a:t/>
            </a:r>
            <a:endParaRPr sz="7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Expected outcome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Reduced image sizes post compression.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Increased compression resulting in more distorted images.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DCT results in a less distorted image as compared to SVD.</a:t>
            </a:r>
            <a:endParaRPr sz="1600">
              <a:solidFill>
                <a:schemeClr val="dk1"/>
              </a:solidFill>
            </a:endParaRPr>
          </a:p>
        </p:txBody>
      </p:sp>
      <p:sp>
        <p:nvSpPr>
          <p:cNvPr id="214" name="Google Shape;214;p30"/>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 type="body"/>
          </p:nvPr>
        </p:nvSpPr>
        <p:spPr>
          <a:xfrm>
            <a:off x="311700" y="1081950"/>
            <a:ext cx="8520600" cy="331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[1] </a:t>
            </a:r>
            <a:r>
              <a:rPr lang="en" sz="1300">
                <a:solidFill>
                  <a:schemeClr val="dk1"/>
                </a:solidFill>
                <a:highlight>
                  <a:srgbClr val="FFFFFF"/>
                </a:highlight>
              </a:rPr>
              <a:t>Sara, U. et al. (2019)</a:t>
            </a:r>
            <a:r>
              <a:rPr lang="en" sz="1300">
                <a:solidFill>
                  <a:srgbClr val="232323"/>
                </a:solidFill>
                <a:highlight>
                  <a:srgbClr val="FFFFFF"/>
                </a:highlight>
              </a:rPr>
              <a:t> </a:t>
            </a:r>
            <a:r>
              <a:rPr lang="en" sz="1300" u="sng">
                <a:solidFill>
                  <a:schemeClr val="hlink"/>
                </a:solidFill>
                <a:highlight>
                  <a:srgbClr val="FFFFFF"/>
                </a:highlight>
                <a:hlinkClick r:id="rId3"/>
              </a:rPr>
              <a:t>Image Quality Assessment through FSIM, SSIM, MSE and PSNR—A Comparative Study</a:t>
            </a:r>
            <a:r>
              <a:rPr lang="en" sz="1300">
                <a:solidFill>
                  <a:srgbClr val="232323"/>
                </a:solidFill>
                <a:highlight>
                  <a:srgbClr val="FFFFFF"/>
                </a:highlight>
              </a:rPr>
              <a:t>. </a:t>
            </a:r>
            <a:r>
              <a:rPr i="1" lang="en" sz="1300">
                <a:solidFill>
                  <a:srgbClr val="232323"/>
                </a:solidFill>
                <a:highlight>
                  <a:srgbClr val="FFFFFF"/>
                </a:highlight>
              </a:rPr>
              <a:t>Journal of Computer and Communications</a:t>
            </a:r>
            <a:r>
              <a:rPr lang="en" sz="1300">
                <a:solidFill>
                  <a:srgbClr val="232323"/>
                </a:solidFill>
                <a:highlight>
                  <a:srgbClr val="FFFFFF"/>
                </a:highlight>
              </a:rPr>
              <a:t>, </a:t>
            </a:r>
            <a:r>
              <a:rPr b="1" lang="en" sz="1300">
                <a:solidFill>
                  <a:srgbClr val="232323"/>
                </a:solidFill>
                <a:highlight>
                  <a:srgbClr val="FFFFFF"/>
                </a:highlight>
              </a:rPr>
              <a:t>7</a:t>
            </a:r>
            <a:r>
              <a:rPr lang="en" sz="1300">
                <a:solidFill>
                  <a:srgbClr val="232323"/>
                </a:solidFill>
                <a:highlight>
                  <a:srgbClr val="FFFFFF"/>
                </a:highlight>
              </a:rPr>
              <a:t>, 8-18</a:t>
            </a:r>
            <a:endParaRPr sz="1300"/>
          </a:p>
          <a:p>
            <a:pPr indent="0" lvl="0" marL="0" rtl="0" algn="l">
              <a:lnSpc>
                <a:spcPct val="100000"/>
              </a:lnSpc>
              <a:spcBef>
                <a:spcPts val="1200"/>
              </a:spcBef>
              <a:spcAft>
                <a:spcPts val="0"/>
              </a:spcAft>
              <a:buNone/>
            </a:pPr>
            <a:r>
              <a:rPr lang="en" sz="1300">
                <a:solidFill>
                  <a:schemeClr val="dk1"/>
                </a:solidFill>
              </a:rPr>
              <a:t>[2] </a:t>
            </a:r>
            <a:r>
              <a:rPr lang="en" sz="1300">
                <a:solidFill>
                  <a:schemeClr val="dk1"/>
                </a:solidFill>
                <a:highlight>
                  <a:srgbClr val="FAFBFD"/>
                </a:highlight>
              </a:rPr>
              <a:t>Asnaoui, K. (2020)</a:t>
            </a:r>
            <a:r>
              <a:rPr lang="en" sz="1300">
                <a:solidFill>
                  <a:srgbClr val="393A3D"/>
                </a:solidFill>
                <a:highlight>
                  <a:srgbClr val="FAFBFD"/>
                </a:highlight>
              </a:rPr>
              <a:t> </a:t>
            </a:r>
            <a:r>
              <a:rPr lang="en" sz="1300" u="sng">
                <a:solidFill>
                  <a:schemeClr val="hlink"/>
                </a:solidFill>
                <a:highlight>
                  <a:srgbClr val="FAFBFD"/>
                </a:highlight>
                <a:hlinkClick r:id="rId4"/>
              </a:rPr>
              <a:t>Image Compression Based on Block SVD Power Method</a:t>
            </a:r>
            <a:r>
              <a:rPr lang="en" sz="1300">
                <a:solidFill>
                  <a:schemeClr val="dk1"/>
                </a:solidFill>
                <a:highlight>
                  <a:srgbClr val="FAFBFD"/>
                </a:highlight>
              </a:rPr>
              <a:t>. </a:t>
            </a:r>
            <a:r>
              <a:rPr i="1" lang="en" sz="1300">
                <a:solidFill>
                  <a:schemeClr val="dk1"/>
                </a:solidFill>
                <a:highlight>
                  <a:srgbClr val="FAFBFD"/>
                </a:highlight>
              </a:rPr>
              <a:t>Journal of Intelligent Systems</a:t>
            </a:r>
            <a:r>
              <a:rPr lang="en" sz="1300">
                <a:solidFill>
                  <a:schemeClr val="dk1"/>
                </a:solidFill>
                <a:highlight>
                  <a:srgbClr val="FAFBFD"/>
                </a:highlight>
              </a:rPr>
              <a:t>, 29(1), 1345-1359</a:t>
            </a:r>
            <a:endParaRPr sz="1400">
              <a:solidFill>
                <a:schemeClr val="dk1"/>
              </a:solidFill>
            </a:endParaRPr>
          </a:p>
          <a:p>
            <a:pPr indent="0" lvl="0" marL="0" rtl="0" algn="l">
              <a:lnSpc>
                <a:spcPct val="100000"/>
              </a:lnSpc>
              <a:spcBef>
                <a:spcPts val="1200"/>
              </a:spcBef>
              <a:spcAft>
                <a:spcPts val="0"/>
              </a:spcAft>
              <a:buNone/>
            </a:pPr>
            <a:r>
              <a:rPr lang="en" sz="1300">
                <a:solidFill>
                  <a:schemeClr val="dk1"/>
                </a:solidFill>
              </a:rPr>
              <a:t>[3]</a:t>
            </a:r>
            <a:r>
              <a:rPr lang="en" sz="1300"/>
              <a:t> </a:t>
            </a:r>
            <a:r>
              <a:rPr lang="en" sz="1300" u="sng">
                <a:solidFill>
                  <a:schemeClr val="hlink"/>
                </a:solidFill>
                <a:hlinkClick r:id="rId5"/>
              </a:rPr>
              <a:t>http://people.missouristate.edu/jrebaza/assets/10compression.pdf</a:t>
            </a:r>
            <a:endParaRPr sz="1300"/>
          </a:p>
          <a:p>
            <a:pPr indent="0" lvl="0" marL="0" rtl="0" algn="l">
              <a:lnSpc>
                <a:spcPct val="100000"/>
              </a:lnSpc>
              <a:spcBef>
                <a:spcPts val="1200"/>
              </a:spcBef>
              <a:spcAft>
                <a:spcPts val="0"/>
              </a:spcAft>
              <a:buNone/>
            </a:pPr>
            <a:r>
              <a:rPr lang="en" sz="1300">
                <a:solidFill>
                  <a:schemeClr val="dk1"/>
                </a:solidFill>
              </a:rPr>
              <a:t>[4]</a:t>
            </a:r>
            <a:r>
              <a:rPr lang="en" sz="1300"/>
              <a:t> </a:t>
            </a:r>
            <a:r>
              <a:rPr lang="en" sz="1300" u="sng">
                <a:solidFill>
                  <a:schemeClr val="accent5"/>
                </a:solidFill>
                <a:hlinkClick r:id="rId6">
                  <a:extLst>
                    <a:ext uri="{A12FA001-AC4F-418D-AE19-62706E023703}">
                      <ahyp:hlinkClr val="tx"/>
                    </a:ext>
                  </a:extLst>
                </a:hlinkClick>
              </a:rPr>
              <a:t>https://www2.karlin.mff.cuni.cz/~tuma/Aplikace15/prezentace_Hnetynkova.pdf</a:t>
            </a:r>
            <a:endParaRPr sz="1300"/>
          </a:p>
          <a:p>
            <a:pPr indent="0" lvl="0" marL="0" rtl="0" algn="l">
              <a:lnSpc>
                <a:spcPct val="100000"/>
              </a:lnSpc>
              <a:spcBef>
                <a:spcPts val="1200"/>
              </a:spcBef>
              <a:spcAft>
                <a:spcPts val="0"/>
              </a:spcAft>
              <a:buNone/>
            </a:pPr>
            <a:r>
              <a:rPr lang="en" sz="1300">
                <a:solidFill>
                  <a:schemeClr val="dk1"/>
                </a:solidFill>
              </a:rPr>
              <a:t>[5]</a:t>
            </a:r>
            <a:r>
              <a:rPr lang="en" sz="1300"/>
              <a:t> </a:t>
            </a:r>
            <a:r>
              <a:rPr lang="en" sz="1300" u="sng">
                <a:solidFill>
                  <a:schemeClr val="hlink"/>
                </a:solidFill>
                <a:hlinkClick r:id="rId7"/>
              </a:rPr>
              <a:t>https://mse.redwoods.edu/darnold/math45/laproj/fall2016/ChristopherBingham/presentation.pdf</a:t>
            </a:r>
            <a:endParaRPr sz="1300"/>
          </a:p>
          <a:p>
            <a:pPr indent="0" lvl="0" marL="0" rtl="0" algn="l">
              <a:lnSpc>
                <a:spcPct val="100000"/>
              </a:lnSpc>
              <a:spcBef>
                <a:spcPts val="1200"/>
              </a:spcBef>
              <a:spcAft>
                <a:spcPts val="0"/>
              </a:spcAft>
              <a:buNone/>
            </a:pPr>
            <a:r>
              <a:rPr lang="en" sz="1300">
                <a:solidFill>
                  <a:schemeClr val="dk1"/>
                </a:solidFill>
              </a:rPr>
              <a:t>[6]</a:t>
            </a:r>
            <a:r>
              <a:rPr lang="en" sz="1300"/>
              <a:t> </a:t>
            </a:r>
            <a:r>
              <a:rPr lang="en" sz="1300" u="sng">
                <a:solidFill>
                  <a:schemeClr val="hlink"/>
                </a:solidFill>
                <a:hlinkClick r:id="rId8"/>
              </a:rPr>
              <a:t>https://web.mit.edu/be.400/www/SVD/Singular_Value_Decomposition.htm</a:t>
            </a:r>
            <a:endParaRPr sz="1300"/>
          </a:p>
          <a:p>
            <a:pPr indent="0" lvl="0" marL="0" rtl="0" algn="l">
              <a:lnSpc>
                <a:spcPct val="100000"/>
              </a:lnSpc>
              <a:spcBef>
                <a:spcPts val="1200"/>
              </a:spcBef>
              <a:spcAft>
                <a:spcPts val="1200"/>
              </a:spcAft>
              <a:buNone/>
            </a:pPr>
            <a:r>
              <a:rPr lang="en" sz="1300">
                <a:solidFill>
                  <a:schemeClr val="dk1"/>
                </a:solidFill>
              </a:rPr>
              <a:t>[7</a:t>
            </a:r>
            <a:r>
              <a:rPr lang="en" sz="1300">
                <a:solidFill>
                  <a:schemeClr val="dk1"/>
                </a:solidFill>
              </a:rPr>
              <a:t>]</a:t>
            </a:r>
            <a:r>
              <a:rPr lang="en" sz="1300"/>
              <a:t> </a:t>
            </a:r>
            <a:r>
              <a:rPr lang="en" sz="1300">
                <a:solidFill>
                  <a:schemeClr val="dk1"/>
                </a:solidFill>
                <a:highlight>
                  <a:schemeClr val="lt1"/>
                </a:highlight>
              </a:rPr>
              <a:t>Medium. 2020. </a:t>
            </a:r>
            <a:r>
              <a:rPr i="1" lang="en" sz="1300">
                <a:solidFill>
                  <a:schemeClr val="dk1"/>
                </a:solidFill>
                <a:highlight>
                  <a:schemeClr val="lt1"/>
                </a:highlight>
              </a:rPr>
              <a:t>Compressing Images Using Linear Algebra</a:t>
            </a:r>
            <a:r>
              <a:rPr lang="en" sz="1300">
                <a:solidFill>
                  <a:schemeClr val="dk1"/>
                </a:solidFill>
                <a:highlight>
                  <a:schemeClr val="lt1"/>
                </a:highlight>
              </a:rPr>
              <a:t>. [online] Available at: </a:t>
            </a:r>
            <a:r>
              <a:rPr lang="en" sz="1300" u="sng">
                <a:solidFill>
                  <a:schemeClr val="accent5"/>
                </a:solidFill>
                <a:hlinkClick r:id="rId9">
                  <a:extLst>
                    <a:ext uri="{A12FA001-AC4F-418D-AE19-62706E023703}">
                      <ahyp:hlinkClr val="tx"/>
                    </a:ext>
                  </a:extLst>
                </a:hlinkClick>
              </a:rPr>
              <a:t>https://medium.com/analytics-vidhya/compressing-images-using-linear-algebra-bdac64c5e7ef</a:t>
            </a:r>
            <a:endParaRPr sz="1300" u="sng">
              <a:solidFill>
                <a:schemeClr val="hlink"/>
              </a:solidFill>
            </a:endParaRPr>
          </a:p>
        </p:txBody>
      </p:sp>
      <p:sp>
        <p:nvSpPr>
          <p:cNvPr id="220" name="Google Shape;220;p31"/>
          <p:cNvSpPr txBox="1"/>
          <p:nvPr>
            <p:ph type="title"/>
          </p:nvPr>
        </p:nvSpPr>
        <p:spPr>
          <a:xfrm>
            <a:off x="0" y="112750"/>
            <a:ext cx="9144000" cy="572700"/>
          </a:xfrm>
          <a:prstGeom prst="rect">
            <a:avLst/>
          </a:prstGeom>
          <a:solidFill>
            <a:srgbClr val="3C78D8"/>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References</a:t>
            </a:r>
            <a:endParaRPr sz="2544">
              <a:solidFill>
                <a:schemeClr val="lt1"/>
              </a:solidFill>
            </a:endParaRPr>
          </a:p>
        </p:txBody>
      </p:sp>
      <p:sp>
        <p:nvSpPr>
          <p:cNvPr id="221" name="Google Shape;221;p31"/>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2150850"/>
            <a:ext cx="9144000" cy="841800"/>
          </a:xfrm>
          <a:prstGeom prst="rect">
            <a:avLst/>
          </a:prstGeom>
          <a:solidFill>
            <a:srgbClr val="3C78D8"/>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 sz="3444">
                <a:solidFill>
                  <a:schemeClr val="lt1"/>
                </a:solidFill>
              </a:rPr>
              <a:t>Sec 1: </a:t>
            </a:r>
            <a:r>
              <a:rPr lang="en" sz="3444">
                <a:solidFill>
                  <a:schemeClr val="lt1"/>
                </a:solidFill>
              </a:rPr>
              <a:t>Introduction</a:t>
            </a:r>
            <a:endParaRPr sz="3444">
              <a:solidFill>
                <a:schemeClr val="lt1"/>
              </a:solidFill>
            </a:endParaRPr>
          </a:p>
        </p:txBody>
      </p:sp>
      <p:sp>
        <p:nvSpPr>
          <p:cNvPr id="62" name="Google Shape;62;p14"/>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2" y="115425"/>
            <a:ext cx="9144000" cy="635400"/>
          </a:xfrm>
          <a:prstGeom prst="rect">
            <a:avLst/>
          </a:prstGeom>
          <a:solidFill>
            <a:srgbClr val="3C78D8"/>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Image Compression</a:t>
            </a:r>
            <a:endParaRPr sz="2544">
              <a:solidFill>
                <a:schemeClr val="lt1"/>
              </a:solidFill>
            </a:endParaRPr>
          </a:p>
        </p:txBody>
      </p:sp>
      <p:sp>
        <p:nvSpPr>
          <p:cNvPr id="68" name="Google Shape;68;p15"/>
          <p:cNvSpPr txBox="1"/>
          <p:nvPr>
            <p:ph idx="1" type="body"/>
          </p:nvPr>
        </p:nvSpPr>
        <p:spPr>
          <a:xfrm>
            <a:off x="397200" y="802350"/>
            <a:ext cx="8349600" cy="689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605"/>
              <a:buNone/>
            </a:pPr>
            <a:r>
              <a:rPr lang="en" sz="1300">
                <a:solidFill>
                  <a:srgbClr val="434343"/>
                </a:solidFill>
                <a:highlight>
                  <a:srgbClr val="FFFFFF"/>
                </a:highlight>
              </a:rPr>
              <a:t>A process applied to a graphics file to</a:t>
            </a:r>
            <a:r>
              <a:rPr lang="en" sz="1300">
                <a:solidFill>
                  <a:srgbClr val="666666"/>
                </a:solidFill>
                <a:highlight>
                  <a:srgbClr val="FFFFFF"/>
                </a:highlight>
              </a:rPr>
              <a:t> </a:t>
            </a:r>
            <a:r>
              <a:rPr lang="en" sz="1300">
                <a:solidFill>
                  <a:srgbClr val="0645AD"/>
                </a:solidFill>
                <a:highlight>
                  <a:srgbClr val="FFFFFF"/>
                </a:highlight>
              </a:rPr>
              <a:t>minimize its size in bytes without degrading image quality</a:t>
            </a:r>
            <a:r>
              <a:rPr lang="en" sz="1300">
                <a:solidFill>
                  <a:srgbClr val="666666"/>
                </a:solidFill>
                <a:highlight>
                  <a:srgbClr val="FFFFFF"/>
                </a:highlight>
              </a:rPr>
              <a:t>. </a:t>
            </a:r>
            <a:r>
              <a:rPr lang="en" sz="1300">
                <a:solidFill>
                  <a:srgbClr val="434343"/>
                </a:solidFill>
                <a:highlight>
                  <a:srgbClr val="FFFFFF"/>
                </a:highlight>
              </a:rPr>
              <a:t>Image compression is of 2 types, namely : </a:t>
            </a:r>
            <a:endParaRPr sz="1300">
              <a:solidFill>
                <a:srgbClr val="434343"/>
              </a:solidFill>
              <a:highlight>
                <a:srgbClr val="FFFFFF"/>
              </a:highlight>
            </a:endParaRPr>
          </a:p>
          <a:p>
            <a:pPr indent="0" lvl="0" marL="0" rtl="0" algn="l">
              <a:lnSpc>
                <a:spcPct val="105000"/>
              </a:lnSpc>
              <a:spcBef>
                <a:spcPts val="1200"/>
              </a:spcBef>
              <a:spcAft>
                <a:spcPts val="0"/>
              </a:spcAft>
              <a:buNone/>
            </a:pPr>
            <a:r>
              <a:t/>
            </a:r>
            <a:endParaRPr sz="1042">
              <a:solidFill>
                <a:srgbClr val="434343"/>
              </a:solidFill>
              <a:highlight>
                <a:srgbClr val="FFFFFF"/>
              </a:highlight>
            </a:endParaRPr>
          </a:p>
          <a:p>
            <a:pPr indent="0" lvl="0" marL="0" rtl="0" algn="l">
              <a:lnSpc>
                <a:spcPct val="105000"/>
              </a:lnSpc>
              <a:spcBef>
                <a:spcPts val="2000"/>
              </a:spcBef>
              <a:spcAft>
                <a:spcPts val="0"/>
              </a:spcAft>
              <a:buClr>
                <a:schemeClr val="dk1"/>
              </a:buClr>
              <a:buSzPts val="605"/>
              <a:buFont typeface="Arial"/>
              <a:buNone/>
            </a:pPr>
            <a:r>
              <a:t/>
            </a:r>
            <a:endParaRPr sz="932">
              <a:solidFill>
                <a:srgbClr val="323232"/>
              </a:solidFill>
              <a:highlight>
                <a:srgbClr val="FFFFFF"/>
              </a:highlight>
            </a:endParaRPr>
          </a:p>
          <a:p>
            <a:pPr indent="0" lvl="0" marL="0" rtl="0" algn="l">
              <a:lnSpc>
                <a:spcPct val="105000"/>
              </a:lnSpc>
              <a:spcBef>
                <a:spcPts val="0"/>
              </a:spcBef>
              <a:spcAft>
                <a:spcPts val="0"/>
              </a:spcAft>
              <a:buSzPts val="605"/>
              <a:buNone/>
            </a:pPr>
            <a:r>
              <a:t/>
            </a:r>
            <a:endParaRPr sz="877">
              <a:solidFill>
                <a:srgbClr val="202122"/>
              </a:solidFill>
              <a:highlight>
                <a:srgbClr val="FFFFFF"/>
              </a:highlight>
            </a:endParaRPr>
          </a:p>
          <a:p>
            <a:pPr indent="0" lvl="0" marL="914400" rtl="0" algn="l">
              <a:lnSpc>
                <a:spcPct val="105000"/>
              </a:lnSpc>
              <a:spcBef>
                <a:spcPts val="1200"/>
              </a:spcBef>
              <a:spcAft>
                <a:spcPts val="1200"/>
              </a:spcAft>
              <a:buSzPts val="605"/>
              <a:buNone/>
            </a:pPr>
            <a:r>
              <a:t/>
            </a:r>
            <a:endParaRPr sz="1290"/>
          </a:p>
        </p:txBody>
      </p:sp>
      <p:graphicFrame>
        <p:nvGraphicFramePr>
          <p:cNvPr id="69" name="Google Shape;69;p15"/>
          <p:cNvGraphicFramePr/>
          <p:nvPr/>
        </p:nvGraphicFramePr>
        <p:xfrm>
          <a:off x="442175" y="1384147"/>
          <a:ext cx="3000000" cy="3000000"/>
        </p:xfrm>
        <a:graphic>
          <a:graphicData uri="http://schemas.openxmlformats.org/drawingml/2006/table">
            <a:tbl>
              <a:tblPr>
                <a:noFill/>
                <a:tableStyleId>{1976B223-6B45-4E36-8991-DCBA4672AE48}</a:tableStyleId>
              </a:tblPr>
              <a:tblGrid>
                <a:gridCol w="1243975"/>
                <a:gridCol w="3484875"/>
                <a:gridCol w="3530775"/>
              </a:tblGrid>
              <a:tr h="396200">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Lossy</a:t>
                      </a:r>
                      <a:endParaRPr b="1">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b="1" lang="en">
                          <a:solidFill>
                            <a:schemeClr val="lt1"/>
                          </a:solidFill>
                        </a:rPr>
                        <a:t>Lossless</a:t>
                      </a:r>
                      <a:endParaRPr b="1">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3C47D"/>
                    </a:solidFill>
                  </a:tcPr>
                </a:tc>
              </a:tr>
              <a:tr h="557750">
                <a:tc>
                  <a:txBody>
                    <a:bodyPr/>
                    <a:lstStyle/>
                    <a:p>
                      <a:pPr indent="0" lvl="0" marL="0" rtl="0" algn="ctr">
                        <a:spcBef>
                          <a:spcPts val="0"/>
                        </a:spcBef>
                        <a:spcAft>
                          <a:spcPts val="0"/>
                        </a:spcAft>
                        <a:buNone/>
                      </a:pPr>
                      <a:r>
                        <a:rPr b="1" lang="en" sz="1200">
                          <a:solidFill>
                            <a:srgbClr val="434343"/>
                          </a:solidFill>
                        </a:rPr>
                        <a:t>What does it do?</a:t>
                      </a:r>
                      <a:endParaRPr b="1" sz="12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5000"/>
                        </a:lnSpc>
                        <a:spcBef>
                          <a:spcPts val="0"/>
                        </a:spcBef>
                        <a:spcAft>
                          <a:spcPts val="1200"/>
                        </a:spcAft>
                        <a:buNone/>
                      </a:pPr>
                      <a:r>
                        <a:rPr lang="en" sz="1200">
                          <a:solidFill>
                            <a:srgbClr val="434343"/>
                          </a:solidFill>
                          <a:highlight>
                            <a:srgbClr val="FFFFFF"/>
                          </a:highlight>
                        </a:rPr>
                        <a:t>Permanently removes less critical information, particularly redundant data during compression.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5000"/>
                        </a:lnSpc>
                        <a:spcBef>
                          <a:spcPts val="0"/>
                        </a:spcBef>
                        <a:spcAft>
                          <a:spcPts val="1200"/>
                        </a:spcAft>
                        <a:buNone/>
                      </a:pPr>
                      <a:r>
                        <a:rPr lang="en" sz="1200">
                          <a:solidFill>
                            <a:srgbClr val="434343"/>
                          </a:solidFill>
                          <a:highlight>
                            <a:srgbClr val="FFFFFF"/>
                          </a:highlight>
                        </a:rPr>
                        <a:t>Compresses without removing critical data or reducing image quality. Is reversible.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600">
                <a:tc>
                  <a:txBody>
                    <a:bodyPr/>
                    <a:lstStyle/>
                    <a:p>
                      <a:pPr indent="0" lvl="0" marL="0" rtl="0" algn="ctr">
                        <a:spcBef>
                          <a:spcPts val="0"/>
                        </a:spcBef>
                        <a:spcAft>
                          <a:spcPts val="0"/>
                        </a:spcAft>
                        <a:buNone/>
                      </a:pPr>
                      <a:r>
                        <a:rPr b="1" lang="en" sz="1200">
                          <a:solidFill>
                            <a:srgbClr val="434343"/>
                          </a:solidFill>
                        </a:rPr>
                        <a:t>Where is it used?</a:t>
                      </a:r>
                      <a:endParaRPr b="1" sz="12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5000"/>
                        </a:lnSpc>
                        <a:spcBef>
                          <a:spcPts val="0"/>
                        </a:spcBef>
                        <a:spcAft>
                          <a:spcPts val="1200"/>
                        </a:spcAft>
                        <a:buNone/>
                      </a:pPr>
                      <a:r>
                        <a:rPr lang="en" sz="1200">
                          <a:solidFill>
                            <a:srgbClr val="434343"/>
                          </a:solidFill>
                          <a:highlight>
                            <a:srgbClr val="FFFFFF"/>
                          </a:highlight>
                        </a:rPr>
                        <a:t>Files where file information loss is acceptable.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5000"/>
                        </a:lnSpc>
                        <a:spcBef>
                          <a:spcPts val="0"/>
                        </a:spcBef>
                        <a:spcAft>
                          <a:spcPts val="1200"/>
                        </a:spcAft>
                        <a:buNone/>
                      </a:pPr>
                      <a:r>
                        <a:rPr lang="en" sz="1200">
                          <a:solidFill>
                            <a:srgbClr val="434343"/>
                          </a:solidFill>
                          <a:highlight>
                            <a:srgbClr val="FFFFFF"/>
                          </a:highlight>
                        </a:rPr>
                        <a:t>Files where data loss is unacceptable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9775">
                <a:tc>
                  <a:txBody>
                    <a:bodyPr/>
                    <a:lstStyle/>
                    <a:p>
                      <a:pPr indent="0" lvl="0" marL="0" rtl="0" algn="ctr">
                        <a:spcBef>
                          <a:spcPts val="0"/>
                        </a:spcBef>
                        <a:spcAft>
                          <a:spcPts val="0"/>
                        </a:spcAft>
                        <a:buNone/>
                      </a:pPr>
                      <a:r>
                        <a:rPr b="1" lang="en" sz="1200">
                          <a:solidFill>
                            <a:srgbClr val="434343"/>
                          </a:solidFill>
                        </a:rPr>
                        <a:t>Algorithms</a:t>
                      </a:r>
                      <a:endParaRPr b="1" sz="12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Discrete Cosine Transform</a:t>
                      </a:r>
                      <a:endParaRPr sz="1200">
                        <a:solidFill>
                          <a:srgbClr val="434343"/>
                        </a:solidFill>
                        <a:highlight>
                          <a:srgbClr val="FFFFFF"/>
                        </a:highlight>
                      </a:endParaRPr>
                    </a:p>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Discrete Wavelet Transform</a:t>
                      </a:r>
                      <a:endParaRPr sz="1200">
                        <a:solidFill>
                          <a:srgbClr val="434343"/>
                        </a:solidFill>
                        <a:highlight>
                          <a:srgbClr val="FFFFFF"/>
                        </a:highlight>
                      </a:endParaRPr>
                    </a:p>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Singular Value Decomposition</a:t>
                      </a:r>
                      <a:endParaRPr sz="1200">
                        <a:solidFill>
                          <a:srgbClr val="434343"/>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Huffman Coding</a:t>
                      </a:r>
                      <a:endParaRPr sz="1200">
                        <a:solidFill>
                          <a:srgbClr val="434343"/>
                        </a:solidFill>
                        <a:highlight>
                          <a:srgbClr val="FFFFFF"/>
                        </a:highlight>
                      </a:endParaRPr>
                    </a:p>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Run length encoding</a:t>
                      </a:r>
                      <a:endParaRPr sz="1200">
                        <a:solidFill>
                          <a:srgbClr val="434343"/>
                        </a:solidFill>
                        <a:highlight>
                          <a:srgbClr val="FFFFFF"/>
                        </a:highlight>
                      </a:endParaRPr>
                    </a:p>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Arithmetic Encoding</a:t>
                      </a:r>
                      <a:endParaRPr sz="1200">
                        <a:solidFill>
                          <a:srgbClr val="434343"/>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600">
                <a:tc>
                  <a:txBody>
                    <a:bodyPr/>
                    <a:lstStyle/>
                    <a:p>
                      <a:pPr indent="0" lvl="0" marL="0" rtl="0" algn="ctr">
                        <a:spcBef>
                          <a:spcPts val="0"/>
                        </a:spcBef>
                        <a:spcAft>
                          <a:spcPts val="0"/>
                        </a:spcAft>
                        <a:buNone/>
                      </a:pPr>
                      <a:r>
                        <a:rPr b="1" lang="en" sz="1200">
                          <a:solidFill>
                            <a:srgbClr val="434343"/>
                          </a:solidFill>
                        </a:rPr>
                        <a:t>Format examples</a:t>
                      </a:r>
                      <a:endParaRPr b="1" sz="12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5000"/>
                        </a:lnSpc>
                        <a:spcBef>
                          <a:spcPts val="0"/>
                        </a:spcBef>
                        <a:spcAft>
                          <a:spcPts val="1200"/>
                        </a:spcAft>
                        <a:buNone/>
                      </a:pPr>
                      <a:r>
                        <a:rPr lang="en" sz="1200">
                          <a:solidFill>
                            <a:srgbClr val="434343"/>
                          </a:solidFill>
                          <a:highlight>
                            <a:srgbClr val="FFFFFF"/>
                          </a:highlight>
                        </a:rPr>
                        <a:t>Images : JPEG</a:t>
                      </a:r>
                      <a:endParaRPr sz="1200">
                        <a:solidFill>
                          <a:srgbClr val="434343"/>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5000"/>
                        </a:lnSpc>
                        <a:spcBef>
                          <a:spcPts val="0"/>
                        </a:spcBef>
                        <a:spcAft>
                          <a:spcPts val="1200"/>
                        </a:spcAft>
                        <a:buNone/>
                      </a:pPr>
                      <a:r>
                        <a:rPr lang="en" sz="1200">
                          <a:solidFill>
                            <a:srgbClr val="434343"/>
                          </a:solidFill>
                          <a:highlight>
                            <a:srgbClr val="FFFFFF"/>
                          </a:highlight>
                        </a:rPr>
                        <a:t>Images : GIF, RAW, BMP, PNG</a:t>
                      </a:r>
                      <a:endParaRPr sz="1200">
                        <a:solidFill>
                          <a:srgbClr val="434343"/>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7750">
                <a:tc>
                  <a:txBody>
                    <a:bodyPr/>
                    <a:lstStyle/>
                    <a:p>
                      <a:pPr indent="0" lvl="0" marL="0" rtl="0" algn="ctr">
                        <a:spcBef>
                          <a:spcPts val="0"/>
                        </a:spcBef>
                        <a:spcAft>
                          <a:spcPts val="0"/>
                        </a:spcAft>
                        <a:buNone/>
                      </a:pPr>
                      <a:r>
                        <a:rPr b="1" lang="en" sz="1200">
                          <a:solidFill>
                            <a:srgbClr val="434343"/>
                          </a:solidFill>
                        </a:rPr>
                        <a:t>Drawbacks</a:t>
                      </a:r>
                      <a:endParaRPr b="1" sz="12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Degradation</a:t>
                      </a:r>
                      <a:endParaRPr sz="1200">
                        <a:solidFill>
                          <a:srgbClr val="434343"/>
                        </a:solidFill>
                        <a:highlight>
                          <a:srgbClr val="FFFFFF"/>
                        </a:highlight>
                      </a:endParaRPr>
                    </a:p>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Original file quality cannot be recovered</a:t>
                      </a:r>
                      <a:endParaRPr sz="1200">
                        <a:solidFill>
                          <a:srgbClr val="434343"/>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lnSpc>
                          <a:spcPct val="105000"/>
                        </a:lnSpc>
                        <a:spcBef>
                          <a:spcPts val="0"/>
                        </a:spcBef>
                        <a:spcAft>
                          <a:spcPts val="0"/>
                        </a:spcAft>
                        <a:buClr>
                          <a:srgbClr val="434343"/>
                        </a:buClr>
                        <a:buSzPts val="1200"/>
                        <a:buChar char="●"/>
                      </a:pPr>
                      <a:r>
                        <a:rPr lang="en" sz="1200">
                          <a:solidFill>
                            <a:srgbClr val="434343"/>
                          </a:solidFill>
                          <a:highlight>
                            <a:srgbClr val="FFFFFF"/>
                          </a:highlight>
                        </a:rPr>
                        <a:t>Size of compressed files is larger.</a:t>
                      </a:r>
                      <a:endParaRPr sz="1200">
                        <a:solidFill>
                          <a:srgbClr val="434343"/>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0" name="Google Shape;70;p15"/>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4182150" y="1405763"/>
            <a:ext cx="451500" cy="188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rot="10800000">
            <a:off x="4182150" y="3463163"/>
            <a:ext cx="451500" cy="188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rot="5400000">
            <a:off x="5718575" y="2424574"/>
            <a:ext cx="397800" cy="1542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6"/>
          <p:cNvGrpSpPr/>
          <p:nvPr/>
        </p:nvGrpSpPr>
        <p:grpSpPr>
          <a:xfrm>
            <a:off x="1116675" y="344100"/>
            <a:ext cx="2618925" cy="1854255"/>
            <a:chOff x="1116675" y="344100"/>
            <a:chExt cx="2618925" cy="1854255"/>
          </a:xfrm>
        </p:grpSpPr>
        <p:pic>
          <p:nvPicPr>
            <p:cNvPr id="80" name="Google Shape;80;p16"/>
            <p:cNvPicPr preferRelativeResize="0"/>
            <p:nvPr/>
          </p:nvPicPr>
          <p:blipFill rotWithShape="1">
            <a:blip r:embed="rId3">
              <a:alphaModFix/>
            </a:blip>
            <a:srcRect b="4068" l="70566" r="873" t="55249"/>
            <a:stretch/>
          </p:blipFill>
          <p:spPr>
            <a:xfrm>
              <a:off x="1800675" y="344100"/>
              <a:ext cx="1934925" cy="1854255"/>
            </a:xfrm>
            <a:prstGeom prst="rect">
              <a:avLst/>
            </a:prstGeom>
            <a:noFill/>
            <a:ln>
              <a:noFill/>
            </a:ln>
          </p:spPr>
        </p:pic>
        <p:sp>
          <p:nvSpPr>
            <p:cNvPr id="81" name="Google Shape;81;p16"/>
            <p:cNvSpPr txBox="1"/>
            <p:nvPr/>
          </p:nvSpPr>
          <p:spPr>
            <a:xfrm>
              <a:off x="1116675" y="420300"/>
              <a:ext cx="8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864 KB</a:t>
              </a:r>
              <a:endParaRPr/>
            </a:p>
          </p:txBody>
        </p:sp>
      </p:grpSp>
      <p:grpSp>
        <p:nvGrpSpPr>
          <p:cNvPr id="82" name="Google Shape;82;p16"/>
          <p:cNvGrpSpPr/>
          <p:nvPr/>
        </p:nvGrpSpPr>
        <p:grpSpPr>
          <a:xfrm>
            <a:off x="4325450" y="346150"/>
            <a:ext cx="2610350" cy="1799201"/>
            <a:chOff x="4325450" y="346150"/>
            <a:chExt cx="2610350" cy="1799201"/>
          </a:xfrm>
        </p:grpSpPr>
        <p:pic>
          <p:nvPicPr>
            <p:cNvPr id="83" name="Google Shape;83;p16"/>
            <p:cNvPicPr preferRelativeResize="0"/>
            <p:nvPr/>
          </p:nvPicPr>
          <p:blipFill rotWithShape="1">
            <a:blip r:embed="rId3">
              <a:alphaModFix/>
            </a:blip>
            <a:srcRect b="3721" l="3732" r="68680" t="56982"/>
            <a:stretch/>
          </p:blipFill>
          <p:spPr>
            <a:xfrm>
              <a:off x="5058325" y="346150"/>
              <a:ext cx="1877475" cy="1799201"/>
            </a:xfrm>
            <a:prstGeom prst="rect">
              <a:avLst/>
            </a:prstGeom>
            <a:noFill/>
            <a:ln>
              <a:noFill/>
            </a:ln>
          </p:spPr>
        </p:pic>
        <p:sp>
          <p:nvSpPr>
            <p:cNvPr id="84" name="Google Shape;84;p16"/>
            <p:cNvSpPr txBox="1"/>
            <p:nvPr/>
          </p:nvSpPr>
          <p:spPr>
            <a:xfrm>
              <a:off x="4325450" y="420300"/>
              <a:ext cx="8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528</a:t>
              </a:r>
              <a:r>
                <a:rPr lang="en"/>
                <a:t> KB</a:t>
              </a:r>
              <a:endParaRPr/>
            </a:p>
          </p:txBody>
        </p:sp>
      </p:grpSp>
      <p:grpSp>
        <p:nvGrpSpPr>
          <p:cNvPr id="85" name="Google Shape;85;p16"/>
          <p:cNvGrpSpPr/>
          <p:nvPr/>
        </p:nvGrpSpPr>
        <p:grpSpPr>
          <a:xfrm>
            <a:off x="1116675" y="2771300"/>
            <a:ext cx="2556800" cy="1927174"/>
            <a:chOff x="1116675" y="2771300"/>
            <a:chExt cx="2556800" cy="1927174"/>
          </a:xfrm>
        </p:grpSpPr>
        <p:pic>
          <p:nvPicPr>
            <p:cNvPr id="86" name="Google Shape;86;p16"/>
            <p:cNvPicPr preferRelativeResize="0"/>
            <p:nvPr/>
          </p:nvPicPr>
          <p:blipFill rotWithShape="1">
            <a:blip r:embed="rId3">
              <a:alphaModFix/>
            </a:blip>
            <a:srcRect b="52096" l="36793" r="35306" t="6432"/>
            <a:stretch/>
          </p:blipFill>
          <p:spPr>
            <a:xfrm>
              <a:off x="1738550" y="2821000"/>
              <a:ext cx="1934925" cy="1877474"/>
            </a:xfrm>
            <a:prstGeom prst="rect">
              <a:avLst/>
            </a:prstGeom>
            <a:noFill/>
            <a:ln>
              <a:noFill/>
            </a:ln>
          </p:spPr>
        </p:pic>
        <p:sp>
          <p:nvSpPr>
            <p:cNvPr id="87" name="Google Shape;87;p16"/>
            <p:cNvSpPr txBox="1"/>
            <p:nvPr/>
          </p:nvSpPr>
          <p:spPr>
            <a:xfrm>
              <a:off x="1116675" y="2771300"/>
              <a:ext cx="8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87</a:t>
              </a:r>
              <a:r>
                <a:rPr lang="en"/>
                <a:t> KB</a:t>
              </a:r>
              <a:endParaRPr/>
            </a:p>
          </p:txBody>
        </p:sp>
      </p:grpSp>
      <p:grpSp>
        <p:nvGrpSpPr>
          <p:cNvPr id="88" name="Google Shape;88;p16"/>
          <p:cNvGrpSpPr/>
          <p:nvPr/>
        </p:nvGrpSpPr>
        <p:grpSpPr>
          <a:xfrm>
            <a:off x="4374665" y="2793295"/>
            <a:ext cx="2620300" cy="1885022"/>
            <a:chOff x="4374665" y="2793295"/>
            <a:chExt cx="2620300" cy="1885022"/>
          </a:xfrm>
        </p:grpSpPr>
        <p:pic>
          <p:nvPicPr>
            <p:cNvPr id="89" name="Google Shape;89;p16"/>
            <p:cNvPicPr preferRelativeResize="0"/>
            <p:nvPr/>
          </p:nvPicPr>
          <p:blipFill rotWithShape="1">
            <a:blip r:embed="rId3">
              <a:alphaModFix/>
            </a:blip>
            <a:srcRect b="53867" l="70533" r="1244" t="5933"/>
            <a:stretch/>
          </p:blipFill>
          <p:spPr>
            <a:xfrm>
              <a:off x="5060040" y="2793295"/>
              <a:ext cx="1934925" cy="1885022"/>
            </a:xfrm>
            <a:prstGeom prst="rect">
              <a:avLst/>
            </a:prstGeom>
            <a:noFill/>
            <a:ln>
              <a:noFill/>
            </a:ln>
          </p:spPr>
        </p:pic>
        <p:sp>
          <p:nvSpPr>
            <p:cNvPr id="90" name="Google Shape;90;p16"/>
            <p:cNvSpPr txBox="1"/>
            <p:nvPr/>
          </p:nvSpPr>
          <p:spPr>
            <a:xfrm>
              <a:off x="4374665" y="2838536"/>
              <a:ext cx="877762" cy="40011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271</a:t>
              </a:r>
              <a:r>
                <a:rPr lang="en"/>
                <a:t> KB</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0" y="119900"/>
            <a:ext cx="9144000" cy="572700"/>
          </a:xfrm>
          <a:prstGeom prst="rect">
            <a:avLst/>
          </a:prstGeom>
          <a:solidFill>
            <a:srgbClr val="3C78D8"/>
          </a:solid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Why compress images?</a:t>
            </a:r>
            <a:endParaRPr sz="2544">
              <a:solidFill>
                <a:schemeClr val="lt1"/>
              </a:solidFill>
            </a:endParaRPr>
          </a:p>
        </p:txBody>
      </p:sp>
      <p:sp>
        <p:nvSpPr>
          <p:cNvPr id="96" name="Google Shape;96;p17"/>
          <p:cNvSpPr txBox="1"/>
          <p:nvPr>
            <p:ph idx="1" type="body"/>
          </p:nvPr>
        </p:nvSpPr>
        <p:spPr>
          <a:xfrm>
            <a:off x="302550" y="1015250"/>
            <a:ext cx="7972200" cy="2780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434343"/>
              </a:buClr>
              <a:buSzPts val="1800"/>
              <a:buChar char="●"/>
            </a:pPr>
            <a:r>
              <a:rPr lang="en">
                <a:solidFill>
                  <a:srgbClr val="434343"/>
                </a:solidFill>
              </a:rPr>
              <a:t>More images can be stored in a given amount of disk or memory space. </a:t>
            </a:r>
            <a:endParaRPr>
              <a:solidFill>
                <a:srgbClr val="434343"/>
              </a:solidFill>
            </a:endParaRPr>
          </a:p>
          <a:p>
            <a:pPr indent="-342900" lvl="0" marL="457200" marR="0" rtl="0" algn="l">
              <a:lnSpc>
                <a:spcPct val="115000"/>
              </a:lnSpc>
              <a:spcBef>
                <a:spcPts val="0"/>
              </a:spcBef>
              <a:spcAft>
                <a:spcPts val="0"/>
              </a:spcAft>
              <a:buClr>
                <a:srgbClr val="434343"/>
              </a:buClr>
              <a:buSzPts val="1800"/>
              <a:buChar char="●"/>
            </a:pPr>
            <a:r>
              <a:rPr lang="en">
                <a:solidFill>
                  <a:srgbClr val="434343"/>
                </a:solidFill>
              </a:rPr>
              <a:t>The image requires less bandwidth when being transmitted over the internet or downloaded from a webpage,</a:t>
            </a:r>
            <a:endParaRPr>
              <a:solidFill>
                <a:srgbClr val="434343"/>
              </a:solidFill>
            </a:endParaRPr>
          </a:p>
          <a:p>
            <a:pPr indent="-342900" lvl="0" marL="457200" marR="0" rtl="0" algn="l">
              <a:lnSpc>
                <a:spcPct val="115000"/>
              </a:lnSpc>
              <a:spcBef>
                <a:spcPts val="0"/>
              </a:spcBef>
              <a:spcAft>
                <a:spcPts val="0"/>
              </a:spcAft>
              <a:buClr>
                <a:srgbClr val="434343"/>
              </a:buClr>
              <a:buSzPts val="1800"/>
              <a:buChar char="●"/>
            </a:pPr>
            <a:r>
              <a:rPr lang="en">
                <a:solidFill>
                  <a:srgbClr val="434343"/>
                </a:solidFill>
              </a:rPr>
              <a:t>Reduced network congestion and speeding up content delivery.</a:t>
            </a:r>
            <a:endParaRPr>
              <a:solidFill>
                <a:srgbClr val="434343"/>
              </a:solidFill>
            </a:endParaRPr>
          </a:p>
          <a:p>
            <a:pPr indent="0" lvl="0" marL="0" marR="0" rtl="0" algn="l">
              <a:lnSpc>
                <a:spcPct val="115000"/>
              </a:lnSpc>
              <a:spcBef>
                <a:spcPts val="1200"/>
              </a:spcBef>
              <a:spcAft>
                <a:spcPts val="0"/>
              </a:spcAft>
              <a:buNone/>
            </a:pPr>
            <a:r>
              <a:rPr lang="en">
                <a:solidFill>
                  <a:srgbClr val="434343"/>
                </a:solidFill>
              </a:rPr>
              <a:t>Examples of industries that utilise compression:</a:t>
            </a:r>
            <a:endParaRPr>
              <a:solidFill>
                <a:srgbClr val="434343"/>
              </a:solidFill>
            </a:endParaRPr>
          </a:p>
          <a:p>
            <a:pPr indent="-342900" lvl="1" marL="914400" marR="0" rtl="0" algn="l">
              <a:lnSpc>
                <a:spcPct val="115000"/>
              </a:lnSpc>
              <a:spcBef>
                <a:spcPts val="1200"/>
              </a:spcBef>
              <a:spcAft>
                <a:spcPts val="0"/>
              </a:spcAft>
              <a:buClr>
                <a:srgbClr val="434343"/>
              </a:buClr>
              <a:buSzPts val="1800"/>
              <a:buChar char="○"/>
            </a:pPr>
            <a:r>
              <a:rPr lang="en" sz="1800">
                <a:solidFill>
                  <a:srgbClr val="434343"/>
                </a:solidFill>
              </a:rPr>
              <a:t>The Health Industry</a:t>
            </a:r>
            <a:endParaRPr sz="1800">
              <a:solidFill>
                <a:srgbClr val="434343"/>
              </a:solidFill>
            </a:endParaRPr>
          </a:p>
          <a:p>
            <a:pPr indent="-342900" lvl="1" marL="914400" marR="0" rtl="0" algn="l">
              <a:lnSpc>
                <a:spcPct val="115000"/>
              </a:lnSpc>
              <a:spcBef>
                <a:spcPts val="0"/>
              </a:spcBef>
              <a:spcAft>
                <a:spcPts val="0"/>
              </a:spcAft>
              <a:buClr>
                <a:srgbClr val="434343"/>
              </a:buClr>
              <a:buSzPts val="1800"/>
              <a:buChar char="○"/>
            </a:pPr>
            <a:r>
              <a:rPr lang="en" sz="1800">
                <a:solidFill>
                  <a:srgbClr val="434343"/>
                </a:solidFill>
              </a:rPr>
              <a:t>Retail Industry </a:t>
            </a:r>
            <a:endParaRPr sz="1800">
              <a:solidFill>
                <a:srgbClr val="434343"/>
              </a:solidFill>
            </a:endParaRPr>
          </a:p>
          <a:p>
            <a:pPr indent="-342900" lvl="1" marL="914400" marR="0" rtl="0" algn="l">
              <a:lnSpc>
                <a:spcPct val="115000"/>
              </a:lnSpc>
              <a:spcBef>
                <a:spcPts val="0"/>
              </a:spcBef>
              <a:spcAft>
                <a:spcPts val="0"/>
              </a:spcAft>
              <a:buClr>
                <a:srgbClr val="434343"/>
              </a:buClr>
              <a:buSzPts val="1800"/>
              <a:buChar char="○"/>
            </a:pPr>
            <a:r>
              <a:rPr lang="en" sz="1800">
                <a:solidFill>
                  <a:srgbClr val="434343"/>
                </a:solidFill>
              </a:rPr>
              <a:t>Defense and Security</a:t>
            </a:r>
            <a:endParaRPr sz="1800">
              <a:solidFill>
                <a:srgbClr val="434343"/>
              </a:solidFill>
            </a:endParaRPr>
          </a:p>
          <a:p>
            <a:pPr indent="0" lvl="0" marL="0" marR="0" rtl="0" algn="l">
              <a:lnSpc>
                <a:spcPct val="115000"/>
              </a:lnSpc>
              <a:spcBef>
                <a:spcPts val="1200"/>
              </a:spcBef>
              <a:spcAft>
                <a:spcPts val="0"/>
              </a:spcAft>
              <a:buNone/>
            </a:pPr>
            <a:r>
              <a:t/>
            </a:r>
            <a:endParaRPr>
              <a:solidFill>
                <a:schemeClr val="dk1"/>
              </a:solidFill>
              <a:highlight>
                <a:srgbClr val="FFFFFF"/>
              </a:highlight>
            </a:endParaRPr>
          </a:p>
          <a:p>
            <a:pPr indent="0" lvl="0" marL="914400" rtl="0" algn="l">
              <a:spcBef>
                <a:spcPts val="1200"/>
              </a:spcBef>
              <a:spcAft>
                <a:spcPts val="1200"/>
              </a:spcAft>
              <a:buNone/>
            </a:pPr>
            <a:r>
              <a:t/>
            </a:r>
            <a:endParaRPr/>
          </a:p>
        </p:txBody>
      </p:sp>
      <p:sp>
        <p:nvSpPr>
          <p:cNvPr id="97" name="Google Shape;97;p17"/>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0" y="2150850"/>
            <a:ext cx="9144000" cy="841800"/>
          </a:xfrm>
          <a:prstGeom prst="rect">
            <a:avLst/>
          </a:prstGeom>
          <a:solidFill>
            <a:srgbClr val="3C78D8"/>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 sz="3444">
                <a:solidFill>
                  <a:schemeClr val="lt1"/>
                </a:solidFill>
              </a:rPr>
              <a:t>Sec 2: </a:t>
            </a:r>
            <a:r>
              <a:rPr lang="en" sz="3444">
                <a:solidFill>
                  <a:schemeClr val="lt1"/>
                </a:solidFill>
              </a:rPr>
              <a:t>Problem Formulation</a:t>
            </a:r>
            <a:endParaRPr sz="3444">
              <a:solidFill>
                <a:schemeClr val="lt1"/>
              </a:solidFill>
            </a:endParaRPr>
          </a:p>
        </p:txBody>
      </p:sp>
      <p:sp>
        <p:nvSpPr>
          <p:cNvPr id="103" name="Google Shape;103;p18"/>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2" type="sldNum"/>
          </p:nvPr>
        </p:nvSpPr>
        <p:spPr>
          <a:xfrm>
            <a:off x="8607808" y="266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9"/>
          <p:cNvSpPr txBox="1"/>
          <p:nvPr/>
        </p:nvSpPr>
        <p:spPr>
          <a:xfrm>
            <a:off x="0" y="95400"/>
            <a:ext cx="9144000" cy="576300"/>
          </a:xfrm>
          <a:prstGeom prst="rect">
            <a:avLst/>
          </a:prstGeom>
          <a:solidFill>
            <a:srgbClr val="3C78D8"/>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44">
                <a:solidFill>
                  <a:schemeClr val="lt1"/>
                </a:solidFill>
              </a:rPr>
              <a:t>   Problem Formulation and Output</a:t>
            </a:r>
            <a:endParaRPr sz="2544">
              <a:solidFill>
                <a:schemeClr val="lt1"/>
              </a:solidFill>
            </a:endParaRPr>
          </a:p>
        </p:txBody>
      </p:sp>
      <p:pic>
        <p:nvPicPr>
          <p:cNvPr id="110" name="Google Shape;110;p19"/>
          <p:cNvPicPr preferRelativeResize="0"/>
          <p:nvPr/>
        </p:nvPicPr>
        <p:blipFill rotWithShape="1">
          <a:blip r:embed="rId3">
            <a:alphaModFix/>
          </a:blip>
          <a:srcRect b="2315" l="4916" r="24236" t="1205"/>
          <a:stretch/>
        </p:blipFill>
        <p:spPr>
          <a:xfrm>
            <a:off x="2206325" y="824350"/>
            <a:ext cx="4731351" cy="4027200"/>
          </a:xfrm>
          <a:prstGeom prst="rect">
            <a:avLst/>
          </a:prstGeom>
          <a:noFill/>
          <a:ln>
            <a:noFill/>
          </a:ln>
        </p:spPr>
      </p:pic>
      <p:sp>
        <p:nvSpPr>
          <p:cNvPr id="111" name="Google Shape;111;p19"/>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0" y="107900"/>
            <a:ext cx="9144000" cy="549000"/>
          </a:xfrm>
          <a:prstGeom prst="rect">
            <a:avLst/>
          </a:prstGeom>
          <a:solidFill>
            <a:srgbClr val="3C78D8"/>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44">
                <a:solidFill>
                  <a:schemeClr val="lt1"/>
                </a:solidFill>
              </a:rPr>
              <a:t>   </a:t>
            </a:r>
            <a:r>
              <a:rPr lang="en" sz="2544">
                <a:solidFill>
                  <a:schemeClr val="lt1"/>
                </a:solidFill>
              </a:rPr>
              <a:t>Relation to Numerical Linear Algebra</a:t>
            </a:r>
            <a:endParaRPr sz="2544">
              <a:solidFill>
                <a:schemeClr val="lt1"/>
              </a:solidFill>
            </a:endParaRPr>
          </a:p>
        </p:txBody>
      </p:sp>
      <p:pic>
        <p:nvPicPr>
          <p:cNvPr id="117" name="Google Shape;117;p20"/>
          <p:cNvPicPr preferRelativeResize="0"/>
          <p:nvPr/>
        </p:nvPicPr>
        <p:blipFill>
          <a:blip r:embed="rId3">
            <a:alphaModFix/>
          </a:blip>
          <a:stretch>
            <a:fillRect/>
          </a:stretch>
        </p:blipFill>
        <p:spPr>
          <a:xfrm>
            <a:off x="1149975" y="832300"/>
            <a:ext cx="7239051" cy="3923976"/>
          </a:xfrm>
          <a:prstGeom prst="rect">
            <a:avLst/>
          </a:prstGeom>
          <a:noFill/>
          <a:ln>
            <a:noFill/>
          </a:ln>
        </p:spPr>
      </p:pic>
      <p:sp>
        <p:nvSpPr>
          <p:cNvPr id="118" name="Google Shape;118;p20"/>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0" y="123150"/>
            <a:ext cx="9144000" cy="572700"/>
          </a:xfrm>
          <a:prstGeom prst="rect">
            <a:avLst/>
          </a:prstGeom>
          <a:solidFill>
            <a:srgbClr val="3C78D8"/>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44">
                <a:solidFill>
                  <a:schemeClr val="lt1"/>
                </a:solidFill>
              </a:rPr>
              <a:t>   </a:t>
            </a:r>
            <a:r>
              <a:rPr lang="en" sz="2544">
                <a:solidFill>
                  <a:schemeClr val="lt1"/>
                </a:solidFill>
              </a:rPr>
              <a:t>Approach of Numerical Linear Algebra (NLA) </a:t>
            </a:r>
            <a:endParaRPr sz="2544">
              <a:solidFill>
                <a:schemeClr val="lt1"/>
              </a:solidFill>
            </a:endParaRPr>
          </a:p>
        </p:txBody>
      </p:sp>
      <p:sp>
        <p:nvSpPr>
          <p:cNvPr id="124" name="Google Shape;124;p21"/>
          <p:cNvSpPr txBox="1"/>
          <p:nvPr>
            <p:ph idx="1" type="body"/>
          </p:nvPr>
        </p:nvSpPr>
        <p:spPr>
          <a:xfrm>
            <a:off x="311700" y="1015950"/>
            <a:ext cx="4192500" cy="90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rPr>
              <a:t>Singular value decomposition</a:t>
            </a:r>
            <a:r>
              <a:rPr lang="en" sz="1200">
                <a:solidFill>
                  <a:schemeClr val="dk1"/>
                </a:solidFill>
              </a:rPr>
              <a:t> i</a:t>
            </a:r>
            <a:r>
              <a:rPr lang="en" sz="1200">
                <a:solidFill>
                  <a:schemeClr val="dk1"/>
                </a:solidFill>
                <a:highlight>
                  <a:srgbClr val="FFFFFF"/>
                </a:highlight>
              </a:rPr>
              <a:t>s a </a:t>
            </a:r>
            <a:r>
              <a:rPr lang="en" sz="1200">
                <a:solidFill>
                  <a:schemeClr val="dk1"/>
                </a:solidFill>
                <a:highlight>
                  <a:srgbClr val="FFFFFF"/>
                </a:highlight>
                <a:uFill>
                  <a:noFill/>
                </a:uFill>
                <a:hlinkClick r:id="rId3">
                  <a:extLst>
                    <a:ext uri="{A12FA001-AC4F-418D-AE19-62706E023703}">
                      <ahyp:hlinkClr val="tx"/>
                    </a:ext>
                  </a:extLst>
                </a:hlinkClick>
              </a:rPr>
              <a:t>factorization</a:t>
            </a:r>
            <a:r>
              <a:rPr lang="en" sz="1200">
                <a:solidFill>
                  <a:schemeClr val="dk1"/>
                </a:solidFill>
                <a:highlight>
                  <a:srgbClr val="FFFFFF"/>
                </a:highlight>
              </a:rPr>
              <a:t> of a </a:t>
            </a:r>
            <a:r>
              <a:rPr lang="en" sz="1200">
                <a:solidFill>
                  <a:schemeClr val="dk1"/>
                </a:solidFill>
                <a:highlight>
                  <a:srgbClr val="FFFFFF"/>
                </a:highlight>
                <a:uFill>
                  <a:noFill/>
                </a:uFill>
                <a:hlinkClick r:id="rId4">
                  <a:extLst>
                    <a:ext uri="{A12FA001-AC4F-418D-AE19-62706E023703}">
                      <ahyp:hlinkClr val="tx"/>
                    </a:ext>
                  </a:extLst>
                </a:hlinkClick>
              </a:rPr>
              <a:t>real</a:t>
            </a:r>
            <a:r>
              <a:rPr lang="en" sz="1200">
                <a:solidFill>
                  <a:schemeClr val="dk1"/>
                </a:solidFill>
                <a:highlight>
                  <a:srgbClr val="FFFFFF"/>
                </a:highlight>
              </a:rPr>
              <a:t> or </a:t>
            </a:r>
            <a:r>
              <a:rPr lang="en" sz="1200">
                <a:solidFill>
                  <a:schemeClr val="dk1"/>
                </a:solidFill>
                <a:highlight>
                  <a:srgbClr val="FFFFFF"/>
                </a:highlight>
                <a:uFill>
                  <a:noFill/>
                </a:uFill>
                <a:hlinkClick r:id="rId5">
                  <a:extLst>
                    <a:ext uri="{A12FA001-AC4F-418D-AE19-62706E023703}">
                      <ahyp:hlinkClr val="tx"/>
                    </a:ext>
                  </a:extLst>
                </a:hlinkClick>
              </a:rPr>
              <a:t>complex</a:t>
            </a:r>
            <a:r>
              <a:rPr lang="en" sz="1200">
                <a:solidFill>
                  <a:schemeClr val="dk1"/>
                </a:solidFill>
                <a:highlight>
                  <a:srgbClr val="FFFFFF"/>
                </a:highlight>
              </a:rPr>
              <a:t> </a:t>
            </a:r>
            <a:r>
              <a:rPr lang="en" sz="1200">
                <a:solidFill>
                  <a:schemeClr val="dk1"/>
                </a:solidFill>
                <a:highlight>
                  <a:srgbClr val="FFFFFF"/>
                </a:highlight>
                <a:uFill>
                  <a:noFill/>
                </a:uFill>
                <a:hlinkClick r:id="rId6">
                  <a:extLst>
                    <a:ext uri="{A12FA001-AC4F-418D-AE19-62706E023703}">
                      <ahyp:hlinkClr val="tx"/>
                    </a:ext>
                  </a:extLst>
                </a:hlinkClick>
              </a:rPr>
              <a:t>matrix</a:t>
            </a:r>
            <a:r>
              <a:rPr lang="en" sz="1200">
                <a:solidFill>
                  <a:schemeClr val="dk1"/>
                </a:solidFill>
                <a:highlight>
                  <a:srgbClr val="FFFFFF"/>
                </a:highlight>
              </a:rPr>
              <a:t>. It generalizes the </a:t>
            </a:r>
            <a:r>
              <a:rPr lang="en" sz="1200">
                <a:solidFill>
                  <a:schemeClr val="dk1"/>
                </a:solidFill>
                <a:highlight>
                  <a:srgbClr val="FFFFFF"/>
                </a:highlight>
                <a:uFill>
                  <a:noFill/>
                </a:uFill>
                <a:hlinkClick r:id="rId7">
                  <a:extLst>
                    <a:ext uri="{A12FA001-AC4F-418D-AE19-62706E023703}">
                      <ahyp:hlinkClr val="tx"/>
                    </a:ext>
                  </a:extLst>
                </a:hlinkClick>
              </a:rPr>
              <a:t>eigendecomposition</a:t>
            </a:r>
            <a:r>
              <a:rPr lang="en" sz="1200">
                <a:solidFill>
                  <a:schemeClr val="dk1"/>
                </a:solidFill>
                <a:highlight>
                  <a:srgbClr val="FFFFFF"/>
                </a:highlight>
              </a:rPr>
              <a:t> of a square </a:t>
            </a:r>
            <a:r>
              <a:rPr lang="en" sz="1200">
                <a:solidFill>
                  <a:schemeClr val="dk1"/>
                </a:solidFill>
                <a:highlight>
                  <a:srgbClr val="FFFFFF"/>
                </a:highlight>
                <a:uFill>
                  <a:noFill/>
                </a:uFill>
                <a:hlinkClick r:id="rId8">
                  <a:extLst>
                    <a:ext uri="{A12FA001-AC4F-418D-AE19-62706E023703}">
                      <ahyp:hlinkClr val="tx"/>
                    </a:ext>
                  </a:extLst>
                </a:hlinkClick>
              </a:rPr>
              <a:t>normal matrix</a:t>
            </a:r>
            <a:r>
              <a:rPr lang="en" sz="1200">
                <a:solidFill>
                  <a:schemeClr val="dk1"/>
                </a:solidFill>
                <a:highlight>
                  <a:srgbClr val="FFFFFF"/>
                </a:highlight>
              </a:rPr>
              <a:t> with an orthonormal eigenbasis to any m x n matrix</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457200" rtl="0" algn="l">
              <a:spcBef>
                <a:spcPts val="1200"/>
              </a:spcBef>
              <a:spcAft>
                <a:spcPts val="1200"/>
              </a:spcAft>
              <a:buNone/>
            </a:pPr>
            <a:r>
              <a:t/>
            </a:r>
            <a:endParaRPr sz="1100">
              <a:solidFill>
                <a:schemeClr val="dk1"/>
              </a:solidFill>
            </a:endParaRPr>
          </a:p>
        </p:txBody>
      </p:sp>
      <p:pic>
        <p:nvPicPr>
          <p:cNvPr id="125" name="Google Shape;125;p21"/>
          <p:cNvPicPr preferRelativeResize="0"/>
          <p:nvPr/>
        </p:nvPicPr>
        <p:blipFill>
          <a:blip r:embed="rId9">
            <a:alphaModFix/>
          </a:blip>
          <a:stretch>
            <a:fillRect/>
          </a:stretch>
        </p:blipFill>
        <p:spPr>
          <a:xfrm>
            <a:off x="885201" y="2322200"/>
            <a:ext cx="2687099" cy="509775"/>
          </a:xfrm>
          <a:prstGeom prst="rect">
            <a:avLst/>
          </a:prstGeom>
          <a:noFill/>
          <a:ln>
            <a:noFill/>
          </a:ln>
        </p:spPr>
      </p:pic>
      <p:pic>
        <p:nvPicPr>
          <p:cNvPr id="126" name="Google Shape;126;p21"/>
          <p:cNvPicPr preferRelativeResize="0"/>
          <p:nvPr/>
        </p:nvPicPr>
        <p:blipFill rotWithShape="1">
          <a:blip r:embed="rId10">
            <a:alphaModFix/>
          </a:blip>
          <a:srcRect b="32953" l="0" r="0" t="0"/>
          <a:stretch/>
        </p:blipFill>
        <p:spPr>
          <a:xfrm>
            <a:off x="4531075" y="1065499"/>
            <a:ext cx="4296550" cy="1877674"/>
          </a:xfrm>
          <a:prstGeom prst="rect">
            <a:avLst/>
          </a:prstGeom>
          <a:noFill/>
          <a:ln>
            <a:noFill/>
          </a:ln>
        </p:spPr>
      </p:pic>
      <p:sp>
        <p:nvSpPr>
          <p:cNvPr id="127" name="Google Shape;127;p21"/>
          <p:cNvSpPr txBox="1"/>
          <p:nvPr/>
        </p:nvSpPr>
        <p:spPr>
          <a:xfrm>
            <a:off x="4531050" y="3150025"/>
            <a:ext cx="4296600" cy="1431600"/>
          </a:xfrm>
          <a:prstGeom prst="rect">
            <a:avLst/>
          </a:prstGeom>
          <a:noFill/>
          <a:ln>
            <a:noFill/>
          </a:ln>
        </p:spPr>
        <p:txBody>
          <a:bodyPr anchorCtr="0" anchor="t" bIns="91425" lIns="91425" spcFirstLastPara="1" rIns="91425" wrap="square" tIns="91425">
            <a:spAutoFit/>
          </a:bodyPr>
          <a:lstStyle/>
          <a:p>
            <a:pPr indent="-304800" lvl="0" marL="285750" rtl="0" algn="l">
              <a:lnSpc>
                <a:spcPct val="115000"/>
              </a:lnSpc>
              <a:spcBef>
                <a:spcPts val="0"/>
              </a:spcBef>
              <a:spcAft>
                <a:spcPts val="0"/>
              </a:spcAft>
              <a:buClr>
                <a:schemeClr val="dk1"/>
              </a:buClr>
              <a:buSzPts val="1200"/>
              <a:buChar char="●"/>
            </a:pPr>
            <a:r>
              <a:rPr lang="en" sz="1200">
                <a:solidFill>
                  <a:schemeClr val="dk1"/>
                </a:solidFill>
              </a:rPr>
              <a:t>Calculating the SVD consists of finding the eigenvalues and eigenvectors of </a:t>
            </a:r>
            <a:r>
              <a:rPr i="1" lang="en" sz="1200">
                <a:solidFill>
                  <a:schemeClr val="dk1"/>
                </a:solidFill>
              </a:rPr>
              <a:t>AA</a:t>
            </a:r>
            <a:r>
              <a:rPr baseline="30000" i="1" lang="en" sz="1200">
                <a:solidFill>
                  <a:schemeClr val="dk1"/>
                </a:solidFill>
              </a:rPr>
              <a:t>T </a:t>
            </a:r>
            <a:r>
              <a:rPr lang="en" sz="1200">
                <a:solidFill>
                  <a:schemeClr val="dk1"/>
                </a:solidFill>
              </a:rPr>
              <a:t>and </a:t>
            </a:r>
            <a:r>
              <a:rPr i="1" lang="en" sz="1200">
                <a:solidFill>
                  <a:schemeClr val="dk1"/>
                </a:solidFill>
              </a:rPr>
              <a:t>A</a:t>
            </a:r>
            <a:r>
              <a:rPr baseline="30000" i="1" lang="en" sz="1200">
                <a:solidFill>
                  <a:schemeClr val="dk1"/>
                </a:solidFill>
              </a:rPr>
              <a:t>T</a:t>
            </a:r>
            <a:r>
              <a:rPr i="1" lang="en" sz="1200">
                <a:solidFill>
                  <a:schemeClr val="dk1"/>
                </a:solidFill>
              </a:rPr>
              <a:t>A</a:t>
            </a:r>
            <a:r>
              <a:rPr lang="en" sz="1200">
                <a:solidFill>
                  <a:schemeClr val="dk1"/>
                </a:solidFill>
              </a:rPr>
              <a:t>.              </a:t>
            </a:r>
            <a:endParaRPr sz="1200">
              <a:solidFill>
                <a:schemeClr val="dk1"/>
              </a:solidFill>
            </a:endParaRPr>
          </a:p>
          <a:p>
            <a:pPr indent="-304800" lvl="0" marL="285750" rtl="0" algn="l">
              <a:lnSpc>
                <a:spcPct val="115000"/>
              </a:lnSpc>
              <a:spcBef>
                <a:spcPts val="0"/>
              </a:spcBef>
              <a:spcAft>
                <a:spcPts val="0"/>
              </a:spcAft>
              <a:buClr>
                <a:schemeClr val="dk2"/>
              </a:buClr>
              <a:buSzPts val="1200"/>
              <a:buChar char="●"/>
            </a:pPr>
            <a:r>
              <a:rPr lang="en" sz="1200">
                <a:solidFill>
                  <a:schemeClr val="dk1"/>
                </a:solidFill>
              </a:rPr>
              <a:t>The eigenvectors of </a:t>
            </a:r>
            <a:r>
              <a:rPr i="1" lang="en" sz="1200">
                <a:solidFill>
                  <a:schemeClr val="dk1"/>
                </a:solidFill>
              </a:rPr>
              <a:t>A</a:t>
            </a:r>
            <a:r>
              <a:rPr baseline="30000" i="1" lang="en" sz="1200">
                <a:solidFill>
                  <a:schemeClr val="dk1"/>
                </a:solidFill>
              </a:rPr>
              <a:t>T</a:t>
            </a:r>
            <a:r>
              <a:rPr i="1" lang="en" sz="1200">
                <a:solidFill>
                  <a:schemeClr val="dk1"/>
                </a:solidFill>
              </a:rPr>
              <a:t>A</a:t>
            </a:r>
            <a:r>
              <a:rPr lang="en" sz="1200">
                <a:solidFill>
                  <a:schemeClr val="dk1"/>
                </a:solidFill>
              </a:rPr>
              <a:t> make up the columns of </a:t>
            </a:r>
            <a:r>
              <a:rPr i="1" lang="en" sz="1200">
                <a:solidFill>
                  <a:schemeClr val="dk1"/>
                </a:solidFill>
              </a:rPr>
              <a:t>V</a:t>
            </a:r>
            <a:endParaRPr sz="1200">
              <a:solidFill>
                <a:schemeClr val="dk1"/>
              </a:solidFill>
            </a:endParaRPr>
          </a:p>
          <a:p>
            <a:pPr indent="-304800" lvl="0" marL="285750" rtl="0" algn="l">
              <a:lnSpc>
                <a:spcPct val="115000"/>
              </a:lnSpc>
              <a:spcBef>
                <a:spcPts val="0"/>
              </a:spcBef>
              <a:spcAft>
                <a:spcPts val="0"/>
              </a:spcAft>
              <a:buClr>
                <a:schemeClr val="dk2"/>
              </a:buClr>
              <a:buSzPts val="1200"/>
              <a:buChar char="●"/>
            </a:pPr>
            <a:r>
              <a:rPr lang="en" sz="1200">
                <a:solidFill>
                  <a:schemeClr val="dk1"/>
                </a:solidFill>
              </a:rPr>
              <a:t>The eigenvectors of </a:t>
            </a:r>
            <a:r>
              <a:rPr i="1" lang="en" sz="1200">
                <a:solidFill>
                  <a:schemeClr val="dk1"/>
                </a:solidFill>
              </a:rPr>
              <a:t>AA</a:t>
            </a:r>
            <a:r>
              <a:rPr baseline="30000" i="1" lang="en" sz="1200">
                <a:solidFill>
                  <a:schemeClr val="dk1"/>
                </a:solidFill>
              </a:rPr>
              <a:t>T </a:t>
            </a:r>
            <a:r>
              <a:rPr i="1" lang="en" sz="1200">
                <a:solidFill>
                  <a:schemeClr val="dk1"/>
                </a:solidFill>
              </a:rPr>
              <a:t> </a:t>
            </a:r>
            <a:r>
              <a:rPr lang="en" sz="1200">
                <a:solidFill>
                  <a:schemeClr val="dk1"/>
                </a:solidFill>
              </a:rPr>
              <a:t>make up the columns of </a:t>
            </a:r>
            <a:r>
              <a:rPr i="1" lang="en" sz="1200">
                <a:solidFill>
                  <a:schemeClr val="dk1"/>
                </a:solidFill>
              </a:rPr>
              <a:t>U</a:t>
            </a:r>
            <a:r>
              <a:rPr lang="en" sz="1200">
                <a:solidFill>
                  <a:schemeClr val="dk1"/>
                </a:solidFill>
              </a:rPr>
              <a:t>. </a:t>
            </a:r>
            <a:endParaRPr sz="1200">
              <a:solidFill>
                <a:schemeClr val="dk1"/>
              </a:solidFill>
            </a:endParaRPr>
          </a:p>
          <a:p>
            <a:pPr indent="-304800" lvl="0" marL="285750" rtl="0" algn="l">
              <a:lnSpc>
                <a:spcPct val="115000"/>
              </a:lnSpc>
              <a:spcBef>
                <a:spcPts val="0"/>
              </a:spcBef>
              <a:spcAft>
                <a:spcPts val="0"/>
              </a:spcAft>
              <a:buClr>
                <a:schemeClr val="dk2"/>
              </a:buClr>
              <a:buSzPts val="1200"/>
              <a:buChar char="●"/>
            </a:pPr>
            <a:r>
              <a:rPr lang="en" sz="1200">
                <a:solidFill>
                  <a:schemeClr val="dk1"/>
                </a:solidFill>
              </a:rPr>
              <a:t>Also, the singular values in </a:t>
            </a:r>
            <a:r>
              <a:rPr b="1" lang="en" sz="1200">
                <a:solidFill>
                  <a:srgbClr val="202124"/>
                </a:solidFill>
                <a:highlight>
                  <a:schemeClr val="lt1"/>
                </a:highlight>
              </a:rPr>
              <a:t>Σ </a:t>
            </a:r>
            <a:r>
              <a:rPr lang="en" sz="1200">
                <a:solidFill>
                  <a:schemeClr val="dk1"/>
                </a:solidFill>
              </a:rPr>
              <a:t> are square roots of eigenvalues from </a:t>
            </a:r>
            <a:r>
              <a:rPr i="1" lang="en" sz="1200">
                <a:solidFill>
                  <a:schemeClr val="dk1"/>
                </a:solidFill>
              </a:rPr>
              <a:t>AA</a:t>
            </a:r>
            <a:r>
              <a:rPr baseline="30000" i="1" lang="en" sz="1200">
                <a:solidFill>
                  <a:schemeClr val="dk1"/>
                </a:solidFill>
              </a:rPr>
              <a:t>T</a:t>
            </a:r>
            <a:r>
              <a:rPr lang="en" sz="1200">
                <a:solidFill>
                  <a:schemeClr val="dk1"/>
                </a:solidFill>
              </a:rPr>
              <a:t> or </a:t>
            </a:r>
            <a:r>
              <a:rPr i="1" lang="en" sz="1200">
                <a:solidFill>
                  <a:schemeClr val="dk1"/>
                </a:solidFill>
              </a:rPr>
              <a:t>A</a:t>
            </a:r>
            <a:r>
              <a:rPr baseline="30000" i="1" lang="en" sz="1200">
                <a:solidFill>
                  <a:schemeClr val="dk1"/>
                </a:solidFill>
              </a:rPr>
              <a:t>T</a:t>
            </a:r>
            <a:r>
              <a:rPr i="1" lang="en" sz="1200">
                <a:solidFill>
                  <a:schemeClr val="dk1"/>
                </a:solidFill>
              </a:rPr>
              <a:t>A</a:t>
            </a:r>
            <a:r>
              <a:rPr lang="en" sz="1200">
                <a:solidFill>
                  <a:schemeClr val="dk1"/>
                </a:solidFill>
              </a:rPr>
              <a:t>.  </a:t>
            </a:r>
            <a:endParaRPr/>
          </a:p>
        </p:txBody>
      </p:sp>
      <p:sp>
        <p:nvSpPr>
          <p:cNvPr id="128" name="Google Shape;128;p21"/>
          <p:cNvSpPr txBox="1"/>
          <p:nvPr/>
        </p:nvSpPr>
        <p:spPr>
          <a:xfrm>
            <a:off x="708150" y="3235650"/>
            <a:ext cx="32910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 m × n matrix with rank 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U : orthogonal m x m matrix</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Σ : m x n matrix with singular entries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V : orthogonal n x n matrix</a:t>
            </a:r>
            <a:endParaRPr/>
          </a:p>
        </p:txBody>
      </p:sp>
      <p:sp>
        <p:nvSpPr>
          <p:cNvPr id="129" name="Google Shape;129;p21"/>
          <p:cNvSpPr txBox="1"/>
          <p:nvPr>
            <p:ph idx="12" type="sldNum"/>
          </p:nvPr>
        </p:nvSpPr>
        <p:spPr>
          <a:xfrm>
            <a:off x="8535208" y="1867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