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56" r:id="rId5"/>
    <p:sldId id="265" r:id="rId6"/>
    <p:sldId id="267" r:id="rId7"/>
    <p:sldId id="268" r:id="rId8"/>
    <p:sldId id="259" r:id="rId9"/>
    <p:sldId id="269" r:id="rId10"/>
    <p:sldId id="270" r:id="rId11"/>
    <p:sldId id="271" r:id="rId12"/>
    <p:sldId id="272"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E088CB-8240-4412-BEF2-FCA01595080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35610D1-5509-4741-A37B-A18D90169AAD}">
      <dgm:prSet phldrT="[Text]" custT="1"/>
      <dgm:spPr/>
      <dgm:t>
        <a:bodyPr/>
        <a:lstStyle/>
        <a:p>
          <a:r>
            <a:rPr lang="en-IN" sz="1800" dirty="0"/>
            <a:t>Data Background</a:t>
          </a:r>
          <a:endParaRPr lang="en-US" sz="1800" dirty="0"/>
        </a:p>
      </dgm:t>
    </dgm:pt>
    <dgm:pt modelId="{C5921C2E-4B1B-401C-9D65-AB3E5C83170A}" type="parTrans" cxnId="{2E3282B2-CBF6-48B6-987D-451EC76FCFCA}">
      <dgm:prSet/>
      <dgm:spPr/>
      <dgm:t>
        <a:bodyPr/>
        <a:lstStyle/>
        <a:p>
          <a:endParaRPr lang="en-US"/>
        </a:p>
      </dgm:t>
    </dgm:pt>
    <dgm:pt modelId="{4421B7D7-B6B9-4FEB-B17F-73752D0E251D}" type="sibTrans" cxnId="{2E3282B2-CBF6-48B6-987D-451EC76FCFCA}">
      <dgm:prSet/>
      <dgm:spPr/>
      <dgm:t>
        <a:bodyPr/>
        <a:lstStyle/>
        <a:p>
          <a:endParaRPr lang="en-US"/>
        </a:p>
      </dgm:t>
    </dgm:pt>
    <dgm:pt modelId="{6006D907-D380-45A3-9006-671CEDFA3DE3}">
      <dgm:prSet phldrT="[Text]" custT="1"/>
      <dgm:spPr/>
      <dgm:t>
        <a:bodyPr/>
        <a:lstStyle/>
        <a:p>
          <a:pPr marL="57150" lvl="1" indent="-57150" algn="l" defTabSz="400050">
            <a:lnSpc>
              <a:spcPct val="90000"/>
            </a:lnSpc>
            <a:spcBef>
              <a:spcPct val="0"/>
            </a:spcBef>
            <a:spcAft>
              <a:spcPct val="15000"/>
            </a:spcAft>
            <a:buChar char="•"/>
          </a:pPr>
          <a:r>
            <a:rPr lang="en-US" sz="1200" b="0" i="0" kern="1200" dirty="0">
              <a:solidFill>
                <a:prstClr val="black">
                  <a:hueOff val="0"/>
                  <a:satOff val="0"/>
                  <a:lumOff val="0"/>
                  <a:alphaOff val="0"/>
                </a:prstClr>
              </a:solidFill>
              <a:latin typeface="Calibri"/>
              <a:ea typeface="+mn-ea"/>
              <a:cs typeface="+mn-cs"/>
            </a:rPr>
            <a:t>The data contains information about past loan applicants and whether they ‘defaulted’ or not. </a:t>
          </a:r>
        </a:p>
      </dgm:t>
    </dgm:pt>
    <dgm:pt modelId="{5C078A86-B59E-408A-96B1-191828DEDC8F}" type="parTrans" cxnId="{9E382D60-002E-44EC-8EB3-C548CEDEFDE4}">
      <dgm:prSet/>
      <dgm:spPr/>
      <dgm:t>
        <a:bodyPr/>
        <a:lstStyle/>
        <a:p>
          <a:endParaRPr lang="en-US"/>
        </a:p>
      </dgm:t>
    </dgm:pt>
    <dgm:pt modelId="{60453F53-9520-4146-8987-A23EED8E769F}" type="sibTrans" cxnId="{9E382D60-002E-44EC-8EB3-C548CEDEFDE4}">
      <dgm:prSet/>
      <dgm:spPr/>
      <dgm:t>
        <a:bodyPr/>
        <a:lstStyle/>
        <a:p>
          <a:endParaRPr lang="en-US"/>
        </a:p>
      </dgm:t>
    </dgm:pt>
    <dgm:pt modelId="{B5FF1321-48DB-4193-8667-E93C09DE85AE}">
      <dgm:prSet phldrT="[Text]" custT="1"/>
      <dgm:spPr/>
      <dgm:t>
        <a:bodyPr/>
        <a:lstStyle/>
        <a:p>
          <a:pPr marL="57150" lvl="1" indent="-57150" algn="l" defTabSz="400050">
            <a:lnSpc>
              <a:spcPct val="90000"/>
            </a:lnSpc>
            <a:spcBef>
              <a:spcPct val="0"/>
            </a:spcBef>
            <a:spcAft>
              <a:spcPct val="15000"/>
            </a:spcAft>
            <a:buChar char="•"/>
          </a:pPr>
          <a:r>
            <a:rPr lang="en-IN" sz="1200" b="0" i="0" kern="1200" dirty="0">
              <a:solidFill>
                <a:prstClr val="black">
                  <a:hueOff val="0"/>
                  <a:satOff val="0"/>
                  <a:lumOff val="0"/>
                  <a:alphaOff val="0"/>
                </a:prstClr>
              </a:solidFill>
              <a:latin typeface="Calibri"/>
              <a:ea typeface="+mn-ea"/>
              <a:cs typeface="+mn-cs"/>
            </a:rPr>
            <a:t> The dataset contains information starting from 2007 to 2011</a:t>
          </a:r>
          <a:endParaRPr lang="en-US" sz="1200" b="0" i="0" kern="1200" dirty="0">
            <a:solidFill>
              <a:prstClr val="black">
                <a:hueOff val="0"/>
                <a:satOff val="0"/>
                <a:lumOff val="0"/>
                <a:alphaOff val="0"/>
              </a:prstClr>
            </a:solidFill>
            <a:latin typeface="Calibri"/>
            <a:ea typeface="+mn-ea"/>
            <a:cs typeface="+mn-cs"/>
          </a:endParaRPr>
        </a:p>
      </dgm:t>
    </dgm:pt>
    <dgm:pt modelId="{22BC717B-B80C-4E30-9067-97EC08224312}" type="parTrans" cxnId="{59FE491B-795C-49F5-B914-AC411B0769E5}">
      <dgm:prSet/>
      <dgm:spPr/>
      <dgm:t>
        <a:bodyPr/>
        <a:lstStyle/>
        <a:p>
          <a:endParaRPr lang="en-US"/>
        </a:p>
      </dgm:t>
    </dgm:pt>
    <dgm:pt modelId="{D679EAF2-4C91-4C57-BD2E-6417A2656645}" type="sibTrans" cxnId="{59FE491B-795C-49F5-B914-AC411B0769E5}">
      <dgm:prSet/>
      <dgm:spPr/>
      <dgm:t>
        <a:bodyPr/>
        <a:lstStyle/>
        <a:p>
          <a:endParaRPr lang="en-US"/>
        </a:p>
      </dgm:t>
    </dgm:pt>
    <dgm:pt modelId="{C3EAC8B0-4F63-458B-A9FA-857DABB02655}">
      <dgm:prSet phldrT="[Text]" custT="1"/>
      <dgm:spPr/>
      <dgm:t>
        <a:bodyPr/>
        <a:lstStyle/>
        <a:p>
          <a:r>
            <a:rPr lang="en-IN" sz="1800" dirty="0"/>
            <a:t>Objective</a:t>
          </a:r>
          <a:endParaRPr lang="en-US" sz="1800" dirty="0"/>
        </a:p>
      </dgm:t>
    </dgm:pt>
    <dgm:pt modelId="{A3B640AF-13D8-441F-9C43-73D0160AB1EC}" type="parTrans" cxnId="{74EDAB5D-F0A4-404E-920D-278A67831749}">
      <dgm:prSet/>
      <dgm:spPr/>
      <dgm:t>
        <a:bodyPr/>
        <a:lstStyle/>
        <a:p>
          <a:endParaRPr lang="en-US"/>
        </a:p>
      </dgm:t>
    </dgm:pt>
    <dgm:pt modelId="{D236C20E-2594-4145-BE1A-0CE15A520C74}" type="sibTrans" cxnId="{74EDAB5D-F0A4-404E-920D-278A67831749}">
      <dgm:prSet/>
      <dgm:spPr/>
      <dgm:t>
        <a:bodyPr/>
        <a:lstStyle/>
        <a:p>
          <a:endParaRPr lang="en-US"/>
        </a:p>
      </dgm:t>
    </dgm:pt>
    <dgm:pt modelId="{FCA8B32C-388A-48E1-898A-4A123278E0B3}">
      <dgm:prSet phldrT="[Text]" custT="1"/>
      <dgm:spPr/>
      <dgm:t>
        <a:bodyPr/>
        <a:lstStyle/>
        <a:p>
          <a:r>
            <a:rPr lang="en-US" sz="1200" b="0" i="0" kern="1200" dirty="0"/>
            <a:t>The aim is to identify patterns </a:t>
          </a:r>
          <a:r>
            <a:rPr lang="en-US" sz="1200" b="0" i="0" kern="1200" dirty="0">
              <a:solidFill>
                <a:prstClr val="black">
                  <a:hueOff val="0"/>
                  <a:satOff val="0"/>
                  <a:lumOff val="0"/>
                  <a:alphaOff val="0"/>
                </a:prstClr>
              </a:solidFill>
              <a:latin typeface="Calibri"/>
              <a:ea typeface="+mn-ea"/>
              <a:cs typeface="+mn-cs"/>
            </a:rPr>
            <a:t>which</a:t>
          </a:r>
          <a:r>
            <a:rPr lang="en-US" sz="1200" b="0" i="0" kern="1200" dirty="0"/>
            <a:t> indicate if a person is likely to default, which may be used for taking actions such as denying the loan, reducing the amount of loan, lending (to risky applicants) at a higher interest rate, etc.</a:t>
          </a:r>
          <a:endParaRPr lang="en-US" sz="1200" kern="1200" dirty="0"/>
        </a:p>
      </dgm:t>
    </dgm:pt>
    <dgm:pt modelId="{0742921B-831B-4612-8711-647ABEAB8FB6}" type="parTrans" cxnId="{5EA7D3A6-A9AA-43F2-9425-3C379F401656}">
      <dgm:prSet/>
      <dgm:spPr/>
      <dgm:t>
        <a:bodyPr/>
        <a:lstStyle/>
        <a:p>
          <a:endParaRPr lang="en-US"/>
        </a:p>
      </dgm:t>
    </dgm:pt>
    <dgm:pt modelId="{FF60EB88-E2E1-44A4-A07A-01C89CF44DC3}" type="sibTrans" cxnId="{5EA7D3A6-A9AA-43F2-9425-3C379F401656}">
      <dgm:prSet/>
      <dgm:spPr/>
      <dgm:t>
        <a:bodyPr/>
        <a:lstStyle/>
        <a:p>
          <a:endParaRPr lang="en-US"/>
        </a:p>
      </dgm:t>
    </dgm:pt>
    <dgm:pt modelId="{08D9A91E-F556-4B66-B3B7-321182DDB498}">
      <dgm:prSet phldrT="[Text]" custT="1"/>
      <dgm:spPr/>
      <dgm:t>
        <a:bodyPr/>
        <a:lstStyle/>
        <a:p>
          <a:r>
            <a:rPr lang="en-IN" sz="1800" dirty="0"/>
            <a:t>Analysis</a:t>
          </a:r>
          <a:endParaRPr lang="en-US" sz="1800" dirty="0"/>
        </a:p>
      </dgm:t>
    </dgm:pt>
    <dgm:pt modelId="{0898D918-0DF1-40AD-B372-BDF6E84881ED}" type="parTrans" cxnId="{BD71618B-23F9-47D0-9CD4-635956965958}">
      <dgm:prSet/>
      <dgm:spPr/>
      <dgm:t>
        <a:bodyPr/>
        <a:lstStyle/>
        <a:p>
          <a:endParaRPr lang="en-US"/>
        </a:p>
      </dgm:t>
    </dgm:pt>
    <dgm:pt modelId="{375CCC7E-B128-4B38-892F-9BF70FD122DB}" type="sibTrans" cxnId="{BD71618B-23F9-47D0-9CD4-635956965958}">
      <dgm:prSet/>
      <dgm:spPr/>
      <dgm:t>
        <a:bodyPr/>
        <a:lstStyle/>
        <a:p>
          <a:endParaRPr lang="en-US"/>
        </a:p>
      </dgm:t>
    </dgm:pt>
    <dgm:pt modelId="{48BD45CF-3679-405C-96DB-504EE23284B6}">
      <dgm:prSet phldrT="[Text]" custT="1"/>
      <dgm:spPr/>
      <dgm:t>
        <a:bodyPr/>
        <a:lstStyle/>
        <a:p>
          <a:r>
            <a:rPr lang="en-IN" sz="1200" dirty="0"/>
            <a:t>Data Cleaning – Removing Columns with 100% null values, presence of extreme values, reclassifying existing column types</a:t>
          </a:r>
          <a:endParaRPr lang="en-US" sz="1200" dirty="0"/>
        </a:p>
      </dgm:t>
    </dgm:pt>
    <dgm:pt modelId="{01FB88C6-604D-4B0E-A123-A1E882371919}" type="parTrans" cxnId="{399D1015-7B24-40CB-AED0-1A4BFEA643C5}">
      <dgm:prSet/>
      <dgm:spPr/>
      <dgm:t>
        <a:bodyPr/>
        <a:lstStyle/>
        <a:p>
          <a:endParaRPr lang="en-US"/>
        </a:p>
      </dgm:t>
    </dgm:pt>
    <dgm:pt modelId="{C8075E1B-BFE6-4F2F-A546-BFC60A01857E}" type="sibTrans" cxnId="{399D1015-7B24-40CB-AED0-1A4BFEA643C5}">
      <dgm:prSet/>
      <dgm:spPr/>
      <dgm:t>
        <a:bodyPr/>
        <a:lstStyle/>
        <a:p>
          <a:endParaRPr lang="en-US"/>
        </a:p>
      </dgm:t>
    </dgm:pt>
    <dgm:pt modelId="{3DF0B266-C2E5-47D5-9935-B87B532F0EB0}">
      <dgm:prSet phldrT="[Text]" custT="1"/>
      <dgm:spPr/>
      <dgm:t>
        <a:bodyPr/>
        <a:lstStyle/>
        <a:p>
          <a:r>
            <a:rPr lang="en-IN" sz="1200" dirty="0" err="1"/>
            <a:t>Univariate</a:t>
          </a:r>
          <a:r>
            <a:rPr lang="en-IN" sz="1200" dirty="0"/>
            <a:t>, Bi-</a:t>
          </a:r>
          <a:r>
            <a:rPr lang="en-IN" sz="1200" dirty="0" err="1"/>
            <a:t>variate</a:t>
          </a:r>
          <a:r>
            <a:rPr lang="en-IN" sz="1200" dirty="0"/>
            <a:t> analysis</a:t>
          </a:r>
          <a:endParaRPr lang="en-US" sz="1200" dirty="0"/>
        </a:p>
      </dgm:t>
    </dgm:pt>
    <dgm:pt modelId="{47ED9FFA-19E8-43CC-919B-E3FC342A7ABD}" type="parTrans" cxnId="{69C1E7B8-28A3-4BAA-893D-2C1E41355D31}">
      <dgm:prSet/>
      <dgm:spPr/>
      <dgm:t>
        <a:bodyPr/>
        <a:lstStyle/>
        <a:p>
          <a:endParaRPr lang="en-US"/>
        </a:p>
      </dgm:t>
    </dgm:pt>
    <dgm:pt modelId="{F931E94D-3DB0-4CBB-8BC0-951BCA05146B}" type="sibTrans" cxnId="{69C1E7B8-28A3-4BAA-893D-2C1E41355D31}">
      <dgm:prSet/>
      <dgm:spPr/>
      <dgm:t>
        <a:bodyPr/>
        <a:lstStyle/>
        <a:p>
          <a:endParaRPr lang="en-US"/>
        </a:p>
      </dgm:t>
    </dgm:pt>
    <dgm:pt modelId="{BDCB3B4B-6F3F-42E7-87C0-79DE777AC5FE}">
      <dgm:prSet phldrT="[Text]" custT="1"/>
      <dgm:spPr/>
      <dgm:t>
        <a:bodyPr/>
        <a:lstStyle/>
        <a:p>
          <a:r>
            <a:rPr lang="en-IN" sz="1800" dirty="0"/>
            <a:t>Key Observations</a:t>
          </a:r>
          <a:endParaRPr lang="en-US" sz="1800" dirty="0"/>
        </a:p>
      </dgm:t>
    </dgm:pt>
    <dgm:pt modelId="{6DED804C-EDCC-4CEF-B05D-5F26A4D91236}" type="parTrans" cxnId="{1AEB91CC-0507-4BB8-A002-04F654EE4D12}">
      <dgm:prSet/>
      <dgm:spPr/>
      <dgm:t>
        <a:bodyPr/>
        <a:lstStyle/>
        <a:p>
          <a:endParaRPr lang="en-US"/>
        </a:p>
      </dgm:t>
    </dgm:pt>
    <dgm:pt modelId="{E2B15D59-29D0-4FB9-996D-7CAA98F5A396}" type="sibTrans" cxnId="{1AEB91CC-0507-4BB8-A002-04F654EE4D12}">
      <dgm:prSet/>
      <dgm:spPr/>
      <dgm:t>
        <a:bodyPr/>
        <a:lstStyle/>
        <a:p>
          <a:endParaRPr lang="en-US"/>
        </a:p>
      </dgm:t>
    </dgm:pt>
    <dgm:pt modelId="{CE2A23A6-2F13-4B47-901D-C399C2661157}">
      <dgm:prSet phldrT="[Text]" custT="1"/>
      <dgm:spPr/>
      <dgm:t>
        <a:bodyPr/>
        <a:lstStyle/>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Number of loans issued increased steadily by every year with a slight decrease in 2008.</a:t>
          </a:r>
        </a:p>
      </dgm:t>
    </dgm:pt>
    <dgm:pt modelId="{487B90C1-F99E-47A4-8F11-DB61F08C8B01}" type="parTrans" cxnId="{FDAF1F18-8A88-47B3-BF43-9A116D7599F6}">
      <dgm:prSet/>
      <dgm:spPr/>
      <dgm:t>
        <a:bodyPr/>
        <a:lstStyle/>
        <a:p>
          <a:endParaRPr lang="en-IN"/>
        </a:p>
      </dgm:t>
    </dgm:pt>
    <dgm:pt modelId="{E780B027-E50E-4555-B592-96D1091B43F8}" type="sibTrans" cxnId="{FDAF1F18-8A88-47B3-BF43-9A116D7599F6}">
      <dgm:prSet/>
      <dgm:spPr/>
      <dgm:t>
        <a:bodyPr/>
        <a:lstStyle/>
        <a:p>
          <a:endParaRPr lang="en-IN"/>
        </a:p>
      </dgm:t>
    </dgm:pt>
    <dgm:pt modelId="{557ABBB9-2B10-4B29-936B-3D25681FDF9A}">
      <dgm:prSet phldrT="[Text]" custT="1"/>
      <dgm:spPr/>
      <dgm:t>
        <a:bodyPr/>
        <a:lstStyle/>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Of settled loans, 83% were Fully Paid and 14% were Charged Off.</a:t>
          </a:r>
        </a:p>
      </dgm:t>
    </dgm:pt>
    <dgm:pt modelId="{3F73A286-3423-49EB-B39A-404E6C1B7762}" type="parTrans" cxnId="{CBBA8C29-2F97-462C-8733-3D1CF9EF9B18}">
      <dgm:prSet/>
      <dgm:spPr/>
      <dgm:t>
        <a:bodyPr/>
        <a:lstStyle/>
        <a:p>
          <a:endParaRPr lang="en-IN"/>
        </a:p>
      </dgm:t>
    </dgm:pt>
    <dgm:pt modelId="{4DA45733-CCA9-4148-BBC3-5596886A463D}" type="sibTrans" cxnId="{CBBA8C29-2F97-462C-8733-3D1CF9EF9B18}">
      <dgm:prSet/>
      <dgm:spPr/>
      <dgm:t>
        <a:bodyPr/>
        <a:lstStyle/>
        <a:p>
          <a:endParaRPr lang="en-IN"/>
        </a:p>
      </dgm:t>
    </dgm:pt>
    <dgm:pt modelId="{A3F80260-F9C9-4ACB-8A7F-AEBD96391132}">
      <dgm:prSet phldrT="[Text]" custT="1"/>
      <dgm:spPr/>
      <dgm:t>
        <a:bodyPr/>
        <a:lstStyle/>
        <a:p>
          <a:pPr marL="114300" lvl="1" indent="-114300" algn="l" defTabSz="533400">
            <a:lnSpc>
              <a:spcPct val="90000"/>
            </a:lnSpc>
            <a:spcBef>
              <a:spcPct val="0"/>
            </a:spcBef>
            <a:spcAft>
              <a:spcPct val="15000"/>
            </a:spcAft>
            <a:buFont typeface="+mj-lt"/>
            <a:buChar char="•"/>
          </a:pPr>
          <a:r>
            <a:rPr lang="en-IN" sz="1200" kern="1200" dirty="0">
              <a:solidFill>
                <a:prstClr val="black">
                  <a:hueOff val="0"/>
                  <a:satOff val="0"/>
                  <a:lumOff val="0"/>
                  <a:alphaOff val="0"/>
                </a:prstClr>
              </a:solidFill>
              <a:latin typeface="Calibri"/>
              <a:ea typeface="+mn-ea"/>
              <a:cs typeface="+mn-cs"/>
            </a:rPr>
            <a:t>Income, Grade are key driving factors to identify charge-off accounts</a:t>
          </a:r>
          <a:endParaRPr lang="en-US" sz="1200" kern="1200" dirty="0">
            <a:solidFill>
              <a:prstClr val="black">
                <a:hueOff val="0"/>
                <a:satOff val="0"/>
                <a:lumOff val="0"/>
                <a:alphaOff val="0"/>
              </a:prstClr>
            </a:solidFill>
            <a:latin typeface="Calibri"/>
            <a:ea typeface="+mn-ea"/>
            <a:cs typeface="+mn-cs"/>
          </a:endParaRPr>
        </a:p>
      </dgm:t>
    </dgm:pt>
    <dgm:pt modelId="{D7A263FF-9A90-471F-A1A1-E99F0FAD4C0E}" type="parTrans" cxnId="{DAB64C34-0220-4918-8E4D-24B5386297F6}">
      <dgm:prSet/>
      <dgm:spPr/>
      <dgm:t>
        <a:bodyPr/>
        <a:lstStyle/>
        <a:p>
          <a:endParaRPr lang="en-IN"/>
        </a:p>
      </dgm:t>
    </dgm:pt>
    <dgm:pt modelId="{9E7F9D93-24F1-4AC6-9BEC-5D443B17CCD9}" type="sibTrans" cxnId="{DAB64C34-0220-4918-8E4D-24B5386297F6}">
      <dgm:prSet/>
      <dgm:spPr/>
      <dgm:t>
        <a:bodyPr/>
        <a:lstStyle/>
        <a:p>
          <a:endParaRPr lang="en-IN"/>
        </a:p>
      </dgm:t>
    </dgm:pt>
    <dgm:pt modelId="{34CC684F-DDCB-4F19-BD3B-6F6667BC5190}">
      <dgm:prSet phldrT="[Text]" custT="1"/>
      <dgm:spPr/>
      <dgm:t>
        <a:bodyPr/>
        <a:lstStyle/>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Majority of loans were from A, B, and C grade.</a:t>
          </a:r>
        </a:p>
      </dgm:t>
    </dgm:pt>
    <dgm:pt modelId="{74F11255-0EC5-4DFF-A1EF-8B1CC4C04BB0}" type="parTrans" cxnId="{F399392E-AEF6-4A04-A84C-A41ECD1FFECC}">
      <dgm:prSet/>
      <dgm:spPr/>
      <dgm:t>
        <a:bodyPr/>
        <a:lstStyle/>
        <a:p>
          <a:endParaRPr lang="en-IN"/>
        </a:p>
      </dgm:t>
    </dgm:pt>
    <dgm:pt modelId="{88E63FC9-189A-4810-AD34-8C3745ADA23B}" type="sibTrans" cxnId="{F399392E-AEF6-4A04-A84C-A41ECD1FFECC}">
      <dgm:prSet/>
      <dgm:spPr/>
      <dgm:t>
        <a:bodyPr/>
        <a:lstStyle/>
        <a:p>
          <a:endParaRPr lang="en-IN"/>
        </a:p>
      </dgm:t>
    </dgm:pt>
    <dgm:pt modelId="{6E706E43-BBE0-4942-8BBF-F5B664FAAF7A}">
      <dgm:prSet custT="1"/>
      <dgm:spPr/>
      <dgm:t>
        <a:bodyPr/>
        <a:lstStyle/>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There is an inverse relationship between interest rate and loan grade - lower grades(E,F,G) have higher interest rate.</a:t>
          </a:r>
        </a:p>
      </dgm:t>
    </dgm:pt>
    <dgm:pt modelId="{9B077F63-44D6-4E50-8092-0BE9CF6C05FD}" type="parTrans" cxnId="{525EDDA3-59DC-411F-8820-8093715DF15C}">
      <dgm:prSet/>
      <dgm:spPr/>
      <dgm:t>
        <a:bodyPr/>
        <a:lstStyle/>
        <a:p>
          <a:endParaRPr lang="en-IN"/>
        </a:p>
      </dgm:t>
    </dgm:pt>
    <dgm:pt modelId="{92C42268-4194-4ABE-8DBA-35BF23CD78D0}" type="sibTrans" cxnId="{525EDDA3-59DC-411F-8820-8093715DF15C}">
      <dgm:prSet/>
      <dgm:spPr/>
      <dgm:t>
        <a:bodyPr/>
        <a:lstStyle/>
        <a:p>
          <a:endParaRPr lang="en-IN"/>
        </a:p>
      </dgm:t>
    </dgm:pt>
    <dgm:pt modelId="{2D1234D0-64C5-49BF-AA82-84C96307F456}" type="pres">
      <dgm:prSet presAssocID="{40E088CB-8240-4412-BEF2-FCA01595080F}" presName="Name0" presStyleCnt="0">
        <dgm:presLayoutVars>
          <dgm:dir/>
          <dgm:animLvl val="lvl"/>
          <dgm:resizeHandles val="exact"/>
        </dgm:presLayoutVars>
      </dgm:prSet>
      <dgm:spPr/>
    </dgm:pt>
    <dgm:pt modelId="{4C5B8586-24F9-4935-BD82-3A65A3F121CC}" type="pres">
      <dgm:prSet presAssocID="{935610D1-5509-4741-A37B-A18D90169AAD}" presName="linNode" presStyleCnt="0"/>
      <dgm:spPr/>
    </dgm:pt>
    <dgm:pt modelId="{7EAE5200-95CA-4E8E-93D3-F64FB94F5FB9}" type="pres">
      <dgm:prSet presAssocID="{935610D1-5509-4741-A37B-A18D90169AAD}" presName="parentText" presStyleLbl="node1" presStyleIdx="0" presStyleCnt="4" custScaleX="77818">
        <dgm:presLayoutVars>
          <dgm:chMax val="1"/>
          <dgm:bulletEnabled val="1"/>
        </dgm:presLayoutVars>
      </dgm:prSet>
      <dgm:spPr/>
    </dgm:pt>
    <dgm:pt modelId="{DB563490-8590-49BA-A0E1-28CC0B951397}" type="pres">
      <dgm:prSet presAssocID="{935610D1-5509-4741-A37B-A18D90169AAD}" presName="descendantText" presStyleLbl="alignAccFollowNode1" presStyleIdx="0" presStyleCnt="4" custScaleX="119313">
        <dgm:presLayoutVars>
          <dgm:bulletEnabled val="1"/>
        </dgm:presLayoutVars>
      </dgm:prSet>
      <dgm:spPr/>
    </dgm:pt>
    <dgm:pt modelId="{F05A9A57-3453-42DF-ADE2-53C16EFAFF6F}" type="pres">
      <dgm:prSet presAssocID="{4421B7D7-B6B9-4FEB-B17F-73752D0E251D}" presName="sp" presStyleCnt="0"/>
      <dgm:spPr/>
    </dgm:pt>
    <dgm:pt modelId="{F0B00654-67FE-4D55-BB9C-9352438D5400}" type="pres">
      <dgm:prSet presAssocID="{C3EAC8B0-4F63-458B-A9FA-857DABB02655}" presName="linNode" presStyleCnt="0"/>
      <dgm:spPr/>
    </dgm:pt>
    <dgm:pt modelId="{6C9910E4-77DB-45C9-BF4C-309AFEF4758B}" type="pres">
      <dgm:prSet presAssocID="{C3EAC8B0-4F63-458B-A9FA-857DABB02655}" presName="parentText" presStyleLbl="node1" presStyleIdx="1" presStyleCnt="4" custScaleX="77818">
        <dgm:presLayoutVars>
          <dgm:chMax val="1"/>
          <dgm:bulletEnabled val="1"/>
        </dgm:presLayoutVars>
      </dgm:prSet>
      <dgm:spPr/>
    </dgm:pt>
    <dgm:pt modelId="{EECEF37C-5015-4EE5-82B7-37E6D562B082}" type="pres">
      <dgm:prSet presAssocID="{C3EAC8B0-4F63-458B-A9FA-857DABB02655}" presName="descendantText" presStyleLbl="alignAccFollowNode1" presStyleIdx="1" presStyleCnt="4" custScaleX="119313">
        <dgm:presLayoutVars>
          <dgm:bulletEnabled val="1"/>
        </dgm:presLayoutVars>
      </dgm:prSet>
      <dgm:spPr/>
    </dgm:pt>
    <dgm:pt modelId="{59F30644-DB26-4F92-8E28-B44534536858}" type="pres">
      <dgm:prSet presAssocID="{D236C20E-2594-4145-BE1A-0CE15A520C74}" presName="sp" presStyleCnt="0"/>
      <dgm:spPr/>
    </dgm:pt>
    <dgm:pt modelId="{2F32747F-086B-4933-8A8E-34FA0B0A772B}" type="pres">
      <dgm:prSet presAssocID="{08D9A91E-F556-4B66-B3B7-321182DDB498}" presName="linNode" presStyleCnt="0"/>
      <dgm:spPr/>
    </dgm:pt>
    <dgm:pt modelId="{F0ABD7DD-4C98-40EA-B1EA-8E129BE0DBA3}" type="pres">
      <dgm:prSet presAssocID="{08D9A91E-F556-4B66-B3B7-321182DDB498}" presName="parentText" presStyleLbl="node1" presStyleIdx="2" presStyleCnt="4" custScaleX="77818">
        <dgm:presLayoutVars>
          <dgm:chMax val="1"/>
          <dgm:bulletEnabled val="1"/>
        </dgm:presLayoutVars>
      </dgm:prSet>
      <dgm:spPr/>
    </dgm:pt>
    <dgm:pt modelId="{AFA59488-C13F-42A3-88D6-501481BBB98C}" type="pres">
      <dgm:prSet presAssocID="{08D9A91E-F556-4B66-B3B7-321182DDB498}" presName="descendantText" presStyleLbl="alignAccFollowNode1" presStyleIdx="2" presStyleCnt="4" custScaleX="119313" custLinFactNeighborX="12" custLinFactNeighborY="-7608">
        <dgm:presLayoutVars>
          <dgm:bulletEnabled val="1"/>
        </dgm:presLayoutVars>
      </dgm:prSet>
      <dgm:spPr/>
    </dgm:pt>
    <dgm:pt modelId="{6F64D30B-4B3F-4FE3-99D6-14A6B08354DE}" type="pres">
      <dgm:prSet presAssocID="{375CCC7E-B128-4B38-892F-9BF70FD122DB}" presName="sp" presStyleCnt="0"/>
      <dgm:spPr/>
    </dgm:pt>
    <dgm:pt modelId="{374C3966-F43B-49CA-B3D1-EB02F29EB522}" type="pres">
      <dgm:prSet presAssocID="{BDCB3B4B-6F3F-42E7-87C0-79DE777AC5FE}" presName="linNode" presStyleCnt="0"/>
      <dgm:spPr/>
    </dgm:pt>
    <dgm:pt modelId="{CDAFCEA8-B436-4238-B2FB-592266A66027}" type="pres">
      <dgm:prSet presAssocID="{BDCB3B4B-6F3F-42E7-87C0-79DE777AC5FE}" presName="parentText" presStyleLbl="node1" presStyleIdx="3" presStyleCnt="4" custScaleX="76926" custScaleY="107423">
        <dgm:presLayoutVars>
          <dgm:chMax val="1"/>
          <dgm:bulletEnabled val="1"/>
        </dgm:presLayoutVars>
      </dgm:prSet>
      <dgm:spPr/>
    </dgm:pt>
    <dgm:pt modelId="{375C80EC-B4A2-441F-AA67-A232D17F4EB5}" type="pres">
      <dgm:prSet presAssocID="{BDCB3B4B-6F3F-42E7-87C0-79DE777AC5FE}" presName="descendantText" presStyleLbl="alignAccFollowNode1" presStyleIdx="3" presStyleCnt="4" custScaleX="121486" custScaleY="131513">
        <dgm:presLayoutVars>
          <dgm:bulletEnabled val="1"/>
        </dgm:presLayoutVars>
      </dgm:prSet>
      <dgm:spPr/>
    </dgm:pt>
  </dgm:ptLst>
  <dgm:cxnLst>
    <dgm:cxn modelId="{399D1015-7B24-40CB-AED0-1A4BFEA643C5}" srcId="{08D9A91E-F556-4B66-B3B7-321182DDB498}" destId="{48BD45CF-3679-405C-96DB-504EE23284B6}" srcOrd="0" destOrd="0" parTransId="{01FB88C6-604D-4B0E-A123-A1E882371919}" sibTransId="{C8075E1B-BFE6-4F2F-A546-BFC60A01857E}"/>
    <dgm:cxn modelId="{9A7FF716-341A-4504-9017-E2C6C840D507}" type="presOf" srcId="{34CC684F-DDCB-4F19-BD3B-6F6667BC5190}" destId="{375C80EC-B4A2-441F-AA67-A232D17F4EB5}" srcOrd="0" destOrd="3" presId="urn:microsoft.com/office/officeart/2005/8/layout/vList5"/>
    <dgm:cxn modelId="{79539217-CA3A-4513-A549-E09788B026D1}" type="presOf" srcId="{3DF0B266-C2E5-47D5-9935-B87B532F0EB0}" destId="{AFA59488-C13F-42A3-88D6-501481BBB98C}" srcOrd="0" destOrd="1" presId="urn:microsoft.com/office/officeart/2005/8/layout/vList5"/>
    <dgm:cxn modelId="{FDAF1F18-8A88-47B3-BF43-9A116D7599F6}" srcId="{BDCB3B4B-6F3F-42E7-87C0-79DE777AC5FE}" destId="{CE2A23A6-2F13-4B47-901D-C399C2661157}" srcOrd="0" destOrd="0" parTransId="{487B90C1-F99E-47A4-8F11-DB61F08C8B01}" sibTransId="{E780B027-E50E-4555-B592-96D1091B43F8}"/>
    <dgm:cxn modelId="{59FE491B-795C-49F5-B914-AC411B0769E5}" srcId="{935610D1-5509-4741-A37B-A18D90169AAD}" destId="{B5FF1321-48DB-4193-8667-E93C09DE85AE}" srcOrd="1" destOrd="0" parTransId="{22BC717B-B80C-4E30-9067-97EC08224312}" sibTransId="{D679EAF2-4C91-4C57-BD2E-6417A2656645}"/>
    <dgm:cxn modelId="{EA7EC825-28C4-4DEA-8E24-97550DC5C5CA}" type="presOf" srcId="{40E088CB-8240-4412-BEF2-FCA01595080F}" destId="{2D1234D0-64C5-49BF-AA82-84C96307F456}" srcOrd="0" destOrd="0" presId="urn:microsoft.com/office/officeart/2005/8/layout/vList5"/>
    <dgm:cxn modelId="{CBBA8C29-2F97-462C-8733-3D1CF9EF9B18}" srcId="{BDCB3B4B-6F3F-42E7-87C0-79DE777AC5FE}" destId="{557ABBB9-2B10-4B29-936B-3D25681FDF9A}" srcOrd="1" destOrd="0" parTransId="{3F73A286-3423-49EB-B39A-404E6C1B7762}" sibTransId="{4DA45733-CCA9-4148-BBC3-5596886A463D}"/>
    <dgm:cxn modelId="{F399392E-AEF6-4A04-A84C-A41ECD1FFECC}" srcId="{BDCB3B4B-6F3F-42E7-87C0-79DE777AC5FE}" destId="{34CC684F-DDCB-4F19-BD3B-6F6667BC5190}" srcOrd="3" destOrd="0" parTransId="{74F11255-0EC5-4DFF-A1EF-8B1CC4C04BB0}" sibTransId="{88E63FC9-189A-4810-AD34-8C3745ADA23B}"/>
    <dgm:cxn modelId="{DAB64C34-0220-4918-8E4D-24B5386297F6}" srcId="{BDCB3B4B-6F3F-42E7-87C0-79DE777AC5FE}" destId="{A3F80260-F9C9-4ACB-8A7F-AEBD96391132}" srcOrd="2" destOrd="0" parTransId="{D7A263FF-9A90-471F-A1A1-E99F0FAD4C0E}" sibTransId="{9E7F9D93-24F1-4AC6-9BEC-5D443B17CCD9}"/>
    <dgm:cxn modelId="{74EDAB5D-F0A4-404E-920D-278A67831749}" srcId="{40E088CB-8240-4412-BEF2-FCA01595080F}" destId="{C3EAC8B0-4F63-458B-A9FA-857DABB02655}" srcOrd="1" destOrd="0" parTransId="{A3B640AF-13D8-441F-9C43-73D0160AB1EC}" sibTransId="{D236C20E-2594-4145-BE1A-0CE15A520C74}"/>
    <dgm:cxn modelId="{9E382D60-002E-44EC-8EB3-C548CEDEFDE4}" srcId="{935610D1-5509-4741-A37B-A18D90169AAD}" destId="{6006D907-D380-45A3-9006-671CEDFA3DE3}" srcOrd="0" destOrd="0" parTransId="{5C078A86-B59E-408A-96B1-191828DEDC8F}" sibTransId="{60453F53-9520-4146-8987-A23EED8E769F}"/>
    <dgm:cxn modelId="{CBF69C61-61F9-4079-94C4-0F37E55954E1}" type="presOf" srcId="{48BD45CF-3679-405C-96DB-504EE23284B6}" destId="{AFA59488-C13F-42A3-88D6-501481BBB98C}" srcOrd="0" destOrd="0" presId="urn:microsoft.com/office/officeart/2005/8/layout/vList5"/>
    <dgm:cxn modelId="{CDED3E70-CF8C-4D15-A698-E6B9C743A26D}" type="presOf" srcId="{08D9A91E-F556-4B66-B3B7-321182DDB498}" destId="{F0ABD7DD-4C98-40EA-B1EA-8E129BE0DBA3}" srcOrd="0" destOrd="0" presId="urn:microsoft.com/office/officeart/2005/8/layout/vList5"/>
    <dgm:cxn modelId="{266BFB58-2500-4E17-B226-090F49D690AF}" type="presOf" srcId="{C3EAC8B0-4F63-458B-A9FA-857DABB02655}" destId="{6C9910E4-77DB-45C9-BF4C-309AFEF4758B}" srcOrd="0" destOrd="0" presId="urn:microsoft.com/office/officeart/2005/8/layout/vList5"/>
    <dgm:cxn modelId="{43D5E185-CE6C-467A-96F5-32E2D4FF09F2}" type="presOf" srcId="{CE2A23A6-2F13-4B47-901D-C399C2661157}" destId="{375C80EC-B4A2-441F-AA67-A232D17F4EB5}" srcOrd="0" destOrd="0" presId="urn:microsoft.com/office/officeart/2005/8/layout/vList5"/>
    <dgm:cxn modelId="{3C8F0387-A742-4FC0-BF7E-0603D872D12D}" type="presOf" srcId="{B5FF1321-48DB-4193-8667-E93C09DE85AE}" destId="{DB563490-8590-49BA-A0E1-28CC0B951397}" srcOrd="0" destOrd="1" presId="urn:microsoft.com/office/officeart/2005/8/layout/vList5"/>
    <dgm:cxn modelId="{235B6888-676E-491E-B378-34E2FE46423B}" type="presOf" srcId="{BDCB3B4B-6F3F-42E7-87C0-79DE777AC5FE}" destId="{CDAFCEA8-B436-4238-B2FB-592266A66027}" srcOrd="0" destOrd="0" presId="urn:microsoft.com/office/officeart/2005/8/layout/vList5"/>
    <dgm:cxn modelId="{BD71618B-23F9-47D0-9CD4-635956965958}" srcId="{40E088CB-8240-4412-BEF2-FCA01595080F}" destId="{08D9A91E-F556-4B66-B3B7-321182DDB498}" srcOrd="2" destOrd="0" parTransId="{0898D918-0DF1-40AD-B372-BDF6E84881ED}" sibTransId="{375CCC7E-B128-4B38-892F-9BF70FD122DB}"/>
    <dgm:cxn modelId="{A84CF691-D6E4-4E96-A812-41F4CA73DA54}" type="presOf" srcId="{A3F80260-F9C9-4ACB-8A7F-AEBD96391132}" destId="{375C80EC-B4A2-441F-AA67-A232D17F4EB5}" srcOrd="0" destOrd="2" presId="urn:microsoft.com/office/officeart/2005/8/layout/vList5"/>
    <dgm:cxn modelId="{5C3B6B9D-9792-4CAB-A5B0-FE4627B1D0B6}" type="presOf" srcId="{6006D907-D380-45A3-9006-671CEDFA3DE3}" destId="{DB563490-8590-49BA-A0E1-28CC0B951397}" srcOrd="0" destOrd="0" presId="urn:microsoft.com/office/officeart/2005/8/layout/vList5"/>
    <dgm:cxn modelId="{525EDDA3-59DC-411F-8820-8093715DF15C}" srcId="{BDCB3B4B-6F3F-42E7-87C0-79DE777AC5FE}" destId="{6E706E43-BBE0-4942-8BBF-F5B664FAAF7A}" srcOrd="4" destOrd="0" parTransId="{9B077F63-44D6-4E50-8092-0BE9CF6C05FD}" sibTransId="{92C42268-4194-4ABE-8DBA-35BF23CD78D0}"/>
    <dgm:cxn modelId="{C75C50A5-6385-4E01-AEEC-EED42FB504F5}" type="presOf" srcId="{FCA8B32C-388A-48E1-898A-4A123278E0B3}" destId="{EECEF37C-5015-4EE5-82B7-37E6D562B082}" srcOrd="0" destOrd="0" presId="urn:microsoft.com/office/officeart/2005/8/layout/vList5"/>
    <dgm:cxn modelId="{5EA7D3A6-A9AA-43F2-9425-3C379F401656}" srcId="{C3EAC8B0-4F63-458B-A9FA-857DABB02655}" destId="{FCA8B32C-388A-48E1-898A-4A123278E0B3}" srcOrd="0" destOrd="0" parTransId="{0742921B-831B-4612-8711-647ABEAB8FB6}" sibTransId="{FF60EB88-E2E1-44A4-A07A-01C89CF44DC3}"/>
    <dgm:cxn modelId="{2E3282B2-CBF6-48B6-987D-451EC76FCFCA}" srcId="{40E088CB-8240-4412-BEF2-FCA01595080F}" destId="{935610D1-5509-4741-A37B-A18D90169AAD}" srcOrd="0" destOrd="0" parTransId="{C5921C2E-4B1B-401C-9D65-AB3E5C83170A}" sibTransId="{4421B7D7-B6B9-4FEB-B17F-73752D0E251D}"/>
    <dgm:cxn modelId="{69C1E7B8-28A3-4BAA-893D-2C1E41355D31}" srcId="{08D9A91E-F556-4B66-B3B7-321182DDB498}" destId="{3DF0B266-C2E5-47D5-9935-B87B532F0EB0}" srcOrd="1" destOrd="0" parTransId="{47ED9FFA-19E8-43CC-919B-E3FC342A7ABD}" sibTransId="{F931E94D-3DB0-4CBB-8BC0-951BCA05146B}"/>
    <dgm:cxn modelId="{1AEB91CC-0507-4BB8-A002-04F654EE4D12}" srcId="{40E088CB-8240-4412-BEF2-FCA01595080F}" destId="{BDCB3B4B-6F3F-42E7-87C0-79DE777AC5FE}" srcOrd="3" destOrd="0" parTransId="{6DED804C-EDCC-4CEF-B05D-5F26A4D91236}" sibTransId="{E2B15D59-29D0-4FB9-996D-7CAA98F5A396}"/>
    <dgm:cxn modelId="{F0DC48D6-5592-4C00-89C6-C83F993FF18E}" type="presOf" srcId="{6E706E43-BBE0-4942-8BBF-F5B664FAAF7A}" destId="{375C80EC-B4A2-441F-AA67-A232D17F4EB5}" srcOrd="0" destOrd="4" presId="urn:microsoft.com/office/officeart/2005/8/layout/vList5"/>
    <dgm:cxn modelId="{FBBB89E7-CF9C-45C3-AE94-C2D5B37BDA2F}" type="presOf" srcId="{935610D1-5509-4741-A37B-A18D90169AAD}" destId="{7EAE5200-95CA-4E8E-93D3-F64FB94F5FB9}" srcOrd="0" destOrd="0" presId="urn:microsoft.com/office/officeart/2005/8/layout/vList5"/>
    <dgm:cxn modelId="{22C277ED-535A-4A89-9BF7-37D1C83521EF}" type="presOf" srcId="{557ABBB9-2B10-4B29-936B-3D25681FDF9A}" destId="{375C80EC-B4A2-441F-AA67-A232D17F4EB5}" srcOrd="0" destOrd="1" presId="urn:microsoft.com/office/officeart/2005/8/layout/vList5"/>
    <dgm:cxn modelId="{0E2FA383-E2E3-4472-9DEF-3BEF22E0C828}" type="presParOf" srcId="{2D1234D0-64C5-49BF-AA82-84C96307F456}" destId="{4C5B8586-24F9-4935-BD82-3A65A3F121CC}" srcOrd="0" destOrd="0" presId="urn:microsoft.com/office/officeart/2005/8/layout/vList5"/>
    <dgm:cxn modelId="{BEFE003E-09F8-41EA-B91B-8E678F465DF6}" type="presParOf" srcId="{4C5B8586-24F9-4935-BD82-3A65A3F121CC}" destId="{7EAE5200-95CA-4E8E-93D3-F64FB94F5FB9}" srcOrd="0" destOrd="0" presId="urn:microsoft.com/office/officeart/2005/8/layout/vList5"/>
    <dgm:cxn modelId="{7B705537-1787-447F-8446-9DE834F20652}" type="presParOf" srcId="{4C5B8586-24F9-4935-BD82-3A65A3F121CC}" destId="{DB563490-8590-49BA-A0E1-28CC0B951397}" srcOrd="1" destOrd="0" presId="urn:microsoft.com/office/officeart/2005/8/layout/vList5"/>
    <dgm:cxn modelId="{F14E67B7-0312-4030-B7F3-B8654249DD4B}" type="presParOf" srcId="{2D1234D0-64C5-49BF-AA82-84C96307F456}" destId="{F05A9A57-3453-42DF-ADE2-53C16EFAFF6F}" srcOrd="1" destOrd="0" presId="urn:microsoft.com/office/officeart/2005/8/layout/vList5"/>
    <dgm:cxn modelId="{EA132E73-C93A-4E45-8CDA-EE40B35CEF23}" type="presParOf" srcId="{2D1234D0-64C5-49BF-AA82-84C96307F456}" destId="{F0B00654-67FE-4D55-BB9C-9352438D5400}" srcOrd="2" destOrd="0" presId="urn:microsoft.com/office/officeart/2005/8/layout/vList5"/>
    <dgm:cxn modelId="{ACA511B8-BE1D-456C-8E41-7D2B5B5F97E4}" type="presParOf" srcId="{F0B00654-67FE-4D55-BB9C-9352438D5400}" destId="{6C9910E4-77DB-45C9-BF4C-309AFEF4758B}" srcOrd="0" destOrd="0" presId="urn:microsoft.com/office/officeart/2005/8/layout/vList5"/>
    <dgm:cxn modelId="{AA1D2F81-2B63-4CF9-96A8-0C0B23234978}" type="presParOf" srcId="{F0B00654-67FE-4D55-BB9C-9352438D5400}" destId="{EECEF37C-5015-4EE5-82B7-37E6D562B082}" srcOrd="1" destOrd="0" presId="urn:microsoft.com/office/officeart/2005/8/layout/vList5"/>
    <dgm:cxn modelId="{D4B375D4-E525-486E-912D-99645082116C}" type="presParOf" srcId="{2D1234D0-64C5-49BF-AA82-84C96307F456}" destId="{59F30644-DB26-4F92-8E28-B44534536858}" srcOrd="3" destOrd="0" presId="urn:microsoft.com/office/officeart/2005/8/layout/vList5"/>
    <dgm:cxn modelId="{511F6618-AE6B-4788-8E05-DEC1E2D6C35B}" type="presParOf" srcId="{2D1234D0-64C5-49BF-AA82-84C96307F456}" destId="{2F32747F-086B-4933-8A8E-34FA0B0A772B}" srcOrd="4" destOrd="0" presId="urn:microsoft.com/office/officeart/2005/8/layout/vList5"/>
    <dgm:cxn modelId="{FFAA3288-21B3-476A-AEE7-1E12BA6C19AF}" type="presParOf" srcId="{2F32747F-086B-4933-8A8E-34FA0B0A772B}" destId="{F0ABD7DD-4C98-40EA-B1EA-8E129BE0DBA3}" srcOrd="0" destOrd="0" presId="urn:microsoft.com/office/officeart/2005/8/layout/vList5"/>
    <dgm:cxn modelId="{86A0C3DF-3CF4-451F-92B8-87DB2CB6540E}" type="presParOf" srcId="{2F32747F-086B-4933-8A8E-34FA0B0A772B}" destId="{AFA59488-C13F-42A3-88D6-501481BBB98C}" srcOrd="1" destOrd="0" presId="urn:microsoft.com/office/officeart/2005/8/layout/vList5"/>
    <dgm:cxn modelId="{518C61B0-2258-44E9-B188-940D56C98EB3}" type="presParOf" srcId="{2D1234D0-64C5-49BF-AA82-84C96307F456}" destId="{6F64D30B-4B3F-4FE3-99D6-14A6B08354DE}" srcOrd="5" destOrd="0" presId="urn:microsoft.com/office/officeart/2005/8/layout/vList5"/>
    <dgm:cxn modelId="{4C977B4A-4181-4FF5-85A3-6D40EFDF6EFA}" type="presParOf" srcId="{2D1234D0-64C5-49BF-AA82-84C96307F456}" destId="{374C3966-F43B-49CA-B3D1-EB02F29EB522}" srcOrd="6" destOrd="0" presId="urn:microsoft.com/office/officeart/2005/8/layout/vList5"/>
    <dgm:cxn modelId="{8DB95492-1EDE-439C-B4E1-D0864C7B5849}" type="presParOf" srcId="{374C3966-F43B-49CA-B3D1-EB02F29EB522}" destId="{CDAFCEA8-B436-4238-B2FB-592266A66027}" srcOrd="0" destOrd="0" presId="urn:microsoft.com/office/officeart/2005/8/layout/vList5"/>
    <dgm:cxn modelId="{C92EFF63-210B-485C-BDBA-CB2A84DF1968}" type="presParOf" srcId="{374C3966-F43B-49CA-B3D1-EB02F29EB522}" destId="{375C80EC-B4A2-441F-AA67-A232D17F4EB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63490-8590-49BA-A0E1-28CC0B951397}">
      <dsp:nvSpPr>
        <dsp:cNvPr id="0" name=""/>
        <dsp:cNvSpPr/>
      </dsp:nvSpPr>
      <dsp:spPr>
        <a:xfrm rot="5400000">
          <a:off x="4790846" y="-2473269"/>
          <a:ext cx="856573" cy="602026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1200" b="0" i="0" kern="1200" dirty="0">
              <a:solidFill>
                <a:prstClr val="black">
                  <a:hueOff val="0"/>
                  <a:satOff val="0"/>
                  <a:lumOff val="0"/>
                  <a:alphaOff val="0"/>
                </a:prstClr>
              </a:solidFill>
              <a:latin typeface="Calibri"/>
              <a:ea typeface="+mn-ea"/>
              <a:cs typeface="+mn-cs"/>
            </a:rPr>
            <a:t>The data contains information about past loan applicants and whether they ‘defaulted’ or not. </a:t>
          </a:r>
        </a:p>
        <a:p>
          <a:pPr marL="57150" lvl="1" indent="-57150" algn="l" defTabSz="400050">
            <a:lnSpc>
              <a:spcPct val="90000"/>
            </a:lnSpc>
            <a:spcBef>
              <a:spcPct val="0"/>
            </a:spcBef>
            <a:spcAft>
              <a:spcPct val="15000"/>
            </a:spcAft>
            <a:buChar char="•"/>
          </a:pPr>
          <a:r>
            <a:rPr lang="en-IN" sz="1200" b="0" i="0" kern="1200" dirty="0">
              <a:solidFill>
                <a:prstClr val="black">
                  <a:hueOff val="0"/>
                  <a:satOff val="0"/>
                  <a:lumOff val="0"/>
                  <a:alphaOff val="0"/>
                </a:prstClr>
              </a:solidFill>
              <a:latin typeface="Calibri"/>
              <a:ea typeface="+mn-ea"/>
              <a:cs typeface="+mn-cs"/>
            </a:rPr>
            <a:t> The dataset contains information starting from 2007 to 2011</a:t>
          </a:r>
          <a:endParaRPr lang="en-US" sz="1200" b="0" i="0" kern="1200" dirty="0">
            <a:solidFill>
              <a:prstClr val="black">
                <a:hueOff val="0"/>
                <a:satOff val="0"/>
                <a:lumOff val="0"/>
                <a:alphaOff val="0"/>
              </a:prstClr>
            </a:solidFill>
            <a:latin typeface="Calibri"/>
            <a:ea typeface="+mn-ea"/>
            <a:cs typeface="+mn-cs"/>
          </a:endParaRPr>
        </a:p>
      </dsp:txBody>
      <dsp:txXfrm rot="-5400000">
        <a:off x="2209001" y="150390"/>
        <a:ext cx="5978449" cy="772945"/>
      </dsp:txXfrm>
    </dsp:sp>
    <dsp:sp modelId="{7EAE5200-95CA-4E8E-93D3-F64FB94F5FB9}">
      <dsp:nvSpPr>
        <dsp:cNvPr id="0" name=""/>
        <dsp:cNvSpPr/>
      </dsp:nvSpPr>
      <dsp:spPr>
        <a:xfrm>
          <a:off x="334" y="1503"/>
          <a:ext cx="2208667" cy="10707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Data Background</a:t>
          </a:r>
          <a:endParaRPr lang="en-US" sz="1800" kern="1200" dirty="0"/>
        </a:p>
      </dsp:txBody>
      <dsp:txXfrm>
        <a:off x="52602" y="53771"/>
        <a:ext cx="2104131" cy="966181"/>
      </dsp:txXfrm>
    </dsp:sp>
    <dsp:sp modelId="{EECEF37C-5015-4EE5-82B7-37E6D562B082}">
      <dsp:nvSpPr>
        <dsp:cNvPr id="0" name=""/>
        <dsp:cNvSpPr/>
      </dsp:nvSpPr>
      <dsp:spPr>
        <a:xfrm rot="5400000">
          <a:off x="4790846" y="-1349016"/>
          <a:ext cx="856573" cy="602026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a:t>The aim is to identify patterns </a:t>
          </a:r>
          <a:r>
            <a:rPr lang="en-US" sz="1200" b="0" i="0" kern="1200" dirty="0">
              <a:solidFill>
                <a:prstClr val="black">
                  <a:hueOff val="0"/>
                  <a:satOff val="0"/>
                  <a:lumOff val="0"/>
                  <a:alphaOff val="0"/>
                </a:prstClr>
              </a:solidFill>
              <a:latin typeface="Calibri"/>
              <a:ea typeface="+mn-ea"/>
              <a:cs typeface="+mn-cs"/>
            </a:rPr>
            <a:t>which</a:t>
          </a:r>
          <a:r>
            <a:rPr lang="en-US" sz="1200" b="0" i="0" kern="1200" dirty="0"/>
            <a:t> indicate if a person is likely to default, which may be used for taking actions such as denying the loan, reducing the amount of loan, lending (to risky applicants) at a higher interest rate, etc.</a:t>
          </a:r>
          <a:endParaRPr lang="en-US" sz="1200" kern="1200" dirty="0"/>
        </a:p>
      </dsp:txBody>
      <dsp:txXfrm rot="-5400000">
        <a:off x="2209001" y="1274643"/>
        <a:ext cx="5978449" cy="772945"/>
      </dsp:txXfrm>
    </dsp:sp>
    <dsp:sp modelId="{6C9910E4-77DB-45C9-BF4C-309AFEF4758B}">
      <dsp:nvSpPr>
        <dsp:cNvPr id="0" name=""/>
        <dsp:cNvSpPr/>
      </dsp:nvSpPr>
      <dsp:spPr>
        <a:xfrm>
          <a:off x="334" y="1125756"/>
          <a:ext cx="2208667" cy="10707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Objective</a:t>
          </a:r>
          <a:endParaRPr lang="en-US" sz="1800" kern="1200" dirty="0"/>
        </a:p>
      </dsp:txBody>
      <dsp:txXfrm>
        <a:off x="52602" y="1178024"/>
        <a:ext cx="2104131" cy="966181"/>
      </dsp:txXfrm>
    </dsp:sp>
    <dsp:sp modelId="{AFA59488-C13F-42A3-88D6-501481BBB98C}">
      <dsp:nvSpPr>
        <dsp:cNvPr id="0" name=""/>
        <dsp:cNvSpPr/>
      </dsp:nvSpPr>
      <dsp:spPr>
        <a:xfrm rot="5400000">
          <a:off x="4791181" y="-289931"/>
          <a:ext cx="856573" cy="602026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Data Cleaning – Removing Columns with 100% null values, presence of extreme values, reclassifying existing column types</a:t>
          </a:r>
          <a:endParaRPr lang="en-US" sz="1200" kern="1200" dirty="0"/>
        </a:p>
        <a:p>
          <a:pPr marL="114300" lvl="1" indent="-114300" algn="l" defTabSz="533400">
            <a:lnSpc>
              <a:spcPct val="90000"/>
            </a:lnSpc>
            <a:spcBef>
              <a:spcPct val="0"/>
            </a:spcBef>
            <a:spcAft>
              <a:spcPct val="15000"/>
            </a:spcAft>
            <a:buChar char="•"/>
          </a:pPr>
          <a:r>
            <a:rPr lang="en-IN" sz="1200" kern="1200" dirty="0" err="1"/>
            <a:t>Univariate</a:t>
          </a:r>
          <a:r>
            <a:rPr lang="en-IN" sz="1200" kern="1200" dirty="0"/>
            <a:t>, Bi-</a:t>
          </a:r>
          <a:r>
            <a:rPr lang="en-IN" sz="1200" kern="1200" dirty="0" err="1"/>
            <a:t>variate</a:t>
          </a:r>
          <a:r>
            <a:rPr lang="en-IN" sz="1200" kern="1200" dirty="0"/>
            <a:t> analysis</a:t>
          </a:r>
          <a:endParaRPr lang="en-US" sz="1200" kern="1200" dirty="0"/>
        </a:p>
      </dsp:txBody>
      <dsp:txXfrm rot="-5400000">
        <a:off x="2209336" y="2333728"/>
        <a:ext cx="5978449" cy="772945"/>
      </dsp:txXfrm>
    </dsp:sp>
    <dsp:sp modelId="{F0ABD7DD-4C98-40EA-B1EA-8E129BE0DBA3}">
      <dsp:nvSpPr>
        <dsp:cNvPr id="0" name=""/>
        <dsp:cNvSpPr/>
      </dsp:nvSpPr>
      <dsp:spPr>
        <a:xfrm>
          <a:off x="334" y="2250009"/>
          <a:ext cx="2208667" cy="10707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Analysis</a:t>
          </a:r>
          <a:endParaRPr lang="en-US" sz="1800" kern="1200" dirty="0"/>
        </a:p>
      </dsp:txBody>
      <dsp:txXfrm>
        <a:off x="52602" y="2302277"/>
        <a:ext cx="2104131" cy="966181"/>
      </dsp:txXfrm>
    </dsp:sp>
    <dsp:sp modelId="{375C80EC-B4A2-441F-AA67-A232D17F4EB5}">
      <dsp:nvSpPr>
        <dsp:cNvPr id="0" name=""/>
        <dsp:cNvSpPr/>
      </dsp:nvSpPr>
      <dsp:spPr>
        <a:xfrm rot="5400000">
          <a:off x="4631886" y="915650"/>
          <a:ext cx="1126505" cy="60674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Number of loans issued increased steadily by every year with a slight decrease in 2008.</a:t>
          </a:r>
        </a:p>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Of settled loans, 83% were Fully Paid and 14% were Charged Off.</a:t>
          </a:r>
        </a:p>
        <a:p>
          <a:pPr marL="114300" lvl="1" indent="-114300" algn="l" defTabSz="533400">
            <a:lnSpc>
              <a:spcPct val="90000"/>
            </a:lnSpc>
            <a:spcBef>
              <a:spcPct val="0"/>
            </a:spcBef>
            <a:spcAft>
              <a:spcPct val="15000"/>
            </a:spcAft>
            <a:buFont typeface="+mj-lt"/>
            <a:buChar char="•"/>
          </a:pPr>
          <a:r>
            <a:rPr lang="en-IN" sz="1200" kern="1200" dirty="0">
              <a:solidFill>
                <a:prstClr val="black">
                  <a:hueOff val="0"/>
                  <a:satOff val="0"/>
                  <a:lumOff val="0"/>
                  <a:alphaOff val="0"/>
                </a:prstClr>
              </a:solidFill>
              <a:latin typeface="Calibri"/>
              <a:ea typeface="+mn-ea"/>
              <a:cs typeface="+mn-cs"/>
            </a:rPr>
            <a:t>Income, Grade are key driving factors to identify charge-off accounts</a:t>
          </a:r>
          <a:endParaRPr lang="en-US" sz="1200" kern="1200" dirty="0">
            <a:solidFill>
              <a:prstClr val="black">
                <a:hueOff val="0"/>
                <a:satOff val="0"/>
                <a:lumOff val="0"/>
                <a:alphaOff val="0"/>
              </a:prstClr>
            </a:solidFill>
            <a:latin typeface="Calibri"/>
            <a:ea typeface="+mn-ea"/>
            <a:cs typeface="+mn-cs"/>
          </a:endParaRPr>
        </a:p>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Majority of loans were from A, B, and C grade.</a:t>
          </a:r>
        </a:p>
        <a:p>
          <a:pPr marL="114300" lvl="1" indent="-114300" algn="l" defTabSz="533400">
            <a:lnSpc>
              <a:spcPct val="90000"/>
            </a:lnSpc>
            <a:spcBef>
              <a:spcPct val="0"/>
            </a:spcBef>
            <a:spcAft>
              <a:spcPct val="15000"/>
            </a:spcAft>
            <a:buFont typeface="+mj-lt"/>
            <a:buChar char="•"/>
          </a:pPr>
          <a:r>
            <a:rPr lang="en-US" sz="1200" kern="1200" dirty="0">
              <a:solidFill>
                <a:prstClr val="black">
                  <a:hueOff val="0"/>
                  <a:satOff val="0"/>
                  <a:lumOff val="0"/>
                  <a:alphaOff val="0"/>
                </a:prstClr>
              </a:solidFill>
              <a:latin typeface="Calibri"/>
              <a:ea typeface="+mn-ea"/>
              <a:cs typeface="+mn-cs"/>
            </a:rPr>
            <a:t>There is an inverse relationship between interest rate and loan grade - lower grades(E,F,G) have higher interest rate.</a:t>
          </a:r>
        </a:p>
      </dsp:txBody>
      <dsp:txXfrm rot="-5400000">
        <a:off x="2161428" y="3441100"/>
        <a:ext cx="6012431" cy="1016523"/>
      </dsp:txXfrm>
    </dsp:sp>
    <dsp:sp modelId="{CDAFCEA8-B436-4238-B2FB-592266A66027}">
      <dsp:nvSpPr>
        <dsp:cNvPr id="0" name=""/>
        <dsp:cNvSpPr/>
      </dsp:nvSpPr>
      <dsp:spPr>
        <a:xfrm>
          <a:off x="334" y="3374262"/>
          <a:ext cx="2161093" cy="11501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Key Observations</a:t>
          </a:r>
          <a:endParaRPr lang="en-US" sz="1800" kern="1200" dirty="0"/>
        </a:p>
      </dsp:txBody>
      <dsp:txXfrm>
        <a:off x="56482" y="3430410"/>
        <a:ext cx="2048797" cy="10379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887C89-341B-4493-858B-669ADE37BE59}"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87C89-341B-4493-858B-669ADE37BE59}"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87C89-341B-4493-858B-669ADE37BE59}"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87C89-341B-4493-858B-669ADE37BE59}"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87C89-341B-4493-858B-669ADE37BE59}"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887C89-341B-4493-858B-669ADE37BE59}"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887C89-341B-4493-858B-669ADE37BE59}"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887C89-341B-4493-858B-669ADE37BE59}"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87C89-341B-4493-858B-669ADE37BE59}"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87C89-341B-4493-858B-669ADE37BE59}"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87C89-341B-4493-858B-669ADE37BE59}"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7AA7-D3DB-40B4-A8E7-DF5B9F737A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87C89-341B-4493-858B-669ADE37BE59}" type="datetimeFigureOut">
              <a:rPr lang="en-US" smtClean="0"/>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87AA7-D3DB-40B4-A8E7-DF5B9F737A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a:t>Lending Club Case Study</a:t>
            </a:r>
            <a:endParaRPr lang="en-US" dirty="0"/>
          </a:p>
        </p:txBody>
      </p:sp>
      <p:sp>
        <p:nvSpPr>
          <p:cNvPr id="3" name="Subtitle 2"/>
          <p:cNvSpPr>
            <a:spLocks noGrp="1"/>
          </p:cNvSpPr>
          <p:nvPr>
            <p:ph type="subTitle" idx="1"/>
          </p:nvPr>
        </p:nvSpPr>
        <p:spPr>
          <a:xfrm>
            <a:off x="671530" y="3286124"/>
            <a:ext cx="6400800" cy="642942"/>
          </a:xfrm>
        </p:spPr>
        <p:txBody>
          <a:bodyPr/>
          <a:lstStyle/>
          <a:p>
            <a:pPr algn="l"/>
            <a:r>
              <a:rPr lang="en-IN" dirty="0"/>
              <a:t>Exploratory Data analysis</a:t>
            </a:r>
            <a:endParaRPr lang="en-US" dirty="0"/>
          </a:p>
        </p:txBody>
      </p:sp>
      <p:sp>
        <p:nvSpPr>
          <p:cNvPr id="4" name="TextBox 3"/>
          <p:cNvSpPr txBox="1"/>
          <p:nvPr/>
        </p:nvSpPr>
        <p:spPr>
          <a:xfrm>
            <a:off x="714348" y="4214818"/>
            <a:ext cx="5857916" cy="369332"/>
          </a:xfrm>
          <a:prstGeom prst="rect">
            <a:avLst/>
          </a:prstGeom>
          <a:noFill/>
        </p:spPr>
        <p:txBody>
          <a:bodyPr wrap="square" rtlCol="0">
            <a:spAutoFit/>
          </a:bodyPr>
          <a:lstStyle/>
          <a:p>
            <a:r>
              <a:rPr lang="en-IN" dirty="0"/>
              <a:t>By Sagarika </a:t>
            </a:r>
            <a:r>
              <a:rPr lang="en-IN" dirty="0" err="1"/>
              <a:t>Tamavada</a:t>
            </a:r>
            <a:r>
              <a:rPr lang="en-IN" dirty="0"/>
              <a:t> &amp; Dharmendra Singh Chouhan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470C-AAB3-D143-5C24-059A96BEDBE2}"/>
              </a:ext>
            </a:extLst>
          </p:cNvPr>
          <p:cNvSpPr>
            <a:spLocks noGrp="1"/>
          </p:cNvSpPr>
          <p:nvPr>
            <p:ph type="title"/>
          </p:nvPr>
        </p:nvSpPr>
        <p:spPr>
          <a:xfrm>
            <a:off x="179512" y="116632"/>
            <a:ext cx="8229600" cy="1143000"/>
          </a:xfrm>
        </p:spPr>
        <p:txBody>
          <a:bodyPr/>
          <a:lstStyle/>
          <a:p>
            <a:r>
              <a:rPr lang="en-US" dirty="0"/>
              <a:t>Bivariate Analysis</a:t>
            </a:r>
            <a:endParaRPr lang="en-IN" dirty="0"/>
          </a:p>
        </p:txBody>
      </p:sp>
      <p:pic>
        <p:nvPicPr>
          <p:cNvPr id="5" name="Content Placeholder 4">
            <a:extLst>
              <a:ext uri="{FF2B5EF4-FFF2-40B4-BE49-F238E27FC236}">
                <a16:creationId xmlns:a16="http://schemas.microsoft.com/office/drawing/2014/main" id="{36E6C023-E068-A939-2EFF-2BBE9B22F3BA}"/>
              </a:ext>
            </a:extLst>
          </p:cNvPr>
          <p:cNvPicPr>
            <a:picLocks noGrp="1" noChangeAspect="1"/>
          </p:cNvPicPr>
          <p:nvPr>
            <p:ph idx="1"/>
          </p:nvPr>
        </p:nvPicPr>
        <p:blipFill>
          <a:blip r:embed="rId2"/>
          <a:stretch>
            <a:fillRect/>
          </a:stretch>
        </p:blipFill>
        <p:spPr>
          <a:xfrm>
            <a:off x="565212" y="1388176"/>
            <a:ext cx="8013576" cy="3712317"/>
          </a:xfrm>
        </p:spPr>
      </p:pic>
      <p:sp>
        <p:nvSpPr>
          <p:cNvPr id="6" name="TextBox 5">
            <a:extLst>
              <a:ext uri="{FF2B5EF4-FFF2-40B4-BE49-F238E27FC236}">
                <a16:creationId xmlns:a16="http://schemas.microsoft.com/office/drawing/2014/main" id="{E6267DDA-2AA1-D8CB-D013-F64A18BE10BC}"/>
              </a:ext>
            </a:extLst>
          </p:cNvPr>
          <p:cNvSpPr txBox="1"/>
          <p:nvPr/>
        </p:nvSpPr>
        <p:spPr>
          <a:xfrm>
            <a:off x="565212" y="1203510"/>
            <a:ext cx="5040560" cy="369332"/>
          </a:xfrm>
          <a:prstGeom prst="rect">
            <a:avLst/>
          </a:prstGeom>
          <a:noFill/>
        </p:spPr>
        <p:txBody>
          <a:bodyPr wrap="square" rtlCol="0">
            <a:spAutoFit/>
          </a:bodyPr>
          <a:lstStyle/>
          <a:p>
            <a:r>
              <a:rPr lang="en-US" b="1" dirty="0"/>
              <a:t>Correlation Matrix</a:t>
            </a:r>
            <a:endParaRPr lang="en-IN" b="1" dirty="0"/>
          </a:p>
        </p:txBody>
      </p:sp>
      <p:sp>
        <p:nvSpPr>
          <p:cNvPr id="7" name="TextBox 6">
            <a:extLst>
              <a:ext uri="{FF2B5EF4-FFF2-40B4-BE49-F238E27FC236}">
                <a16:creationId xmlns:a16="http://schemas.microsoft.com/office/drawing/2014/main" id="{CC51BC08-08F1-20F9-5BCA-F84EFE772074}"/>
              </a:ext>
            </a:extLst>
          </p:cNvPr>
          <p:cNvSpPr txBox="1"/>
          <p:nvPr/>
        </p:nvSpPr>
        <p:spPr>
          <a:xfrm>
            <a:off x="107505" y="5469824"/>
            <a:ext cx="8712968" cy="1169551"/>
          </a:xfrm>
          <a:prstGeom prst="rect">
            <a:avLst/>
          </a:prstGeom>
          <a:noFill/>
        </p:spPr>
        <p:txBody>
          <a:bodyPr wrap="square" rtlCol="0">
            <a:spAutoFit/>
          </a:bodyPr>
          <a:lstStyle/>
          <a:p>
            <a:r>
              <a:rPr lang="en-US" sz="1400" dirty="0"/>
              <a:t>1) There are no highly negative correlation between columns.</a:t>
            </a:r>
          </a:p>
          <a:p>
            <a:r>
              <a:rPr lang="en-US" sz="1400" dirty="0"/>
              <a:t>2) There are some highly correlated columns at top and middle left block.</a:t>
            </a:r>
          </a:p>
          <a:p>
            <a:r>
              <a:rPr lang="en-US" sz="1400" dirty="0"/>
              <a:t>3) There is 0.45 correlation between </a:t>
            </a:r>
            <a:r>
              <a:rPr lang="en-US" sz="1400" dirty="0" err="1"/>
              <a:t>term_months</a:t>
            </a:r>
            <a:r>
              <a:rPr lang="en-US" sz="1400" dirty="0"/>
              <a:t> and interest rate(</a:t>
            </a:r>
            <a:r>
              <a:rPr lang="en-US" sz="1400" dirty="0" err="1"/>
              <a:t>int_rate</a:t>
            </a:r>
            <a:r>
              <a:rPr lang="en-US" sz="1400" dirty="0"/>
              <a:t>).</a:t>
            </a:r>
          </a:p>
          <a:p>
            <a:r>
              <a:rPr lang="en-US" sz="1400" dirty="0"/>
              <a:t>4) There is 0.47 correlation between </a:t>
            </a:r>
            <a:r>
              <a:rPr lang="en-US" sz="1400" dirty="0" err="1"/>
              <a:t>revol_util</a:t>
            </a:r>
            <a:r>
              <a:rPr lang="en-US" sz="1400" dirty="0"/>
              <a:t> and interest rate(</a:t>
            </a:r>
            <a:r>
              <a:rPr lang="en-US" sz="1400" dirty="0" err="1"/>
              <a:t>int_rate</a:t>
            </a:r>
            <a:r>
              <a:rPr lang="en-US" sz="1400" dirty="0"/>
              <a:t>).</a:t>
            </a:r>
          </a:p>
          <a:p>
            <a:r>
              <a:rPr lang="en-US" sz="1400" dirty="0"/>
              <a:t>5) There is no much correlation between Annual Income, DTI with other columns.</a:t>
            </a:r>
            <a:endParaRPr lang="en-IN" sz="1400" dirty="0"/>
          </a:p>
        </p:txBody>
      </p:sp>
    </p:spTree>
    <p:extLst>
      <p:ext uri="{BB962C8B-B14F-4D97-AF65-F5344CB8AC3E}">
        <p14:creationId xmlns:p14="http://schemas.microsoft.com/office/powerpoint/2010/main" val="247243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BD48-039D-C91E-AFA0-78E29D397025}"/>
              </a:ext>
            </a:extLst>
          </p:cNvPr>
          <p:cNvSpPr>
            <a:spLocks noGrp="1"/>
          </p:cNvSpPr>
          <p:nvPr>
            <p:ph type="title"/>
          </p:nvPr>
        </p:nvSpPr>
        <p:spPr>
          <a:xfrm>
            <a:off x="179512" y="188640"/>
            <a:ext cx="8507288" cy="864096"/>
          </a:xfrm>
        </p:spPr>
        <p:txBody>
          <a:bodyPr>
            <a:normAutofit fontScale="90000"/>
          </a:bodyPr>
          <a:lstStyle/>
          <a:p>
            <a:pPr algn="l"/>
            <a:r>
              <a:rPr lang="en-US" dirty="0"/>
              <a:t>Categorical Variables:</a:t>
            </a:r>
            <a:br>
              <a:rPr lang="en-US" dirty="0"/>
            </a:br>
            <a:r>
              <a:rPr lang="en-US" sz="1800" b="0" dirty="0">
                <a:effectLst/>
                <a:latin typeface="Consolas" panose="020B0609020204030204" pitchFamily="49" charset="0"/>
              </a:rPr>
              <a:t>Annual Income Vs Interest Rate distribution by each grade</a:t>
            </a:r>
            <a:br>
              <a:rPr lang="en-US" sz="1800" b="0" dirty="0">
                <a:effectLst/>
                <a:latin typeface="Consolas" panose="020B0609020204030204" pitchFamily="49" charset="0"/>
              </a:rPr>
            </a:br>
            <a:endParaRPr lang="en-IN" sz="1800" dirty="0"/>
          </a:p>
        </p:txBody>
      </p:sp>
      <p:pic>
        <p:nvPicPr>
          <p:cNvPr id="5" name="Content Placeholder 4">
            <a:extLst>
              <a:ext uri="{FF2B5EF4-FFF2-40B4-BE49-F238E27FC236}">
                <a16:creationId xmlns:a16="http://schemas.microsoft.com/office/drawing/2014/main" id="{E4F93F25-E584-3531-8CCD-7E57DAA63C3F}"/>
              </a:ext>
            </a:extLst>
          </p:cNvPr>
          <p:cNvPicPr>
            <a:picLocks noGrp="1" noChangeAspect="1"/>
          </p:cNvPicPr>
          <p:nvPr>
            <p:ph idx="1"/>
          </p:nvPr>
        </p:nvPicPr>
        <p:blipFill>
          <a:blip r:embed="rId2"/>
          <a:stretch>
            <a:fillRect/>
          </a:stretch>
        </p:blipFill>
        <p:spPr>
          <a:xfrm>
            <a:off x="251520" y="1200155"/>
            <a:ext cx="3744416" cy="3479738"/>
          </a:xfrm>
        </p:spPr>
      </p:pic>
      <p:pic>
        <p:nvPicPr>
          <p:cNvPr id="7" name="Picture 6">
            <a:extLst>
              <a:ext uri="{FF2B5EF4-FFF2-40B4-BE49-F238E27FC236}">
                <a16:creationId xmlns:a16="http://schemas.microsoft.com/office/drawing/2014/main" id="{4396F999-0CE3-EE72-5FDA-1AB08EBD92C6}"/>
              </a:ext>
            </a:extLst>
          </p:cNvPr>
          <p:cNvPicPr>
            <a:picLocks noChangeAspect="1"/>
          </p:cNvPicPr>
          <p:nvPr/>
        </p:nvPicPr>
        <p:blipFill>
          <a:blip r:embed="rId3"/>
          <a:stretch>
            <a:fillRect/>
          </a:stretch>
        </p:blipFill>
        <p:spPr>
          <a:xfrm>
            <a:off x="4932040" y="1058455"/>
            <a:ext cx="3551312" cy="3551312"/>
          </a:xfrm>
          <a:prstGeom prst="rect">
            <a:avLst/>
          </a:prstGeom>
        </p:spPr>
      </p:pic>
      <p:sp>
        <p:nvSpPr>
          <p:cNvPr id="9" name="TextBox 8">
            <a:extLst>
              <a:ext uri="{FF2B5EF4-FFF2-40B4-BE49-F238E27FC236}">
                <a16:creationId xmlns:a16="http://schemas.microsoft.com/office/drawing/2014/main" id="{8AA87795-53A7-2D9E-D965-DC9BF2BA5F5F}"/>
              </a:ext>
            </a:extLst>
          </p:cNvPr>
          <p:cNvSpPr txBox="1"/>
          <p:nvPr/>
        </p:nvSpPr>
        <p:spPr>
          <a:xfrm>
            <a:off x="380441" y="4845437"/>
            <a:ext cx="8303840" cy="1908215"/>
          </a:xfrm>
          <a:prstGeom prst="rect">
            <a:avLst/>
          </a:prstGeom>
          <a:noFill/>
        </p:spPr>
        <p:txBody>
          <a:bodyPr wrap="square">
            <a:spAutoFit/>
          </a:bodyPr>
          <a:lstStyle/>
          <a:p>
            <a:r>
              <a:rPr lang="en-US" sz="2800" b="1" dirty="0">
                <a:effectLst/>
                <a:latin typeface="Consolas" panose="020B0609020204030204" pitchFamily="49" charset="0"/>
              </a:rPr>
              <a:t>Observations:</a:t>
            </a:r>
          </a:p>
          <a:p>
            <a:br>
              <a:rPr lang="en-US" b="0" dirty="0">
                <a:effectLst/>
                <a:latin typeface="Consolas" panose="020B0609020204030204" pitchFamily="49" charset="0"/>
              </a:rPr>
            </a:br>
            <a:r>
              <a:rPr lang="en-US" b="0" dirty="0">
                <a:effectLst/>
                <a:latin typeface="Consolas" panose="020B0609020204030204" pitchFamily="49" charset="0"/>
              </a:rPr>
              <a:t>1) Grade A has borrowers with interest rate between 5-10%.</a:t>
            </a:r>
          </a:p>
          <a:p>
            <a:br>
              <a:rPr lang="en-US" b="0" dirty="0">
                <a:effectLst/>
                <a:latin typeface="Consolas" panose="020B0609020204030204" pitchFamily="49" charset="0"/>
              </a:rPr>
            </a:br>
            <a:r>
              <a:rPr lang="en-US" b="0" dirty="0">
                <a:effectLst/>
                <a:latin typeface="Consolas" panose="020B0609020204030204" pitchFamily="49" charset="0"/>
              </a:rPr>
              <a:t>2) Grade B has borrowers with interest rate between 8-13%, but few are there with near 6%.</a:t>
            </a:r>
          </a:p>
        </p:txBody>
      </p:sp>
    </p:spTree>
    <p:extLst>
      <p:ext uri="{BB962C8B-B14F-4D97-AF65-F5344CB8AC3E}">
        <p14:creationId xmlns:p14="http://schemas.microsoft.com/office/powerpoint/2010/main" val="422947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8956-5692-9F78-613E-8033EDC918FD}"/>
              </a:ext>
            </a:extLst>
          </p:cNvPr>
          <p:cNvSpPr>
            <a:spLocks noGrp="1"/>
          </p:cNvSpPr>
          <p:nvPr>
            <p:ph type="title"/>
          </p:nvPr>
        </p:nvSpPr>
        <p:spPr/>
        <p:txBody>
          <a:bodyPr/>
          <a:lstStyle/>
          <a:p>
            <a:r>
              <a:rPr lang="en-US" dirty="0"/>
              <a:t>Loan Default Analysis</a:t>
            </a:r>
            <a:endParaRPr lang="en-IN" dirty="0"/>
          </a:p>
        </p:txBody>
      </p:sp>
      <p:pic>
        <p:nvPicPr>
          <p:cNvPr id="5" name="Content Placeholder 4">
            <a:extLst>
              <a:ext uri="{FF2B5EF4-FFF2-40B4-BE49-F238E27FC236}">
                <a16:creationId xmlns:a16="http://schemas.microsoft.com/office/drawing/2014/main" id="{DF413D84-8A47-1950-F9C0-7C9BD60283F8}"/>
              </a:ext>
            </a:extLst>
          </p:cNvPr>
          <p:cNvPicPr>
            <a:picLocks noGrp="1" noChangeAspect="1"/>
          </p:cNvPicPr>
          <p:nvPr>
            <p:ph idx="1"/>
          </p:nvPr>
        </p:nvPicPr>
        <p:blipFill>
          <a:blip r:embed="rId2"/>
          <a:stretch>
            <a:fillRect/>
          </a:stretch>
        </p:blipFill>
        <p:spPr>
          <a:xfrm>
            <a:off x="0" y="1268760"/>
            <a:ext cx="5004048" cy="4461759"/>
          </a:xfrm>
        </p:spPr>
      </p:pic>
      <p:pic>
        <p:nvPicPr>
          <p:cNvPr id="7" name="Picture 6">
            <a:extLst>
              <a:ext uri="{FF2B5EF4-FFF2-40B4-BE49-F238E27FC236}">
                <a16:creationId xmlns:a16="http://schemas.microsoft.com/office/drawing/2014/main" id="{229175C1-6EA5-008D-BFD7-1F2D677E9324}"/>
              </a:ext>
            </a:extLst>
          </p:cNvPr>
          <p:cNvPicPr>
            <a:picLocks noChangeAspect="1"/>
          </p:cNvPicPr>
          <p:nvPr/>
        </p:nvPicPr>
        <p:blipFill>
          <a:blip r:embed="rId3"/>
          <a:stretch>
            <a:fillRect/>
          </a:stretch>
        </p:blipFill>
        <p:spPr>
          <a:xfrm>
            <a:off x="4427984" y="1504107"/>
            <a:ext cx="4716016" cy="3849786"/>
          </a:xfrm>
          <a:prstGeom prst="rect">
            <a:avLst/>
          </a:prstGeom>
        </p:spPr>
      </p:pic>
      <p:sp>
        <p:nvSpPr>
          <p:cNvPr id="8" name="TextBox 7">
            <a:extLst>
              <a:ext uri="{FF2B5EF4-FFF2-40B4-BE49-F238E27FC236}">
                <a16:creationId xmlns:a16="http://schemas.microsoft.com/office/drawing/2014/main" id="{B58750D1-2A2E-711A-AD87-37FCCA014AFA}"/>
              </a:ext>
            </a:extLst>
          </p:cNvPr>
          <p:cNvSpPr txBox="1"/>
          <p:nvPr/>
        </p:nvSpPr>
        <p:spPr>
          <a:xfrm>
            <a:off x="215516" y="5729876"/>
            <a:ext cx="8712968" cy="523220"/>
          </a:xfrm>
          <a:prstGeom prst="rect">
            <a:avLst/>
          </a:prstGeom>
          <a:noFill/>
        </p:spPr>
        <p:txBody>
          <a:bodyPr wrap="square" rtlCol="0">
            <a:spAutoFit/>
          </a:bodyPr>
          <a:lstStyle/>
          <a:p>
            <a:r>
              <a:rPr lang="en-US" sz="1400" dirty="0"/>
              <a:t>1) </a:t>
            </a:r>
            <a:r>
              <a:rPr lang="en-US" sz="1400" b="0" i="0" dirty="0">
                <a:solidFill>
                  <a:srgbClr val="000000"/>
                </a:solidFill>
                <a:effectLst/>
                <a:latin typeface="Helvetica Neue"/>
              </a:rPr>
              <a:t>It shows there are more defaulters in RENT and MORTGAGE. let's check it in granular level.</a:t>
            </a:r>
            <a:endParaRPr lang="en-US" sz="1400" dirty="0"/>
          </a:p>
          <a:p>
            <a:pPr algn="l"/>
            <a:r>
              <a:rPr lang="en-US" sz="1400" dirty="0"/>
              <a:t>2) </a:t>
            </a:r>
            <a:r>
              <a:rPr lang="en-US" sz="1400" b="0" i="0" dirty="0">
                <a:solidFill>
                  <a:srgbClr val="000000"/>
                </a:solidFill>
                <a:effectLst/>
                <a:latin typeface="Helvetica Neue"/>
              </a:rPr>
              <a:t>There are more defaulters from '</a:t>
            </a:r>
            <a:r>
              <a:rPr lang="en-US" sz="1400" b="0" i="0" dirty="0" err="1">
                <a:solidFill>
                  <a:srgbClr val="000000"/>
                </a:solidFill>
                <a:effectLst/>
                <a:latin typeface="Helvetica Neue"/>
              </a:rPr>
              <a:t>debt_consolidation','other</a:t>
            </a:r>
            <a:r>
              <a:rPr lang="en-US" sz="1400" b="0" i="0" dirty="0">
                <a:solidFill>
                  <a:srgbClr val="000000"/>
                </a:solidFill>
                <a:effectLst/>
                <a:latin typeface="Helvetica Neue"/>
              </a:rPr>
              <a:t>', '</a:t>
            </a:r>
            <a:r>
              <a:rPr lang="en-US" sz="1400" b="0" i="0" dirty="0" err="1">
                <a:solidFill>
                  <a:srgbClr val="000000"/>
                </a:solidFill>
                <a:effectLst/>
                <a:latin typeface="Helvetica Neue"/>
              </a:rPr>
              <a:t>credit_card</a:t>
            </a:r>
            <a:r>
              <a:rPr lang="en-US" sz="1400" b="0" i="0" dirty="0">
                <a:solidFill>
                  <a:srgbClr val="000000"/>
                </a:solidFill>
                <a:effectLst/>
                <a:latin typeface="Helvetica Neue"/>
              </a:rPr>
              <a:t>' and '</a:t>
            </a:r>
            <a:r>
              <a:rPr lang="en-US" sz="1400" b="0" i="0" dirty="0" err="1">
                <a:solidFill>
                  <a:srgbClr val="000000"/>
                </a:solidFill>
                <a:effectLst/>
                <a:latin typeface="Helvetica Neue"/>
              </a:rPr>
              <a:t>small_business</a:t>
            </a:r>
            <a:r>
              <a:rPr lang="en-US" sz="1400" b="0" i="0" dirty="0">
                <a:solidFill>
                  <a:srgbClr val="000000"/>
                </a:solidFill>
                <a:effectLst/>
                <a:latin typeface="Helvetica Neue"/>
              </a:rPr>
              <a:t>.</a:t>
            </a:r>
          </a:p>
        </p:txBody>
      </p:sp>
    </p:spTree>
    <p:extLst>
      <p:ext uri="{BB962C8B-B14F-4D97-AF65-F5344CB8AC3E}">
        <p14:creationId xmlns:p14="http://schemas.microsoft.com/office/powerpoint/2010/main" val="28235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E280-14CE-57A0-7D41-6F92B6A4C5F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813D763-1CDD-04B3-ABBA-8D6925BF6A7A}"/>
              </a:ext>
            </a:extLst>
          </p:cNvPr>
          <p:cNvSpPr>
            <a:spLocks noGrp="1"/>
          </p:cNvSpPr>
          <p:nvPr>
            <p:ph idx="1"/>
          </p:nvPr>
        </p:nvSpPr>
        <p:spPr>
          <a:xfrm>
            <a:off x="323528" y="4869160"/>
            <a:ext cx="8363272" cy="1440160"/>
          </a:xfrm>
        </p:spPr>
        <p:txBody>
          <a:bodyPr>
            <a:normAutofit fontScale="40000" lnSpcReduction="20000"/>
          </a:bodyPr>
          <a:lstStyle/>
          <a:p>
            <a:r>
              <a:rPr lang="en-US" sz="4000" b="0" i="0" dirty="0">
                <a:solidFill>
                  <a:srgbClr val="000000"/>
                </a:solidFill>
                <a:effectLst/>
                <a:latin typeface="Helvetica Neue"/>
              </a:rPr>
              <a:t>From RENT category, there are more defaulters from '</a:t>
            </a:r>
            <a:r>
              <a:rPr lang="en-US" sz="4000" b="0" i="0" dirty="0" err="1">
                <a:solidFill>
                  <a:srgbClr val="000000"/>
                </a:solidFill>
                <a:effectLst/>
                <a:latin typeface="Helvetica Neue"/>
              </a:rPr>
              <a:t>debt_consolidation','other</a:t>
            </a:r>
            <a:r>
              <a:rPr lang="en-US" sz="4000" b="0" i="0" dirty="0">
                <a:solidFill>
                  <a:srgbClr val="000000"/>
                </a:solidFill>
                <a:effectLst/>
                <a:latin typeface="Helvetica Neue"/>
              </a:rPr>
              <a:t>', '</a:t>
            </a:r>
            <a:r>
              <a:rPr lang="en-US" sz="4000" b="0" i="0" dirty="0" err="1">
                <a:solidFill>
                  <a:srgbClr val="000000"/>
                </a:solidFill>
                <a:effectLst/>
                <a:latin typeface="Helvetica Neue"/>
              </a:rPr>
              <a:t>credit_card</a:t>
            </a:r>
            <a:r>
              <a:rPr lang="en-US" sz="4000" b="0" i="0" dirty="0">
                <a:solidFill>
                  <a:srgbClr val="000000"/>
                </a:solidFill>
                <a:effectLst/>
                <a:latin typeface="Helvetica Neue"/>
              </a:rPr>
              <a:t>' and '</a:t>
            </a:r>
            <a:r>
              <a:rPr lang="en-US" sz="4000" b="0" i="0" dirty="0" err="1">
                <a:solidFill>
                  <a:srgbClr val="000000"/>
                </a:solidFill>
                <a:effectLst/>
                <a:latin typeface="Helvetica Neue"/>
              </a:rPr>
              <a:t>small_business</a:t>
            </a:r>
            <a:r>
              <a:rPr lang="en-US" sz="4000" b="0" i="0" dirty="0">
                <a:solidFill>
                  <a:srgbClr val="000000"/>
                </a:solidFill>
                <a:effectLst/>
                <a:latin typeface="Helvetica Neue"/>
              </a:rPr>
              <a:t>'.</a:t>
            </a:r>
          </a:p>
          <a:p>
            <a:r>
              <a:rPr lang="en-US" sz="4000" b="0" i="0" dirty="0">
                <a:solidFill>
                  <a:srgbClr val="000000"/>
                </a:solidFill>
                <a:effectLst/>
                <a:latin typeface="Helvetica Neue"/>
              </a:rPr>
              <a:t>From MORTGAGE category, there are more defaulters from 'debt_consolidation','</a:t>
            </a:r>
            <a:r>
              <a:rPr lang="en-US" sz="4000" b="0" i="0" dirty="0" err="1">
                <a:solidFill>
                  <a:srgbClr val="000000"/>
                </a:solidFill>
                <a:effectLst/>
                <a:latin typeface="Helvetica Neue"/>
              </a:rPr>
              <a:t>home_improvement</a:t>
            </a:r>
            <a:r>
              <a:rPr lang="en-US" sz="4000" b="0" i="0" dirty="0">
                <a:solidFill>
                  <a:srgbClr val="000000"/>
                </a:solidFill>
                <a:effectLst/>
                <a:latin typeface="Helvetica Neue"/>
              </a:rPr>
              <a:t>', '</a:t>
            </a:r>
            <a:r>
              <a:rPr lang="en-US" sz="4000" b="0" i="0" dirty="0" err="1">
                <a:solidFill>
                  <a:srgbClr val="000000"/>
                </a:solidFill>
                <a:effectLst/>
                <a:latin typeface="Helvetica Neue"/>
              </a:rPr>
              <a:t>credit_card</a:t>
            </a:r>
            <a:r>
              <a:rPr lang="en-US" sz="4000" b="0" i="0" dirty="0">
                <a:solidFill>
                  <a:srgbClr val="000000"/>
                </a:solidFill>
                <a:effectLst/>
                <a:latin typeface="Helvetica Neue"/>
              </a:rPr>
              <a:t>' and '</a:t>
            </a:r>
            <a:r>
              <a:rPr lang="en-US" sz="4000" b="0" i="0" dirty="0" err="1">
                <a:solidFill>
                  <a:srgbClr val="000000"/>
                </a:solidFill>
                <a:effectLst/>
                <a:latin typeface="Helvetica Neue"/>
              </a:rPr>
              <a:t>small_business</a:t>
            </a:r>
            <a:r>
              <a:rPr lang="en-US" sz="4000" b="0" i="0" dirty="0">
                <a:solidFill>
                  <a:srgbClr val="000000"/>
                </a:solidFill>
                <a:effectLst/>
                <a:latin typeface="Helvetica Neue"/>
              </a:rPr>
              <a:t>'.</a:t>
            </a:r>
          </a:p>
          <a:p>
            <a:pPr algn="l"/>
            <a:r>
              <a:rPr lang="en-US" sz="4000" b="0" i="0" dirty="0">
                <a:solidFill>
                  <a:srgbClr val="000000"/>
                </a:solidFill>
                <a:effectLst/>
                <a:latin typeface="Helvetica Neue"/>
              </a:rPr>
              <a:t>Overall, one should be </a:t>
            </a:r>
            <a:r>
              <a:rPr lang="en-US" sz="4000" b="0" i="0" dirty="0" err="1">
                <a:solidFill>
                  <a:srgbClr val="000000"/>
                </a:solidFill>
                <a:effectLst/>
                <a:latin typeface="Helvetica Neue"/>
              </a:rPr>
              <a:t>carefull</a:t>
            </a:r>
            <a:r>
              <a:rPr lang="en-US" sz="4000" b="0" i="0" dirty="0">
                <a:solidFill>
                  <a:srgbClr val="000000"/>
                </a:solidFill>
                <a:effectLst/>
                <a:latin typeface="Helvetica Neue"/>
              </a:rPr>
              <a:t> with '</a:t>
            </a:r>
            <a:r>
              <a:rPr lang="en-US" sz="4000" b="0" i="0" dirty="0" err="1">
                <a:solidFill>
                  <a:srgbClr val="000000"/>
                </a:solidFill>
                <a:effectLst/>
                <a:latin typeface="Helvetica Neue"/>
              </a:rPr>
              <a:t>debt_consolidation</a:t>
            </a:r>
            <a:r>
              <a:rPr lang="en-US" sz="4000" b="0" i="0" dirty="0">
                <a:solidFill>
                  <a:srgbClr val="000000"/>
                </a:solidFill>
                <a:effectLst/>
                <a:latin typeface="Helvetica Neue"/>
              </a:rPr>
              <a:t>', '</a:t>
            </a:r>
            <a:r>
              <a:rPr lang="en-US" sz="4000" b="0" i="0" dirty="0" err="1">
                <a:solidFill>
                  <a:srgbClr val="000000"/>
                </a:solidFill>
                <a:effectLst/>
                <a:latin typeface="Helvetica Neue"/>
              </a:rPr>
              <a:t>credit_card</a:t>
            </a:r>
            <a:r>
              <a:rPr lang="en-US" sz="4000" b="0" i="0" dirty="0">
                <a:solidFill>
                  <a:srgbClr val="000000"/>
                </a:solidFill>
                <a:effectLst/>
                <a:latin typeface="Helvetica Neue"/>
              </a:rPr>
              <a:t>' and '</a:t>
            </a:r>
            <a:r>
              <a:rPr lang="en-US" sz="4000" b="0" i="0" dirty="0" err="1">
                <a:solidFill>
                  <a:srgbClr val="000000"/>
                </a:solidFill>
                <a:effectLst/>
                <a:latin typeface="Helvetica Neue"/>
              </a:rPr>
              <a:t>small_business</a:t>
            </a:r>
            <a:r>
              <a:rPr lang="en-US" sz="4000" b="0" i="0" dirty="0">
                <a:solidFill>
                  <a:srgbClr val="000000"/>
                </a:solidFill>
                <a:effectLst/>
                <a:latin typeface="Helvetica Neue"/>
              </a:rPr>
              <a:t>' loans when the borrowers don’t have own house.</a:t>
            </a:r>
          </a:p>
          <a:p>
            <a:endParaRPr lang="en-IN" dirty="0"/>
          </a:p>
        </p:txBody>
      </p:sp>
      <p:pic>
        <p:nvPicPr>
          <p:cNvPr id="5" name="Picture 4">
            <a:extLst>
              <a:ext uri="{FF2B5EF4-FFF2-40B4-BE49-F238E27FC236}">
                <a16:creationId xmlns:a16="http://schemas.microsoft.com/office/drawing/2014/main" id="{E41E7DA2-59EA-3DC2-6B83-94E7FEDA830A}"/>
              </a:ext>
            </a:extLst>
          </p:cNvPr>
          <p:cNvPicPr>
            <a:picLocks noChangeAspect="1"/>
          </p:cNvPicPr>
          <p:nvPr/>
        </p:nvPicPr>
        <p:blipFill>
          <a:blip r:embed="rId2"/>
          <a:stretch>
            <a:fillRect/>
          </a:stretch>
        </p:blipFill>
        <p:spPr>
          <a:xfrm>
            <a:off x="0" y="304656"/>
            <a:ext cx="9144000" cy="4258949"/>
          </a:xfrm>
          <a:prstGeom prst="rect">
            <a:avLst/>
          </a:prstGeom>
        </p:spPr>
      </p:pic>
    </p:spTree>
    <p:extLst>
      <p:ext uri="{BB962C8B-B14F-4D97-AF65-F5344CB8AC3E}">
        <p14:creationId xmlns:p14="http://schemas.microsoft.com/office/powerpoint/2010/main" val="392621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BD0F-B188-1784-16BE-0D15C59A983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C732E79-ED7B-9D6B-1134-951DF9AD6733}"/>
              </a:ext>
            </a:extLst>
          </p:cNvPr>
          <p:cNvSpPr>
            <a:spLocks noGrp="1"/>
          </p:cNvSpPr>
          <p:nvPr>
            <p:ph idx="1"/>
          </p:nvPr>
        </p:nvSpPr>
        <p:spPr>
          <a:xfrm>
            <a:off x="611560" y="4983163"/>
            <a:ext cx="8075240" cy="1143000"/>
          </a:xfrm>
        </p:spPr>
        <p:txBody>
          <a:bodyPr>
            <a:normAutofit lnSpcReduction="10000"/>
          </a:bodyPr>
          <a:lstStyle/>
          <a:p>
            <a:pPr marL="0" indent="0" algn="l">
              <a:buNone/>
            </a:pPr>
            <a:r>
              <a:rPr lang="en-US" sz="2000" b="0" i="0" dirty="0">
                <a:effectLst/>
                <a:latin typeface="Helvetica Neue"/>
              </a:rPr>
              <a:t>Observations</a:t>
            </a:r>
            <a:r>
              <a:rPr lang="en-US" sz="1600" b="0" i="0" dirty="0">
                <a:solidFill>
                  <a:srgbClr val="000000"/>
                </a:solidFill>
                <a:effectLst/>
                <a:latin typeface="Helvetica Neue"/>
              </a:rPr>
              <a:t>:</a:t>
            </a:r>
          </a:p>
          <a:p>
            <a:pPr algn="l">
              <a:buFont typeface="+mj-lt"/>
              <a:buAutoNum type="arabicPeriod"/>
            </a:pPr>
            <a:r>
              <a:rPr lang="en-US" sz="1600" b="0" i="0" dirty="0">
                <a:solidFill>
                  <a:srgbClr val="000000"/>
                </a:solidFill>
                <a:effectLst/>
                <a:latin typeface="Helvetica Neue"/>
              </a:rPr>
              <a:t>It shows there are more defaulters in B,C and D grades.</a:t>
            </a:r>
          </a:p>
          <a:p>
            <a:pPr algn="l">
              <a:buFont typeface="+mj-lt"/>
              <a:buAutoNum type="arabicPeriod"/>
            </a:pPr>
            <a:r>
              <a:rPr lang="en-US" sz="1600" b="0" i="0" dirty="0">
                <a:solidFill>
                  <a:srgbClr val="000000"/>
                </a:solidFill>
                <a:effectLst/>
                <a:latin typeface="Helvetica Neue"/>
              </a:rPr>
              <a:t>Grades F,G(more interest rate grades) are having less defaulters which is a good indicator.</a:t>
            </a:r>
          </a:p>
          <a:p>
            <a:endParaRPr lang="en-IN" dirty="0"/>
          </a:p>
        </p:txBody>
      </p:sp>
      <p:pic>
        <p:nvPicPr>
          <p:cNvPr id="5" name="Picture 4">
            <a:extLst>
              <a:ext uri="{FF2B5EF4-FFF2-40B4-BE49-F238E27FC236}">
                <a16:creationId xmlns:a16="http://schemas.microsoft.com/office/drawing/2014/main" id="{8966AC2B-D6A3-0E4C-4E07-7DB782495482}"/>
              </a:ext>
            </a:extLst>
          </p:cNvPr>
          <p:cNvPicPr>
            <a:picLocks noChangeAspect="1"/>
          </p:cNvPicPr>
          <p:nvPr/>
        </p:nvPicPr>
        <p:blipFill>
          <a:blip r:embed="rId2"/>
          <a:stretch>
            <a:fillRect/>
          </a:stretch>
        </p:blipFill>
        <p:spPr>
          <a:xfrm>
            <a:off x="611560" y="254887"/>
            <a:ext cx="6319796" cy="4463308"/>
          </a:xfrm>
          <a:prstGeom prst="rect">
            <a:avLst/>
          </a:prstGeom>
        </p:spPr>
      </p:pic>
    </p:spTree>
    <p:extLst>
      <p:ext uri="{BB962C8B-B14F-4D97-AF65-F5344CB8AC3E}">
        <p14:creationId xmlns:p14="http://schemas.microsoft.com/office/powerpoint/2010/main" val="173447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4DCF-5E74-9FA4-200E-F863784D9DCA}"/>
              </a:ext>
            </a:extLst>
          </p:cNvPr>
          <p:cNvSpPr>
            <a:spLocks noGrp="1"/>
          </p:cNvSpPr>
          <p:nvPr>
            <p:ph type="title"/>
          </p:nvPr>
        </p:nvSpPr>
        <p:spPr/>
        <p:txBody>
          <a:bodyPr/>
          <a:lstStyle/>
          <a:p>
            <a:r>
              <a:rPr lang="en-US" dirty="0"/>
              <a:t>Summary of Bivariate Analysis</a:t>
            </a:r>
            <a:endParaRPr lang="en-IN" dirty="0"/>
          </a:p>
        </p:txBody>
      </p:sp>
      <p:sp>
        <p:nvSpPr>
          <p:cNvPr id="3" name="Content Placeholder 2">
            <a:extLst>
              <a:ext uri="{FF2B5EF4-FFF2-40B4-BE49-F238E27FC236}">
                <a16:creationId xmlns:a16="http://schemas.microsoft.com/office/drawing/2014/main" id="{1646915E-88E9-9271-007A-166772683883}"/>
              </a:ext>
            </a:extLst>
          </p:cNvPr>
          <p:cNvSpPr>
            <a:spLocks noGrp="1"/>
          </p:cNvSpPr>
          <p:nvPr>
            <p:ph idx="1"/>
          </p:nvPr>
        </p:nvSpPr>
        <p:spPr/>
        <p:txBody>
          <a:bodyPr>
            <a:normAutofit fontScale="47500" lnSpcReduction="20000"/>
          </a:bodyPr>
          <a:lstStyle/>
          <a:p>
            <a:pPr algn="l"/>
            <a:r>
              <a:rPr lang="en-US" b="1" i="0" dirty="0">
                <a:solidFill>
                  <a:srgbClr val="000000"/>
                </a:solidFill>
                <a:effectLst/>
                <a:latin typeface="Helvetica Neue"/>
              </a:rPr>
              <a:t>Bivariate Analysis on Continuous Variables:</a:t>
            </a:r>
          </a:p>
          <a:p>
            <a:pPr marL="0" indent="0" algn="l">
              <a:buNone/>
            </a:pPr>
            <a:r>
              <a:rPr lang="en-US" b="0" i="0" dirty="0">
                <a:solidFill>
                  <a:srgbClr val="000000"/>
                </a:solidFill>
                <a:effectLst/>
                <a:latin typeface="Helvetica Neue"/>
              </a:rPr>
              <a:t>#Correlation Plot:</a:t>
            </a:r>
          </a:p>
          <a:p>
            <a:pPr algn="l"/>
            <a:r>
              <a:rPr lang="en-US" b="0" i="0" dirty="0">
                <a:solidFill>
                  <a:srgbClr val="000000"/>
                </a:solidFill>
                <a:effectLst/>
                <a:latin typeface="Helvetica Neue"/>
              </a:rPr>
              <a:t>a) There were no highly negative correlation between numerical columns.</a:t>
            </a:r>
          </a:p>
          <a:p>
            <a:pPr algn="l"/>
            <a:r>
              <a:rPr lang="en-US" b="0" i="0" dirty="0">
                <a:solidFill>
                  <a:srgbClr val="000000"/>
                </a:solidFill>
                <a:effectLst/>
                <a:latin typeface="Helvetica Neue"/>
              </a:rPr>
              <a:t>b) 0.45 correlation between </a:t>
            </a:r>
            <a:r>
              <a:rPr lang="en-US" b="0" i="0" dirty="0" err="1">
                <a:solidFill>
                  <a:srgbClr val="000000"/>
                </a:solidFill>
                <a:effectLst/>
                <a:latin typeface="Helvetica Neue"/>
              </a:rPr>
              <a:t>term_months</a:t>
            </a:r>
            <a:r>
              <a:rPr lang="en-US" b="0" i="0" dirty="0">
                <a:solidFill>
                  <a:srgbClr val="000000"/>
                </a:solidFill>
                <a:effectLst/>
                <a:latin typeface="Helvetica Neue"/>
              </a:rPr>
              <a:t> and interest rate(</a:t>
            </a:r>
            <a:r>
              <a:rPr lang="en-US" b="0" i="0" dirty="0" err="1">
                <a:solidFill>
                  <a:srgbClr val="000000"/>
                </a:solidFill>
                <a:effectLst/>
                <a:latin typeface="Helvetica Neue"/>
              </a:rPr>
              <a:t>int_rate</a:t>
            </a:r>
            <a:r>
              <a:rPr lang="en-US" b="0" i="0" dirty="0">
                <a:solidFill>
                  <a:srgbClr val="000000"/>
                </a:solidFill>
                <a:effectLst/>
                <a:latin typeface="Helvetica Neue"/>
              </a:rPr>
              <a:t>).</a:t>
            </a:r>
          </a:p>
          <a:p>
            <a:pPr algn="l"/>
            <a:r>
              <a:rPr lang="en-US" b="0" i="0" dirty="0">
                <a:solidFill>
                  <a:srgbClr val="000000"/>
                </a:solidFill>
                <a:effectLst/>
                <a:latin typeface="Helvetica Neue"/>
              </a:rPr>
              <a:t>c) 0.47 correlation between </a:t>
            </a:r>
            <a:r>
              <a:rPr lang="en-US" b="0" i="0" dirty="0" err="1">
                <a:solidFill>
                  <a:srgbClr val="000000"/>
                </a:solidFill>
                <a:effectLst/>
                <a:latin typeface="Helvetica Neue"/>
              </a:rPr>
              <a:t>revol_util</a:t>
            </a:r>
            <a:r>
              <a:rPr lang="en-US" b="0" i="0" dirty="0">
                <a:solidFill>
                  <a:srgbClr val="000000"/>
                </a:solidFill>
                <a:effectLst/>
                <a:latin typeface="Helvetica Neue"/>
              </a:rPr>
              <a:t> and interest rate(</a:t>
            </a:r>
            <a:r>
              <a:rPr lang="en-US" b="0" i="0" dirty="0" err="1">
                <a:solidFill>
                  <a:srgbClr val="000000"/>
                </a:solidFill>
                <a:effectLst/>
                <a:latin typeface="Helvetica Neue"/>
              </a:rPr>
              <a:t>int_rate</a:t>
            </a:r>
            <a:r>
              <a:rPr lang="en-US" b="0" i="0" dirty="0">
                <a:solidFill>
                  <a:srgbClr val="000000"/>
                </a:solidFill>
                <a:effectLst/>
                <a:latin typeface="Helvetica Neue"/>
              </a:rPr>
              <a:t>).</a:t>
            </a:r>
          </a:p>
          <a:p>
            <a:pPr algn="l"/>
            <a:r>
              <a:rPr lang="en-US" b="0" i="0" dirty="0">
                <a:solidFill>
                  <a:srgbClr val="000000"/>
                </a:solidFill>
                <a:effectLst/>
                <a:latin typeface="Helvetica Neue"/>
              </a:rPr>
              <a:t>d) No much correlation between Annual Income, DTI with other numerical columns.</a:t>
            </a:r>
          </a:p>
          <a:p>
            <a:pPr algn="l"/>
            <a:endParaRPr lang="en-US" dirty="0">
              <a:solidFill>
                <a:srgbClr val="000000"/>
              </a:solidFill>
              <a:latin typeface="Helvetica Neue"/>
            </a:endParaRPr>
          </a:p>
          <a:p>
            <a:pPr marL="0" indent="0" algn="l">
              <a:buNone/>
            </a:pPr>
            <a:endParaRPr lang="en-US" b="0" i="0" dirty="0">
              <a:solidFill>
                <a:srgbClr val="000000"/>
              </a:solidFill>
              <a:effectLst/>
              <a:latin typeface="Helvetica Neue"/>
            </a:endParaRPr>
          </a:p>
          <a:p>
            <a:pPr algn="l"/>
            <a:r>
              <a:rPr lang="en-US" b="1" i="0" dirty="0">
                <a:solidFill>
                  <a:srgbClr val="000000"/>
                </a:solidFill>
                <a:effectLst/>
                <a:latin typeface="Helvetica Neue"/>
              </a:rPr>
              <a:t>Loan Defaulters Analysis:</a:t>
            </a:r>
          </a:p>
          <a:p>
            <a:pPr algn="l">
              <a:buFont typeface="+mj-lt"/>
              <a:buAutoNum type="arabicPeriod"/>
            </a:pPr>
            <a:r>
              <a:rPr lang="en-US" b="0" i="0" dirty="0">
                <a:solidFill>
                  <a:srgbClr val="000000"/>
                </a:solidFill>
                <a:effectLst/>
                <a:latin typeface="Helvetica Neue"/>
              </a:rPr>
              <a:t>Distribution of Loan Defaulters by Loan Purpose: a) There are more defaulters from '</a:t>
            </a:r>
            <a:r>
              <a:rPr lang="en-US" b="0" i="0" dirty="0" err="1">
                <a:solidFill>
                  <a:srgbClr val="000000"/>
                </a:solidFill>
                <a:effectLst/>
                <a:latin typeface="Helvetica Neue"/>
              </a:rPr>
              <a:t>debt_consolidation','other</a:t>
            </a:r>
            <a:r>
              <a:rPr lang="en-US" b="0" i="0" dirty="0">
                <a:solidFill>
                  <a:srgbClr val="000000"/>
                </a:solidFill>
                <a:effectLst/>
                <a:latin typeface="Helvetica Neue"/>
              </a:rPr>
              <a:t>', '</a:t>
            </a:r>
            <a:r>
              <a:rPr lang="en-US" b="0" i="0" dirty="0" err="1">
                <a:solidFill>
                  <a:srgbClr val="000000"/>
                </a:solidFill>
                <a:effectLst/>
                <a:latin typeface="Helvetica Neue"/>
              </a:rPr>
              <a:t>credit_card</a:t>
            </a:r>
            <a:r>
              <a:rPr lang="en-US" b="0" i="0" dirty="0">
                <a:solidFill>
                  <a:srgbClr val="000000"/>
                </a:solidFill>
                <a:effectLst/>
                <a:latin typeface="Helvetica Neue"/>
              </a:rPr>
              <a:t>' and '</a:t>
            </a:r>
            <a:r>
              <a:rPr lang="en-US" b="0" i="0" dirty="0" err="1">
                <a:solidFill>
                  <a:srgbClr val="000000"/>
                </a:solidFill>
                <a:effectLst/>
                <a:latin typeface="Helvetica Neue"/>
              </a:rPr>
              <a:t>small_business</a:t>
            </a:r>
            <a:r>
              <a:rPr lang="en-US" b="0" i="0" dirty="0">
                <a:solidFill>
                  <a:srgbClr val="000000"/>
                </a:solidFill>
                <a:effectLst/>
                <a:latin typeface="Helvetica Neue"/>
              </a:rPr>
              <a:t>.</a:t>
            </a:r>
          </a:p>
          <a:p>
            <a:pPr algn="l">
              <a:buFont typeface="+mj-lt"/>
              <a:buAutoNum type="arabicPeriod"/>
            </a:pPr>
            <a:r>
              <a:rPr lang="en-US" b="0" i="0" dirty="0">
                <a:solidFill>
                  <a:srgbClr val="000000"/>
                </a:solidFill>
                <a:effectLst/>
                <a:latin typeface="Helvetica Neue"/>
              </a:rPr>
              <a:t>Distribution of Loan Defaulters by Home Ownerships: a) By charts, it shows there are more defaulters in RENT and MORTGAGE.</a:t>
            </a:r>
          </a:p>
          <a:p>
            <a:pPr algn="l">
              <a:buFont typeface="+mj-lt"/>
              <a:buAutoNum type="arabicPeriod"/>
            </a:pPr>
            <a:r>
              <a:rPr lang="en-US" b="0" i="0" dirty="0">
                <a:solidFill>
                  <a:srgbClr val="000000"/>
                </a:solidFill>
                <a:effectLst/>
                <a:latin typeface="Helvetica Neue"/>
              </a:rPr>
              <a:t>Distribution of Loan Defaulters by Home Ownerships &amp; Loan Purpose: a) There are more defaulters with '</a:t>
            </a:r>
            <a:r>
              <a:rPr lang="en-US" b="0" i="0" dirty="0" err="1">
                <a:solidFill>
                  <a:srgbClr val="000000"/>
                </a:solidFill>
                <a:effectLst/>
                <a:latin typeface="Helvetica Neue"/>
              </a:rPr>
              <a:t>debt_consolidation</a:t>
            </a:r>
            <a:r>
              <a:rPr lang="en-US" b="0" i="0" dirty="0">
                <a:solidFill>
                  <a:srgbClr val="000000"/>
                </a:solidFill>
                <a:effectLst/>
                <a:latin typeface="Helvetica Neue"/>
              </a:rPr>
              <a:t>', '</a:t>
            </a:r>
            <a:r>
              <a:rPr lang="en-US" b="0" i="0" dirty="0" err="1">
                <a:solidFill>
                  <a:srgbClr val="000000"/>
                </a:solidFill>
                <a:effectLst/>
                <a:latin typeface="Helvetica Neue"/>
              </a:rPr>
              <a:t>credit_card</a:t>
            </a:r>
            <a:r>
              <a:rPr lang="en-US" b="0" i="0" dirty="0">
                <a:solidFill>
                  <a:srgbClr val="000000"/>
                </a:solidFill>
                <a:effectLst/>
                <a:latin typeface="Helvetica Neue"/>
              </a:rPr>
              <a:t>' and '</a:t>
            </a:r>
            <a:r>
              <a:rPr lang="en-US" b="0" i="0" dirty="0" err="1">
                <a:solidFill>
                  <a:srgbClr val="000000"/>
                </a:solidFill>
                <a:effectLst/>
                <a:latin typeface="Helvetica Neue"/>
              </a:rPr>
              <a:t>small_business</a:t>
            </a:r>
            <a:r>
              <a:rPr lang="en-US" b="0" i="0" dirty="0">
                <a:solidFill>
                  <a:srgbClr val="000000"/>
                </a:solidFill>
                <a:effectLst/>
                <a:latin typeface="Helvetica Neue"/>
              </a:rPr>
              <a:t>' purpose from Rent, Mortgage category and hence, should be </a:t>
            </a:r>
            <a:r>
              <a:rPr lang="en-US" b="0" i="0" dirty="0" err="1">
                <a:solidFill>
                  <a:srgbClr val="000000"/>
                </a:solidFill>
                <a:effectLst/>
                <a:latin typeface="Helvetica Neue"/>
              </a:rPr>
              <a:t>carefull</a:t>
            </a:r>
            <a:r>
              <a:rPr lang="en-US" b="0" i="0" dirty="0">
                <a:solidFill>
                  <a:srgbClr val="000000"/>
                </a:solidFill>
                <a:effectLst/>
                <a:latin typeface="Helvetica Neue"/>
              </a:rPr>
              <a:t> when borrowers don't have own house.</a:t>
            </a:r>
          </a:p>
          <a:p>
            <a:pPr algn="l">
              <a:buFont typeface="+mj-lt"/>
              <a:buAutoNum type="arabicPeriod"/>
            </a:pPr>
            <a:r>
              <a:rPr lang="en-US" b="0" i="0" dirty="0">
                <a:solidFill>
                  <a:srgbClr val="000000"/>
                </a:solidFill>
                <a:effectLst/>
                <a:latin typeface="Helvetica Neue"/>
              </a:rPr>
              <a:t>Distribution of Loan Defaulters by Grade: a) By charts, it shows there are more defaulters in B,C and D grades. b) Grades F,G(more </a:t>
            </a:r>
            <a:r>
              <a:rPr lang="en-US" b="0" i="0" dirty="0" err="1">
                <a:solidFill>
                  <a:srgbClr val="000000"/>
                </a:solidFill>
                <a:effectLst/>
                <a:latin typeface="Helvetica Neue"/>
              </a:rPr>
              <a:t>intereste</a:t>
            </a:r>
            <a:r>
              <a:rPr lang="en-US" b="0" i="0" dirty="0">
                <a:solidFill>
                  <a:srgbClr val="000000"/>
                </a:solidFill>
                <a:effectLst/>
                <a:latin typeface="Helvetica Neue"/>
              </a:rPr>
              <a:t> rate grades) are having less defaulters which is a good indicator.</a:t>
            </a:r>
          </a:p>
          <a:p>
            <a:endParaRPr lang="en-IN" dirty="0"/>
          </a:p>
        </p:txBody>
      </p:sp>
    </p:spTree>
    <p:extLst>
      <p:ext uri="{BB962C8B-B14F-4D97-AF65-F5344CB8AC3E}">
        <p14:creationId xmlns:p14="http://schemas.microsoft.com/office/powerpoint/2010/main" val="83685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5956-35AD-EF64-B2E0-E997EA5FDB9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B5DC1E-D98C-F9C4-5967-94B8C549428D}"/>
              </a:ext>
            </a:extLst>
          </p:cNvPr>
          <p:cNvSpPr>
            <a:spLocks noGrp="1"/>
          </p:cNvSpPr>
          <p:nvPr>
            <p:ph idx="1"/>
          </p:nvPr>
        </p:nvSpPr>
        <p:spPr/>
        <p:txBody>
          <a:bodyPr>
            <a:normAutofit fontScale="55000" lnSpcReduction="20000"/>
          </a:bodyPr>
          <a:lstStyle/>
          <a:p>
            <a:pPr marL="0" indent="0">
              <a:buNone/>
            </a:pPr>
            <a:endParaRPr lang="en-US" dirty="0"/>
          </a:p>
          <a:p>
            <a:r>
              <a:rPr lang="en-US" dirty="0"/>
              <a:t>1) Number of loans issued increased steadily by every year with a slight decrease in 2008.</a:t>
            </a:r>
          </a:p>
          <a:p>
            <a:endParaRPr lang="en-US" dirty="0"/>
          </a:p>
          <a:p>
            <a:r>
              <a:rPr lang="en-US" dirty="0"/>
              <a:t>2) Of settled loans, 83% were Fully Paid and 14% were Charged Off.</a:t>
            </a:r>
          </a:p>
          <a:p>
            <a:endParaRPr lang="en-US" dirty="0"/>
          </a:p>
          <a:p>
            <a:r>
              <a:rPr lang="en-US" dirty="0"/>
              <a:t>3) Borrowers with own house and the purpose of loan with consolidate debt, '</a:t>
            </a:r>
            <a:r>
              <a:rPr lang="en-US" dirty="0" err="1"/>
              <a:t>credit_card</a:t>
            </a:r>
            <a:r>
              <a:rPr lang="en-US" dirty="0"/>
              <a:t>' and '</a:t>
            </a:r>
            <a:r>
              <a:rPr lang="en-US" dirty="0" err="1"/>
              <a:t>small_business</a:t>
            </a:r>
            <a:r>
              <a:rPr lang="en-US" dirty="0"/>
              <a:t>' are not at much risk, but borrower with </a:t>
            </a:r>
            <a:r>
              <a:rPr lang="en-US" dirty="0" err="1"/>
              <a:t>rent,mortgage</a:t>
            </a:r>
            <a:r>
              <a:rPr lang="en-US" dirty="0"/>
              <a:t> are high risk applicants.</a:t>
            </a:r>
          </a:p>
          <a:p>
            <a:endParaRPr lang="en-US" dirty="0"/>
          </a:p>
          <a:p>
            <a:r>
              <a:rPr lang="en-US" dirty="0"/>
              <a:t>4) Majority of loans were from A, B, and C grade.</a:t>
            </a:r>
          </a:p>
          <a:p>
            <a:endParaRPr lang="en-US" dirty="0"/>
          </a:p>
          <a:p>
            <a:r>
              <a:rPr lang="en-US" dirty="0"/>
              <a:t>5) There is an inverse relationship between interest rate and loan grade - lower grades(E,F,G) have higher interest rate.</a:t>
            </a:r>
          </a:p>
          <a:p>
            <a:endParaRPr lang="en-US" dirty="0"/>
          </a:p>
          <a:p>
            <a:r>
              <a:rPr lang="en-US" dirty="0"/>
              <a:t>6) Overall, there are more defaulters from '</a:t>
            </a:r>
            <a:r>
              <a:rPr lang="en-US" dirty="0" err="1"/>
              <a:t>debt_consolidation</a:t>
            </a:r>
            <a:r>
              <a:rPr lang="en-US" dirty="0"/>
              <a:t>', 'others', '</a:t>
            </a:r>
            <a:r>
              <a:rPr lang="en-US" dirty="0" err="1"/>
              <a:t>credit_card</a:t>
            </a:r>
            <a:r>
              <a:rPr lang="en-US" dirty="0"/>
              <a:t>' and '</a:t>
            </a:r>
            <a:r>
              <a:rPr lang="en-US" dirty="0" err="1"/>
              <a:t>small_business</a:t>
            </a:r>
            <a:r>
              <a:rPr lang="en-US" dirty="0"/>
              <a:t>' purpose loans from all grades.</a:t>
            </a:r>
            <a:endParaRPr lang="en-IN" dirty="0"/>
          </a:p>
        </p:txBody>
      </p:sp>
    </p:spTree>
    <p:extLst>
      <p:ext uri="{BB962C8B-B14F-4D97-AF65-F5344CB8AC3E}">
        <p14:creationId xmlns:p14="http://schemas.microsoft.com/office/powerpoint/2010/main" val="103485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Executive 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3719029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286776" y="6215082"/>
            <a:ext cx="285752" cy="261610"/>
          </a:xfrm>
          <a:prstGeom prst="rect">
            <a:avLst/>
          </a:prstGeom>
          <a:noFill/>
        </p:spPr>
        <p:txBody>
          <a:bodyPr wrap="square" rtlCol="0">
            <a:spAutoFit/>
          </a:bodyPr>
          <a:lstStyle/>
          <a:p>
            <a:r>
              <a:rPr lang="en-IN" sz="1100" dirty="0"/>
              <a:t>2</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9144000" cy="1519356"/>
            <a:chOff x="0" y="-29768"/>
            <a:chExt cx="12202174" cy="1519356"/>
          </a:xfrm>
        </p:grpSpPr>
        <p:sp>
          <p:nvSpPr>
            <p:cNvPr id="11" name="Rectangle 10">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D781043-80DE-6AF1-8F4A-22CEF6E3B77C}"/>
              </a:ext>
            </a:extLst>
          </p:cNvPr>
          <p:cNvSpPr>
            <a:spLocks noGrp="1"/>
          </p:cNvSpPr>
          <p:nvPr>
            <p:ph type="ctrTitle"/>
          </p:nvPr>
        </p:nvSpPr>
        <p:spPr>
          <a:xfrm>
            <a:off x="628650" y="5609902"/>
            <a:ext cx="7615758" cy="913975"/>
          </a:xfrm>
        </p:spPr>
        <p:txBody>
          <a:bodyPr anchor="ctr">
            <a:normAutofit fontScale="90000"/>
          </a:bodyPr>
          <a:lstStyle/>
          <a:p>
            <a:pPr algn="l"/>
            <a:r>
              <a:rPr lang="en-US" sz="2800" dirty="0">
                <a:solidFill>
                  <a:srgbClr val="FFFFFF"/>
                </a:solidFill>
              </a:rPr>
              <a:t>Distribution of loan amounts with Funded amount and Investor funded amount is same </a:t>
            </a:r>
            <a:endParaRPr lang="en-IN" sz="2800" dirty="0">
              <a:solidFill>
                <a:srgbClr val="FFFFFF"/>
              </a:solidFill>
            </a:endParaRPr>
          </a:p>
        </p:txBody>
      </p:sp>
      <p:pic>
        <p:nvPicPr>
          <p:cNvPr id="5" name="Picture 4">
            <a:extLst>
              <a:ext uri="{FF2B5EF4-FFF2-40B4-BE49-F238E27FC236}">
                <a16:creationId xmlns:a16="http://schemas.microsoft.com/office/drawing/2014/main" id="{B1C1D4D5-6505-A8D8-4AFC-19D9DC4D4607}"/>
              </a:ext>
            </a:extLst>
          </p:cNvPr>
          <p:cNvPicPr>
            <a:picLocks noChangeAspect="1"/>
          </p:cNvPicPr>
          <p:nvPr/>
        </p:nvPicPr>
        <p:blipFill rotWithShape="1">
          <a:blip r:embed="rId2"/>
          <a:srcRect r="2620" b="2"/>
          <a:stretch/>
        </p:blipFill>
        <p:spPr>
          <a:xfrm>
            <a:off x="1331640" y="1395237"/>
            <a:ext cx="6588223" cy="3856265"/>
          </a:xfrm>
          <a:prstGeom prst="rect">
            <a:avLst/>
          </a:prstGeom>
        </p:spPr>
      </p:pic>
      <p:sp>
        <p:nvSpPr>
          <p:cNvPr id="6" name="TextBox 5">
            <a:extLst>
              <a:ext uri="{FF2B5EF4-FFF2-40B4-BE49-F238E27FC236}">
                <a16:creationId xmlns:a16="http://schemas.microsoft.com/office/drawing/2014/main" id="{301D1BA4-44E1-2F67-5BB3-D140220A32CE}"/>
              </a:ext>
            </a:extLst>
          </p:cNvPr>
          <p:cNvSpPr txBox="1"/>
          <p:nvPr/>
        </p:nvSpPr>
        <p:spPr>
          <a:xfrm>
            <a:off x="395536" y="306383"/>
            <a:ext cx="7524327" cy="523220"/>
          </a:xfrm>
          <a:prstGeom prst="rect">
            <a:avLst/>
          </a:prstGeom>
          <a:noFill/>
        </p:spPr>
        <p:txBody>
          <a:bodyPr wrap="square" rtlCol="0">
            <a:spAutoFit/>
          </a:bodyPr>
          <a:lstStyle/>
          <a:p>
            <a:r>
              <a:rPr lang="en-US" sz="2800" dirty="0"/>
              <a:t>Univariate Analysis</a:t>
            </a:r>
            <a:endParaRPr lang="en-IN" sz="2800" dirty="0"/>
          </a:p>
        </p:txBody>
      </p:sp>
    </p:spTree>
    <p:extLst>
      <p:ext uri="{BB962C8B-B14F-4D97-AF65-F5344CB8AC3E}">
        <p14:creationId xmlns:p14="http://schemas.microsoft.com/office/powerpoint/2010/main" val="139783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AkgAAAHFCAYAAAAJ2AY0AAAAOXRFWHRTb2Z0d2FyZQBNYXRwbG90bGliIHZlcnNpb24zLjcuMCwgaHR0cHM6Ly9tYXRwbG90bGliLm9yZy88F64QAAAACXBIWXMAAA9hAAAPYQGoP6dpAAA5uklEQVR4nO3df1iUdb7/8deoOBHCpBIMJCFn/ZEGdjYtREvxtxzR0k5atqjnKstMXRK3so4bWivmnlX3yrLW9ahppXtdaltrS5KprQtoYmxqZu6GhQViBoOWgcrn+0df79PcoIIBM+DzcV1zXcznfs89n/vT1Lz63J/7HocxxggAAACWFr7uAAAAgL8hIAEAANgQkAAAAGwISAAAADYEJAAAABsCEgAAgA0BCQAAwIaABAAAYENAAgAAsCEgAWhQq1atksPh0J49e2rcnpycrI4dO1rPO3bsqEmTJtXpPbKzs5Wenq6ysrLL7ygA/EgrX3cAAH5s06ZNCgkJqdNrsrOzNXfuXE2aNEnXXHNNw3QMwBWFgATAr/z85z/3dRfq7MyZM3I4HGrViv+kAs0Fp9gA+BX7Kbaqqio9++yz6tq1qwIDA3XNNdeoR48e+v3vfy9JSk9P169+9StJUkxMjBwOhxwOh7Zv3269fuHChbrhhhvkdDoVFhamCRMm6OjRo17va4zR/PnzFR0drauuukq9evVSVlaWEhMTlZiYaNVt375dDodDa9asUVpamq677jo5nU7985//1PHjxzV16lR1795dbdq0UVhYmAYOHKi//e1vXu915MgRORwO/fa3v9Vzzz2njh07KjAwUImJifr000915swZPfHEE4qMjJTL5dLo0aNVUlJS/4MN4IL43x0AjeLcuXM6e/ZstXZjzEVft3DhQqWnp+u///u/1a9fP505c0affPKJtd7ogQce0DfffKPnn39eGzduVEREhCSpe/fukqSHH35Yf/jDHzRt2jQlJyfryJEjmjNnjrZv3669e/cqNDRUkvTUU08pIyNDDz74oMaMGaPCwkI98MADOnPmjLp06VKtX7Nnz1ZCQoJeeukltWjRQmFhYTp+/Lgk6emnn5bb7dapU6e0adMmJSYmauvWrV5BS5JeeOEF9ejRQy+88ILKysqUlpamkSNHKj4+XgEBAfrf//1fff7555o1a5YeeOABvfnmm3UacwA/gQGABrRy5Uoj6aKP6Ohoqz46OtpMnDjRep6cnGz+/d///aLv8dvf/tZIMgUFBV7tBw8eNJLM1KlTvdp37dplJJknn3zSGGPMN998Y5xOpxk3bpxXXU5OjpFk+vfvb7Vt27bNSDL9+vW75LGfPXvWnDlzxgwaNMiMHj3aai8oKDCSzE033WTOnTtntS9ZssRIMqNGjfLaT2pqqpFkPB7PJd8TQP3gFBuARvHKK6/ogw8+qPa47bbbLvq6W2+9Vf/4xz80depUvfPOOyovL6/1e27btk2Sql0Vd+utt6pbt27aunWrJCk3N1cVFRUaO3asV13v3r29rrD7sbvuuqvG9pdeekk333yzrrrqKrVq1UoBAQHaunWrDh48WK32P/7jP9Sixf/9Z7hbt26SpBEjRnjVnW//4osvLnCkAOobp9gANIpu3bqpV69e1dpdLpcKCwsv+LrZs2crKChIa9eu1UsvvaSWLVuqX79+eu6552rc34+dOHFCkqzTbj8WGRmpzz//3KsuPDy8Wl1NbRfa56JFi5SWlqYpU6bomWeeUWhoqFq2bKk5c+bUGJDatWvn9bx169YXbf/+++9r7AuA+scMEgC/1qpVK82cOVN79+7VN998o9dff12FhYUaNmyYvvvuu4u+tn379pKkoqKiatu++uora/3R+bpjx45VqysuLq5x3w6Ho1rb2rVrlZiYqGXLlmnEiBGKj49Xr169dPLkyYsfJAC/Q0AC0GRcc801+s///E898sgj+uabb3TkyBFJktPplCSdPn3aq37gwIGSfgguP/bBBx/o4MGDGjRokCQpPj5eTqdT69ev96rLzc21Zplqw+FwWH0576OPPlJOTk6t9wHAP3CKDYBfGzlypGJjY9WrVy9de+21+vzzz7VkyRJFR0erc+fOkqS4uDhJ0u9//3tNnDhRAQEB6tq1q7p27aoHH3xQzz//vFq0aKGkpCTrKraoqCg9+uijkn44pTVz5kxlZGSobdu2Gj16tI4ePaq5c+cqIiLCa53QxSQnJ+uZZ57R008/rf79++vQoUOaN2+eYmJiaryCD4D/IiAB8GsDBgzQhg0b9Mc//lHl5eVyu90aMmSI5syZo4CAAElSYmKiZs+erdWrV2v58uWqqqrStm3brNNdP/vZz7RixQq98MILcrlcGj58uDIyMqxTa5L0m9/8RkFBQXrppZe0cuVK3XDDDVq2bJmeeuqpWt+d+6mnntJ3332nFStWaOHCherevbteeuklbdq0ybovE4CmwWHMJW5CAgBXqIKCAt1www16+umn9eSTT/q6OwAaEQEJACT94x//0Ouvv64+ffooJCREhw4d0sKFC1VeXq79+/df8Go2AM0Tp9gAQFJQUJD27NmjFStWqKysTC6XS4mJifrNb35DOAKuQMwgAQAA2HCZPwAAgA0BCQAAwIaABAAAYMMi7VqqqqrSV199peDg4Bp/YgAAAPgfY4xOnjypyMjIWt/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6cVTN+/Hjl5+crMzNTmZmZys/PV0pKSqMfLwAAaCKMn2nbtq354x//aKqqqozb7TYLFiywtn3//ffG5XKZl156yRhjTFlZmQkICDDr1q2zar788kvTokULk5mZaYwx5uOPPzaSTG5urlWTk5NjJJlPPvmk1v3yeDxGkvF4PD/1EAEAQCO53O9vv1mDdO7cOa1bt07ffvutEhISVFBQoOLiYg0dOtSqcTqd6t+/v7KzsyVJeXl5OnPmjFdNZGSkYmNjrZqcnBy5XC7Fx8dbNb1795bL5bJqalJRUaHy8nKvBwAAuDL4PCDt27dPbdq0kdPp1JQpU7Rp0yZ1795dxcXFkqTw8HCv+vDwcGtbcXGxWrdurbZt2160JiwsrNr7hoWFWTU1ycjIsNYsuVwufmYEAIAriM8DUteuXZWfn6/c3Fw9/PDDmjhxoj7++GNru/3Ol8aYS94N015TU/2l9jN79mx5PB7rUVhYWNtDAgAATZzPA1Lr1q3VqVMn9erVSxkZGbrpppv0+9//Xm63W5KqzfKUlJRYs0put1uVlZUqLS29aM2xY8eqve/x48erzU79mNPptK6u4+dFAAC4svg8INkZY1RRUaGYmBi53W5lZWVZ2yorK7Vjxw716dNHktSzZ08FBAR41RQVFWn//v1WTUJCgjwej3bv3m3V7Nq1Sx6Px6oBAAD4MZ/+WO2TTz6ppKQkRUVF6eTJk1q3bp22b9+uzMxMORwOpaamav78+ercubM6d+6s+fPn6+qrr9b48eMlSS6XS/fff7/S0tLUvn17tWvXTrNmzVJcXJwGDx4sSerWrZuGDx+uyZMn6+WXX5YkPfjgg0pOTlbXrl19duwAAMB/+TQgHTt2TCkpKSoqKpLL5VKPHj2UmZmpIUOGSJIee+wxnT59WlOnTlVpaani4+O1ZcsWBQcHW/tYvHixWrVqpbFjx+r06dMaNGiQVq1apZYtW1o1r776qmbMmGFd7TZq1CgtXbq0cQ8WAAA0GQ5jjPF1J5qC8vJyuVwueTwe1iMBANBEXO73t09nkICOT2y+ZM2RBSMaoScAAPwfv1ukDQAA4GsEJAAAABtOsaFZqM2pOonTdQCA2mEGCQAAwIaABAAAYENAAgAAsCEgAQAA2BCQAAAAbAhIAAAANgQkAAAAG+6DBL9X23scAQBQX5hBAgAAsCEgAQAA2BCQAAAAbFiDhAbD2iEAQFNFQAJsahPs+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nSFhoYqKChIo0aN0tGjR71qSktLlZKSIpfLJZfLpZSUFJWVlTX0IQIAgCbIpwFpx44deuSRR5Sbm6usrCydPXtWQ4cO1bfffutVN3z4cBUVFVmPt99+22t7amqqNm3apHXr1mnnzp06deqUkpOTde7cOatm/Pjxys/PV2ZmpjIzM5Wfn6+UlJRGOU4AANC0tPLlm2dmZno9X7lypcLCwpSXl6d+/fpZ7U6nU263u8Z9eDwerVixQmvWrNHgwYMlSWvXrlVUVJTeffddDRs2TAcPHlRmZqZyc3MVHx8vSVq+fLkSEhJ06NAhde3atYGOEAAANEV+tQbJ4/FIktq1a+fVvn37doWFhalLly6aPHmySkpKrG15eXk6c+aMhg4darVFRkYqNjZW2dnZkqScnBy5XC4rHElS79695XK5rBoAAIDzfDqD9GPGGM2cOVO33XabYmNjrfakpCTdfffdio6OVkFBgebMmaOBAwcqLy9PTqdTxcXFat26tdq2beu1v/DwcBUXF0uSiouLFRYWVu09w8LCrBq7iooKVVRUWM/Ly8vr4zABAEAT4DcBadq0afroo4+0c+dOr/Zx48ZZf8fGxqpXr16Kjo7W5s2bNWbMmAvuzxgjh8NhPf/x3xeq+bGMjAzNnTu3rocBAACaAb84xTZ9+nS9+eab2rZtmzp06HDR2oiICEVHR+vw4cOSJLfbrcrKSpWWlnrVlZSUKDw83Ko5duxYtX0dP37cqrGbPXu2PB6P9SgsLLycQwMAAE2QTwOSMUbTpk3Txo0b9d577ykmJuaSrzlx4oQKCwsVEREhSerZs6cCAgKUlZVl1RQVFWn//v3q06ePJCkhIUEej0e7d++2anbt2iWPx2PV2DmdToWEhHg9AADAlcGnp9geeeQRvfbaa/rzn/+s4OBgaz2Qy+VSYGCgTp06pfT0dN11112KiIjQkSNH9OSTTyo0NFSjR4+2au+//36lpaWpffv2ateunWbNmqW4uDjrqrZu3bpp+PDhmjx5sl5++WVJ0oMPPqjk5GSuYAMAANX4NCAtW7ZMkpSYmOjVvnLlSk2aNEktW7bUvn379Morr6isrEwREREaMGCA1q9fr+DgYKt+8eLFatWqlcaOHavTp09r0KBBWrVqlVq2bGnVvPrqq5oxY4Z1tduoUaO0dOnShj9I+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PHKz89XZmamMjMzlZ+fr5SUlEY9XgAA0DQ4jDHG15047/jx4woLC9OOHTvUr18/GWMUGRmp1NRUPf7445J+mC0KDw/Xc889p4ceekgej0fXXnut1qxZo3HjxkmSvvrqK0VFRentt9/WsGHDdPDgQXXv3l25ubmKj4+XJOXm5iohIUGffPKJunbtesm+lZeXy+VyyePxKCQkpOEGoYno+MRmX3fBp44sGHHJmtqMUW32AwC4fJf7/e1Xa5A8Ho8kqV27dpKkgoICFRcXa+jQoVaN0+lU//79lZ2dLUnKy8vTmTNnvGoiIyMVGxtr1eTk5MjlclnhSJJ69+4tl8tl1QAAAJzXytcdOM8Yo5kzZ+q2225TbGysJKm4uFiSFB4e7lUbHh6uzz//3Kpp3bq12rZtW63m/OuLi4sVFhZW7T3DwsKsGruKigpVVFRYz8vLyy/zyAAAQFPjNzNI06ZN00cffaTXX3+92jaHw+H13BhTrc3OXlNT/cX2k5GRYS3odrlcioqKqs1hAACAZsAvAtL06dP15ptvatu2berQoYPV7na7JanaLE9JSYk1q+R2u1VZWanS0tKL1hw7dqza+x4/frza7NR5s2fPlsfjsR6FhYWXf4AAAKBJ8WlAMsZo2rRp2rhxo9577z3FxMR4bY+JiZHb7VZWVpbVVllZqR07dqhPnz6SpJ49eyogIMCrpqioSPv377dqEhIS5PF4tHv3bqtm165d8ng8Vo2d0+lUSEiI1wMAAFwZfLoG6ZFHHtFrr72mP//5zwoODrZmilwulwIDA+VwOJSamqr58+erc+fO6ty5s+bPn6+rr75a48ePt2rvv/9+paWlqX379mrXrp1mzZqluLg4DR48WJLUrVs3DR8+XJMnT9bLL78sSXrwwQeVnJxcqyvYAADAlcWnAWnZsmWSpMTERK/2lStXatKkSZKkxx57TKdPn9bUqVNVWlqq+Ph4bdmyRcHBwVb94sWL1apVK40dO1anT5/WoEGDtGrVKrVs2dKqefXVVzVjxgzrardRo0Zp6dKlDXuAAACgSfKr+yD5M+6D5I37IHEfJABoCprFfZAAAAD8AQEJAADAhoAEAABgQ0ACAACwISABAADYEJAAAABs6uU+SGVlZbrmmmvqY1dAk3Cl3+YAAJq7Os8gPffcc1q/fr31fOzYsWrfvr2uu+46/eMf/6jXzgEAAPhCnQPSyy+/bP2yfVZWlrKysvTXv/5VSUlJ+tWvflXvHQQAAGhsdT7FVlRUZAWkv/zlLxo7dqyGDh2qjh07Kj4+vt47CAAA0NjqPIPUtm1bFRYWSpIyMzOtH4Q1xujcuXP12zsAAAAfqPMM0pgxYzR+/Hh17txZJ06cUFJSkiQpPz9fnTp1qvcOAgAANLY6B6TFixerY8eOKiws1MKFC9WmTRtJP5x6mzp1ar13EAAAoLHVOSAFBARo1qxZ1dpTU1Proz8AAAA+d1n3Qfr000+1fft2lZSUqKqqymvbr3/963rpGAAAgK/UOSAtX75cDz/8sEJDQ+V2u+VwOKxtDoeDgAQAAJq8OgekZ599Vr/5zW/0+OOPN0R/AAAAfK7Ol/mXlpbq7rvvboi+AAAA+IU6B6S7775bW7ZsaYi+AAAA+IU6n2Lr1KmT5syZo9zcXMXFxSkgIMBr+4wZM+qtcwAAAL7gMMaYurwgJibmwjtzOPTZZ5/95E75o/LycrlcLnk8HoWEhPi6Oz7Hr9nXjyMLRvi6CwDQrF3u93edZ5AKCgrq+hIAAIAmpc5rkAAAAJq7y7pR5NGjR/Xmm2/qiy++UGVlpde2RYsW1UvHAAAAfKXOAWnr1q0aNWqUYmJidOjQIcXGxurIkSMyxujmm29uiD4CAAA0qjqfYps9e7bS0tK0f/9+XXXVVdqwYYMKCwvVv39/7o8EAACahToHpIMHD2rixImSpFatWun06dNq06aN5s2bp+eee67eOwgAANDY6hyQgoKCVFFRIUmKjIzUv/71L2vb119/XX89AwAA8JE6r0Hq3bu3/v73v6t79+4aMWKE0tLStG/fPm3cuFG9e/duiD4CAAA0qjoHpEWLFunUqVOSpPT0dJ06dUrr169Xp06dtHjx4nrvIAAAQGOrc0D6t3/7N+vvq6++Wi+++GK9dggAAMDXLus+SJKUl5engwcPyuFwqHv37vr5z39en/0CAADwmToHpJKSEt1zzz3avn27rrnmGhlj5PF4NGDAAK1bt07XXnttQ/QTjYjfWWs8tRlrfq8NABpfna9imz59usrLy3XgwAF98803Ki0t1f79+1VeXq4ZM2Y0RB8BAAAaVZ1nkDIzM/Xuu++qW7duVlv37t31wgsvaOjQofXaOQAAAF+o8wxSVVWVAgICqrUHBASoqqqqXjoFAADgS3UOSAMHDtQvf/lLffXVV1bbl19+qUcffVSDBg2q184BAAD4Qp1PsS1dulR33HGHOnbsqKioKDkcDn3xxReKi4vTmjVrGqKPwBWNhdwA0PjqHJCioqK0d+9eZWVl6ZNPPpExRt27d9fgwYMbon8AAACN7rLvgzRkyBANGTLEen7w4EGNGDFCn332Wb10DAAAwFfqvAbpQiorK/X555/X1+4AAAB8pt4CEgAAQHNBQAIAALAhIAEAANjUepF227Zt5XA4Lrj97Nmz9dIhAAAAX6t1QFqyZEkDdgMAAMB/1DogTZw4sSH7AQAA4DdYgwQAAGBDQAIAALDxaUB6//33NXLkSEVGRsrhcOiNN97w2j5p0iQ5HA6vR+/evb1qKioqNH36dIWGhiooKEijRo3S0aNHvWpKS0uVkpIil8sll8ullJQUlZWVNfDRAQCApqpWAam8vLxB3vzbb7/VTTfdpKVLl16wZvjw4SoqKrIeb7/9ttf21NRUbdq0SevWrdPOnTt16tQpJScn69y5c1bN+PHjlZ+fr8zMTGVmZio/P18pKSkNckwAAKDpq9Ui7bZt26qoqEhhYWEaOHCgNm7cqGuuueYnv3lSUpKSkpIuWuN0OuV2u2vc5vF4tGLFCq1Zs8b6sdy1a9cqKipK7777roYNG6aDBw8qMzNTubm5io+PlyQtX75cCQkJOnTokLp27fqTjwMAADQvtZpBatOmjU6cOCFJ2r59u86cOdOgnfqx7du3KywsTF26dNHkyZNVUlJibcvLy9OZM2c0dOhQqy0yMlKxsbHKzs6WJOXk5MjlclnhSJJ69+4tl8tl1dSkoqJC5eXlXg8AAHBlqNUM0uDBgzVgwAB169ZNkjR69Gi1bt26xtr33nuv3jqXlJSku+++W9HR0SooKNCcOXM0cOBA5eXlyel0qri4WK1bt1bbtm29XhceHq7i4mJJUnFxscLCwqrtOywszKqpSUZGhubOnVtvxwIAAJqOWgWktWvXavXq1frXv/6lHTt26MYbb9TVV1/d0H3TuHHjrL9jY2PVq1cvRUdHa/PmzRozZswFX2eM8brrd013ALfX2M2ePVszZ860npeXlysqKqquhwAAAJqgWgWkwMBATZkyRZK0Z88ePffcc/WyBqmuIiIiFB0drcOHD0uS3G63KisrVVpa6jWLVFJSoj59+lg1x44dq7av48ePKzw8/ILv5XQ65XQ66/kIAABAU1Dny/y3bdtmhSNjjIwx9d2nCzpx4oQKCwsVEREhSerZs6cCAgKUlZVl1RQVFWn//v1WQEpISJDH49Hu3butml27dsnj8Vg1AAAAP3ZZ90F65ZVXFBcXp8DAQAUGBqpHjx5as2ZNnfdz6tQp5efnKz8/X5JUUFCg/Px8ffHFFzp16pRmzZqlnJwcHTlyRNu3b9fIkSMVGhqq0aNHS5JcLpfuv/9+paWlaevWrfrwww/1i1/8QnFxcdZVbd26ddPw4cM1efJk5ebmKjc3V5MnT1ZycjJXsAEAgBrV+rfYzlu0aJHmzJmjadOmqW/fvjLG6O9//7umTJmir7/+Wo8++mit97Vnzx4NGDDAen5+zc/EiRO1bNky7du3T6+88orKysoUERGhAQMGaP369QoODrZes3jxYrVq1Upjx47V6dOnNWjQIK1atUotW7a0al599VXNmDHDutpt1KhRF733EgAAuLI5TB3PkcXExGju3LmaMGGCV/vq1auVnp6ugoKCeu2gvygvL5fL5ZLH41FISIivu9OgOj6x2dddQB0dWTDC110AAL90ud/fdT7FVlRUVOPanT59+qioqKiuuwMAAPA7dQ5InTp10p/+9Kdq7evXr1fnzp3rpVMAAAC+VOc1SHPnztW4ceP0/vvvq2/fvnI4HNq5c6e2bt1aY3ACAABoauo8g3TXXXdp165dCg0N1RtvvKGNGzcqNDRUu3fvtq4uAwAAaMrqPIMk/XD/obVr19Z3XwAAAPzCZd0HCQAAoDkjIAEAANgQkAAAAGwISAAAADYEJAAAAJt6C0gvvvii5s2bV1+7AwAA8Jl6C0gbNmzQqlWr6mt3AAAAPnNZ90GqydatW+trVwAAAD71k2aQjDEyxtRXXwAAAPzCZQWkV155RXFxcQoMDFRgYKB69OihNWvW1HffAAAAfKLOp9gWLVqkOXPmaNq0aerbt6+MMfr73/+uKVOm6Ouvv9ajjz7aEP0EAABoNHUOSM8//7yWLVumCRMmWG133HGHbrzxRqWnpxOQAABAk1fngFRUVKQ+ffpUa+/Tp4+KiorqpVMA6qbjE5svWXNkwYhG6AkANA91XoPUqVMn/elPf6rWvn79enXu3LleOgUAAOBLdZ5Bmjt3rsaNG6f3339fffv2lcPh0M6dO7V169YagxMAAEBTU+cZpLvuuku7du1SaGio3njjDW3cuFGhoaHavXu3Ro8e3RB9BAAAaFSXdaPInj17au3atfXdFwAAAL/Aj9UCAADY1HoGqUWLFnI4HBetcTgcOnv27E/uFAAAgC/VOiBt2rTpgtuys7P1/PPP87MjAACgWah1QLrjjjuqtX3yySeaPXu23nrrLd1333165pln6rVzAAAAvnBZa5C++uorTZ48WT169NDZs2eVn5+v1atX6/rrr6/v/gEAADS6OgUkj8ejxx9/XJ06ddKBAwe0detWvfXWW4qNjW2o/gEAADS6Wp9iW7hwoZ577jm53W69/vrrNZ5yAwAAaA4cppYrq1u0aKHAwEANHjxYLVu2vGDdxo0b661z/qS8vFwul0sej0chISG+7k6Dqs3veqHp4bfYAFyJLvf7u9YzSBMmTLjkZf4AAADNQa0D0qpVqxqwGwAAAP6DO2kDAADYEJAAAABsCEgAAAA2BCQAAACbWi/SBtC01eb2DdwKAAB+wAwSAACADQEJAADAhoAEAABgQ0ACAACwISABAADYEJAAAABsCEgAAAA2BCQAAAAbAhIAAIANAQkAAMCGgAQAAGBDQAIAALDxaUB6//33NXLkSEVGRsrhcOiNN97w2m6MUXp6uiIjIxUYGKjExEQdOHDAq6aiokLTp09XaGiogoKCNGrUKB09etSrprS0VCkpKXK5XHK5XEpJSVFZWVkDHx0AAGiqWvnyzb/99lvddNNN+q//+i/ddddd1bYvXLhQixYt0qpVq9SlSxc9++yzGjJkiA4dOqTg4GBJUmpqqt566y2tW7dO7du3V1pampKTk5WXl6eWLVtKksaPH6+jR48qMzNTkvTggw8qJSVFb731VuMdLNBMdHxi8yVrjiwY0Qg9AYCG49OAlJSUpKSkpBq3GWO0ZMkSPfXUUxozZowkafXq1QoPD9drr72mhx56SB6PRytWrNCaNWs0ePBgSdLatWsVFRWld999V8OGDdPBgweVmZmp3NxcxcfHS5KWL1+uhIQEHTp0SF27dm2cgwUAAE2G365BKigoUHFxsYYOHWq1OZ1O9e/fX9nZ2ZKkvLw8nTlzxqsmMjJSsbGxVk1OTo5cLpcVjiSpd+/ecrlcVk1NKioqVF5e7vUAAABXBr8NSMXFxZKk8PBwr/bw8HBrW3FxsVq3bq22bdtetCYsLKza/sPCwqyammRkZFhrllwul6Kion7S8QAAgKbDbwPSeQ6Hw+u5MaZam529pqb6S+1n9uzZ8ng81qOwsLCOPQcAAE2V3wYkt9stSdVmeUpKSqxZJbfbrcrKSpWWll605tixY9X2f/z48WqzUz/mdDoVEhLi9QAAAFcGvw1IMTExcrvdysrKstoqKyu1Y8cO9enTR5LUs2dPBQQEeNUUFRVp//79Vk1CQoI8Ho92795t1ezatUsej8eqAQAA+DGfXsV26tQp/fOf/7SeFxQUKD8/X+3atdP111+v1NRUzZ8/X507d1bnzp01f/58XX311Ro/frwkyeVy6f7771daWprat2+vdu3aadasWYqLi7OuauvWrZuGDx+uyZMn6+WXX5b0w2X+ycnJXMEGAABq5NOAtGfPHg0YMMB6PnPmTEnSxIkTtWrVKj322GM6ffq0pk6dqtLSUsXHx2vLli3WPZAkafHixWrVqpXGjh2r06dPa9CgQVq1apV1DyRJevXVVzVjxgzrardRo0Zp6dKljXSUAACgqXEYY4yvO9EUlJeXy+VyyePxNPv1SLW5ESCap9rc4JEbRQJoSi73+9unM0gA/AvhGAB+4LeLtAEAAHyFgAQAAGBDQAIAALAhIAEAANiwSPsKwyJcAAAujRkkAAAAGwISAACADQEJAADAhoAEAABgQ0ACAACwISABAADYEJAAAABsCEgAAAA2BCQAAAAbAhIAAIANAQkAAMCGgAQAAGBDQAIAALAhIAEAANgQkAAAAGwISAAAADYEJAAAABsCEgAAgA0BCQAAwIaABAAAYENAAgAAsCEgAQAA2BCQAAAAbAhIAAAANgQkAAAAm1a+7gAA/BQdn9h8yZojC0Y0Qk8ANCfMIAEAANgQkAAAAGwISAAAADYEJAAAABsCEgAAgA1XsQHwCa4+A+DPmEECAACwISABAADYEJAAAABsCEgAAAA2BCQAAAAbAhIAAIANl/k3I7W5bBoAAFwaM0gAAAA2BCQAAAAbAhIAAIANa5AA1DvWwwFo6vx6Bik9PV0Oh8Pr4Xa7re3GGKWnpysyMlKBgYFKTEzUgQMHvPZRUVGh6dOnKzQ0VEFBQRo1apSOHj3a2IcCAACaEL8OSJJ04403qqioyHrs27fP2rZw4UItWrRIS5cu1QcffCC3260hQ4bo5MmTVk1qaqo2bdqkdevWaefOnTp16pSSk5N17tw5XxwOAABoAvz+FFurVq28Zo3OM8ZoyZIleuqppzRmzBhJ0urVqxUeHq7XXntNDz30kDwej1asWKE1a9Zo8ODBkqS1a9cqKipK7777roYNG9aoxwIAAJoGv59BOnz4sCIjIxUTE6N77rlHn332mSSpoKBAxcXFGjp0qFXrdDrVv39/ZWdnS5Ly8vJ05swZr5rIyEjFxsZaNRdSUVGh8vJyrwcAALgy+HVAio+P1yuvvKJ33nlHy5cvV3Fxsfr06aMTJ06ouLhYkhQeHu71mvDwcGtbcXGxWrdurbZt216w5kIyMjLkcrmsR1RUVD0eGQAA8Gd+HZCSkpJ01113KS4uToMHD9bmzT9cGbN69WqrxuFweL3GGFOtza42NbNnz5bH47EehYWFl3kUAACgqfHrgGQXFBSkuLg4HT582FqXZJ8JKikpsWaV3G63KisrVVpaesGaC3E6nQoJCfF6AACAK0OTCkgVFRU6ePCgIiIiFBMTI7fbraysLGt7ZWWlduzYoT59+kiSevbsqYCAAK+aoqIi7d+/36oBAACw8+ur2GbNmqWRI0fq+uuvV0lJiZ599lmVl5dr4sSJcjgcSk1N1fz589W5c2d17txZ8+fP19VXX63x48dLklwul+6//36lpaWpffv2ateunWbNmmWdsgMAAKiJXweko0eP6t5779XXX3+ta6+9Vr1791Zubq6io6MlSY899phOnz6tqVOnqrS0VPHx8dqyZYuCg4OtfSxevFitWrXS2LFjdfr0aQ0aNEirVq1Sy5YtfXVYAADAzzmMMcbXnWgKysvL5XK55PF4/HY9Ej/vgObmyIIRl6ypzee+NvsB0Dxd7vd3k1qDBAAA0BgISAAAADYEJAAAABsCEgAAgA0BCQAAwMavL/MHcGXjykwAvsIMEgAAgA0BCQAAwIZTbACaPW4mCaCumEECAACwISABAADYEJAAAABsCEgAAAA2LNIGALGQG4A3ZpAAAABsCEgAAAA2BCQAAAAb1iABgB9iTRTgW8wgAQAA2BCQAAAAbAhIAAAANqxBaiJqsx4BgO+xdghoHphBAgAAsCEgAQAA2HCKDQBqiVPdwJWDGSQAAAAbAhIAAIANAQkAAMCGgAQAAGBDQAIAALAhIAEAANgQkAAAAGwISAAAADYEJAAAABvupA0Ajawx78jNj+cCl4cZJAAAABtmkAAAVyxm2HAhzCABAADYEJAAAABsOMUGAGg0nNJCU0FAAoAmqjGvhqsNf+sP8FMQkAAAl0T4wZWGNUgAAAA2zCABwBWO2SGgOmaQAAAAbAhIAAAANpxiAwD4FW4F0Pw0xX+mBCQ/wPl/AKibpviFi6bligpIL774on7729+qqKhIN954o5YsWaLbb7/d190CADSA5vo/n4TDxnHFBKT169crNTVVL774ovr27auXX35ZSUlJ+vjjj3X99df7unsAAD9VX0GrNqGluYa6puiKCUiLFi3S/fffrwceeECStGTJEr3zzjtatmyZMjIyfNw7AADqT2MGreY6W3VFBKTKykrl5eXpiSee8GofOnSosrOzfdQrAMCVpLnODjXX47oiAtLXX3+tc+fOKTw83Ks9PDxcxcXFNb6moqJCFRUV1nOPxyNJKi8vr/f+VVV8V+/7BACgKWmI79cf79cYU6fXXREB6TyHw+H13BhTre28jIwMzZ07t1p7VFRUg/QNAIArmWtJw+7/5MmTcrlcta6/IgJSaGioWrZsWW22qKSkpNqs0nmzZ8/WzJkzredVVVX65ptv1L59+wuGqgspLy9XVFSUCgsLFRISUvcDQJ0w3o2HsW5cjHfjYrwbT0OOtTFGJ0+eVGRkZJ1ed0UEpNatW6tnz57KysrS6NGjrfasrCzdcccdNb7G6XTK6XR6tV1zzTU/qR8hISH8S9aIGO/Gw1g3Lsa7cTHejaehxrouM0fnXREBSZJmzpyplJQU9erVSwkJCfrDH/6gL774QlOmTPF11wAAgJ+5YgLSuHHjdOLECc2bN09FRUWKjY3V22+/rejoaF93DQAA+JkrJiBJ0tSpUzV16tRGf1+n06mnn3662ik7NAzGu/Ew1o2L8W5cjHfj8cexdpi6XvcGAADQzLXwdQcAAAD8DQEJAADAhoAEAABgQ0ACAACwISA1sBdffFExMTG66qqr1LNnT/3tb3/zdZf8Tnp6uhwOh9fD7XZb240xSk9PV2RkpAIDA5WYmKgDBw547aOiokLTp09XaGiogoKCNGrUKB09etSrprS0VCkpKXK5XHK5XEpJSVFZWZlXzRdffKGRI0cqKChIoaGhmjFjhiorKxvs2Bva+++/r5EjRyoyMlIOh0NvvPGG13Z/G9t9+/apf//+CgwM1HXXXad58+bV+feTfOlS4z1p0qRqn/XevXt71TDetZORkaFbbrlFwcHBCgsL05133qlDhw551fD5rj+1Ge9m9/k2aDDr1q0zAQEBZvny5ebjjz82v/zlL01QUJD5/PPPfd01v/L000+bG2+80RQVFVmPkpISa/uCBQtMcHCw2bBhg9m3b58ZN26ciYiIMOXl5VbNlClTzHXXXWeysrLM3r17zYABA8xNN91kzp49a9UMHz7cxMbGmuzsbJOdnW1iY2NNcnKytf3s2bMmNjbWDBgwwOzdu9dkZWWZyMhIM23atMYZiAbw9ttvm6eeesps2LDBSDKbNm3y2u5PY+vxeEx4eLi55557zL59+8yGDRtMcHCw+Z//+Z+GG6B6dqnxnjhxohk+fLjXZ/3EiRNeNYx37QwbNsysXLnS7N+/3+Tn55sRI0aY66+/3pw6dcqq4fNdf2oz3s3t801AakC33nqrmTJlilfbDTfcYJ544gkf9cg/Pf300+amm26qcVtVVZVxu91mwYIFVtv3339vXC6Xeemll4wxxpSVlZmAgACzbt06q+bLL780LVq0MJmZmcYYYz7++GMjyeTm5lo1OTk5RpL55JNPjDE/fLm1aNHCfPnll1bN66+/bpxOp/F4PPV2vL5i/8L2t7F98cUXjcvlMt9//71Vk5GRYSIjI01VVVU9jkTjuFBAuuOOOy74Gsb78pWUlBhJZseOHcYYPt8NzT7exjS/zzen2BpIZWWl8vLyNHToUK/2oUOHKjs720e98l+HDx9WZGSkYmJidM899+izzz6TJBUUFKi4uNhrHJ1Op/r372+NY15ens6cOeNVExkZqdjYWKsmJydHLpdL8fHxVk3v3r3lcrm8amJjY71+0HDYsGGqqKhQXl5ewx28j/jb2Obk5Kh///5eN4obNmyYvvrqKx05cqT+B8BHtm/frrCwMHXp0kWTJ09WSUmJtY3xvnwej0eS1K5dO0l8vhuafbzPa06fbwJSA/n666917tw5hYeHe7WHh4eruLjYR73yT/Hx8XrllVf0zjvvaPny5SouLlafPn104sQJa6wuNo7FxcVq3bq12rZte9GasLCwau8dFhbmVWN/n7Zt26p169bN8p+Zv41tTTXnnzeX8U9KStKrr76q9957T7/73e/0wQcfaODAgaqoqJDEeF8uY4xmzpyp2267TbGxsZL4fDekmsZban6f7yvqp0Z8weFweD03xlRru9IlJSVZf8fFxSkhIUE/+9nPtHr1amuB3+WMo72mpvrLqWlu/Glsa+rLhV7bFI0bN876OzY2Vr169VJ0dLQ2b96sMWPGXPB1jPfFTZs2TR999JF27txZbRuf7/p3ofFubp9vZpAaSGhoqFq2bFktqZaUlFRLtfAWFBSkuLg4HT582Lqa7WLj6Ha7VVlZqdLS0ovWHDt2rNp7HT9+3KvG/j6lpaU6c+ZMs/xn5m9jW1PN+en55jj+khQREaHo6GgdPnxYEuN9OaZPn64333xT27ZtU4cOHax2Pt8N40LjXZOm/vkmIDWQ1q1bq2fPnsrKyvJqz8rKUp8+fXzUq6ahoqJCBw8eVEREhGJiYuR2u73GsbKyUjt27LDGsWfPngoICPCqKSoq0v79+62ahIQEeTwe7d6926rZtWuXPB6PV83+/ftVVFRk1WzZskVOp1M9e/Zs0GP2BX8b24SEBL3//vtel+pu2bJFkZGR6tixY/0PgB84ceKECgsLFRERIYnxrgtjjKZNm6aNGzfqvffeU0xMjNd2Pt/161LjXZMm//mu1VJuXJbzl/mvWLHCfPzxxyY1NdUEBQWZI0eO+LprfiUtLc1s377dfPbZZyY3N9ckJyeb4OBga5wWLFhgXC6X2bhxo9m3b5+59957a7xUt0OHDubdd981e/fuNQMHDqzx0tEePXqYnJwck5OTY+Li4mq8dHTQoEFm79695t133zUdOnRo0pf5nzx50nz44Yfmww8/NJLMokWLzIcffmjdasKfxrasrMyEh4ebe++91+zbt89s3LjRhISENJnLoI25+HifPHnSpKWlmezsbFNQUGC2bdtmEhISzHXXXcd4X4aHH37YuFwus337dq/Lyr/77jurhs93/bnUeDfHzzcBqYG98MILJjo62rRu3drcfPPNXpdE4gfn700SEBBgIiMjzZgxY8yBAwes7VVVVebpp582brfbOJ1O069fP7Nv3z6vfZw+fdpMmzbNtGvXzgQGBprk5GTzxRdfeNWcOHHC3HfffSY4ONgEBweb++67z5SWlnrVfP7552bEiBEmMDDQtGvXzkybNs3rMtGmZtu2bUZStcfEiRONMf43th999JG5/fbbjdPpNG6326SnpzepS6AvNt7fffedGTp0qLn22mtNQECAuf76683EiROrjSXjXTs1jbMks3LlSquGz3f9udR4N8fPt+P/HzgAAAD+P9YgAQAA2BCQAAAAbAhIAAAANgQkAAAAGwISAACADQEJAADAhoAEAABgQ0ACAACwISABaBImTZqkO++809fdAHCFICABAADYEJAANDmJiYmaMWOGHnvsMbVr105ut1vp6eleNWVlZXrwwQcVHh6uq666SrGxsfrLX/5ibd+wYYNuvPFGOZ1OdezYUb/73e+8Xt+xY0c9++yzmjBhgtq0aaPo6Gj9+c9/1vHjx3XHHXeoTZs2iouL0549e7xel52drX79+ikwMFBRUVGaMWOGvv322wYbCwANg4AEoElavXq1goKCtGvXLi1cuFDz5s1TVlaWJKmqqkpJSUnKzs7W2rVr9fHHH2vBggVq2bKlJCkvL09jx47VPffco3379ik9PV1z5szRqlWrvN5j8eLF6tu3rz788EONGDFCKSkpmjBhgn7xi19o79696tSpkyZMmKDzP2m5b98+DRs2TGPGjNFHH32k9evXa+fOnZo2bVqjjg2An44fqwXQJEyaNEllZWV64403lJiYqHPnzulvf/ubtf3WW2/VwIEDtWDBAm3ZskVJSUk6ePCgunTpUm1f9913n44fP64tW7ZYbY899pg2b96sAwcOSPphBun222/XmjVrJEnFxcWKiIjQnDlzNG/ePElSbm6uEhISVFRUJLfbrQkTJigwMFAvv/yytd+dO3eqf//++vbbb3XVVVc1yNgAqH/MIAFoknr06OH1PCIiQiUlJZKk/Px8dejQocZwJEkHDx5U3759vdr69u2rw4cP69y5czW+R3h4uCQpLi6uWtv5983Ly9OqVavUpk0b6zFs2DBVVVWpoKDgcg8VgA+08nUHAOByBAQEeD13OByqqqqSJAUGBl70tcYYORyOam0Xe4/z9TW1nX/fqqoqPfTQQ5oxY0a1fV1//fUX7RMA/0JAAtDs9OjRQ0ePHtWnn35a4yxS9+7dtXPnTq+27OxsdenSxVqndDluvvlmHThwQJ06dbrsfQDwD5xiA9Ds9O/fX/369dNdd92lrKwsFRQU6K9//asyMzMlSWlpadq6daueeeYZffrpp1q9erWWLl2qWbNm/aT3ffzxx5WTk6NHHnlE+fn5Onz4sN58801Nnz69Pg4LQCMiIAFoljZs2KBbbrlF9957r7p3767HHnvMWl908803609/+pPWrVun2NhY/frXv9a8efM0adKkn/SePXr00I4dO3T48GHdfvvt+vnPf645c+YoIiKiHo4IQGPiKjYAAAAbZpAAAABsCEgAAAA2BCQAAAAbAhIAAIANAQkAAMCGgAQAAGBDQAIAALAhIAEAANgQkAAAAGwISAAAADYEJAAAABsCEgAAgM3/A8ANfLCealp5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kgAAAHFCAYAAAAJ2AY0AAAAOXRFWHRTb2Z0d2FyZQBNYXRwbG90bGliIHZlcnNpb24zLjcuMCwgaHR0cHM6Ly9tYXRwbG90bGliLm9yZy88F64QAAAACXBIWXMAAA9hAAAPYQGoP6dpAAA5uklEQVR4nO3df1iUdb7/8deoOBHCpBIMJCFn/ZEGdjYtREvxtxzR0k5atqjnKstMXRK3so4bWivmnlX3yrLW9ahppXtdaltrS5KprQtoYmxqZu6GhQViBoOWgcrn+0df79PcoIIBM+DzcV1zXcznfs89n/vT1Lz63J/7HocxxggAAACWFr7uAAAAgL8hIAEAANgQkAAAAGwISAAAADYEJAAAABsCEgAAgA0BCQAAwIaABAAAYENAAgAAsCEgAWhQq1atksPh0J49e2rcnpycrI4dO1rPO3bsqEmTJtXpPbKzs5Wenq6ysrLL7ygA/EgrX3cAAH5s06ZNCgkJqdNrsrOzNXfuXE2aNEnXXHNNw3QMwBWFgATAr/z85z/3dRfq7MyZM3I4HGrViv+kAs0Fp9gA+BX7Kbaqqio9++yz6tq1qwIDA3XNNdeoR48e+v3vfy9JSk9P169+9StJUkxMjBwOhxwOh7Zv3269fuHChbrhhhvkdDoVFhamCRMm6OjRo17va4zR/PnzFR0drauuukq9evVSVlaWEhMTlZiYaNVt375dDodDa9asUVpamq677jo5nU7985//1PHjxzV16lR1795dbdq0UVhYmAYOHKi//e1vXu915MgRORwO/fa3v9Vzzz2njh07KjAwUImJifr000915swZPfHEE4qMjJTL5dLo0aNVUlJS/4MN4IL43x0AjeLcuXM6e/ZstXZjzEVft3DhQqWnp+u///u/1a9fP505c0affPKJtd7ogQce0DfffKPnn39eGzduVEREhCSpe/fukqSHH35Yf/jDHzRt2jQlJyfryJEjmjNnjrZv3669e/cqNDRUkvTUU08pIyNDDz74oMaMGaPCwkI98MADOnPmjLp06VKtX7Nnz1ZCQoJeeukltWjRQmFhYTp+/Lgk6emnn5bb7dapU6e0adMmJSYmauvWrV5BS5JeeOEF9ejRQy+88ILKysqUlpamkSNHKj4+XgEBAfrf//1fff7555o1a5YeeOABvfnmm3UacwA/gQGABrRy5Uoj6aKP6Ohoqz46OtpMnDjRep6cnGz+/d///aLv8dvf/tZIMgUFBV7tBw8eNJLM1KlTvdp37dplJJknn3zSGGPMN998Y5xOpxk3bpxXXU5OjpFk+vfvb7Vt27bNSDL9+vW75LGfPXvWnDlzxgwaNMiMHj3aai8oKDCSzE033WTOnTtntS9ZssRIMqNGjfLaT2pqqpFkPB7PJd8TQP3gFBuARvHKK6/ogw8+qPa47bbbLvq6W2+9Vf/4xz80depUvfPOOyovL6/1e27btk2Sql0Vd+utt6pbt27aunWrJCk3N1cVFRUaO3asV13v3r29rrD7sbvuuqvG9pdeekk333yzrrrqKrVq1UoBAQHaunWrDh48WK32P/7jP9Sixf/9Z7hbt26SpBEjRnjVnW//4osvLnCkAOobp9gANIpu3bqpV69e1dpdLpcKCwsv+LrZs2crKChIa9eu1UsvvaSWLVuqX79+eu6552rc34+dOHFCkqzTbj8WGRmpzz//3KsuPDy8Wl1NbRfa56JFi5SWlqYpU6bomWeeUWhoqFq2bKk5c+bUGJDatWvn9bx169YXbf/+++9r7AuA+scMEgC/1qpVK82cOVN79+7VN998o9dff12FhYUaNmyYvvvuu4u+tn379pKkoqKiatu++uora/3R+bpjx45VqysuLq5x3w6Ho1rb2rVrlZiYqGXLlmnEiBGKj49Xr169dPLkyYsfJAC/Q0AC0GRcc801+s///E898sgj+uabb3TkyBFJktPplCSdPn3aq37gwIGSfgguP/bBBx/o4MGDGjRokCQpPj5eTqdT69ev96rLzc21Zplqw+FwWH0576OPPlJOTk6t9wHAP3CKDYBfGzlypGJjY9WrVy9de+21+vzzz7VkyRJFR0erc+fOkqS4uDhJ0u9//3tNnDhRAQEB6tq1q7p27aoHH3xQzz//vFq0aKGkpCTrKraoqCg9+uijkn44pTVz5kxlZGSobdu2Gj16tI4ePaq5c+cqIiLCa53QxSQnJ+uZZ57R008/rf79++vQoUOaN2+eYmJiaryCD4D/IiAB8GsDBgzQhg0b9Mc//lHl5eVyu90aMmSI5syZo4CAAElSYmKiZs+erdWrV2v58uWqqqrStm3brNNdP/vZz7RixQq98MILcrlcGj58uDIyMqxTa5L0m9/8RkFBQXrppZe0cuVK3XDDDVq2bJmeeuqpWt+d+6mnntJ3332nFStWaOHCherevbteeuklbdq0ybovE4CmwWHMJW5CAgBXqIKCAt1www16+umn9eSTT/q6OwAaEQEJACT94x//0Ouvv64+ffooJCREhw4d0sKFC1VeXq79+/df8Go2AM0Tp9gAQFJQUJD27NmjFStWqKysTC6XS4mJifrNb35DOAKuQMwgAQAA2HCZPwAAgA0BCQAAwIaABAAAYMMi7VqqqqrSV199peDg4Bp/YgAAAPgfY4xOnjypyMjIWt/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6cVTN+/Hjl5+crMzNTmZmZys/PV0pKSqMfLwAAaCKMn2nbtq354x//aKqqqozb7TYLFiywtn3//ffG5XKZl156yRhjTFlZmQkICDDr1q2zar788kvTokULk5mZaYwx5uOPPzaSTG5urlWTk5NjJJlPPvmk1v3yeDxGkvF4PD/1EAEAQCO53O9vv1mDdO7cOa1bt07ffvutEhISVFBQoOLiYg0dOtSqcTqd6t+/v7KzsyVJeXl5OnPmjFdNZGSkYmNjrZqcnBy5XC7Fx8dbNb1795bL5bJqalJRUaHy8nKvBwAAuDL4PCDt27dPbdq0kdPp1JQpU7Rp0yZ1795dxcXFkqTw8HCv+vDwcGtbcXGxWrdurbZt2160JiwsrNr7hoWFWTU1ycjIsNYsuVwufmYEAIAriM8DUteuXZWfn6/c3Fw9/PDDmjhxoj7++GNru/3Ol8aYS94N015TU/2l9jN79mx5PB7rUVhYWNtDAgAATZzPA1Lr1q3VqVMn9erVSxkZGbrpppv0+9//Xm63W5KqzfKUlJRYs0put1uVlZUqLS29aM2xY8eqve/x48erzU79mNPptK6u4+dFAAC4svg8INkZY1RRUaGYmBi53W5lZWVZ2yorK7Vjxw716dNHktSzZ08FBAR41RQVFWn//v1WTUJCgjwej3bv3m3V7Nq1Sx6Px6oBAAD4MZ/+WO2TTz6ppKQkRUVF6eTJk1q3bp22b9+uzMxMORwOpaamav78+ercubM6d+6s+fPn6+qrr9b48eMlSS6XS/fff7/S0tLUvn17tWvXTrNmzVJcXJwGDx4sSerWrZuGDx+uyZMn6+WXX5YkPfjgg0pOTlbXrl19duwAAMB/+TQgHTt2TCkpKSoqKpLL5VKPHj2UmZmpIUOGSJIee+wxnT59WlOnTlVpaani4+O1ZcsWBQcHW/tYvHixWrVqpbFjx+r06dMaNGiQVq1apZYtW1o1r776qmbMmGFd7TZq1CgtXbq0cQ8WAAA0GQ5jjPF1J5qC8vJyuVwueTwe1iMBANBEXO73t09nkICOT2y+ZM2RBSMaoScAAPwfv1ukDQAA4GsEJAAAABtOsaFZqM2pOonTdQCA2mEGCQAAwIaABAAAYENAAgAAsCEgAQAA2BCQAAAAbAhIAAAANgQkAAAAG+6DBL9X23scAQBQX5hBAgAAsCEgAQAA2BCQAAAAbFiDhAbD2iEAQFNFQAJsahPs+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nSFhoYqKChIo0aN0tGjR71qSktLlZKSIpfLJZfLpZSUFJWVlTX0IQIAgCbIpwFpx44deuSRR5Sbm6usrCydPXtWQ4cO1bfffutVN3z4cBUVFVmPt99+22t7amqqNm3apHXr1mnnzp06deqUkpOTde7cOatm/Pjxys/PV2ZmpjIzM5Wfn6+UlJRGOU4AANC0tPLlm2dmZno9X7lypcLCwpSXl6d+/fpZ7U6nU263u8Z9eDwerVixQmvWrNHgwYMlSWvXrlVUVJTeffddDRs2TAcPHlRmZqZyc3MVHx8vSVq+fLkSEhJ06NAhde3atYGOEAAANEV+tQbJ4/FIktq1a+fVvn37doWFhalLly6aPHmySkpKrG15eXk6c+aMhg4darVFRkYqNjZW2dnZkqScnBy5XC4rHElS79695XK5rBoAAIDzfDqD9GPGGM2cOVO33XabYmNjrfakpCTdfffdio6OVkFBgebMmaOBAwcqLy9PTqdTxcXFat26tdq2beu1v/DwcBUXF0uSiouLFRYWVu09w8LCrBq7iooKVVRUWM/Ly8vr4zABAEAT4DcBadq0afroo4+0c+dOr/Zx48ZZf8fGxqpXr16Kjo7W5s2bNWbMmAvuzxgjh8NhPf/x3xeq+bGMjAzNnTu3rocBAACaAb84xTZ9+nS9+eab2rZtmzp06HDR2oiICEVHR+vw4cOSJLfbrcrKSpWWlnrVlZSUKDw83Ko5duxYtX0dP37cqrGbPXu2PB6P9SgsLLycQwMAAE2QTwOSMUbTpk3Txo0b9d577ykmJuaSrzlx4oQKCwsVEREhSerZs6cCAgKUlZVl1RQVFWn//v3q06ePJCkhIUEej0e7d++2anbt2iWPx2PV2DmdToWEhHg9AADAlcGnp9geeeQRvfbaa/rzn/+s4OBgaz2Qy+VSYGCgTp06pfT0dN11112KiIjQkSNH9OSTTyo0NFSjR4+2au+//36lpaWpffv2ateunWbNmqW4uDjrqrZu3bpp+PDhmjx5sl5++WVJ0oMPPqjk5GSuYAMAANX4NCAtW7ZMkpSYmOjVvnLlSk2aNEktW7bUvn379Morr6isrEwREREaMGCA1q9fr+DgYKt+8eLFatWqlcaOHavTp09r0KBBWrVqlVq2bGnVvPrqq5oxY4Z1tduoUaO0dOnShj9I+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PHKz89XZmamMjMzlZ+fr5SUlEY9XgAA0DQ4jDHG15047/jx4woLC9OOHTvUr18/GWMUGRmp1NRUPf7445J+mC0KDw/Xc889p4ceekgej0fXXnut1qxZo3HjxkmSvvrqK0VFRentt9/WsGHDdPDgQXXv3l25ubmKj4+XJOXm5iohIUGffPKJunbtesm+lZeXy+VyyePxKCQkpOEGoYno+MRmX3fBp44sGHHJmtqMUW32AwC4fJf7/e1Xa5A8Ho8kqV27dpKkgoICFRcXa+jQoVaN0+lU//79lZ2dLUnKy8vTmTNnvGoiIyMVGxtr1eTk5MjlclnhSJJ69+4tl8tl1QAAAJzXytcdOM8Yo5kzZ+q2225TbGysJKm4uFiSFB4e7lUbHh6uzz//3Kpp3bq12rZtW63m/OuLi4sVFhZW7T3DwsKsGruKigpVVFRYz8vLyy/zyAAAQFPjNzNI06ZN00cffaTXX3+92jaHw+H13BhTrc3OXlNT/cX2k5GRYS3odrlcioqKqs1hAACAZsAvAtL06dP15ptvatu2berQoYPV7na7JanaLE9JSYk1q+R2u1VZWanS0tKL1hw7dqza+x4/frza7NR5s2fPlsfjsR6FhYWXf4AAAKBJ8WlAMsZo2rRp2rhxo9577z3FxMR4bY+JiZHb7VZWVpbVVllZqR07dqhPnz6SpJ49eyogIMCrpqioSPv377dqEhIS5PF4tHv3bqtm165d8ng8Vo2d0+lUSEiI1wMAAFwZfLoG6ZFHHtFrr72mP//5zwoODrZmilwulwIDA+VwOJSamqr58+erc+fO6ty5s+bPn6+rr75a48ePt2rvv/9+paWlqX379mrXrp1mzZqluLg4DR48WJLUrVs3DR8+XJMnT9bLL78sSXrwwQeVnJxcqyvYAADAlcWnAWnZsmWSpMTERK/2lStXatKkSZKkxx57TKdPn9bUqVNVWlqq+Ph4bdmyRcHBwVb94sWL1apVK40dO1anT5/WoEGDtGrVKrVs2dKqefXVVzVjxgzrardRo0Zp6dKlDXuAAACgSfKr+yD5M+6D5I37IHEfJABoCprFfZAAAAD8AQEJAADAhoAEAABgQ0ACAACwISABAADYEJAAAABs6uU+SGVlZbrmmmvqY1dAk3Cl3+YAAJq7Os8gPffcc1q/fr31fOzYsWrfvr2uu+46/eMf/6jXzgEAAPhCnQPSyy+/bP2yfVZWlrKysvTXv/5VSUlJ+tWvflXvHQQAAGhsdT7FVlRUZAWkv/zlLxo7dqyGDh2qjh07Kj4+vt47CAAA0NjqPIPUtm1bFRYWSpIyMzOtH4Q1xujcuXP12zsAAAAfqPMM0pgxYzR+/Hh17txZJ06cUFJSkiQpPz9fnTp1qvcOAgAANLY6B6TFixerY8eOKiws1MKFC9WmTRtJP5x6mzp1ar13EAAAoLHVOSAFBARo1qxZ1dpTU1Proz8AAAA+d1n3Qfr000+1fft2lZSUqKqqymvbr3/963rpGAAAgK/UOSAtX75cDz/8sEJDQ+V2u+VwOKxtDoeDgAQAAJq8OgekZ599Vr/5zW/0+OOPN0R/AAAAfK7Ol/mXlpbq7rvvboi+AAAA+IU6B6S7775bW7ZsaYi+AAAA+IU6n2Lr1KmT5syZo9zcXMXFxSkgIMBr+4wZM+qtcwAAAL7gMMaYurwgJibmwjtzOPTZZ5/95E75o/LycrlcLnk8HoWEhPi6Oz7Hr9nXjyMLRvi6CwDQrF3u93edZ5AKCgrq+hIAAIAmpc5rkAAAAJq7y7pR5NGjR/Xmm2/qiy++UGVlpde2RYsW1UvHAAAAfKXOAWnr1q0aNWqUYmJidOjQIcXGxurIkSMyxujmm29uiD4CAAA0qjqfYps9e7bS0tK0f/9+XXXVVdqwYYMKCwvVv39/7o8EAACahToHpIMHD2rixImSpFatWun06dNq06aN5s2bp+eee67eOwgAANDY6hyQgoKCVFFRIUmKjIzUv/71L2vb119/XX89AwAA8JE6r0Hq3bu3/v73v6t79+4aMWKE0tLStG/fPm3cuFG9e/duiD4CAAA0qjoHpEWLFunUqVOSpPT0dJ06dUrr169Xp06dtHjx4nrvIAAAQGOrc0D6t3/7N+vvq6++Wi+++GK9dggAAMDXLus+SJKUl5engwcPyuFwqHv37vr5z39en/0CAADwmToHpJKSEt1zzz3avn27rrnmGhlj5PF4NGDAAK1bt07XXnttQ/QTjYjfWWs8tRlrfq8NABpfna9imz59usrLy3XgwAF98803Ki0t1f79+1VeXq4ZM2Y0RB8BAAAaVZ1nkDIzM/Xuu++qW7duVlv37t31wgsvaOjQofXaOQAAAF+o8wxSVVWVAgICqrUHBASoqqqqXjoFAADgS3UOSAMHDtQvf/lLffXVV1bbl19+qUcffVSDBg2q184BAAD4Qp1PsS1dulR33HGHOnbsqKioKDkcDn3xxReKi4vTmjVrGqKPwBWNhdwA0PjqHJCioqK0d+9eZWVl6ZNPPpExRt27d9fgwYMbon8AAACN7rLvgzRkyBANGTLEen7w4EGNGDFCn332Wb10DAAAwFfqvAbpQiorK/X555/X1+4AAAB8pt4CEgAAQHNBQAIAALAhIAEAANjUepF227Zt5XA4Lrj97Nmz9dIhAAAAX6t1QFqyZEkDdgMAAMB/1DogTZw4sSH7AQAA4DdYgwQAAGBDQAIAALDxaUB6//33NXLkSEVGRsrhcOiNN97w2j5p0iQ5HA6vR+/evb1qKioqNH36dIWGhiooKEijRo3S0aNHvWpKS0uVkpIil8sll8ullJQUlZWVNfDRAQCApqpWAam8vLxB3vzbb7/VTTfdpKVLl16wZvjw4SoqKrIeb7/9ttf21NRUbdq0SevWrdPOnTt16tQpJScn69y5c1bN+PHjlZ+fr8zMTGVmZio/P18pKSkNckwAAKDpq9Ui7bZt26qoqEhhYWEaOHCgNm7cqGuuueYnv3lSUpKSkpIuWuN0OuV2u2vc5vF4tGLFCq1Zs8b6sdy1a9cqKipK7777roYNG6aDBw8qMzNTubm5io+PlyQtX75cCQkJOnTokLp27fqTjwMAADQvtZpBatOmjU6cOCFJ2r59u86cOdOgnfqx7du3KywsTF26dNHkyZNVUlJibcvLy9OZM2c0dOhQqy0yMlKxsbHKzs6WJOXk5MjlclnhSJJ69+4tl8tl1dSkoqJC5eXlXg8AAHBlqNUM0uDBgzVgwAB169ZNkjR69Gi1bt26xtr33nuv3jqXlJSku+++W9HR0SooKNCcOXM0cOBA5eXlyel0qri4WK1bt1bbtm29XhceHq7i4mJJUnFxscLCwqrtOywszKqpSUZGhubOnVtvxwIAAJqOWgWktWvXavXq1frXv/6lHTt26MYbb9TVV1/d0H3TuHHjrL9jY2PVq1cvRUdHa/PmzRozZswFX2eM8brrd013ALfX2M2ePVszZ860npeXlysqKqquhwAAAJqgWgWkwMBATZkyRZK0Z88ePffcc/WyBqmuIiIiFB0drcOHD0uS3G63KisrVVpa6jWLVFJSoj59+lg1x44dq7av48ePKzw8/ILv5XQ65XQ66/kIAABAU1Dny/y3bdtmhSNjjIwx9d2nCzpx4oQKCwsVEREhSerZs6cCAgKUlZVl1RQVFWn//v1WQEpISJDH49Hu3butml27dsnj8Vg1AAAAP3ZZ90F65ZVXFBcXp8DAQAUGBqpHjx5as2ZNnfdz6tQp5efnKz8/X5JUUFCg/Px8ffHFFzp16pRmzZqlnJwcHTlyRNu3b9fIkSMVGhqq0aNHS5JcLpfuv/9+paWlaevWrfrwww/1i1/8QnFxcdZVbd26ddPw4cM1efJk5ebmKjc3V5MnT1ZycjJXsAEAgBrV+rfYzlu0aJHmzJmjadOmqW/fvjLG6O9//7umTJmir7/+Wo8++mit97Vnzx4NGDDAen5+zc/EiRO1bNky7du3T6+88orKysoUERGhAQMGaP369QoODrZes3jxYrVq1Upjx47V6dOnNWjQIK1atUotW7a0al599VXNmDHDutpt1KhRF733EgAAuLI5TB3PkcXExGju3LmaMGGCV/vq1auVnp6ugoKCeu2gvygvL5fL5ZLH41FISIivu9OgOj6x2dddQB0dWTDC110AAL90ud/fdT7FVlRUVOPanT59+qioqKiuuwMAAPA7dQ5InTp10p/+9Kdq7evXr1fnzp3rpVMAAAC+VOc1SHPnztW4ceP0/vvvq2/fvnI4HNq5c6e2bt1aY3ACAABoauo8g3TXXXdp165dCg0N1RtvvKGNGzcqNDRUu3fvtq4uAwAAaMrqPIMk/XD/obVr19Z3XwAAAPzCZd0HCQAAoDkjIAEAANgQkAAAAGwISAAAADYEJAAAAJt6C0gvvvii5s2bV1+7AwAA8Jl6C0gbNmzQqlWr6mt3AAAAPnNZ90GqydatW+trVwAAAD71k2aQjDEyxtRXXwAAAPzCZQWkV155RXFxcQoMDFRgYKB69OihNWvW1HffAAAAfKLOp9gWLVqkOXPmaNq0aerbt6+MMfr73/+uKVOm6Ouvv9ajjz7aEP0EAABoNHUOSM8//7yWLVumCRMmWG133HGHbrzxRqWnpxOQAABAk1fngFRUVKQ+ffpUa+/Tp4+KiorqpVMA6qbjE5svWXNkwYhG6AkANA91XoPUqVMn/elPf6rWvn79enXu3LleOgUAAOBLdZ5Bmjt3rsaNG6f3339fffv2lcPh0M6dO7V169YagxMAAEBTU+cZpLvuuku7du1SaGio3njjDW3cuFGhoaHavXu3Ro8e3RB9BAAAaFSXdaPInj17au3atfXdFwAAAL/Aj9UCAADY1HoGqUWLFnI4HBetcTgcOnv27E/uFAAAgC/VOiBt2rTpgtuys7P1/PPP87MjAACgWah1QLrjjjuqtX3yySeaPXu23nrrLd1333165pln6rVzAAAAvnBZa5C++uorTZ48WT169NDZs2eVn5+v1atX6/rrr6/v/gEAADS6OgUkj8ejxx9/XJ06ddKBAwe0detWvfXWW4qNjW2o/gEAADS6Wp9iW7hwoZ577jm53W69/vrrNZ5yAwAAaA4cppYrq1u0aKHAwEANHjxYLVu2vGDdxo0b661z/qS8vFwul0sej0chISG+7k6Dqs3veqHp4bfYAFyJLvf7u9YzSBMmTLjkZf4AAADNQa0D0qpVqxqwGwAAAP6DO2kDAADYEJAAAABsCEgAAAA2BCQAAACbWi/SBtC01eb2DdwKAAB+wAwSAACADQEJAADAhoAEAABgQ0ACAACwISABAADYEJAAAABsCEgAAAA2BCQAAAAbAhIAAIANAQkAAMCGgAQAAGBDQAIAALDxaUB6//33NXLkSEVGRsrhcOiNN97w2m6MUXp6uiIjIxUYGKjExEQdOHDAq6aiokLTp09XaGiogoKCNGrUKB09etSrprS0VCkpKXK5XHK5XEpJSVFZWVkDHx0AAGiqWvnyzb/99lvddNNN+q//+i/ddddd1bYvXLhQixYt0qpVq9SlSxc9++yzGjJkiA4dOqTg4GBJUmpqqt566y2tW7dO7du3V1pampKTk5WXl6eWLVtKksaPH6+jR48qMzNTkvTggw8qJSVFb731VuMdLNBMdHxi8yVrjiwY0Qg9AYCG49OAlJSUpKSkpBq3GWO0ZMkSPfXUUxozZowkafXq1QoPD9drr72mhx56SB6PRytWrNCaNWs0ePBgSdLatWsVFRWld999V8OGDdPBgweVmZmp3NxcxcfHS5KWL1+uhIQEHTp0SF27dm2cgwUAAE2G365BKigoUHFxsYYOHWq1OZ1O9e/fX9nZ2ZKkvLw8nTlzxqsmMjJSsbGxVk1OTo5cLpcVjiSpd+/ecrlcVk1NKioqVF5e7vUAAABXBr8NSMXFxZKk8PBwr/bw8HBrW3FxsVq3bq22bdtetCYsLKza/sPCwqyammRkZFhrllwul6Kion7S8QAAgKbDbwPSeQ6Hw+u5MaZam529pqb6S+1n9uzZ8ng81qOwsLCOPQcAAE2V3wYkt9stSdVmeUpKSqxZJbfbrcrKSpWWll605tixY9X2f/z48WqzUz/mdDoVEhLi9QAAAFcGvw1IMTExcrvdysrKstoqKyu1Y8cO9enTR5LUs2dPBQQEeNUUFRVp//79Vk1CQoI8Ho92795t1ezatUsej8eqAQAA+DGfXsV26tQp/fOf/7SeFxQUKD8/X+3atdP111+v1NRUzZ8/X507d1bnzp01f/58XX311Ro/frwkyeVy6f7771daWprat2+vdu3aadasWYqLi7OuauvWrZuGDx+uyZMn6+WXX5b0w2X+ycnJXMEGAABq5NOAtGfPHg0YMMB6PnPmTEnSxIkTtWrVKj322GM6ffq0pk6dqtLSUsXHx2vLli3WPZAkafHixWrVqpXGjh2r06dPa9CgQVq1apV1DyRJevXVVzVjxgzrardRo0Zp6dKljXSUAACgqXEYY4yvO9EUlJeXy+VyyePxNPv1SLW5ESCap9rc4JEbRQJoSi73+9unM0gA/AvhGAB+4LeLtAEAAHyFgAQAAGBDQAIAALAhIAEAANiwSPsKwyJcAAAujRkkAAAAGwISAACADQEJAADAhoAEAABgQ0ACAACwISABAADYEJAAAABsCEgAAAA2BCQAAAAbAhIAAIANAQkAAMCGgAQAAGBDQAIAALAhIAEAANgQkAAAAGwISAAAADYEJAAAABsCEgAAgA0BCQAAwIaABAAAYENAAgAAsCEgAQAA2BCQAAAAbAhIAAAANgQkAAAAm1a+7gAA/BQdn9h8yZojC0Y0Qk8ANCfMIAEAANgQkAAAAGwISAAAADYEJAAAABsCEgAAgA1XsQHwCa4+A+DPmEECAACwISABAADYEJAAAABsCEgAAAA2BCQAAAAbAhIAAIANl/k3I7W5bBoAAFwaM0gAAAA2BCQAAAAbAhIAAIANa5AA1DvWwwFo6vx6Bik9PV0Oh8Pr4Xa7re3GGKWnpysyMlKBgYFKTEzUgQMHvPZRUVGh6dOnKzQ0VEFBQRo1apSOHj3a2IcCAACaEL8OSJJ04403qqioyHrs27fP2rZw4UItWrRIS5cu1QcffCC3260hQ4bo5MmTVk1qaqo2bdqkdevWaefOnTp16pSSk5N17tw5XxwOAABoAvz+FFurVq28Zo3OM8ZoyZIleuqppzRmzBhJ0urVqxUeHq7XXntNDz30kDwej1asWKE1a9Zo8ODBkqS1a9cqKipK7777roYNG9aoxwIAAJoGv59BOnz4sCIjIxUTE6N77rlHn332mSSpoKBAxcXFGjp0qFXrdDrVv39/ZWdnS5Ly8vJ05swZr5rIyEjFxsZaNRdSUVGh8vJyrwcAALgy+HVAio+P1yuvvKJ33nlHy5cvV3Fxsfr06aMTJ06ouLhYkhQeHu71mvDwcGtbcXGxWrdurbZt216w5kIyMjLkcrmsR1RUVD0eGQAA8Gd+HZCSkpJ01113KS4uToMHD9bmzT9cGbN69WqrxuFweL3GGFOtza42NbNnz5bH47EehYWFl3kUAACgqfHrgGQXFBSkuLg4HT582FqXZJ8JKikpsWaV3G63KisrVVpaesGaC3E6nQoJCfF6AACAK0OTCkgVFRU6ePCgIiIiFBMTI7fbraysLGt7ZWWlduzYoT59+kiSevbsqYCAAK+aoqIi7d+/36oBAACw8+ur2GbNmqWRI0fq+uuvV0lJiZ599lmVl5dr4sSJcjgcSk1N1fz589W5c2d17txZ8+fP19VXX63x48dLklwul+6//36lpaWpffv2ateunWbNmmWdsgMAAKiJXweko0eP6t5779XXX3+ta6+9Vr1791Zubq6io6MlSY899phOnz6tqVOnqrS0VPHx8dqyZYuCg4OtfSxevFitWrXS2LFjdfr0aQ0aNEirVq1Sy5YtfXVYAADAzzmMMcbXnWgKysvL5XK55PF4/HY9Ej/vgObmyIIRl6ypzee+NvsB0Dxd7vd3k1qDBAAA0BgISAAAADYEJAAAABsCEgAAgA0BCQAAwMavL/MHcGXjykwAvsIMEgAAgA0BCQAAwIZTbACaPW4mCaCumEECAACwISABAADYEJAAAABsCEgAAAA2LNIGALGQG4A3ZpAAAABsCEgAAAA2BCQAAAAb1iABgB9iTRTgW8wgAQAA2BCQAAAAbAhIAAAANqxBaiJqsx4BgO+xdghoHphBAgAAsCEgAQAA2HCKDQBqiVPdwJWDGSQAAAAbAhIAAIANAQkAAMCGgAQAAGBDQAIAALAhIAEAANgQkAAAAGwISAAAADYEJAAAABvupA0Ajawx78jNj+cCl4cZJAAAABtmkAAAVyxm2HAhzCABAADYEJAAAABsOMUGAGg0nNJCU0FAAoAmqjGvhqsNf+sP8FMQkAAAl0T4wZWGNUgAAAA2zCABwBWO2SGgOmaQAAAAbAhIAAAANpxiAwD4FW4F0Pw0xX+mBCQ/wPl/AKibpviFi6bligpIL774on7729+qqKhIN954o5YsWaLbb7/d190CADSA5vo/n4TDxnHFBKT169crNTVVL774ovr27auXX35ZSUlJ+vjjj3X99df7unsAAD9VX0GrNqGluYa6puiKCUiLFi3S/fffrwceeECStGTJEr3zzjtatmyZMjIyfNw7AADqT2MGreY6W3VFBKTKykrl5eXpiSee8GofOnSosrOzfdQrAMCVpLnODjXX47oiAtLXX3+tc+fOKTw83Ks9PDxcxcXFNb6moqJCFRUV1nOPxyNJKi8vr/f+VVV8V+/7BACgKWmI79cf79cYU6fXXREB6TyHw+H13BhTre28jIwMzZ07t1p7VFRUg/QNAIArmWtJw+7/5MmTcrlcta6/IgJSaGioWrZsWW22qKSkpNqs0nmzZ8/WzJkzredVVVX65ptv1L59+wuGqgspLy9XVFSUCgsLFRISUvcDQJ0w3o2HsW5cjHfjYrwbT0OOtTFGJ0+eVGRkZJ1ed0UEpNatW6tnz57KysrS6NGjrfasrCzdcccdNb7G6XTK6XR6tV1zzTU/qR8hISH8S9aIGO/Gw1g3Lsa7cTHejaehxrouM0fnXREBSZJmzpyplJQU9erVSwkJCfrDH/6gL774QlOmTPF11wAAgJ+5YgLSuHHjdOLECc2bN09FRUWKjY3V22+/rejoaF93DQAA+JkrJiBJ0tSpUzV16tRGf1+n06mnn3662ik7NAzGu/Ew1o2L8W5cjHfj8cexdpi6XvcGAADQzLXwdQcAAAD8DQEJAADAhoAEAABgQ0ACAACwISA1sBdffFExMTG66qqr1LNnT/3tb3/zdZf8Tnp6uhwOh9fD7XZb240xSk9PV2RkpAIDA5WYmKgDBw547aOiokLTp09XaGiogoKCNGrUKB09etSrprS0VCkpKXK5XHK5XEpJSVFZWZlXzRdffKGRI0cqKChIoaGhmjFjhiorKxvs2Bva+++/r5EjRyoyMlIOh0NvvPGG13Z/G9t9+/apf//+CgwM1HXXXad58+bV+feTfOlS4z1p0qRqn/XevXt71TDetZORkaFbbrlFwcHBCgsL05133qlDhw551fD5rj+1Ge9m9/k2aDDr1q0zAQEBZvny5ebjjz82v/zlL01QUJD5/PPPfd01v/L000+bG2+80RQVFVmPkpISa/uCBQtMcHCw2bBhg9m3b58ZN26ciYiIMOXl5VbNlClTzHXXXWeysrLM3r17zYABA8xNN91kzp49a9UMHz7cxMbGmuzsbJOdnW1iY2NNcnKytf3s2bMmNjbWDBgwwOzdu9dkZWWZyMhIM23atMYZiAbw9ttvm6eeesps2LDBSDKbNm3y2u5PY+vxeEx4eLi55557zL59+8yGDRtMcHCw+Z//+Z+GG6B6dqnxnjhxohk+fLjXZ/3EiRNeNYx37QwbNsysXLnS7N+/3+Tn55sRI0aY66+/3pw6dcqq4fNdf2oz3s3t801AakC33nqrmTJlilfbDTfcYJ544gkf9cg/Pf300+amm26qcVtVVZVxu91mwYIFVtv3339vXC6Xeemll4wxxpSVlZmAgACzbt06q+bLL780LVq0MJmZmcYYYz7++GMjyeTm5lo1OTk5RpL55JNPjDE/fLm1aNHCfPnll1bN66+/bpxOp/F4PPV2vL5i/8L2t7F98cUXjcvlMt9//71Vk5GRYSIjI01VVVU9jkTjuFBAuuOOOy74Gsb78pWUlBhJZseOHcYYPt8NzT7exjS/zzen2BpIZWWl8vLyNHToUK/2oUOHKjs720e98l+HDx9WZGSkYmJidM899+izzz6TJBUUFKi4uNhrHJ1Op/r372+NY15ens6cOeNVExkZqdjYWKsmJydHLpdL8fHxVk3v3r3lcrm8amJjY71+0HDYsGGqqKhQXl5ewx28j/jb2Obk5Kh///5eN4obNmyYvvrqKx05cqT+B8BHtm/frrCwMHXp0kWTJ09WSUmJtY3xvnwej0eS1K5dO0l8vhuafbzPa06fbwJSA/n666917tw5hYeHe7WHh4eruLjYR73yT/Hx8XrllVf0zjvvaPny5SouLlafPn104sQJa6wuNo7FxcVq3bq12rZte9GasLCwau8dFhbmVWN/n7Zt26p169bN8p+Zv41tTTXnnzeX8U9KStKrr76q9957T7/73e/0wQcfaODAgaqoqJDEeF8uY4xmzpyp2267TbGxsZL4fDekmsZban6f7yvqp0Z8weFweD03xlRru9IlJSVZf8fFxSkhIUE/+9nPtHr1amuB3+WMo72mpvrLqWlu/Glsa+rLhV7bFI0bN876OzY2Vr169VJ0dLQ2b96sMWPGXPB1jPfFTZs2TR999JF27txZbRuf7/p3ofFubp9vZpAaSGhoqFq2bFktqZaUlFRLtfAWFBSkuLg4HT582Lqa7WLj6Ha7VVlZqdLS0ovWHDt2rNp7HT9+3KvG/j6lpaU6c+ZMs/xn5m9jW1PN+en55jj+khQREaHo6GgdPnxYEuN9OaZPn64333xT27ZtU4cOHax2Pt8N40LjXZOm/vkmIDWQ1q1bq2fPnsrKyvJqz8rKUp8+fXzUq6ahoqJCBw8eVEREhGJiYuR2u73GsbKyUjt27LDGsWfPngoICPCqKSoq0v79+62ahIQEeTwe7d6926rZtWuXPB6PV83+/ftVVFRk1WzZskVOp1M9e/Zs0GP2BX8b24SEBL3//vtel+pu2bJFkZGR6tixY/0PgB84ceKECgsLFRERIYnxrgtjjKZNm6aNGzfqvffeU0xMjNd2Pt/161LjXZMm//mu1VJuXJbzl/mvWLHCfPzxxyY1NdUEBQWZI0eO+LprfiUtLc1s377dfPbZZyY3N9ckJyeb4OBga5wWLFhgXC6X2bhxo9m3b5+59957a7xUt0OHDubdd981e/fuNQMHDqzx0tEePXqYnJwck5OTY+Li4mq8dHTQoEFm79695t133zUdOnRo0pf5nzx50nz44Yfmww8/NJLMokWLzIcffmjdasKfxrasrMyEh4ebe++91+zbt89s3LjRhISENJnLoI25+HifPHnSpKWlmezsbFNQUGC2bdtmEhISzHXXXcd4X4aHH37YuFwus337dq/Lyr/77jurhs93/bnUeDfHzzcBqYG98MILJjo62rRu3drcfPPNXpdE4gfn700SEBBgIiMjzZgxY8yBAwes7VVVVebpp582brfbOJ1O069fP7Nv3z6vfZw+fdpMmzbNtGvXzgQGBprk5GTzxRdfeNWcOHHC3HfffSY4ONgEBweb++67z5SWlnrVfP7552bEiBEmMDDQtGvXzkybNs3rMtGmZtu2bUZStcfEiRONMf43th999JG5/fbbjdPpNG6326SnpzepS6AvNt7fffedGTp0qLn22mtNQECAuf76683EiROrjSXjXTs1jbMks3LlSquGz3f9udR4N8fPt+P/HzgAAAD+P9YgAQAA2BCQAAAAbAhIAAAANgQkAAAAGwISAACADQEJAADAhoAEAABgQ0ACAACwISABaBImTZqkO++809fdAHCFICABAADYEJAANDmJiYmaMWOGHnvsMbVr105ut1vp6eleNWVlZXrwwQcVHh6uq666SrGxsfrLX/5ibd+wYYNuvPFGOZ1OdezYUb/73e+8Xt+xY0c9++yzmjBhgtq0aaPo6Gj9+c9/1vHjx3XHHXeoTZs2iouL0549e7xel52drX79+ikwMFBRUVGaMWOGvv322wYbCwANg4AEoElavXq1goKCtGvXLi1cuFDz5s1TVlaWJKmqqkpJSUnKzs7W2rVr9fHHH2vBggVq2bKlJCkvL09jx47VPffco3379ik9PV1z5szRqlWrvN5j8eLF6tu3rz788EONGDFCKSkpmjBhgn7xi19o79696tSpkyZMmKDzP2m5b98+DRs2TGPGjNFHH32k9evXa+fOnZo2bVqjjg2An44fqwXQJEyaNEllZWV64403lJiYqHPnzulvf/ubtf3WW2/VwIEDtWDBAm3ZskVJSUk6ePCgunTpUm1f9913n44fP64tW7ZYbY899pg2b96sAwcOSPphBun222/XmjVrJEnFxcWKiIjQnDlzNG/ePElSbm6uEhISVFRUJLfbrQkTJigwMFAvv/yytd+dO3eqf//++vbbb3XVVVc1yNgAqH/MIAFoknr06OH1PCIiQiUlJZKk/Px8dejQocZwJEkHDx5U3759vdr69u2rw4cP69y5czW+R3h4uCQpLi6uWtv5983Ly9OqVavUpk0b6zFs2DBVVVWpoKDgcg8VgA+08nUHAOByBAQEeD13OByqqqqSJAUGBl70tcYYORyOam0Xe4/z9TW1nX/fqqoqPfTQQ5oxY0a1fV1//fUX7RMA/0JAAtDs9OjRQ0ePHtWnn35a4yxS9+7dtXPnTq+27OxsdenSxVqndDluvvlmHThwQJ06dbrsfQDwD5xiA9Ds9O/fX/369dNdd92lrKwsFRQU6K9//asyMzMlSWlpadq6daueeeYZffrpp1q9erWWLl2qWbNm/aT3ffzxx5WTk6NHHnlE+fn5Onz4sN58801Nnz69Pg4LQCMiIAFoljZs2KBbbrlF9957r7p3767HHnvMWl908803609/+pPWrVun2NhY/frXv9a8efM0adKkn/SePXr00I4dO3T48GHdfvvt+vnPf645c+YoIiKiHo4IQGPiKjYAAAAbZpAAAABsCEgAAAA2BCQAAAAbAhIAAIANAQkAAMCGgAQAAGBDQAIAALAhIAEAANgQkAAAAGwISAAAADYEJAAAABsCEgAAgM3/A8ANfLCealp5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kgAAAHFCAYAAAAJ2AY0AAAAOXRFWHRTb2Z0d2FyZQBNYXRwbG90bGliIHZlcnNpb24zLjcuMCwgaHR0cHM6Ly9tYXRwbG90bGliLm9yZy88F64QAAAACXBIWXMAAA9hAAAPYQGoP6dpAAA5uklEQVR4nO3df1iUdb7/8deoOBHCpBIMJCFn/ZEGdjYtREvxtxzR0k5atqjnKstMXRK3so4bWivmnlX3yrLW9ahppXtdaltrS5KprQtoYmxqZu6GhQViBoOWgcrn+0df79PcoIIBM+DzcV1zXcznfs89n/vT1Lz63J/7HocxxggAAACWFr7uAAAAgL8hIAEAANgQkAAAAGwISAAAADYEJAAAABsCEgAAgA0BCQAAwIaABAAAYENAAgAAsCEgAWhQq1atksPh0J49e2rcnpycrI4dO1rPO3bsqEmTJtXpPbKzs5Wenq6ysrLL7ygA/EgrX3cAAH5s06ZNCgkJqdNrsrOzNXfuXE2aNEnXXHNNw3QMwBWFgATAr/z85z/3dRfq7MyZM3I4HGrViv+kAs0Fp9gA+BX7Kbaqqio9++yz6tq1qwIDA3XNNdeoR48e+v3vfy9JSk9P169+9StJUkxMjBwOhxwOh7Zv3269fuHChbrhhhvkdDoVFhamCRMm6OjRo17va4zR/PnzFR0drauuukq9evVSVlaWEhMTlZiYaNVt375dDodDa9asUVpamq677jo5nU7985//1PHjxzV16lR1795dbdq0UVhYmAYOHKi//e1vXu915MgRORwO/fa3v9Vzzz2njh07KjAwUImJifr000915swZPfHEE4qMjJTL5dLo0aNVUlJS/4MN4IL43x0AjeLcuXM6e/ZstXZjzEVft3DhQqWnp+u///u/1a9fP505c0affPKJtd7ogQce0DfffKPnn39eGzduVEREhCSpe/fukqSHH35Yf/jDHzRt2jQlJyfryJEjmjNnjrZv3669e/cqNDRUkvTUU08pIyNDDz74oMaMGaPCwkI98MADOnPmjLp06VKtX7Nnz1ZCQoJeeukltWjRQmFhYTp+/Lgk6emnn5bb7dapU6e0adMmJSYmauvWrV5BS5JeeOEF9ejRQy+88ILKysqUlpamkSNHKj4+XgEBAfrf//1fff7555o1a5YeeOABvfnmm3UacwA/gQGABrRy5Uoj6aKP6Ohoqz46OtpMnDjRep6cnGz+/d///aLv8dvf/tZIMgUFBV7tBw8eNJLM1KlTvdp37dplJJknn3zSGGPMN998Y5xOpxk3bpxXXU5OjpFk+vfvb7Vt27bNSDL9+vW75LGfPXvWnDlzxgwaNMiMHj3aai8oKDCSzE033WTOnTtntS9ZssRIMqNGjfLaT2pqqpFkPB7PJd8TQP3gFBuARvHKK6/ogw8+qPa47bbbLvq6W2+9Vf/4xz80depUvfPOOyovL6/1e27btk2Sql0Vd+utt6pbt27aunWrJCk3N1cVFRUaO3asV13v3r29rrD7sbvuuqvG9pdeekk333yzrrrqKrVq1UoBAQHaunWrDh48WK32P/7jP9Sixf/9Z7hbt26SpBEjRnjVnW//4osvLnCkAOobp9gANIpu3bqpV69e1dpdLpcKCwsv+LrZs2crKChIa9eu1UsvvaSWLVuqX79+eu6552rc34+dOHFCkqzTbj8WGRmpzz//3KsuPDy8Wl1NbRfa56JFi5SWlqYpU6bomWeeUWhoqFq2bKk5c+bUGJDatWvn9bx169YXbf/+++9r7AuA+scMEgC/1qpVK82cOVN79+7VN998o9dff12FhYUaNmyYvvvuu4u+tn379pKkoqKiatu++uora/3R+bpjx45VqysuLq5x3w6Ho1rb2rVrlZiYqGXLlmnEiBGKj49Xr169dPLkyYsfJAC/Q0AC0GRcc801+s///E898sgj+uabb3TkyBFJktPplCSdPn3aq37gwIGSfgguP/bBBx/o4MGDGjRokCQpPj5eTqdT69ev96rLzc21Zplqw+FwWH0576OPPlJOTk6t9wHAP3CKDYBfGzlypGJjY9WrVy9de+21+vzzz7VkyRJFR0erc+fOkqS4uDhJ0u9//3tNnDhRAQEB6tq1q7p27aoHH3xQzz//vFq0aKGkpCTrKraoqCg9+uijkn44pTVz5kxlZGSobdu2Gj16tI4ePaq5c+cqIiLCa53QxSQnJ+uZZ57R008/rf79++vQoUOaN2+eYmJiaryCD4D/IiAB8GsDBgzQhg0b9Mc//lHl5eVyu90aMmSI5syZo4CAAElSYmKiZs+erdWrV2v58uWqqqrStm3brNNdP/vZz7RixQq98MILcrlcGj58uDIyMqxTa5L0m9/8RkFBQXrppZe0cuVK3XDDDVq2bJmeeuqpWt+d+6mnntJ3332nFStWaOHCherevbteeuklbdq0ybovE4CmwWHMJW5CAgBXqIKCAt1www16+umn9eSTT/q6OwAaEQEJACT94x//0Ouvv64+ffooJCREhw4d0sKFC1VeXq79+/df8Go2AM0Tp9gAQFJQUJD27NmjFStWqKysTC6XS4mJifrNb35DOAKuQMwgAQAA2HCZPwAAgA0BCQAAwIaABAAAYMMi7VqqqqrSV199peDg4Bp/YgAAAPgfY4xOnjypyMjIWt/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6cVTN+/Hjl5+crMzNTmZmZys/PV0pKSqMfLwAAaCKMn2nbtq354x//aKqqqozb7TYLFiywtn3//ffG5XKZl156yRhjTFlZmQkICDDr1q2zar788kvTokULk5mZaYwx5uOPPzaSTG5urlWTk5NjJJlPPvmk1v3yeDxGkvF4PD/1EAEAQCO53O9vv1mDdO7cOa1bt07ffvutEhISVFBQoOLiYg0dOtSqcTqd6t+/v7KzsyVJeXl5OnPmjFdNZGSkYmNjrZqcnBy5XC7Fx8dbNb1795bL5bJqalJRUaHy8nKvBwAAuDL4PCDt27dPbdq0kdPp1JQpU7Rp0yZ1795dxcXFkqTw8HCv+vDwcGtbcXGxWrdurbZt2160JiwsrNr7hoWFWTU1ycjIsNYsuVwufmYEAIAriM8DUteuXZWfn6/c3Fw9/PDDmjhxoj7++GNru/3Ol8aYS94N015TU/2l9jN79mx5PB7rUVhYWNtDAgAATZzPA1Lr1q3VqVMn9erVSxkZGbrpppv0+9//Xm63W5KqzfKUlJRYs0put1uVlZUqLS29aM2xY8eqve/x48erzU79mNPptK6u4+dFAAC4svg8INkZY1RRUaGYmBi53W5lZWVZ2yorK7Vjxw716dNHktSzZ08FBAR41RQVFWn//v1WTUJCgjwej3bv3m3V7Nq1Sx6Px6oBAAD4MZ/+WO2TTz6ppKQkRUVF6eTJk1q3bp22b9+uzMxMORwOpaamav78+ercubM6d+6s+fPn6+qrr9b48eMlSS6XS/fff7/S0tLUvn17tWvXTrNmzVJcXJwGDx4sSerWrZuGDx+uyZMn6+WXX5YkPfjgg0pOTlbXrl19duwAAMB/+TQgHTt2TCkpKSoqKpLL5VKPHj2UmZmpIUOGSJIee+wxnT59WlOnTlVpaani4+O1ZcsWBQcHW/tYvHixWrVqpbFjx+r06dMaNGiQVq1apZYtW1o1r776qmbMmGFd7TZq1CgtXbq0cQ8WAAA0GQ5jjPF1J5qC8vJyuVwueTwe1iMBANBEXO73t09nkICOT2y+ZM2RBSMaoScAAPwfv1ukDQAA4GsEJAAAABtOsaFZqM2pOonTdQCA2mEGCQAAwIaABAAAYENAAgAAsCEgAQAA2BCQAAAAbAhIAAAANgQkAAAAG+6DBL9X23scAQBQX5hBAgAAsCEgAQAA2BCQAAAAbFiDhAbD2iEAQFNFQAJsahPs+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nSFhoYqKChIo0aN0tGjR71qSktLlZKSIpfLJZfLpZSUFJWVlTX0IQIAgCbIpwFpx44deuSRR5Sbm6usrCydPXtWQ4cO1bfffutVN3z4cBUVFVmPt99+22t7amqqNm3apHXr1mnnzp06deqUkpOTde7cOatm/Pjxys/PV2ZmpjIzM5Wfn6+UlJRGOU4AANC0tPLlm2dmZno9X7lypcLCwpSXl6d+/fpZ7U6nU263u8Z9eDwerVixQmvWrNHgwYMlSWvXrlVUVJTeffddDRs2TAcPHlRmZqZyc3MVHx8vSVq+fLkSEhJ06NAhde3atYGOEAAANEV+tQbJ4/FIktq1a+fVvn37doWFhalLly6aPHmySkpKrG15eXk6c+aMhg4darVFRkYqNjZW2dnZkqScnBy5XC4rHElS79695XK5rBoAAIDzfDqD9GPGGM2cOVO33XabYmNjrfakpCTdfffdio6OVkFBgebMmaOBAwcqLy9PTqdTxcXFat26tdq2beu1v/DwcBUXF0uSiouLFRYWVu09w8LCrBq7iooKVVRUWM/Ly8vr4zABAEAT4DcBadq0afroo4+0c+dOr/Zx48ZZf8fGxqpXr16Kjo7W5s2bNWbMmAvuzxgjh8NhPf/x3xeq+bGMjAzNnTu3rocBAACaAb84xTZ9+nS9+eab2rZtmzp06HDR2oiICEVHR+vw4cOSJLfbrcrKSpWWlnrVlZSUKDw83Ko5duxYtX0dP37cqrGbPXu2PB6P9SgsLLycQwMAAE2QTwOSMUbTpk3Txo0b9d577ykmJuaSrzlx4oQKCwsVEREhSerZs6cCAgKUlZVl1RQVFWn//v3q06ePJCkhIUEej0e7d++2anbt2iWPx2PV2DmdToWEhHg9AADAlcGnp9geeeQRvfbaa/rzn/+s4OBgaz2Qy+VSYGCgTp06pfT0dN11112KiIjQkSNH9OSTTyo0NFSjR4+2au+//36lpaWpffv2ateunWbNmqW4uDjrqrZu3bpp+PDhmjx5sl5++WVJ0oMPPqjk5GSuYAMAANX4NCAtW7ZMkpSYmOjVvnLlSk2aNEktW7bUvn379Morr6isrEwREREaMGCA1q9fr+DgYKt+8eLFatWqlcaOHavTp09r0KBBWrVqlVq2bGnVvPrqq5oxY4Z1tduoUaO0dOnShj9I+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PHKz89XZmamMjMzlZ+fr5SUlEY9XgAA0DQ4jDHG15047/jx4woLC9OOHTvUr18/GWMUGRmp1NRUPf7445J+mC0KDw/Xc889p4ceekgej0fXXnut1qxZo3HjxkmSvvrqK0VFRentt9/WsGHDdPDgQXXv3l25ubmKj4+XJOXm5iohIUGffPKJunbtesm+lZeXy+VyyePxKCQkpOEGoYno+MRmX3fBp44sGHHJmtqMUW32AwC4fJf7/e1Xa5A8Ho8kqV27dpKkgoICFRcXa+jQoVaN0+lU//79lZ2dLUnKy8vTmTNnvGoiIyMVGxtr1eTk5MjlclnhSJJ69+4tl8tl1QAAAJzXytcdOM8Yo5kzZ+q2225TbGysJKm4uFiSFB4e7lUbHh6uzz//3Kpp3bq12rZtW63m/OuLi4sVFhZW7T3DwsKsGruKigpVVFRYz8vLyy/zyAAAQFPjNzNI06ZN00cffaTXX3+92jaHw+H13BhTrc3OXlNT/cX2k5GRYS3odrlcioqKqs1hAACAZsAvAtL06dP15ptvatu2berQoYPV7na7JanaLE9JSYk1q+R2u1VZWanS0tKL1hw7dqza+x4/frza7NR5s2fPlsfjsR6FhYWXf4AAAKBJ8WlAMsZo2rRp2rhxo9577z3FxMR4bY+JiZHb7VZWVpbVVllZqR07dqhPnz6SpJ49eyogIMCrpqioSPv377dqEhIS5PF4tHv3bqtm165d8ng8Vo2d0+lUSEiI1wMAAFwZfLoG6ZFHHtFrr72mP//5zwoODrZmilwulwIDA+VwOJSamqr58+erc+fO6ty5s+bPn6+rr75a48ePt2rvv/9+paWlqX379mrXrp1mzZqluLg4DR48WJLUrVs3DR8+XJMnT9bLL78sSXrwwQeVnJxcqyvYAADAlcWnAWnZsmWSpMTERK/2lStXatKkSZKkxx57TKdPn9bUqVNVWlqq+Ph4bdmyRcHBwVb94sWL1apVK40dO1anT5/WoEGDtGrVKrVs2dKqefXVVzVjxgzrardRo0Zp6dKlDXuAAACgSfKr+yD5M+6D5I37IHEfJABoCprFfZAAAAD8AQEJAADAhoAEAABgQ0ACAACwISABAADYEJAAAABs6uU+SGVlZbrmmmvqY1dAk3Cl3+YAAJq7Os8gPffcc1q/fr31fOzYsWrfvr2uu+46/eMf/6jXzgEAAPhCnQPSyy+/bP2yfVZWlrKysvTXv/5VSUlJ+tWvflXvHQQAAGhsdT7FVlRUZAWkv/zlLxo7dqyGDh2qjh07Kj4+vt47CAAA0NjqPIPUtm1bFRYWSpIyMzOtH4Q1xujcuXP12zsAAAAfqPMM0pgxYzR+/Hh17txZJ06cUFJSkiQpPz9fnTp1qvcOAgAANLY6B6TFixerY8eOKiws1MKFC9WmTRtJP5x6mzp1ar13EAAAoLHVOSAFBARo1qxZ1dpTU1Proz8AAAA+d1n3Qfr000+1fft2lZSUqKqqymvbr3/963rpGAAAgK/UOSAtX75cDz/8sEJDQ+V2u+VwOKxtDoeDgAQAAJq8OgekZ599Vr/5zW/0+OOPN0R/AAAAfK7Ol/mXlpbq7rvvboi+AAAA+IU6B6S7775bW7ZsaYi+AAAA+IU6n2Lr1KmT5syZo9zcXMXFxSkgIMBr+4wZM+qtcwAAAL7gMMaYurwgJibmwjtzOPTZZ5/95E75o/LycrlcLnk8HoWEhPi6Oz7Hr9nXjyMLRvi6CwDQrF3u93edZ5AKCgrq+hIAAIAmpc5rkAAAAJq7y7pR5NGjR/Xmm2/qiy++UGVlpde2RYsW1UvHAAAAfKXOAWnr1q0aNWqUYmJidOjQIcXGxurIkSMyxujmm29uiD4CAAA0qjqfYps9e7bS0tK0f/9+XXXVVdqwYYMKCwvVv39/7o8EAACahToHpIMHD2rixImSpFatWun06dNq06aN5s2bp+eee67eOwgAANDY6hyQgoKCVFFRIUmKjIzUv/71L2vb119/XX89AwAA8JE6r0Hq3bu3/v73v6t79+4aMWKE0tLStG/fPm3cuFG9e/duiD4CAAA0qjoHpEWLFunUqVOSpPT0dJ06dUrr169Xp06dtHjx4nrvIAAAQGOrc0D6t3/7N+vvq6++Wi+++GK9dggAAMDXLus+SJKUl5engwcPyuFwqHv37vr5z39en/0CAADwmToHpJKSEt1zzz3avn27rrnmGhlj5PF4NGDAAK1bt07XXnttQ/QTjYjfWWs8tRlrfq8NABpfna9imz59usrLy3XgwAF98803Ki0t1f79+1VeXq4ZM2Y0RB8BAAAaVZ1nkDIzM/Xuu++qW7duVlv37t31wgsvaOjQofXaOQAAAF+o8wxSVVWVAgICqrUHBASoqqqqXjoFAADgS3UOSAMHDtQvf/lLffXVV1bbl19+qUcffVSDBg2q184BAAD4Qp1PsS1dulR33HGHOnbsqKioKDkcDn3xxReKi4vTmjVrGqKPwBWNhdwA0PjqHJCioqK0d+9eZWVl6ZNPPpExRt27d9fgwYMbon8AAACN7rLvgzRkyBANGTLEen7w4EGNGDFCn332Wb10DAAAwFfqvAbpQiorK/X555/X1+4AAAB8pt4CEgAAQHNBQAIAALAhIAEAANjUepF227Zt5XA4Lrj97Nmz9dIhAAAAX6t1QFqyZEkDdgMAAMB/1DogTZw4sSH7AQAA4DdYgwQAAGBDQAIAALDxaUB6//33NXLkSEVGRsrhcOiNN97w2j5p0iQ5HA6vR+/evb1qKioqNH36dIWGhiooKEijRo3S0aNHvWpKS0uVkpIil8sll8ullJQUlZWVNfDRAQCApqpWAam8vLxB3vzbb7/VTTfdpKVLl16wZvjw4SoqKrIeb7/9ttf21NRUbdq0SevWrdPOnTt16tQpJScn69y5c1bN+PHjlZ+fr8zMTGVmZio/P18pKSkNckwAAKDpq9Ui7bZt26qoqEhhYWEaOHCgNm7cqGuuueYnv3lSUpKSkpIuWuN0OuV2u2vc5vF4tGLFCq1Zs8b6sdy1a9cqKipK7777roYNG6aDBw8qMzNTubm5io+PlyQtX75cCQkJOnTokLp27fqTjwMAADQvtZpBatOmjU6cOCFJ2r59u86cOdOgnfqx7du3KywsTF26dNHkyZNVUlJibcvLy9OZM2c0dOhQqy0yMlKxsbHKzs6WJOXk5MjlclnhSJJ69+4tl8tl1dSkoqJC5eXlXg8AAHBlqNUM0uDBgzVgwAB169ZNkjR69Gi1bt26xtr33nuv3jqXlJSku+++W9HR0SooKNCcOXM0cOBA5eXlyel0qri4WK1bt1bbtm29XhceHq7i4mJJUnFxscLCwqrtOywszKqpSUZGhubOnVtvxwIAAJqOWgWktWvXavXq1frXv/6lHTt26MYbb9TVV1/d0H3TuHHjrL9jY2PVq1cvRUdHa/PmzRozZswFX2eM8brrd013ALfX2M2ePVszZ860npeXlysqKqquhwAAAJqgWgWkwMBATZkyRZK0Z88ePffcc/WyBqmuIiIiFB0drcOHD0uS3G63KisrVVpa6jWLVFJSoj59+lg1x44dq7av48ePKzw8/ILv5XQ65XQ66/kIAABAU1Dny/y3bdtmhSNjjIwx9d2nCzpx4oQKCwsVEREhSerZs6cCAgKUlZVl1RQVFWn//v1WQEpISJDH49Hu3butml27dsnj8Vg1AAAAP3ZZ90F65ZVXFBcXp8DAQAUGBqpHjx5as2ZNnfdz6tQp5efnKz8/X5JUUFCg/Px8ffHFFzp16pRmzZqlnJwcHTlyRNu3b9fIkSMVGhqq0aNHS5JcLpfuv/9+paWlaevWrfrwww/1i1/8QnFxcdZVbd26ddPw4cM1efJk5ebmKjc3V5MnT1ZycjJXsAEAgBrV+rfYzlu0aJHmzJmjadOmqW/fvjLG6O9//7umTJmir7/+Wo8++mit97Vnzx4NGDDAen5+zc/EiRO1bNky7du3T6+88orKysoUERGhAQMGaP369QoODrZes3jxYrVq1Upjx47V6dOnNWjQIK1atUotW7a0al599VXNmDHDutpt1KhRF733EgAAuLI5TB3PkcXExGju3LmaMGGCV/vq1auVnp6ugoKCeu2gvygvL5fL5ZLH41FISIivu9OgOj6x2dddQB0dWTDC110AAL90ud/fdT7FVlRUVOPanT59+qioqKiuuwMAAPA7dQ5InTp10p/+9Kdq7evXr1fnzp3rpVMAAAC+VOc1SHPnztW4ceP0/vvvq2/fvnI4HNq5c6e2bt1aY3ACAABoauo8g3TXXXdp165dCg0N1RtvvKGNGzcqNDRUu3fvtq4uAwAAaMrqPIMk/XD/obVr19Z3XwAAAPzCZd0HCQAAoDkjIAEAANgQkAAAAGwISAAAADYEJAAAAJt6C0gvvvii5s2bV1+7AwAA8Jl6C0gbNmzQqlWr6mt3AAAAPnNZ90GqydatW+trVwAAAD71k2aQjDEyxtRXXwAAAPzCZQWkV155RXFxcQoMDFRgYKB69OihNWvW1HffAAAAfKLOp9gWLVqkOXPmaNq0aerbt6+MMfr73/+uKVOm6Ouvv9ajjz7aEP0EAABoNHUOSM8//7yWLVumCRMmWG133HGHbrzxRqWnpxOQAABAk1fngFRUVKQ+ffpUa+/Tp4+KiorqpVMA6qbjE5svWXNkwYhG6AkANA91XoPUqVMn/elPf6rWvn79enXu3LleOgUAAOBLdZ5Bmjt3rsaNG6f3339fffv2lcPh0M6dO7V169YagxMAAEBTU+cZpLvuuku7du1SaGio3njjDW3cuFGhoaHavXu3Ro8e3RB9BAAAaFSXdaPInj17au3atfXdFwAAAL/Aj9UCAADY1HoGqUWLFnI4HBetcTgcOnv27E/uFAAAgC/VOiBt2rTpgtuys7P1/PPP87MjAACgWah1QLrjjjuqtX3yySeaPXu23nrrLd1333165pln6rVzAAAAvnBZa5C++uorTZ48WT169NDZs2eVn5+v1atX6/rrr6/v/gEAADS6OgUkj8ejxx9/XJ06ddKBAwe0detWvfXWW4qNjW2o/gEAADS6Wp9iW7hwoZ577jm53W69/vrrNZ5yAwAAaA4cppYrq1u0aKHAwEANHjxYLVu2vGDdxo0b661z/qS8vFwul0sej0chISG+7k6Dqs3veqHp4bfYAFyJLvf7u9YzSBMmTLjkZf4AAADNQa0D0qpVqxqwGwAAAP6DO2kDAADYEJAAAABsCEgAAAA2BCQAAACbWi/SBtC01eb2DdwKAAB+wAwSAACADQEJAADAhoAEAABgQ0ACAACwISABAADYEJAAAABsCEgAAAA2BCQAAAAbAhIAAIANAQkAAMCGgAQAAGBDQAIAALDxaUB6//33NXLkSEVGRsrhcOiNN97w2m6MUXp6uiIjIxUYGKjExEQdOHDAq6aiokLTp09XaGiogoKCNGrUKB09etSrprS0VCkpKXK5XHK5XEpJSVFZWVkDHx0AAGiqWvnyzb/99lvddNNN+q//+i/ddddd1bYvXLhQixYt0qpVq9SlSxc9++yzGjJkiA4dOqTg4GBJUmpqqt566y2tW7dO7du3V1pampKTk5WXl6eWLVtKksaPH6+jR48qMzNTkvTggw8qJSVFb731VuMdLNBMdHxi8yVrjiwY0Qg9AYCG49OAlJSUpKSkpBq3GWO0ZMkSPfXUUxozZowkafXq1QoPD9drr72mhx56SB6PRytWrNCaNWs0ePBgSdLatWsVFRWld999V8OGDdPBgweVmZmp3NxcxcfHS5KWL1+uhIQEHTp0SF27dm2cgwUAAE2G365BKigoUHFxsYYOHWq1OZ1O9e/fX9nZ2ZKkvLw8nTlzxqsmMjJSsbGxVk1OTo5cLpcVjiSpd+/ecrlcVk1NKioqVF5e7vUAAABXBr8NSMXFxZKk8PBwr/bw8HBrW3FxsVq3bq22bdtetCYsLKza/sPCwqyammRkZFhrllwul6Kion7S8QAAgKbDbwPSeQ6Hw+u5MaZam529pqb6S+1n9uzZ8ng81qOwsLCOPQcAAE2V3wYkt9stSdVmeUpKSqxZJbfbrcrKSpWWll605tixY9X2f/z48WqzUz/mdDoVEhLi9QAAAFcGvw1IMTExcrvdysrKstoqKyu1Y8cO9enTR5LUs2dPBQQEeNUUFRVp//79Vk1CQoI8Ho92795t1ezatUsej8eqAQAA+DGfXsV26tQp/fOf/7SeFxQUKD8/X+3atdP111+v1NRUzZ8/X507d1bnzp01f/58XX311Ro/frwkyeVy6f7771daWprat2+vdu3aadasWYqLi7OuauvWrZuGDx+uyZMn6+WXX5b0w2X+ycnJXMEGAABq5NOAtGfPHg0YMMB6PnPmTEnSxIkTtWrVKj322GM6ffq0pk6dqtLSUsXHx2vLli3WPZAkafHixWrVqpXGjh2r06dPa9CgQVq1apV1DyRJevXVVzVjxgzrardRo0Zp6dKljXSUAACgqXEYY4yvO9EUlJeXy+VyyePxNPv1SLW5ESCap9rc4JEbRQJoSi73+9unM0gA/AvhGAB+4LeLtAEAAHyFgAQAAGBDQAIAALAhIAEAANiwSPsKwyJcAAAujRkkAAAAGwISAACADQEJAADAhoAEAABgQ0ACAACwISABAADYEJAAAABsCEgAAAA2BCQAAAAbAhIAAIANAQkAAMCGgAQAAGBDQAIAALAhIAEAANgQkAAAAGwISAAAADYEJAAAABsCEgAAgA0BCQAAwIaABAAAYENAAgAAsCEgAQAA2BCQAAAAbAhIAAAANgQkAAAAm1a+7gAA/BQdn9h8yZojC0Y0Qk8ANCfMIAEAANgQkAAAAGwISAAAADYEJAAAABsCEgAAgA1XsQHwCa4+A+DPmEECAACwISABAADYEJAAAABsCEgAAAA2BCQAAAAbAhIAAIANl/k3I7W5bBoAAFwaM0gAAAA2BCQAAAAbAhIAAIANa5AA1DvWwwFo6vx6Bik9PV0Oh8Pr4Xa7re3GGKWnpysyMlKBgYFKTEzUgQMHvPZRUVGh6dOnKzQ0VEFBQRo1apSOHj3a2IcCAACaEL8OSJJ04403qqioyHrs27fP2rZw4UItWrRIS5cu1QcffCC3260hQ4bo5MmTVk1qaqo2bdqkdevWaefOnTp16pSSk5N17tw5XxwOAABoAvz+FFurVq28Zo3OM8ZoyZIleuqppzRmzBhJ0urVqxUeHq7XXntNDz30kDwej1asWKE1a9Zo8ODBkqS1a9cqKipK7777roYNG9aoxwIAAJoGv59BOnz4sCIjIxUTE6N77rlHn332mSSpoKBAxcXFGjp0qFXrdDrVv39/ZWdnS5Ly8vJ05swZr5rIyEjFxsZaNRdSUVGh8vJyrwcAALgy+HVAio+P1yuvvKJ33nlHy5cvV3Fxsfr06aMTJ06ouLhYkhQeHu71mvDwcGtbcXGxWrdurbZt216w5kIyMjLkcrmsR1RUVD0eGQAA8Gd+HZCSkpJ01113KS4uToMHD9bmzT9cGbN69WqrxuFweL3GGFOtza42NbNnz5bH47EehYWFl3kUAACgqfHrgGQXFBSkuLg4HT582FqXZJ8JKikpsWaV3G63KisrVVpaesGaC3E6nQoJCfF6AACAK0OTCkgVFRU6ePCgIiIiFBMTI7fbraysLGt7ZWWlduzYoT59+kiSevbsqYCAAK+aoqIi7d+/36oBAACw8+ur2GbNmqWRI0fq+uuvV0lJiZ599lmVl5dr4sSJcjgcSk1N1fz589W5c2d17txZ8+fP19VXX63x48dLklwul+6//36lpaWpffv2ateunWbNmmWdsgMAAKiJXweko0eP6t5779XXX3+ta6+9Vr1791Zubq6io6MlSY899phOnz6tqVOnqrS0VPHx8dqyZYuCg4OtfSxevFitWrXS2LFjdfr0aQ0aNEirVq1Sy5YtfXVYAADAzzmMMcbXnWgKysvL5XK55PF4/HY9Ej/vgObmyIIRl6ypzee+NvsB0Dxd7vd3k1qDBAAA0BgISAAAADYEJAAAABsCEgAAgA0BCQAAwMavL/MHcGXjykwAvsIMEgAAgA0BCQAAwIZTbACaPW4mCaCumEECAACwISABAADYEJAAAABsCEgAAAA2LNIGALGQG4A3ZpAAAABsCEgAAAA2BCQAAAAb1iABgB9iTRTgW8wgAQAA2BCQAAAAbAhIAAAANqxBaiJqsx4BgO+xdghoHphBAgAAsCEgAQAA2HCKDQBqiVPdwJWDGSQAAAAbAhIAAIANAQkAAMCGgAQAAGBDQAIAALAhIAEAANgQkAAAAGwISAAAADYEJAAAABvupA0Ajawx78jNj+cCl4cZJAAAABtmkAAAVyxm2HAhzCABAADYEJAAAABsOMUGAGg0nNJCU0FAAoAmqjGvhqsNf+sP8FMQkAAAl0T4wZWGNUgAAAA2zCABwBWO2SGgOmaQAAAAbAhIAAAANpxiAwD4FW4F0Pw0xX+mBCQ/wPl/AKibpviFi6bligpIL774on7729+qqKhIN954o5YsWaLbb7/d190CADSA5vo/n4TDxnHFBKT169crNTVVL774ovr27auXX35ZSUlJ+vjjj3X99df7unsAAD9VX0GrNqGluYa6puiKCUiLFi3S/fffrwceeECStGTJEr3zzjtatmyZMjIyfNw7AADqT2MGreY6W3VFBKTKykrl5eXpiSee8GofOnSosrOzfdQrAMCVpLnODjXX47oiAtLXX3+tc+fOKTw83Ks9PDxcxcXFNb6moqJCFRUV1nOPxyNJKi8vr/f+VVV8V+/7BACgKWmI79cf79cYU6fXXREB6TyHw+H13BhTre28jIwMzZ07t1p7VFRUg/QNAIArmWtJw+7/5MmTcrlcta6/IgJSaGioWrZsWW22qKSkpNqs0nmzZ8/WzJkzredVVVX65ptv1L59+wuGqgspLy9XVFSUCgsLFRISUvcDQJ0w3o2HsW5cjHfjYrwbT0OOtTFGJ0+eVGRkZJ1ed0UEpNatW6tnz57KysrS6NGjrfasrCzdcccdNb7G6XTK6XR6tV1zzTU/qR8hISH8S9aIGO/Gw1g3Lsa7cTHejaehxrouM0fnXREBSZJmzpyplJQU9erVSwkJCfrDH/6gL774QlOmTPF11wAAgJ+5YgLSuHHjdOLECc2bN09FRUWKjY3V22+/rejoaF93DQAA+JkrJiBJ0tSpUzV16tRGf1+n06mnn3662ik7NAzGu/Ew1o2L8W5cjHfj8cexdpi6XvcGAADQzLXwdQcAAAD8DQEJAADAhoAEAABgQ0ACAACwISA1sBdffFExMTG66qqr1LNnT/3tb3/zdZf8Tnp6uhwOh9fD7XZb240xSk9PV2RkpAIDA5WYmKgDBw547aOiokLTp09XaGiogoKCNGrUKB09etSrprS0VCkpKXK5XHK5XEpJSVFZWZlXzRdffKGRI0cqKChIoaGhmjFjhiorKxvs2Bva+++/r5EjRyoyMlIOh0NvvPGG13Z/G9t9+/apf//+CgwM1HXXXad58+bV+feTfOlS4z1p0qRqn/XevXt71TDetZORkaFbbrlFwcHBCgsL05133qlDhw551fD5rj+1Ge9m9/k2aDDr1q0zAQEBZvny5ebjjz82v/zlL01QUJD5/PPPfd01v/L000+bG2+80RQVFVmPkpISa/uCBQtMcHCw2bBhg9m3b58ZN26ciYiIMOXl5VbNlClTzHXXXWeysrLM3r17zYABA8xNN91kzp49a9UMHz7cxMbGmuzsbJOdnW1iY2NNcnKytf3s2bMmNjbWDBgwwOzdu9dkZWWZyMhIM23atMYZiAbw9ttvm6eeesps2LDBSDKbNm3y2u5PY+vxeEx4eLi55557zL59+8yGDRtMcHCw+Z//+Z+GG6B6dqnxnjhxohk+fLjXZ/3EiRNeNYx37QwbNsysXLnS7N+/3+Tn55sRI0aY66+/3pw6dcqq4fNdf2oz3s3t801AakC33nqrmTJlilfbDTfcYJ544gkf9cg/Pf300+amm26qcVtVVZVxu91mwYIFVtv3339vXC6Xeemll4wxxpSVlZmAgACzbt06q+bLL780LVq0MJmZmcYYYz7++GMjyeTm5lo1OTk5RpL55JNPjDE/fLm1aNHCfPnll1bN66+/bpxOp/F4PPV2vL5i/8L2t7F98cUXjcvlMt9//71Vk5GRYSIjI01VVVU9jkTjuFBAuuOOOy74Gsb78pWUlBhJZseOHcYYPt8NzT7exjS/zzen2BpIZWWl8vLyNHToUK/2oUOHKjs720e98l+HDx9WZGSkYmJidM899+izzz6TJBUUFKi4uNhrHJ1Op/r372+NY15ens6cOeNVExkZqdjYWKsmJydHLpdL8fHxVk3v3r3lcrm8amJjY71+0HDYsGGqqKhQXl5ewx28j/jb2Obk5Kh///5eN4obNmyYvvrqKx05cqT+B8BHtm/frrCwMHXp0kWTJ09WSUmJtY3xvnwej0eS1K5dO0l8vhuafbzPa06fbwJSA/n666917tw5hYeHe7WHh4eruLjYR73yT/Hx8XrllVf0zjvvaPny5SouLlafPn104sQJa6wuNo7FxcVq3bq12rZte9GasLCwau8dFhbmVWN/n7Zt26p169bN8p+Zv41tTTXnnzeX8U9KStKrr76q9957T7/73e/0wQcfaODAgaqoqJDEeF8uY4xmzpyp2267TbGxsZL4fDekmsZban6f7yvqp0Z8weFweD03xlRru9IlJSVZf8fFxSkhIUE/+9nPtHr1amuB3+WMo72mpvrLqWlu/Glsa+rLhV7bFI0bN876OzY2Vr169VJ0dLQ2b96sMWPGXPB1jPfFTZs2TR999JF27txZbRuf7/p3ofFubp9vZpAaSGhoqFq2bFktqZaUlFRLtfAWFBSkuLg4HT582Lqa7WLj6Ha7VVlZqdLS0ovWHDt2rNp7HT9+3KvG/j6lpaU6c+ZMs/xn5m9jW1PN+en55jj+khQREaHo6GgdPnxYEuN9OaZPn64333xT27ZtU4cOHax2Pt8N40LjXZOm/vkmIDWQ1q1bq2fPnsrKyvJqz8rKUp8+fXzUq6ahoqJCBw8eVEREhGJiYuR2u73GsbKyUjt27LDGsWfPngoICPCqKSoq0v79+62ahIQEeTwe7d6926rZtWuXPB6PV83+/ftVVFRk1WzZskVOp1M9e/Zs0GP2BX8b24SEBL3//vtel+pu2bJFkZGR6tixY/0PgB84ceKECgsLFRERIYnxrgtjjKZNm6aNGzfqvffeU0xMjNd2Pt/161LjXZMm//mu1VJuXJbzl/mvWLHCfPzxxyY1NdUEBQWZI0eO+LprfiUtLc1s377dfPbZZyY3N9ckJyeb4OBga5wWLFhgXC6X2bhxo9m3b5+59957a7xUt0OHDubdd981e/fuNQMHDqzx0tEePXqYnJwck5OTY+Li4mq8dHTQoEFm79695t133zUdOnRo0pf5nzx50nz44Yfmww8/NJLMokWLzIcffmjdasKfxrasrMyEh4ebe++91+zbt89s3LjRhISENJnLoI25+HifPHnSpKWlmezsbFNQUGC2bdtmEhISzHXXXcd4X4aHH37YuFwus337dq/Lyr/77jurhs93/bnUeDfHzzcBqYG98MILJjo62rRu3drcfPPNXpdE4gfn700SEBBgIiMjzZgxY8yBAwes7VVVVebpp582brfbOJ1O069fP7Nv3z6vfZw+fdpMmzbNtGvXzgQGBprk5GTzxRdfeNWcOHHC3HfffSY4ONgEBweb++67z5SWlnrVfP7552bEiBEmMDDQtGvXzkybNs3rMtGmZtu2bUZStcfEiRONMf43th999JG5/fbbjdPpNG6326SnpzepS6AvNt7fffedGTp0qLn22mtNQECAuf76683EiROrjSXjXTs1jbMks3LlSquGz3f9udR4N8fPt+P/HzgAAAD+P9YgAQAA2BCQAAAAbAhIAAAANgQkAAAAGwISAACADQEJAADAhoAEAABgQ0ACAACwISABaBImTZqkO++809fdAHCFICABAADYEJAANDmJiYmaMWOGHnvsMbVr105ut1vp6eleNWVlZXrwwQcVHh6uq666SrGxsfrLX/5ibd+wYYNuvPFGOZ1OdezYUb/73e+8Xt+xY0c9++yzmjBhgtq0aaPo6Gj9+c9/1vHjx3XHHXeoTZs2iouL0549e7xel52drX79+ikwMFBRUVGaMWOGvv322wYbCwANg4AEoElavXq1goKCtGvXLi1cuFDz5s1TVlaWJKmqqkpJSUnKzs7W2rVr9fHHH2vBggVq2bKlJCkvL09jx47VPffco3379ik9PV1z5szRqlWrvN5j8eLF6tu3rz788EONGDFCKSkpmjBhgn7xi19o79696tSpkyZMmKDzP2m5b98+DRs2TGPGjNFHH32k9evXa+fOnZo2bVqjjg2An44fqwXQJEyaNEllZWV64403lJiYqHPnzulvf/ubtf3WW2/VwIEDtWDBAm3ZskVJSUk6ePCgunTpUm1f9913n44fP64tW7ZYbY899pg2b96sAwcOSPphBun222/XmjVrJEnFxcWKiIjQnDlzNG/ePElSbm6uEhISVFRUJLfbrQkTJigwMFAvv/yytd+dO3eqf//++vbbb3XVVVc1yNgAqH/MIAFoknr06OH1PCIiQiUlJZKk/Px8dejQocZwJEkHDx5U3759vdr69u2rw4cP69y5czW+R3h4uCQpLi6uWtv5983Ly9OqVavUpk0b6zFs2DBVVVWpoKDgcg8VgA+08nUHAOByBAQEeD13OByqqqqSJAUGBl70tcYYORyOam0Xe4/z9TW1nX/fqqoqPfTQQ5oxY0a1fV1//fUX7RMA/0JAAtDs9OjRQ0ePHtWnn35a4yxS9+7dtXPnTq+27OxsdenSxVqndDluvvlmHThwQJ06dbrsfQDwD5xiA9Ds9O/fX/369dNdd92lrKwsFRQU6K9//asyMzMlSWlpadq6daueeeYZffrpp1q9erWWLl2qWbNm/aT3ffzxx5WTk6NHHnlE+fn5Onz4sN58801Nnz69Pg4LQCMiIAFoljZs2KBbbrlF9957r7p3767HHnvMWl908803609/+pPWrVun2NhY/frXv9a8efM0adKkn/SePXr00I4dO3T48GHdfvvt+vnPf645c+YoIiKiHo4IQGPiKjYAAAAbZpAAAABsCEgAAAA2BCQAAAAbAhIAAIANAQkAAMCGgAQAAGBDQAIAALAhIAEAANgQkAAAAGwISAAAADYEJAAAABsCEgAAgM3/A8ANfLCealp5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500034" y="285728"/>
            <a:ext cx="8143932"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t>~95% of the loans are provided to the customers with annual income less than $150k</a:t>
            </a:r>
          </a:p>
          <a:p>
            <a:pPr marL="342900" indent="-342900">
              <a:buFont typeface="Arial" panose="020B0604020202020204" pitchFamily="34" charset="0"/>
              <a:buChar char="•"/>
            </a:pPr>
            <a:r>
              <a:rPr lang="en-US" sz="2000" b="0" i="0" dirty="0">
                <a:solidFill>
                  <a:srgbClr val="3C4043"/>
                </a:solidFill>
                <a:effectLst/>
                <a:latin typeface="Inter"/>
              </a:rPr>
              <a:t>Most of the Annual Income are in the range 25000-75000</a:t>
            </a:r>
          </a:p>
          <a:p>
            <a:pPr marL="342900" indent="-342900">
              <a:buFont typeface="Arial" panose="020B0604020202020204" pitchFamily="34" charset="0"/>
              <a:buChar char="•"/>
            </a:pPr>
            <a:endParaRPr lang="en-US" sz="2000" dirty="0"/>
          </a:p>
        </p:txBody>
      </p:sp>
      <p:sp>
        <p:nvSpPr>
          <p:cNvPr id="13" name="TextBox 12"/>
          <p:cNvSpPr txBox="1"/>
          <p:nvPr/>
        </p:nvSpPr>
        <p:spPr>
          <a:xfrm>
            <a:off x="8286776" y="6215082"/>
            <a:ext cx="285752" cy="261610"/>
          </a:xfrm>
          <a:prstGeom prst="rect">
            <a:avLst/>
          </a:prstGeom>
          <a:noFill/>
        </p:spPr>
        <p:txBody>
          <a:bodyPr wrap="square" rtlCol="0">
            <a:spAutoFit/>
          </a:bodyPr>
          <a:lstStyle/>
          <a:p>
            <a:r>
              <a:rPr lang="en-IN" sz="1100" dirty="0"/>
              <a:t>3</a:t>
            </a:r>
            <a:endParaRPr lang="en-US" sz="1100" dirty="0"/>
          </a:p>
        </p:txBody>
      </p:sp>
      <p:pic>
        <p:nvPicPr>
          <p:cNvPr id="3" name="Picture 2">
            <a:extLst>
              <a:ext uri="{FF2B5EF4-FFF2-40B4-BE49-F238E27FC236}">
                <a16:creationId xmlns:a16="http://schemas.microsoft.com/office/drawing/2014/main" id="{34862E7E-CCE9-2D4F-BA93-34486C97BC63}"/>
              </a:ext>
            </a:extLst>
          </p:cNvPr>
          <p:cNvPicPr>
            <a:picLocks noChangeAspect="1"/>
          </p:cNvPicPr>
          <p:nvPr/>
        </p:nvPicPr>
        <p:blipFill>
          <a:blip r:embed="rId2"/>
          <a:stretch>
            <a:fillRect/>
          </a:stretch>
        </p:blipFill>
        <p:spPr>
          <a:xfrm>
            <a:off x="133350" y="1337403"/>
            <a:ext cx="8877300" cy="5534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31DC9-673A-BD59-DC02-6EA1EE52A68A}"/>
              </a:ext>
            </a:extLst>
          </p:cNvPr>
          <p:cNvSpPr>
            <a:spLocks noGrp="1"/>
          </p:cNvSpPr>
          <p:nvPr>
            <p:ph type="title"/>
          </p:nvPr>
        </p:nvSpPr>
        <p:spPr>
          <a:xfrm>
            <a:off x="399011" y="4495568"/>
            <a:ext cx="2896470" cy="1905232"/>
          </a:xfrm>
        </p:spPr>
        <p:txBody>
          <a:bodyPr anchor="ctr">
            <a:normAutofit/>
          </a:bodyPr>
          <a:lstStyle/>
          <a:p>
            <a:r>
              <a:rPr lang="en-US" sz="2800" dirty="0"/>
              <a:t>Key Observations:</a:t>
            </a:r>
            <a:endParaRPr lang="en-IN" sz="2800" dirty="0"/>
          </a:p>
        </p:txBody>
      </p:sp>
      <p:sp>
        <p:nvSpPr>
          <p:cNvPr id="48" name="Rectangle 4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1"/>
            <a:ext cx="8423809"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long line&#10;&#10;Description automatically generated with medium confidence">
            <a:extLst>
              <a:ext uri="{FF2B5EF4-FFF2-40B4-BE49-F238E27FC236}">
                <a16:creationId xmlns:a16="http://schemas.microsoft.com/office/drawing/2014/main" id="{2A24A1B5-B61E-4688-A698-5F8F17208B62}"/>
              </a:ext>
            </a:extLst>
          </p:cNvPr>
          <p:cNvPicPr>
            <a:picLocks noChangeAspect="1"/>
          </p:cNvPicPr>
          <p:nvPr/>
        </p:nvPicPr>
        <p:blipFill rotWithShape="1">
          <a:blip r:embed="rId2"/>
          <a:srcRect t="5124" r="5" b="5"/>
          <a:stretch/>
        </p:blipFill>
        <p:spPr>
          <a:xfrm>
            <a:off x="628650" y="596626"/>
            <a:ext cx="3852596" cy="2961495"/>
          </a:xfrm>
          <a:prstGeom prst="rect">
            <a:avLst/>
          </a:prstGeom>
        </p:spPr>
      </p:pic>
      <p:pic>
        <p:nvPicPr>
          <p:cNvPr id="9" name="Picture 8" descr="A graph of blue bars&#10;&#10;Description automatically generated">
            <a:extLst>
              <a:ext uri="{FF2B5EF4-FFF2-40B4-BE49-F238E27FC236}">
                <a16:creationId xmlns:a16="http://schemas.microsoft.com/office/drawing/2014/main" id="{9BE6C0BE-D1DF-4B4B-1805-8B577AEAD008}"/>
              </a:ext>
            </a:extLst>
          </p:cNvPr>
          <p:cNvPicPr>
            <a:picLocks noChangeAspect="1"/>
          </p:cNvPicPr>
          <p:nvPr/>
        </p:nvPicPr>
        <p:blipFill>
          <a:blip r:embed="rId3"/>
          <a:stretch>
            <a:fillRect/>
          </a:stretch>
        </p:blipFill>
        <p:spPr>
          <a:xfrm>
            <a:off x="4722948" y="883068"/>
            <a:ext cx="3852596" cy="2388609"/>
          </a:xfrm>
          <a:prstGeom prst="rect">
            <a:avLst/>
          </a:prstGeom>
        </p:spPr>
      </p:pic>
      <p:sp>
        <p:nvSpPr>
          <p:cNvPr id="50" name="Rectangle 49">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54287" y="5465924"/>
            <a:ext cx="1790365"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0">
            <a:extLst>
              <a:ext uri="{FF2B5EF4-FFF2-40B4-BE49-F238E27FC236}">
                <a16:creationId xmlns:a16="http://schemas.microsoft.com/office/drawing/2014/main" id="{D569A7E4-FE48-A2CC-19DD-33036F6BA379}"/>
              </a:ext>
            </a:extLst>
          </p:cNvPr>
          <p:cNvSpPr>
            <a:spLocks noGrp="1"/>
          </p:cNvSpPr>
          <p:nvPr>
            <p:ph idx="1"/>
          </p:nvPr>
        </p:nvSpPr>
        <p:spPr>
          <a:xfrm>
            <a:off x="3872039" y="4495568"/>
            <a:ext cx="4940186" cy="1905232"/>
          </a:xfrm>
        </p:spPr>
        <p:txBody>
          <a:bodyPr anchor="ctr">
            <a:normAutofit/>
          </a:bodyPr>
          <a:lstStyle/>
          <a:p>
            <a:r>
              <a:rPr lang="en-US" sz="1400" b="0" i="0" dirty="0">
                <a:solidFill>
                  <a:srgbClr val="000000"/>
                </a:solidFill>
                <a:effectLst/>
                <a:latin typeface="Helvetica Neue"/>
              </a:rPr>
              <a:t> It shows that greater number of loans that were charged off in month of </a:t>
            </a:r>
            <a:r>
              <a:rPr lang="en-US" sz="1400" b="0" i="0" dirty="0" err="1">
                <a:solidFill>
                  <a:srgbClr val="000000"/>
                </a:solidFill>
                <a:effectLst/>
                <a:latin typeface="Helvetica Neue"/>
              </a:rPr>
              <a:t>Nov,Dec</a:t>
            </a:r>
            <a:r>
              <a:rPr lang="en-US" sz="1400" b="0" i="0" dirty="0">
                <a:solidFill>
                  <a:srgbClr val="000000"/>
                </a:solidFill>
                <a:effectLst/>
                <a:latin typeface="Helvetica Neue"/>
              </a:rPr>
              <a:t>, the reasons could be Festivals(</a:t>
            </a:r>
            <a:r>
              <a:rPr lang="en-US" sz="1400" b="0" i="0" dirty="0" err="1">
                <a:solidFill>
                  <a:srgbClr val="000000"/>
                </a:solidFill>
                <a:effectLst/>
                <a:latin typeface="Helvetica Neue"/>
              </a:rPr>
              <a:t>Thank’s</a:t>
            </a:r>
            <a:r>
              <a:rPr lang="en-US" sz="1400" b="0" i="0" dirty="0">
                <a:solidFill>
                  <a:srgbClr val="000000"/>
                </a:solidFill>
                <a:effectLst/>
                <a:latin typeface="Helvetica Neue"/>
              </a:rPr>
              <a:t> giving Day, Christmas and New Year).</a:t>
            </a:r>
          </a:p>
          <a:p>
            <a:r>
              <a:rPr lang="en-US" sz="1400" b="0" i="0" dirty="0">
                <a:solidFill>
                  <a:srgbClr val="000000"/>
                </a:solidFill>
                <a:effectLst/>
                <a:latin typeface="Helvetica Neue"/>
              </a:rPr>
              <a:t>In 2011 Year, there was huge spike in charged off.</a:t>
            </a:r>
          </a:p>
          <a:p>
            <a:r>
              <a:rPr lang="en-US" sz="1400" b="0" i="0" dirty="0">
                <a:solidFill>
                  <a:srgbClr val="000000"/>
                </a:solidFill>
                <a:effectLst/>
                <a:latin typeface="Helvetica Neue"/>
              </a:rPr>
              <a:t>Number of loans issued increased steadily with slight decrease in 2008 year.</a:t>
            </a:r>
          </a:p>
          <a:p>
            <a:endParaRPr lang="en-US" sz="1600" dirty="0"/>
          </a:p>
        </p:txBody>
      </p:sp>
    </p:spTree>
    <p:extLst>
      <p:ext uri="{BB962C8B-B14F-4D97-AF65-F5344CB8AC3E}">
        <p14:creationId xmlns:p14="http://schemas.microsoft.com/office/powerpoint/2010/main" val="177797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ABE2-5BE0-A21A-9C16-BE2F2341D05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97A02DC-B76F-89A9-2C14-5F51590073FA}"/>
              </a:ext>
            </a:extLst>
          </p:cNvPr>
          <p:cNvSpPr>
            <a:spLocks noGrp="1"/>
          </p:cNvSpPr>
          <p:nvPr>
            <p:ph idx="1"/>
          </p:nvPr>
        </p:nvSpPr>
        <p:spPr>
          <a:xfrm>
            <a:off x="323528" y="4467784"/>
            <a:ext cx="8363272" cy="2115578"/>
          </a:xfrm>
        </p:spPr>
        <p:txBody>
          <a:bodyPr/>
          <a:lstStyle/>
          <a:p>
            <a:r>
              <a:rPr lang="en-US" sz="2800" dirty="0"/>
              <a:t>Observations: (Unordered Categorical variables)</a:t>
            </a:r>
          </a:p>
          <a:p>
            <a:pPr>
              <a:buFont typeface="+mj-lt"/>
              <a:buAutoNum type="arabicPeriod"/>
            </a:pPr>
            <a:r>
              <a:rPr lang="en-US" sz="1600" b="0" i="0" dirty="0">
                <a:solidFill>
                  <a:srgbClr val="000000"/>
                </a:solidFill>
                <a:effectLst/>
                <a:latin typeface="Helvetica Neue"/>
              </a:rPr>
              <a:t>From this dataset, we have more observations(85%) from "Fully Paid" status.</a:t>
            </a:r>
          </a:p>
          <a:p>
            <a:pPr>
              <a:buFont typeface="+mj-lt"/>
              <a:buAutoNum type="arabicPeriod"/>
            </a:pPr>
            <a:r>
              <a:rPr lang="en-US" sz="1600" b="0" i="0" dirty="0">
                <a:solidFill>
                  <a:srgbClr val="000000"/>
                </a:solidFill>
                <a:effectLst/>
                <a:latin typeface="Helvetica Neue"/>
              </a:rPr>
              <a:t>There are more loan </a:t>
            </a:r>
            <a:r>
              <a:rPr lang="en-US" sz="1600" dirty="0">
                <a:solidFill>
                  <a:srgbClr val="000000"/>
                </a:solidFill>
                <a:latin typeface="Helvetica Neue"/>
              </a:rPr>
              <a:t>A</a:t>
            </a:r>
            <a:r>
              <a:rPr lang="en-US" sz="1600" b="0" i="0" dirty="0">
                <a:solidFill>
                  <a:srgbClr val="000000"/>
                </a:solidFill>
                <a:effectLst/>
                <a:latin typeface="Helvetica Neue"/>
              </a:rPr>
              <a:t>pplicant's with purpose of debt consolidation.</a:t>
            </a:r>
          </a:p>
          <a:p>
            <a:pPr>
              <a:buFont typeface="+mj-lt"/>
              <a:buAutoNum type="arabicPeriod"/>
            </a:pPr>
            <a:r>
              <a:rPr lang="en-US" sz="1600" b="0" i="0" dirty="0">
                <a:solidFill>
                  <a:srgbClr val="000000"/>
                </a:solidFill>
                <a:effectLst/>
                <a:latin typeface="Helvetica Neue"/>
              </a:rPr>
              <a:t>There are more loan </a:t>
            </a:r>
            <a:r>
              <a:rPr lang="en-US" sz="1600" dirty="0">
                <a:solidFill>
                  <a:srgbClr val="000000"/>
                </a:solidFill>
                <a:latin typeface="Helvetica Neue"/>
              </a:rPr>
              <a:t>A</a:t>
            </a:r>
            <a:r>
              <a:rPr lang="en-US" sz="1600" b="0" i="0" dirty="0">
                <a:solidFill>
                  <a:srgbClr val="000000"/>
                </a:solidFill>
                <a:effectLst/>
                <a:latin typeface="Helvetica Neue"/>
              </a:rPr>
              <a:t>pplicant's from California state.</a:t>
            </a:r>
          </a:p>
          <a:p>
            <a:pPr>
              <a:buFont typeface="+mj-lt"/>
              <a:buAutoNum type="arabicPeriod"/>
            </a:pPr>
            <a:r>
              <a:rPr lang="en-US" sz="1600" b="0" i="0" dirty="0">
                <a:solidFill>
                  <a:srgbClr val="000000"/>
                </a:solidFill>
                <a:effectLst/>
                <a:latin typeface="Helvetica Neue"/>
              </a:rPr>
              <a:t>Most of the loan </a:t>
            </a:r>
            <a:r>
              <a:rPr lang="en-US" sz="1600" dirty="0">
                <a:solidFill>
                  <a:srgbClr val="000000"/>
                </a:solidFill>
                <a:latin typeface="Helvetica Neue"/>
              </a:rPr>
              <a:t>A</a:t>
            </a:r>
            <a:r>
              <a:rPr lang="en-US" sz="1600" b="0" i="0" dirty="0">
                <a:solidFill>
                  <a:srgbClr val="000000"/>
                </a:solidFill>
                <a:effectLst/>
                <a:latin typeface="Helvetica Neue"/>
              </a:rPr>
              <a:t>pplicant's are rented and mortgage.</a:t>
            </a:r>
          </a:p>
          <a:p>
            <a:pPr>
              <a:buFont typeface="+mj-lt"/>
              <a:buAutoNum type="arabicPeriod"/>
            </a:pPr>
            <a:r>
              <a:rPr lang="en-US" sz="1600" dirty="0">
                <a:solidFill>
                  <a:srgbClr val="000000"/>
                </a:solidFill>
                <a:latin typeface="Helvetica Neue"/>
              </a:rPr>
              <a:t>Applicant numbers are high from these categories so charged off is high too.</a:t>
            </a:r>
          </a:p>
          <a:p>
            <a:pPr>
              <a:buFont typeface="+mj-lt"/>
              <a:buAutoNum type="arabicPeriod"/>
            </a:pPr>
            <a:endParaRPr lang="en-US" sz="1600" dirty="0">
              <a:solidFill>
                <a:srgbClr val="000000"/>
              </a:solidFill>
              <a:latin typeface="Helvetica Neue"/>
            </a:endParaRPr>
          </a:p>
          <a:p>
            <a:endParaRPr lang="en-US" sz="1400" dirty="0"/>
          </a:p>
          <a:p>
            <a:endParaRPr lang="en-IN" dirty="0"/>
          </a:p>
        </p:txBody>
      </p:sp>
      <p:pic>
        <p:nvPicPr>
          <p:cNvPr id="5" name="Picture 4">
            <a:extLst>
              <a:ext uri="{FF2B5EF4-FFF2-40B4-BE49-F238E27FC236}">
                <a16:creationId xmlns:a16="http://schemas.microsoft.com/office/drawing/2014/main" id="{7157F5B2-9662-DB48-DFAD-66CB5888AF25}"/>
              </a:ext>
            </a:extLst>
          </p:cNvPr>
          <p:cNvPicPr>
            <a:picLocks noChangeAspect="1"/>
          </p:cNvPicPr>
          <p:nvPr/>
        </p:nvPicPr>
        <p:blipFill>
          <a:blip r:embed="rId2"/>
          <a:stretch>
            <a:fillRect/>
          </a:stretch>
        </p:blipFill>
        <p:spPr>
          <a:xfrm>
            <a:off x="0" y="0"/>
            <a:ext cx="9144000" cy="4193146"/>
          </a:xfrm>
          <a:prstGeom prst="rect">
            <a:avLst/>
          </a:prstGeom>
        </p:spPr>
      </p:pic>
    </p:spTree>
    <p:extLst>
      <p:ext uri="{BB962C8B-B14F-4D97-AF65-F5344CB8AC3E}">
        <p14:creationId xmlns:p14="http://schemas.microsoft.com/office/powerpoint/2010/main" val="140520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1329-F65C-8A18-D329-FE265602494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81B1C5D-9A57-B15F-3E58-0C77799E923D}"/>
              </a:ext>
            </a:extLst>
          </p:cNvPr>
          <p:cNvSpPr>
            <a:spLocks noGrp="1"/>
          </p:cNvSpPr>
          <p:nvPr>
            <p:ph idx="1"/>
          </p:nvPr>
        </p:nvSpPr>
        <p:spPr>
          <a:xfrm>
            <a:off x="425860" y="4005064"/>
            <a:ext cx="8435280" cy="2422525"/>
          </a:xfrm>
        </p:spPr>
        <p:txBody>
          <a:bodyPr>
            <a:normAutofit/>
          </a:bodyPr>
          <a:lstStyle/>
          <a:p>
            <a:r>
              <a:rPr lang="en-US" sz="3000" dirty="0"/>
              <a:t>Observations:</a:t>
            </a:r>
            <a:r>
              <a:rPr lang="en-US" sz="3200" dirty="0"/>
              <a:t> (Unordered Categorical variables)</a:t>
            </a:r>
            <a:endParaRPr lang="en-US" sz="3000" dirty="0"/>
          </a:p>
          <a:p>
            <a:pPr algn="l">
              <a:buFont typeface="+mj-lt"/>
              <a:buAutoNum type="arabicPeriod"/>
            </a:pPr>
            <a:r>
              <a:rPr lang="en-US" sz="1700" b="0" i="0" dirty="0">
                <a:solidFill>
                  <a:srgbClr val="000000"/>
                </a:solidFill>
                <a:effectLst/>
                <a:latin typeface="Helvetica Neue"/>
              </a:rPr>
              <a:t>Number of Loans issued increases by the end of year</a:t>
            </a:r>
          </a:p>
          <a:p>
            <a:pPr algn="l">
              <a:buFont typeface="+mj-lt"/>
              <a:buAutoNum type="arabicPeriod"/>
            </a:pPr>
            <a:r>
              <a:rPr lang="en-US" sz="1700" dirty="0">
                <a:solidFill>
                  <a:srgbClr val="000000"/>
                </a:solidFill>
                <a:latin typeface="Helvetica Neue"/>
              </a:rPr>
              <a:t>Greater</a:t>
            </a:r>
            <a:r>
              <a:rPr lang="en-US" sz="1700" b="0" i="0" dirty="0">
                <a:solidFill>
                  <a:srgbClr val="000000"/>
                </a:solidFill>
                <a:effectLst/>
                <a:latin typeface="Helvetica Neue"/>
              </a:rPr>
              <a:t> number of loans which have not verified the annual income.</a:t>
            </a:r>
          </a:p>
          <a:p>
            <a:endParaRPr lang="en-IN" dirty="0"/>
          </a:p>
        </p:txBody>
      </p:sp>
      <p:pic>
        <p:nvPicPr>
          <p:cNvPr id="5" name="Picture 4">
            <a:extLst>
              <a:ext uri="{FF2B5EF4-FFF2-40B4-BE49-F238E27FC236}">
                <a16:creationId xmlns:a16="http://schemas.microsoft.com/office/drawing/2014/main" id="{575B094F-17C4-3E82-E92B-89B293587CB0}"/>
              </a:ext>
            </a:extLst>
          </p:cNvPr>
          <p:cNvPicPr>
            <a:picLocks noChangeAspect="1"/>
          </p:cNvPicPr>
          <p:nvPr/>
        </p:nvPicPr>
        <p:blipFill>
          <a:blip r:embed="rId2"/>
          <a:stretch>
            <a:fillRect/>
          </a:stretch>
        </p:blipFill>
        <p:spPr>
          <a:xfrm>
            <a:off x="0" y="-54477"/>
            <a:ext cx="9144000" cy="3483477"/>
          </a:xfrm>
          <a:prstGeom prst="rect">
            <a:avLst/>
          </a:prstGeom>
        </p:spPr>
      </p:pic>
    </p:spTree>
    <p:extLst>
      <p:ext uri="{BB962C8B-B14F-4D97-AF65-F5344CB8AC3E}">
        <p14:creationId xmlns:p14="http://schemas.microsoft.com/office/powerpoint/2010/main" val="257199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AkgAAAHFCAYAAAAJ2AY0AAAAOXRFWHRTb2Z0d2FyZQBNYXRwbG90bGliIHZlcnNpb24zLjcuMCwgaHR0cHM6Ly9tYXRwbG90bGliLm9yZy88F64QAAAACXBIWXMAAA9hAAAPYQGoP6dpAAA5uklEQVR4nO3df1iUdb7/8deoOBHCpBIMJCFn/ZEGdjYtREvxtxzR0k5atqjnKstMXRK3so4bWivmnlX3yrLW9ahppXtdaltrS5KprQtoYmxqZu6GhQViBoOWgcrn+0df79PcoIIBM+DzcV1zXcznfs89n/vT1Lz63J/7HocxxggAAACWFr7uAAAAgL8hIAEAANgQkAAAAGwISAAAADYEJAAAABsCEgAAgA0BCQAAwIaABAAAYENAAgAAsCEgAWhQq1atksPh0J49e2rcnpycrI4dO1rPO3bsqEmTJtXpPbKzs5Wenq6ysrLL7ygA/EgrX3cAAH5s06ZNCgkJqdNrsrOzNXfuXE2aNEnXXHNNw3QMwBWFgATAr/z85z/3dRfq7MyZM3I4HGrViv+kAs0Fp9gA+BX7Kbaqqio9++yz6tq1qwIDA3XNNdeoR48e+v3vfy9JSk9P169+9StJUkxMjBwOhxwOh7Zv3269fuHChbrhhhvkdDoVFhamCRMm6OjRo17va4zR/PnzFR0drauuukq9evVSVlaWEhMTlZiYaNVt375dDodDa9asUVpamq677jo5nU7985//1PHjxzV16lR1795dbdq0UVhYmAYOHKi//e1vXu915MgRORwO/fa3v9Vzzz2njh07KjAwUImJifr000915swZPfHEE4qMjJTL5dLo0aNVUlJS/4MN4IL43x0AjeLcuXM6e/ZstXZjzEVft3DhQqWnp+u///u/1a9fP505c0affPKJtd7ogQce0DfffKPnn39eGzduVEREhCSpe/fukqSHH35Yf/jDHzRt2jQlJyfryJEjmjNnjrZv3669e/cqNDRUkvTUU08pIyNDDz74oMaMGaPCwkI98MADOnPmjLp06VKtX7Nnz1ZCQoJeeukltWjRQmFhYTp+/Lgk6emnn5bb7dapU6e0adMmJSYmauvWrV5BS5JeeOEF9ejRQy+88ILKysqUlpamkSNHKj4+XgEBAfrf//1fff7555o1a5YeeOABvfnmm3UacwA/gQGABrRy5Uoj6aKP6Ohoqz46OtpMnDjRep6cnGz+/d///aLv8dvf/tZIMgUFBV7tBw8eNJLM1KlTvdp37dplJJknn3zSGGPMN998Y5xOpxk3bpxXXU5OjpFk+vfvb7Vt27bNSDL9+vW75LGfPXvWnDlzxgwaNMiMHj3aai8oKDCSzE033WTOnTtntS9ZssRIMqNGjfLaT2pqqpFkPB7PJd8TQP3gFBuARvHKK6/ogw8+qPa47bbbLvq6W2+9Vf/4xz80depUvfPOOyovL6/1e27btk2Sql0Vd+utt6pbt27aunWrJCk3N1cVFRUaO3asV13v3r29rrD7sbvuuqvG9pdeekk333yzrrrqKrVq1UoBAQHaunWrDh48WK32P/7jP9Sixf/9Z7hbt26SpBEjRnjVnW//4osvLnCkAOobp9gANIpu3bqpV69e1dpdLpcKCwsv+LrZs2crKChIa9eu1UsvvaSWLVuqX79+eu6552rc34+dOHFCkqzTbj8WGRmpzz//3KsuPDy8Wl1NbRfa56JFi5SWlqYpU6bomWeeUWhoqFq2bKk5c+bUGJDatWvn9bx169YXbf/+++9r7AuA+scMEgC/1qpVK82cOVN79+7VN998o9dff12FhYUaNmyYvvvuu4u+tn379pKkoqKiatu++uora/3R+bpjx45VqysuLq5x3w6Ho1rb2rVrlZiYqGXLlmnEiBGKj49Xr169dPLkyYsfJAC/Q0AC0GRcc801+s///E898sgj+uabb3TkyBFJktPplCSdPn3aq37gwIGSfgguP/bBBx/o4MGDGjRokCQpPj5eTqdT69ev96rLzc21Zplqw+FwWH0576OPPlJOTk6t9wHAP3CKDYBfGzlypGJjY9WrVy9de+21+vzzz7VkyRJFR0erc+fOkqS4uDhJ0u9//3tNnDhRAQEB6tq1q7p27aoHH3xQzz//vFq0aKGkpCTrKraoqCg9+uijkn44pTVz5kxlZGSobdu2Gj16tI4ePaq5c+cqIiLCa53QxSQnJ+uZZ57R008/rf79++vQoUOaN2+eYmJiaryCD4D/IiAB8GsDBgzQhg0b9Mc//lHl5eVyu90aMmSI5syZo4CAAElSYmKiZs+erdWrV2v58uWqqqrStm3brNNdP/vZz7RixQq98MILcrlcGj58uDIyMqxTa5L0m9/8RkFBQXrppZe0cuVK3XDDDVq2bJmeeuqpWt+d+6mnntJ3332nFStWaOHCherevbteeuklbdq0ybovE4CmwWHMJW5CAgBXqIKCAt1www16+umn9eSTT/q6OwAaEQEJACT94x//0Ouvv64+ffooJCREhw4d0sKFC1VeXq79+/df8Go2AM0Tp9gAQFJQUJD27NmjFStWqKysTC6XS4mJifrNb35DOAKuQMwgAQAA2HCZPwAAgA0BCQAAwIaABAAAYMMi7VqqqqrSV199peDg4Bp/YgAAAPgfY4xOnjypyMjIWt/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6cVTN+/Hjl5+crMzNTmZmZys/PV0pKSqMfLwAAaCKMn2nbtq354x//aKqqqozb7TYLFiywtn3//ffG5XKZl156yRhjTFlZmQkICDDr1q2zar788kvTokULk5mZaYwx5uOPPzaSTG5urlWTk5NjJJlPPvmk1v3yeDxGkvF4PD/1EAEAQCO53O9vv1mDdO7cOa1bt07ffvutEhISVFBQoOLiYg0dOtSqcTqd6t+/v7KzsyVJeXl5OnPmjFdNZGSkYmNjrZqcnBy5XC7Fx8dbNb1795bL5bJqalJRUaHy8nKvBwAAuDL4PCDt27dPbdq0kdPp1JQpU7Rp0yZ1795dxcXFkqTw8HCv+vDwcGtbcXGxWrdurbZt2160JiwsrNr7hoWFWTU1ycjIsNYsuVwufmYEAIAriM8DUteuXZWfn6/c3Fw9/PDDmjhxoj7++GNru/3Ol8aYS94N015TU/2l9jN79mx5PB7rUVhYWNtDAgAATZzPA1Lr1q3VqVMn9erVSxkZGbrpppv0+9//Xm63W5KqzfKUlJRYs0put1uVlZUqLS29aM2xY8eqve/x48erzU79mNPptK6u4+dFAAC4svg8INkZY1RRUaGYmBi53W5lZWVZ2yorK7Vjxw716dNHktSzZ08FBAR41RQVFWn//v1WTUJCgjwej3bv3m3V7Nq1Sx6Px6oBAAD4MZ/+WO2TTz6ppKQkRUVF6eTJk1q3bp22b9+uzMxMORwOpaamav78+ercubM6d+6s+fPn6+qrr9b48eMlSS6XS/fff7/S0tLUvn17tWvXTrNmzVJcXJwGDx4sSerWrZuGDx+uyZMn6+WXX5YkPfjgg0pOTlbXrl19duwAAMB/+TQgHTt2TCkpKSoqKpLL5VKPHj2UmZmpIUOGSJIee+wxnT59WlOnTlVpaani4+O1ZcsWBQcHW/tYvHixWrVqpbFjx+r06dMaNGiQVq1apZYtW1o1r776qmbMmGFd7TZq1CgtXbq0cQ8WAAA0GQ5jjPF1J5qC8vJyuVwueTwe1iMBANBEXO73t09nkICOT2y+ZM2RBSMaoScAAPwfv1ukDQAA4GsEJAAAABtOsaFZqM2pOonTdQCA2mEGCQAAwIaABAAAYENAAgAAsCEgAQAA2BCQAAAAbAhIAAAANgQkAAAAG+6DBL9X23scAQBQX5hBAgAAsCEgAQAA2BCQAAAAbFiDhAbD2iEAQFNFQAJsahPs+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nSFhoYqKChIo0aN0tGjR71qSktLlZKSIpfLJZfLpZSUFJWVlTX0IQIAgCbIpwFpx44deuSRR5Sbm6usrCydPXtWQ4cO1bfffutVN3z4cBUVFVmPt99+22t7amqqNm3apHXr1mnnzp06deqUkpOTde7cOatm/Pjxys/PV2ZmpjIzM5Wfn6+UlJRGOU4AANC0tPLlm2dmZno9X7lypcLCwpSXl6d+/fpZ7U6nU263u8Z9eDwerVixQmvWrNHgwYMlSWvXrlVUVJTeffddDRs2TAcPHlRmZqZyc3MVHx8vSVq+fLkSEhJ06NAhde3atYGOEAAANEV+tQbJ4/FIktq1a+fVvn37doWFhalLly6aPHmySkpKrG15eXk6c+aMhg4darVFRkYqNjZW2dnZkqScnBy5XC4rHElS79695XK5rBoAAIDzfDqD9GPGGM2cOVO33XabYmNjrfakpCTdfffdio6OVkFBgebMmaOBAwcqLy9PTqdTxcXFat26tdq2beu1v/DwcBUXF0uSiouLFRYWVu09w8LCrBq7iooKVVRUWM/Ly8vr4zABAEAT4DcBadq0afroo4+0c+dOr/Zx48ZZf8fGxqpXr16Kjo7W5s2bNWbMmAvuzxgjh8NhPf/x3xeq+bGMjAzNnTu3rocBAACaAb84xTZ9+nS9+eab2rZtmzp06HDR2oiICEVHR+vw4cOSJLfbrcrKSpWWlnrVlZSUKDw83Ko5duxYtX0dP37cqrGbPXu2PB6P9SgsLLycQwMAAE2QTwOSMUbTpk3Txo0b9d577ykmJuaSrzlx4oQKCwsVEREhSerZs6cCAgKUlZVl1RQVFWn//v3q06ePJCkhIUEej0e7d++2anbt2iWPx2PV2DmdToWEhHg9AADAlcGnp9geeeQRvfbaa/rzn/+s4OBgaz2Qy+VSYGCgTp06pfT0dN11112KiIjQkSNH9OSTTyo0NFSjR4+2au+//36lpaWpffv2ateunWbNmqW4uDjrqrZu3bpp+PDhmjx5sl5++WVJ0oMPPqjk5GSuYAMAANX4NCAtW7ZMkpSYmOjVvnLlSk2aNEktW7bUvn379Morr6isrEwREREaMGCA1q9fr+DgYKt+8eLFatWqlcaOHavTp09r0KBBWrVqlVq2bGnVvPrqq5oxY4Z1tduoUaO0dOnShj9I+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PHKz89XZmamMjMzlZ+fr5SUlEY9XgAA0DQ4jDHG15047/jx4woLC9OOHTvUr18/GWMUGRmp1NRUPf7445J+mC0KDw/Xc889p4ceekgej0fXXnut1qxZo3HjxkmSvvrqK0VFRentt9/WsGHDdPDgQXXv3l25ubmKj4+XJOXm5iohIUGffPKJunbtesm+lZeXy+VyyePxKCQkpOEGoYno+MRmX3fBp44sGHHJmtqMUW32AwC4fJf7/e1Xa5A8Ho8kqV27dpKkgoICFRcXa+jQoVaN0+lU//79lZ2dLUnKy8vTmTNnvGoiIyMVGxtr1eTk5MjlclnhSJJ69+4tl8tl1QAAAJzXytcdOM8Yo5kzZ+q2225TbGysJKm4uFiSFB4e7lUbHh6uzz//3Kpp3bq12rZtW63m/OuLi4sVFhZW7T3DwsKsGruKigpVVFRYz8vLyy/zyAAAQFPjNzNI06ZN00cffaTXX3+92jaHw+H13BhTrc3OXlNT/cX2k5GRYS3odrlcioqKqs1hAACAZsAvAtL06dP15ptvatu2berQoYPV7na7JanaLE9JSYk1q+R2u1VZWanS0tKL1hw7dqza+x4/frza7NR5s2fPlsfjsR6FhYWXf4AAAKBJ8WlAMsZo2rRp2rhxo9577z3FxMR4bY+JiZHb7VZWVpbVVllZqR07dqhPnz6SpJ49eyogIMCrpqioSPv377dqEhIS5PF4tHv3bqtm165d8ng8Vo2d0+lUSEiI1wMAAFwZfLoG6ZFHHtFrr72mP//5zwoODrZmilwulwIDA+VwOJSamqr58+erc+fO6ty5s+bPn6+rr75a48ePt2rvv/9+paWlqX379mrXrp1mzZqluLg4DR48WJLUrVs3DR8+XJMnT9bLL78sSXrwwQeVnJxcqyvYAADAlcWnAWnZsmWSpMTERK/2lStXatKkSZKkxx57TKdPn9bUqVNVWlqq+Ph4bdmyRcHBwVb94sWL1apVK40dO1anT5/WoEGDtGrVKrVs2dKqefXVVzVjxgzrardRo0Zp6dKlDXuAAACgSfKr+yD5M+6D5I37IHEfJABoCprFfZAAAAD8AQEJAADAhoAEAABgQ0ACAACwISABAADYEJAAAABs6uU+SGVlZbrmmmvqY1dAk3Cl3+YAAJq7Os8gPffcc1q/fr31fOzYsWrfvr2uu+46/eMf/6jXzgEAAPhCnQPSyy+/bP2yfVZWlrKysvTXv/5VSUlJ+tWvflXvHQQAAGhsdT7FVlRUZAWkv/zlLxo7dqyGDh2qjh07Kj4+vt47CAAA0NjqPIPUtm1bFRYWSpIyMzOtH4Q1xujcuXP12zsAAAAfqPMM0pgxYzR+/Hh17txZJ06cUFJSkiQpPz9fnTp1qvcOAgAANLY6B6TFixerY8eOKiws1MKFC9WmTRtJP5x6mzp1ar13EAAAoLHVOSAFBARo1qxZ1dpTU1Proz8AAAA+d1n3Qfr000+1fft2lZSUqKqqymvbr3/963rpGAAAgK/UOSAtX75cDz/8sEJDQ+V2u+VwOKxtDoeDgAQAAJq8OgekZ599Vr/5zW/0+OOPN0R/AAAAfK7Ol/mXlpbq7rvvboi+AAAA+IU6B6S7775bW7ZsaYi+AAAA+IU6n2Lr1KmT5syZo9zcXMXFxSkgIMBr+4wZM+qtcwAAAL7gMMaYurwgJibmwjtzOPTZZ5/95E75o/LycrlcLnk8HoWEhPi6Oz7Hr9nXjyMLRvi6CwDQrF3u93edZ5AKCgrq+hIAAIAmpc5rkAAAAJq7y7pR5NGjR/Xmm2/qiy++UGVlpde2RYsW1UvHAAAAfKXOAWnr1q0aNWqUYmJidOjQIcXGxurIkSMyxujmm29uiD4CAAA0qjqfYps9e7bS0tK0f/9+XXXVVdqwYYMKCwvVv39/7o8EAACahToHpIMHD2rixImSpFatWun06dNq06aN5s2bp+eee67eOwgAANDY6hyQgoKCVFFRIUmKjIzUv/71L2vb119/XX89AwAA8JE6r0Hq3bu3/v73v6t79+4aMWKE0tLStG/fPm3cuFG9e/duiD4CAAA0qjoHpEWLFunUqVOSpPT0dJ06dUrr169Xp06dtHjx4nrvIAAAQGOrc0D6t3/7N+vvq6++Wi+++GK9dggAAMDXLus+SJKUl5engwcPyuFwqHv37vr5z39en/0CAADwmToHpJKSEt1zzz3avn27rrnmGhlj5PF4NGDAAK1bt07XXnttQ/QTjYjfWWs8tRlrfq8NABpfna9imz59usrLy3XgwAF98803Ki0t1f79+1VeXq4ZM2Y0RB8BAAAaVZ1nkDIzM/Xuu++qW7duVlv37t31wgsvaOjQofXaOQAAAF+o8wxSVVWVAgICqrUHBASoqqqqXjoFAADgS3UOSAMHDtQvf/lLffXVV1bbl19+qUcffVSDBg2q184BAAD4Qp1PsS1dulR33HGHOnbsqKioKDkcDn3xxReKi4vTmjVrGqKPwBWNhdwA0PjqHJCioqK0d+9eZWVl6ZNPPpExRt27d9fgwYMbon8AAACN7rLvgzRkyBANGTLEen7w4EGNGDFCn332Wb10DAAAwFfqvAbpQiorK/X555/X1+4AAAB8pt4CEgAAQHNBQAIAALAhIAEAANjUepF227Zt5XA4Lrj97Nmz9dIhAAAAX6t1QFqyZEkDdgMAAMB/1DogTZw4sSH7AQAA4DdYgwQAAGBDQAIAALDxaUB6//33NXLkSEVGRsrhcOiNN97w2j5p0iQ5HA6vR+/evb1qKioqNH36dIWGhiooKEijRo3S0aNHvWpKS0uVkpIil8sll8ullJQUlZWVNfDRAQCApqpWAam8vLxB3vzbb7/VTTfdpKVLl16wZvjw4SoqKrIeb7/9ttf21NRUbdq0SevWrdPOnTt16tQpJScn69y5c1bN+PHjlZ+fr8zMTGVmZio/P18pKSkNckwAAKDpq9Ui7bZt26qoqEhhYWEaOHCgNm7cqGuuueYnv3lSUpKSkpIuWuN0OuV2u2vc5vF4tGLFCq1Zs8b6sdy1a9cqKipK7777roYNG6aDBw8qMzNTubm5io+PlyQtX75cCQkJOnTokLp27fqTjwMAADQvtZpBatOmjU6cOCFJ2r59u86cOdOgnfqx7du3KywsTF26dNHkyZNVUlJibcvLy9OZM2c0dOhQqy0yMlKxsbHKzs6WJOXk5MjlclnhSJJ69+4tl8tl1dSkoqJC5eXlXg8AAHBlqNUM0uDBgzVgwAB169ZNkjR69Gi1bt26xtr33nuv3jqXlJSku+++W9HR0SooKNCcOXM0cOBA5eXlyel0qri4WK1bt1bbtm29XhceHq7i4mJJUnFxscLCwqrtOywszKqpSUZGhubOnVtvxwIAAJqOWgWktWvXavXq1frXv/6lHTt26MYbb9TVV1/d0H3TuHHjrL9jY2PVq1cvRUdHa/PmzRozZswFX2eM8brrd013ALfX2M2ePVszZ860npeXlysqKqquhwAAAJqgWgWkwMBATZkyRZK0Z88ePffcc/WyBqmuIiIiFB0drcOHD0uS3G63KisrVVpa6jWLVFJSoj59+lg1x44dq7av48ePKzw8/ILv5XQ65XQ66/kIAABAU1Dny/y3bdtmhSNjjIwx9d2nCzpx4oQKCwsVEREhSerZs6cCAgKUlZVl1RQVFWn//v1WQEpISJDH49Hu3butml27dsnj8Vg1AAAAP3ZZ90F65ZVXFBcXp8DAQAUGBqpHjx5as2ZNnfdz6tQp5efnKz8/X5JUUFCg/Px8ffHFFzp16pRmzZqlnJwcHTlyRNu3b9fIkSMVGhqq0aNHS5JcLpfuv/9+paWlaevWrfrwww/1i1/8QnFxcdZVbd26ddPw4cM1efJk5ebmKjc3V5MnT1ZycjJXsAEAgBrV+rfYzlu0aJHmzJmjadOmqW/fvjLG6O9//7umTJmir7/+Wo8++mit97Vnzx4NGDDAen5+zc/EiRO1bNky7du3T6+88orKysoUERGhAQMGaP369QoODrZes3jxYrVq1Upjx47V6dOnNWjQIK1atUotW7a0al599VXNmDHDutpt1KhRF733EgAAuLI5TB3PkcXExGju3LmaMGGCV/vq1auVnp6ugoKCeu2gvygvL5fL5ZLH41FISIivu9OgOj6x2dddQB0dWTDC110AAL90ud/fdT7FVlRUVOPanT59+qioqKiuuwMAAPA7dQ5InTp10p/+9Kdq7evXr1fnzp3rpVMAAAC+VOc1SHPnztW4ceP0/vvvq2/fvnI4HNq5c6e2bt1aY3ACAABoauo8g3TXXXdp165dCg0N1RtvvKGNGzcqNDRUu3fvtq4uAwAAaMrqPIMk/XD/obVr19Z3XwAAAPzCZd0HCQAAoDkjIAEAANgQkAAAAGwISAAAADYEJAAAAJt6C0gvvvii5s2bV1+7AwAA8Jl6C0gbNmzQqlWr6mt3AAAAPnNZ90GqydatW+trVwAAAD71k2aQjDEyxtRXXwAAAPzCZQWkV155RXFxcQoMDFRgYKB69OihNWvW1HffAAAAfKLOp9gWLVqkOXPmaNq0aerbt6+MMfr73/+uKVOm6Ouvv9ajjz7aEP0EAABoNHUOSM8//7yWLVumCRMmWG133HGHbrzxRqWnpxOQAABAk1fngFRUVKQ+ffpUa+/Tp4+KiorqpVMA6qbjE5svWXNkwYhG6AkANA91XoPUqVMn/elPf6rWvn79enXu3LleOgUAAOBLdZ5Bmjt3rsaNG6f3339fffv2lcPh0M6dO7V169YagxMAAEBTU+cZpLvuuku7du1SaGio3njjDW3cuFGhoaHavXu3Ro8e3RB9BAAAaFSXdaPInj17au3atfXdFwAAAL/Aj9UCAADY1HoGqUWLFnI4HBetcTgcOnv27E/uFAAAgC/VOiBt2rTpgtuys7P1/PPP87MjAACgWah1QLrjjjuqtX3yySeaPXu23nrrLd1333165pln6rVzAAAAvnBZa5C++uorTZ48WT169NDZs2eVn5+v1atX6/rrr6/v/gEAADS6OgUkj8ejxx9/XJ06ddKBAwe0detWvfXWW4qNjW2o/gEAADS6Wp9iW7hwoZ577jm53W69/vrrNZ5yAwAAaA4cppYrq1u0aKHAwEANHjxYLVu2vGDdxo0b661z/qS8vFwul0sej0chISG+7k6Dqs3veqHp4bfYAFyJLvf7u9YzSBMmTLjkZf4AAADNQa0D0qpVqxqwGwAAAP6DO2kDAADYEJAAAABsCEgAAAA2BCQAAACbWi/SBtC01eb2DdwKAAB+wAwSAACADQEJAADAhoAEAABgQ0ACAACwISABAADYEJAAAABsCEgAAAA2BCQAAAAbAhIAAIANAQkAAMCGgAQAAGBDQAIAALDxaUB6//33NXLkSEVGRsrhcOiNN97w2m6MUXp6uiIjIxUYGKjExEQdOHDAq6aiokLTp09XaGiogoKCNGrUKB09etSrprS0VCkpKXK5XHK5XEpJSVFZWVkDHx0AAGiqWvnyzb/99lvddNNN+q//+i/ddddd1bYvXLhQixYt0qpVq9SlSxc9++yzGjJkiA4dOqTg4GBJUmpqqt566y2tW7dO7du3V1pampKTk5WXl6eWLVtKksaPH6+jR48qMzNTkvTggw8qJSVFb731VuMdLNBMdHxi8yVrjiwY0Qg9AYCG49OAlJSUpKSkpBq3GWO0ZMkSPfXUUxozZowkafXq1QoPD9drr72mhx56SB6PRytWrNCaNWs0ePBgSdLatWsVFRWld999V8OGDdPBgweVmZmp3NxcxcfHS5KWL1+uhIQEHTp0SF27dm2cgwUAAE2G365BKigoUHFxsYYOHWq1OZ1O9e/fX9nZ2ZKkvLw8nTlzxqsmMjJSsbGxVk1OTo5cLpcVjiSpd+/ecrlcVk1NKioqVF5e7vUAAABXBr8NSMXFxZKk8PBwr/bw8HBrW3FxsVq3bq22bdtetCYsLKza/sPCwqyammRkZFhrllwul6Kion7S8QAAgKbDbwPSeQ6Hw+u5MaZam529pqb6S+1n9uzZ8ng81qOwsLCOPQcAAE2V3wYkt9stSdVmeUpKSqxZJbfbrcrKSpWWll605tixY9X2f/z48WqzUz/mdDoVEhLi9QAAAFcGvw1IMTExcrvdysrKstoqKyu1Y8cO9enTR5LUs2dPBQQEeNUUFRVp//79Vk1CQoI8Ho92795t1ezatUsej8eqAQAA+DGfXsV26tQp/fOf/7SeFxQUKD8/X+3atdP111+v1NRUzZ8/X507d1bnzp01f/58XX311Ro/frwkyeVy6f7771daWprat2+vdu3aadasWYqLi7OuauvWrZuGDx+uyZMn6+WXX5b0w2X+ycnJXMEGAABq5NOAtGfPHg0YMMB6PnPmTEnSxIkTtWrVKj322GM6ffq0pk6dqtLSUsXHx2vLli3WPZAkafHixWrVqpXGjh2r06dPa9CgQVq1apV1DyRJevXVVzVjxgzrardRo0Zp6dKljXSUAACgqXEYY4yvO9EUlJeXy+VyyePxNPv1SLW5ESCap9rc4JEbRQJoSi73+9unM0gA/AvhGAB+4LeLtAEAAHyFgAQAAGBDQAIAALAhIAEAANiwSPsKwyJcAAAujRkkAAAAGwISAACADQEJAADAhoAEAABgQ0ACAACwISABAADYEJAAAABsCEgAAAA2BCQAAAAbAhIAAIANAQkAAMCGgAQAAGBDQAIAALAhIAEAANgQkAAAAGwISAAAADYEJAAAABsCEgAAgA0BCQAAwIaABAAAYENAAgAAsCEgAQAA2BCQAAAAbAhIAAAANgQkAAAAm1a+7gAA/BQdn9h8yZojC0Y0Qk8ANCfMIAEAANgQkAAAAGwISAAAADYEJAAAABsCEgAAgA1XsQHwCa4+A+DPmEECAACwISABAADYEJAAAABsCEgAAAA2BCQAAAAbAhIAAIANl/k3I7W5bBoAAFwaM0gAAAA2BCQAAAAbAhIAAIANa5AA1DvWwwFo6vx6Bik9PV0Oh8Pr4Xa7re3GGKWnpysyMlKBgYFKTEzUgQMHvPZRUVGh6dOnKzQ0VEFBQRo1apSOHj3a2IcCAACaEL8OSJJ04403qqioyHrs27fP2rZw4UItWrRIS5cu1QcffCC3260hQ4bo5MmTVk1qaqo2bdqkdevWaefOnTp16pSSk5N17tw5XxwOAABoAvz+FFurVq28Zo3OM8ZoyZIleuqppzRmzBhJ0urVqxUeHq7XXntNDz30kDwej1asWKE1a9Zo8ODBkqS1a9cqKipK7777roYNG9aoxwIAAJoGv59BOnz4sCIjIxUTE6N77rlHn332mSSpoKBAxcXFGjp0qFXrdDrVv39/ZWdnS5Ly8vJ05swZr5rIyEjFxsZaNRdSUVGh8vJyrwcAALgy+HVAio+P1yuvvKJ33nlHy5cvV3Fxsfr06aMTJ06ouLhYkhQeHu71mvDwcGtbcXGxWrdurbZt216w5kIyMjLkcrmsR1RUVD0eGQAA8Gd+HZCSkpJ01113KS4uToMHD9bmzT9cGbN69WqrxuFweL3GGFOtza42NbNnz5bH47EehYWFl3kUAACgqfHrgGQXFBSkuLg4HT582FqXZJ8JKikpsWaV3G63KisrVVpaesGaC3E6nQoJCfF6AACAK0OTCkgVFRU6ePCgIiIiFBMTI7fbraysLGt7ZWWlduzYoT59+kiSevbsqYCAAK+aoqIi7d+/36oBAACw8+ur2GbNmqWRI0fq+uuvV0lJiZ599lmVl5dr4sSJcjgcSk1N1fz589W5c2d17txZ8+fP19VXX63x48dLklwul+6//36lpaWpffv2ateunWbNmmWdsgMAAKiJXweko0eP6t5779XXX3+ta6+9Vr1791Zubq6io6MlSY899phOnz6tqVOnqrS0VPHx8dqyZYuCg4OtfSxevFitWrXS2LFjdfr0aQ0aNEirVq1Sy5YtfXVYAADAzzmMMcbXnWgKysvL5XK55PF4/HY9Ej/vgObmyIIRl6ypzee+NvsB0Dxd7vd3k1qDBAAA0BgISAAAADYEJAAAABsCEgAAgA0BCQAAwMavL/MHcGXjykwAvsIMEgAAgA0BCQAAwIZTbACaPW4mCaCumEECAACwISABAADYEJAAAABsCEgAAAA2LNIGALGQG4A3ZpAAAABsCEgAAAA2BCQAAAAb1iABgB9iTRTgW8wgAQAA2BCQAAAAbAhIAAAANqxBaiJqsx4BgO+xdghoHphBAgAAsCEgAQAA2HCKDQBqiVPdwJWDGSQAAAAbAhIAAIANAQkAAMCGgAQAAGBDQAIAALAhIAEAANgQkAAAAGwISAAAADYEJAAAABvupA0Ajawx78jNj+cCl4cZJAAAABtmkAAAVyxm2HAhzCABAADYEJAAAABsOMUGAGg0nNJCU0FAAoAmqjGvhqsNf+sP8FMQkAAAl0T4wZWGNUgAAAA2zCABwBWO2SGgOmaQAAAAbAhIAAAANpxiAwD4FW4F0Pw0xX+mBCQ/wPl/AKibpviFi6bligpIL774on7729+qqKhIN954o5YsWaLbb7/d190CADSA5vo/n4TDxnHFBKT169crNTVVL774ovr27auXX35ZSUlJ+vjjj3X99df7unsAAD9VX0GrNqGluYa6puiKCUiLFi3S/fffrwceeECStGTJEr3zzjtatmyZMjIyfNw7AADqT2MGreY6W3VFBKTKykrl5eXpiSee8GofOnSosrOzfdQrAMCVpLnODjXX47oiAtLXX3+tc+fOKTw83Ks9PDxcxcXFNb6moqJCFRUV1nOPxyNJKi8vr/f+VVV8V+/7BACgKWmI79cf79cYU6fXXREB6TyHw+H13BhTre28jIwMzZ07t1p7VFRUg/QNAIArmWtJw+7/5MmTcrlcta6/IgJSaGioWrZsWW22qKSkpNqs0nmzZ8/WzJkzredVVVX65ptv1L59+wuGqgspLy9XVFSUCgsLFRISUvcDQJ0w3o2HsW5cjHfjYrwbT0OOtTFGJ0+eVGRkZJ1ed0UEpNatW6tnz57KysrS6NGjrfasrCzdcccdNb7G6XTK6XR6tV1zzTU/qR8hISH8S9aIGO/Gw1g3Lsa7cTHejaehxrouM0fnXREBSZJmzpyplJQU9erVSwkJCfrDH/6gL774QlOmTPF11wAAgJ+5YgLSuHHjdOLECc2bN09FRUWKjY3V22+/rejoaF93DQAA+JkrJiBJ0tSpUzV16tRGf1+n06mnn3662ik7NAzGu/Ew1o2L8W5cjHfj8cexdpi6XvcGAADQzLXwdQcAAAD8DQEJAADAhoAEAABgQ0ACAACwISA1sBdffFExMTG66qqr1LNnT/3tb3/zdZf8Tnp6uhwOh9fD7XZb240xSk9PV2RkpAIDA5WYmKgDBw547aOiokLTp09XaGiogoKCNGrUKB09etSrprS0VCkpKXK5XHK5XEpJSVFZWZlXzRdffKGRI0cqKChIoaGhmjFjhiorKxvs2Bva+++/r5EjRyoyMlIOh0NvvPGG13Z/G9t9+/apf//+CgwM1HXXXad58+bV+feTfOlS4z1p0qRqn/XevXt71TDetZORkaFbbrlFwcHBCgsL05133qlDhw551fD5rj+1Ge9m9/k2aDDr1q0zAQEBZvny5ebjjz82v/zlL01QUJD5/PPPfd01v/L000+bG2+80RQVFVmPkpISa/uCBQtMcHCw2bBhg9m3b58ZN26ciYiIMOXl5VbNlClTzHXXXWeysrLM3r17zYABA8xNN91kzp49a9UMHz7cxMbGmuzsbJOdnW1iY2NNcnKytf3s2bMmNjbWDBgwwOzdu9dkZWWZyMhIM23atMYZiAbw9ttvm6eeesps2LDBSDKbNm3y2u5PY+vxeEx4eLi55557zL59+8yGDRtMcHCw+Z//+Z+GG6B6dqnxnjhxohk+fLjXZ/3EiRNeNYx37QwbNsysXLnS7N+/3+Tn55sRI0aY66+/3pw6dcqq4fNdf2oz3s3t801AakC33nqrmTJlilfbDTfcYJ544gkf9cg/Pf300+amm26qcVtVVZVxu91mwYIFVtv3339vXC6Xeemll4wxxpSVlZmAgACzbt06q+bLL780LVq0MJmZmcYYYz7++GMjyeTm5lo1OTk5RpL55JNPjDE/fLm1aNHCfPnll1bN66+/bpxOp/F4PPV2vL5i/8L2t7F98cUXjcvlMt9//71Vk5GRYSIjI01VVVU9jkTjuFBAuuOOOy74Gsb78pWUlBhJZseOHcYYPt8NzT7exjS/zzen2BpIZWWl8vLyNHToUK/2oUOHKjs720e98l+HDx9WZGSkYmJidM899+izzz6TJBUUFKi4uNhrHJ1Op/r372+NY15ens6cOeNVExkZqdjYWKsmJydHLpdL8fHxVk3v3r3lcrm8amJjY71+0HDYsGGqqKhQXl5ewx28j/jb2Obk5Kh///5eN4obNmyYvvrqKx05cqT+B8BHtm/frrCwMHXp0kWTJ09WSUmJtY3xvnwej0eS1K5dO0l8vhuafbzPa06fbwJSA/n666917tw5hYeHe7WHh4eruLjYR73yT/Hx8XrllVf0zjvvaPny5SouLlafPn104sQJa6wuNo7FxcVq3bq12rZte9GasLCwau8dFhbmVWN/n7Zt26p169bN8p+Zv41tTTXnnzeX8U9KStKrr76q9957T7/73e/0wQcfaODAgaqoqJDEeF8uY4xmzpyp2267TbGxsZL4fDekmsZban6f7yvqp0Z8weFweD03xlRru9IlJSVZf8fFxSkhIUE/+9nPtHr1amuB3+WMo72mpvrLqWlu/Glsa+rLhV7bFI0bN876OzY2Vr169VJ0dLQ2b96sMWPGXPB1jPfFTZs2TR999JF27txZbRuf7/p3ofFubp9vZpAaSGhoqFq2bFktqZaUlFRLtfAWFBSkuLg4HT582Lqa7WLj6Ha7VVlZqdLS0ovWHDt2rNp7HT9+3KvG/j6lpaU6c+ZMs/xn5m9jW1PN+en55jj+khQREaHo6GgdPnxYEuN9OaZPn64333xT27ZtU4cOHax2Pt8N40LjXZOm/vkmIDWQ1q1bq2fPnsrKyvJqz8rKUp8+fXzUq6ahoqJCBw8eVEREhGJiYuR2u73GsbKyUjt27LDGsWfPngoICPCqKSoq0v79+62ahIQEeTwe7d6926rZtWuXPB6PV83+/ftVVFRk1WzZskVOp1M9e/Zs0GP2BX8b24SEBL3//vtel+pu2bJFkZGR6tixY/0PgB84ceKECgsLFRERIYnxrgtjjKZNm6aNGzfqvffeU0xMjNd2Pt/161LjXZMm//mu1VJuXJbzl/mvWLHCfPzxxyY1NdUEBQWZI0eO+LprfiUtLc1s377dfPbZZyY3N9ckJyeb4OBga5wWLFhgXC6X2bhxo9m3b5+59957a7xUt0OHDubdd981e/fuNQMHDqzx0tEePXqYnJwck5OTY+Li4mq8dHTQoEFm79695t133zUdOnRo0pf5nzx50nz44Yfmww8/NJLMokWLzIcffmjdasKfxrasrMyEh4ebe++91+zbt89s3LjRhISENJnLoI25+HifPHnSpKWlmezsbFNQUGC2bdtmEhISzHXXXcd4X4aHH37YuFwus337dq/Lyr/77jurhs93/bnUeDfHzzcBqYG98MILJjo62rRu3drcfPPNXpdE4gfn700SEBBgIiMjzZgxY8yBAwes7VVVVebpp582brfbOJ1O069fP7Nv3z6vfZw+fdpMmzbNtGvXzgQGBprk5GTzxRdfeNWcOHHC3HfffSY4ONgEBweb++67z5SWlnrVfP7552bEiBEmMDDQtGvXzkybNs3rMtGmZtu2bUZStcfEiRONMf43th999JG5/fbbjdPpNG6326SnpzepS6AvNt7fffedGTp0qLn22mtNQECAuf76683EiROrjSXjXTs1jbMks3LlSquGz3f9udR4N8fPt+P/HzgAAAD+P9YgAQAA2BCQAAAAbAhIAAAANgQkAAAAGwISAACADQEJAADAhoAEAABgQ0ACAACwISABaBImTZqkO++809fdAHCFICABAADYEJAANDmJiYmaMWOGHnvsMbVr105ut1vp6eleNWVlZXrwwQcVHh6uq666SrGxsfrLX/5ibd+wYYNuvPFGOZ1OdezYUb/73e+8Xt+xY0c9++yzmjBhgtq0aaPo6Gj9+c9/1vHjx3XHHXeoTZs2iouL0549e7xel52drX79+ikwMFBRUVGaMWOGvv322wYbCwANg4AEoElavXq1goKCtGvXLi1cuFDz5s1TVlaWJKmqqkpJSUnKzs7W2rVr9fHHH2vBggVq2bKlJCkvL09jx47VPffco3379ik9PV1z5szRqlWrvN5j8eLF6tu3rz788EONGDFCKSkpmjBhgn7xi19o79696tSpkyZMmKDzP2m5b98+DRs2TGPGjNFHH32k9evXa+fOnZo2bVqjjg2An44fqwXQJEyaNEllZWV64403lJiYqHPnzulvf/ubtf3WW2/VwIEDtWDBAm3ZskVJSUk6ePCgunTpUm1f9913n44fP64tW7ZYbY899pg2b96sAwcOSPphBun222/XmjVrJEnFxcWKiIjQnDlzNG/ePElSbm6uEhISVFRUJLfbrQkTJigwMFAvv/yytd+dO3eqf//++vbbb3XVVVc1yNgAqH/MIAFoknr06OH1PCIiQiUlJZKk/Px8dejQocZwJEkHDx5U3759vdr69u2rw4cP69y5czW+R3h4uCQpLi6uWtv5983Ly9OqVavUpk0b6zFs2DBVVVWpoKDgcg8VgA+08nUHAOByBAQEeD13OByqqqqSJAUGBl70tcYYORyOam0Xe4/z9TW1nX/fqqoqPfTQQ5oxY0a1fV1//fUX7RMA/0JAAtDs9OjRQ0ePHtWnn35a4yxS9+7dtXPnTq+27OxsdenSxVqndDluvvlmHThwQJ06dbrsfQDwD5xiA9Ds9O/fX/369dNdd92lrKwsFRQU6K9//asyMzMlSWlpadq6daueeeYZffrpp1q9erWWLl2qWbNm/aT3ffzxx5WTk6NHHnlE+fn5Onz4sN58801Nnz69Pg4LQCMiIAFoljZs2KBbbrlF9957r7p3767HHnvMWl908803609/+pPWrVun2NhY/frXv9a8efM0adKkn/SePXr00I4dO3T48GHdfvvt+vnPf645c+YoIiKiHo4IQGPiKjYAAAAbZpAAAABsCEgAAAA2BCQAAAAbAhIAAIANAQkAAMCGgAQAAGBDQAIAALAhIAEAANgQkAAAAGwISAAAADYEJAAAABsCEgAAgM3/A8ANfLCealp5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kgAAAHFCAYAAAAJ2AY0AAAAOXRFWHRTb2Z0d2FyZQBNYXRwbG90bGliIHZlcnNpb24zLjcuMCwgaHR0cHM6Ly9tYXRwbG90bGliLm9yZy88F64QAAAACXBIWXMAAA9hAAAPYQGoP6dpAAA5uklEQVR4nO3df1iUdb7/8deoOBHCpBIMJCFn/ZEGdjYtREvxtxzR0k5atqjnKstMXRK3so4bWivmnlX3yrLW9ahppXtdaltrS5KprQtoYmxqZu6GhQViBoOWgcrn+0df79PcoIIBM+DzcV1zXcznfs89n/vT1Lz63J/7HocxxggAAACWFr7uAAAAgL8hIAEAANgQkAAAAGwISAAAADYEJAAAABsCEgAAgA0BCQAAwIaABAAAYENAAgAAsCEgAWhQq1atksPh0J49e2rcnpycrI4dO1rPO3bsqEmTJtXpPbKzs5Wenq6ysrLL7ygA/EgrX3cAAH5s06ZNCgkJqdNrsrOzNXfuXE2aNEnXXHNNw3QMwBWFgATAr/z85z/3dRfq7MyZM3I4HGrViv+kAs0Fp9gA+BX7Kbaqqio9++yz6tq1qwIDA3XNNdeoR48e+v3vfy9JSk9P169+9StJUkxMjBwOhxwOh7Zv3269fuHChbrhhhvkdDoVFhamCRMm6OjRo17va4zR/PnzFR0drauuukq9evVSVlaWEhMTlZiYaNVt375dDodDa9asUVpamq677jo5nU7985//1PHjxzV16lR1795dbdq0UVhYmAYOHKi//e1vXu915MgRORwO/fa3v9Vzzz2njh07KjAwUImJifr000915swZPfHEE4qMjJTL5dLo0aNVUlJS/4MN4IL43x0AjeLcuXM6e/ZstXZjzEVft3DhQqWnp+u///u/1a9fP505c0affPKJtd7ogQce0DfffKPnn39eGzduVEREhCSpe/fukqSHH35Yf/jDHzRt2jQlJyfryJEjmjNnjrZv3669e/cqNDRUkvTUU08pIyNDDz74oMaMGaPCwkI98MADOnPmjLp06VKtX7Nnz1ZCQoJeeukltWjRQmFhYTp+/Lgk6emnn5bb7dapU6e0adMmJSYmauvWrV5BS5JeeOEF9ejRQy+88ILKysqUlpamkSNHKj4+XgEBAfrf//1fff7555o1a5YeeOABvfnmm3UacwA/gQGABrRy5Uoj6aKP6Ohoqz46OtpMnDjRep6cnGz+/d///aLv8dvf/tZIMgUFBV7tBw8eNJLM1KlTvdp37dplJJknn3zSGGPMN998Y5xOpxk3bpxXXU5OjpFk+vfvb7Vt27bNSDL9+vW75LGfPXvWnDlzxgwaNMiMHj3aai8oKDCSzE033WTOnTtntS9ZssRIMqNGjfLaT2pqqpFkPB7PJd8TQP3gFBuARvHKK6/ogw8+qPa47bbbLvq6W2+9Vf/4xz80depUvfPOOyovL6/1e27btk2Sql0Vd+utt6pbt27aunWrJCk3N1cVFRUaO3asV13v3r29rrD7sbvuuqvG9pdeekk333yzrrrqKrVq1UoBAQHaunWrDh48WK32P/7jP9Sixf/9Z7hbt26SpBEjRnjVnW//4osvLnCkAOobp9gANIpu3bqpV69e1dpdLpcKCwsv+LrZs2crKChIa9eu1UsvvaSWLVuqX79+eu6552rc34+dOHFCkqzTbj8WGRmpzz//3KsuPDy8Wl1NbRfa56JFi5SWlqYpU6bomWeeUWhoqFq2bKk5c+bUGJDatWvn9bx169YXbf/+++9r7AuA+scMEgC/1qpVK82cOVN79+7VN998o9dff12FhYUaNmyYvvvuu4u+tn379pKkoqKiatu++uora/3R+bpjx45VqysuLq5x3w6Ho1rb2rVrlZiYqGXLlmnEiBGKj49Xr169dPLkyYsfJAC/Q0AC0GRcc801+s///E898sgj+uabb3TkyBFJktPplCSdPn3aq37gwIGSfgguP/bBBx/o4MGDGjRokCQpPj5eTqdT69ev96rLzc21Zplqw+FwWH0576OPPlJOTk6t9wHAP3CKDYBfGzlypGJjY9WrVy9de+21+vzzz7VkyRJFR0erc+fOkqS4uDhJ0u9//3tNnDhRAQEB6tq1q7p27aoHH3xQzz//vFq0aKGkpCTrKraoqCg9+uijkn44pTVz5kxlZGSobdu2Gj16tI4ePaq5c+cqIiLCa53QxSQnJ+uZZ57R008/rf79++vQoUOaN2+eYmJiaryCD4D/IiAB8GsDBgzQhg0b9Mc//lHl5eVyu90aMmSI5syZo4CAAElSYmKiZs+erdWrV2v58uWqqqrStm3brNNdP/vZz7RixQq98MILcrlcGj58uDIyMqxTa5L0m9/8RkFBQXrppZe0cuVK3XDDDVq2bJmeeuqpWt+d+6mnntJ3332nFStWaOHCherevbteeuklbdq0ybovE4CmwWHMJW5CAgBXqIKCAt1www16+umn9eSTT/q6OwAaEQEJACT94x//0Ouvv64+ffooJCREhw4d0sKFC1VeXq79+/df8Go2AM0Tp9gAQFJQUJD27NmjFStWqKysTC6XS4mJifrNb35DOAKuQMwgAQAA2HCZPwAAgA0BCQAAwIaABAAAYMMi7VqqqqrSV199peDg4Bp/YgAAAPgfY4xOnjypyMjIWt/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6cVTN+/Hjl5+crMzNTmZmZys/PV0pKSqMfLwAAaCKMn2nbtq354x//aKqqqozb7TYLFiywtn3//ffG5XKZl156yRhjTFlZmQkICDDr1q2zar788kvTokULk5mZaYwx5uOPPzaSTG5urlWTk5NjJJlPPvmk1v3yeDxGkvF4PD/1EAEAQCO53O9vv1mDdO7cOa1bt07ffvutEhISVFBQoOLiYg0dOtSqcTqd6t+/v7KzsyVJeXl5OnPmjFdNZGSkYmNjrZqcnBy5XC7Fx8dbNb1795bL5bJqalJRUaHy8nKvBwAAuDL4PCDt27dPbdq0kdPp1JQpU7Rp0yZ1795dxcXFkqTw8HCv+vDwcGtbcXGxWrdurbZt2160JiwsrNr7hoWFWTU1ycjIsNYsuVwufmYEAIAriM8DUteuXZWfn6/c3Fw9/PDDmjhxoj7++GNru/3Ol8aYS94N015TU/2l9jN79mx5PB7rUVhYWNtDAgAATZzPA1Lr1q3VqVMn9erVSxkZGbrpppv0+9//Xm63W5KqzfKUlJRYs0put1uVlZUqLS29aM2xY8eqve/x48erzU79mNPptK6u4+dFAAC4svg8INkZY1RRUaGYmBi53W5lZWVZ2yorK7Vjxw716dNHktSzZ08FBAR41RQVFWn//v1WTUJCgjwej3bv3m3V7Nq1Sx6Px6oBAAD4MZ/+WO2TTz6ppKQkRUVF6eTJk1q3bp22b9+uzMxMORwOpaamav78+ercubM6d+6s+fPn6+qrr9b48eMlSS6XS/fff7/S0tLUvn17tWvXTrNmzVJcXJwGDx4sSerWrZuGDx+uyZMn6+WXX5YkPfjgg0pOTlbXrl19duwAAMB/+TQgHTt2TCkpKSoqKpLL5VKPHj2UmZmpIUOGSJIee+wxnT59WlOnTlVpaani4+O1ZcsWBQcHW/tYvHixWrVqpbFjx+r06dMaNGiQVq1apZYtW1o1r776qmbMmGFd7TZq1CgtXbq0cQ8WAAA0GQ5jjPF1J5qC8vJyuVwueTwe1iMBANBEXO73t09nkICOT2y+ZM2RBSMaoScAAPwfv1ukDQAA4GsEJAAAABtOsaFZqM2pOonTdQCA2mEGCQAAwIaABAAAYENAAgAAsCEgAQAA2BCQAAAAbAhIAAAANgQkAAAAG+6DBL9X23scAQBQX5hBAgAAsCEgAQAA2BCQAAAAbFiDhAbD2iEAQFNFQAJsahPs+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nSFhoYqKChIo0aN0tGjR71qSktLlZKSIpfLJZfLpZSUFJWVlTX0IQIAgCbIpwFpx44deuSRR5Sbm6usrCydPXtWQ4cO1bfffutVN3z4cBUVFVmPt99+22t7amqqNm3apHXr1mnnzp06deqUkpOTde7cOatm/Pjxys/PV2ZmpjIzM5Wfn6+UlJRGOU4AANC0tPLlm2dmZno9X7lypcLCwpSXl6d+/fpZ7U6nU263u8Z9eDwerVixQmvWrNHgwYMlSWvXrlVUVJTeffddDRs2TAcPHlRmZqZyc3MVHx8vSVq+fLkSEhJ06NAhde3atYGOEAAANEV+tQbJ4/FIktq1a+fVvn37doWFhalLly6aPHmySkpKrG15eXk6c+aMhg4darVFRkYqNjZW2dnZkqScnBy5XC4rHElS79695XK5rBoAAIDzfDqD9GPGGM2cOVO33XabYmNjrfakpCTdfffdio6OVkFBgebMmaOBAwcqLy9PTqdTxcXFat26tdq2beu1v/DwcBUXF0uSiouLFRYWVu09w8LCrBq7iooKVVRUWM/Ly8vr4zABAEAT4DcBadq0afroo4+0c+dOr/Zx48ZZf8fGxqpXr16Kjo7W5s2bNWbMmAvuzxgjh8NhPf/x3xeq+bGMjAzNnTu3rocBAACaAb84xTZ9+nS9+eab2rZtmzp06HDR2oiICEVHR+vw4cOSJLfbrcrKSpWWlnrVlZSUKDw83Ko5duxYtX0dP37cqrGbPXu2PB6P9SgsLLycQwMAAE2QTwOSMUbTpk3Txo0b9d577ykmJuaSrzlx4oQKCwsVEREhSerZs6cCAgKUlZVl1RQVFWn//v3q06ePJCkhIUEej0e7d++2anbt2iWPx2PV2DmdToWEhHg9AADAlcGnp9geeeQRvfbaa/rzn/+s4OBgaz2Qy+VSYGCgTp06pfT0dN11112KiIjQkSNH9OSTTyo0NFSjR4+2au+//36lpaWpffv2ateunWbNmqW4uDjrqrZu3bpp+PDhmjx5sl5++WVJ0oMPPqjk5GSuYAMAANX4NCAtW7ZMkpSYmOjVvnLlSk2aNEktW7bUvn379Morr6isrEwREREaMGCA1q9fr+DgYKt+8eLFatWqlcaOHavTp09r0KBBWrVqlVq2bGnVvPrqq5oxY4Z1tduoUaO0dOnShj9I+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PHKz89XZmamMjMzlZ+fr5SUlEY9XgAA0DQ4jDHG15047/jx4woLC9OOHTvUr18/GWMUGRmp1NRUPf7445J+mC0KDw/Xc889p4ceekgej0fXXnut1qxZo3HjxkmSvvrqK0VFRentt9/WsGHDdPDgQXXv3l25ubmKj4+XJOXm5iohIUGffPKJunbtesm+lZeXy+VyyePxKCQkpOEGoYno+MRmX3fBp44sGHHJmtqMUW32AwC4fJf7/e1Xa5A8Ho8kqV27dpKkgoICFRcXa+jQoVaN0+lU//79lZ2dLUnKy8vTmTNnvGoiIyMVGxtr1eTk5MjlclnhSJJ69+4tl8tl1QAAAJzXytcdOM8Yo5kzZ+q2225TbGysJKm4uFiSFB4e7lUbHh6uzz//3Kpp3bq12rZtW63m/OuLi4sVFhZW7T3DwsKsGruKigpVVFRYz8vLyy/zyAAAQFPjNzNI06ZN00cffaTXX3+92jaHw+H13BhTrc3OXlNT/cX2k5GRYS3odrlcioqKqs1hAACAZsAvAtL06dP15ptvatu2berQoYPV7na7JanaLE9JSYk1q+R2u1VZWanS0tKL1hw7dqza+x4/frza7NR5s2fPlsfjsR6FhYWXf4AAAKBJ8WlAMsZo2rRp2rhxo9577z3FxMR4bY+JiZHb7VZWVpbVVllZqR07dqhPnz6SpJ49eyogIMCrpqioSPv377dqEhIS5PF4tHv3bqtm165d8ng8Vo2d0+lUSEiI1wMAAFwZfLoG6ZFHHtFrr72mP//5zwoODrZmilwulwIDA+VwOJSamqr58+erc+fO6ty5s+bPn6+rr75a48ePt2rvv/9+paWlqX379mrXrp1mzZqluLg4DR48WJLUrVs3DR8+XJMnT9bLL78sSXrwwQeVnJxcqyvYAADAlcWnAWnZsmWSpMTERK/2lStXatKkSZKkxx57TKdPn9bUqVNVWlqq+Ph4bdmyRcHBwVb94sWL1apVK40dO1anT5/WoEGDtGrVKrVs2dKqefXVVzVjxgzrardRo0Zp6dKlDXuAAACgSfKr+yD5M+6D5I37IHEfJABoCprFfZAAAAD8AQEJAADAhoAEAABgQ0ACAACwISABAADYEJAAAABs6uU+SGVlZbrmmmvqY1dAk3Cl3+YAAJq7Os8gPffcc1q/fr31fOzYsWrfvr2uu+46/eMf/6jXzgEAAPhCnQPSyy+/bP2yfVZWlrKysvTXv/5VSUlJ+tWvflXvHQQAAGhsdT7FVlRUZAWkv/zlLxo7dqyGDh2qjh07Kj4+vt47CAAA0NjqPIPUtm1bFRYWSpIyMzOtH4Q1xujcuXP12zsAAAAfqPMM0pgxYzR+/Hh17txZJ06cUFJSkiQpPz9fnTp1qvcOAgAANLY6B6TFixerY8eOKiws1MKFC9WmTRtJP5x6mzp1ar13EAAAoLHVOSAFBARo1qxZ1dpTU1Proz8AAAA+d1n3Qfr000+1fft2lZSUqKqqymvbr3/963rpGAAAgK/UOSAtX75cDz/8sEJDQ+V2u+VwOKxtDoeDgAQAAJq8OgekZ599Vr/5zW/0+OOPN0R/AAAAfK7Ol/mXlpbq7rvvboi+AAAA+IU6B6S7775bW7ZsaYi+AAAA+IU6n2Lr1KmT5syZo9zcXMXFxSkgIMBr+4wZM+qtcwAAAL7gMMaYurwgJibmwjtzOPTZZ5/95E75o/LycrlcLnk8HoWEhPi6Oz7Hr9nXjyMLRvi6CwDQrF3u93edZ5AKCgrq+hIAAIAmpc5rkAAAAJq7y7pR5NGjR/Xmm2/qiy++UGVlpde2RYsW1UvHAAAAfKXOAWnr1q0aNWqUYmJidOjQIcXGxurIkSMyxujmm29uiD4CAAA0qjqfYps9e7bS0tK0f/9+XXXVVdqwYYMKCwvVv39/7o8EAACahToHpIMHD2rixImSpFatWun06dNq06aN5s2bp+eee67eOwgAANDY6hyQgoKCVFFRIUmKjIzUv/71L2vb119/XX89AwAA8JE6r0Hq3bu3/v73v6t79+4aMWKE0tLStG/fPm3cuFG9e/duiD4CAAA0qjoHpEWLFunUqVOSpPT0dJ06dUrr169Xp06dtHjx4nrvIAAAQGOrc0D6t3/7N+vvq6++Wi+++GK9dggAAMDXLus+SJKUl5engwcPyuFwqHv37vr5z39en/0CAADwmToHpJKSEt1zzz3avn27rrnmGhlj5PF4NGDAAK1bt07XXnttQ/QTjYjfWWs8tRlrfq8NABpfna9imz59usrLy3XgwAF98803Ki0t1f79+1VeXq4ZM2Y0RB8BAAAaVZ1nkDIzM/Xuu++qW7duVlv37t31wgsvaOjQofXaOQAAAF+o8wxSVVWVAgICqrUHBASoqqqqXjoFAADgS3UOSAMHDtQvf/lLffXVV1bbl19+qUcffVSDBg2q184BAAD4Qp1PsS1dulR33HGHOnbsqKioKDkcDn3xxReKi4vTmjVrGqKPwBWNhdwA0PjqHJCioqK0d+9eZWVl6ZNPPpExRt27d9fgwYMbon8AAACN7rLvgzRkyBANGTLEen7w4EGNGDFCn332Wb10DAAAwFfqvAbpQiorK/X555/X1+4AAAB8pt4CEgAAQHNBQAIAALAhIAEAANjUepF227Zt5XA4Lrj97Nmz9dIhAAAAX6t1QFqyZEkDdgMAAMB/1DogTZw4sSH7AQAA4DdYgwQAAGBDQAIAALDxaUB6//33NXLkSEVGRsrhcOiNN97w2j5p0iQ5HA6vR+/evb1qKioqNH36dIWGhiooKEijRo3S0aNHvWpKS0uVkpIil8sll8ullJQUlZWVNfDRAQCApqpWAam8vLxB3vzbb7/VTTfdpKVLl16wZvjw4SoqKrIeb7/9ttf21NRUbdq0SevWrdPOnTt16tQpJScn69y5c1bN+PHjlZ+fr8zMTGVmZio/P18pKSkNckwAAKDpq9Ui7bZt26qoqEhhYWEaOHCgNm7cqGuuueYnv3lSUpKSkpIuWuN0OuV2u2vc5vF4tGLFCq1Zs8b6sdy1a9cqKipK7777roYNG6aDBw8qMzNTubm5io+PlyQtX75cCQkJOnTokLp27fqTjwMAADQvtZpBatOmjU6cOCFJ2r59u86cOdOgnfqx7du3KywsTF26dNHkyZNVUlJibcvLy9OZM2c0dOhQqy0yMlKxsbHKzs6WJOXk5MjlclnhSJJ69+4tl8tl1dSkoqJC5eXlXg8AAHBlqNUM0uDBgzVgwAB169ZNkjR69Gi1bt26xtr33nuv3jqXlJSku+++W9HR0SooKNCcOXM0cOBA5eXlyel0qri4WK1bt1bbtm29XhceHq7i4mJJUnFxscLCwqrtOywszKqpSUZGhubOnVtvxwIAAJqOWgWktWvXavXq1frXv/6lHTt26MYbb9TVV1/d0H3TuHHjrL9jY2PVq1cvRUdHa/PmzRozZswFX2eM8brrd013ALfX2M2ePVszZ860npeXlysqKqquhwAAAJqgWgWkwMBATZkyRZK0Z88ePffcc/WyBqmuIiIiFB0drcOHD0uS3G63KisrVVpa6jWLVFJSoj59+lg1x44dq7av48ePKzw8/ILv5XQ65XQ66/kIAABAU1Dny/y3bdtmhSNjjIwx9d2nCzpx4oQKCwsVEREhSerZs6cCAgKUlZVl1RQVFWn//v1WQEpISJDH49Hu3butml27dsnj8Vg1AAAAP3ZZ90F65ZVXFBcXp8DAQAUGBqpHjx5as2ZNnfdz6tQp5efnKz8/X5JUUFCg/Px8ffHFFzp16pRmzZqlnJwcHTlyRNu3b9fIkSMVGhqq0aNHS5JcLpfuv/9+paWlaevWrfrwww/1i1/8QnFxcdZVbd26ddPw4cM1efJk5ebmKjc3V5MnT1ZycjJXsAEAgBrV+rfYzlu0aJHmzJmjadOmqW/fvjLG6O9//7umTJmir7/+Wo8++mit97Vnzx4NGDDAen5+zc/EiRO1bNky7du3T6+88orKysoUERGhAQMGaP369QoODrZes3jxYrVq1Upjx47V6dOnNWjQIK1atUotW7a0al599VXNmDHDutpt1KhRF733EgAAuLI5TB3PkcXExGju3LmaMGGCV/vq1auVnp6ugoKCeu2gvygvL5fL5ZLH41FISIivu9OgOj6x2dddQB0dWTDC110AAL90ud/fdT7FVlRUVOPanT59+qioqKiuuwMAAPA7dQ5InTp10p/+9Kdq7evXr1fnzp3rpVMAAAC+VOc1SHPnztW4ceP0/vvvq2/fvnI4HNq5c6e2bt1aY3ACAABoauo8g3TXXXdp165dCg0N1RtvvKGNGzcqNDRUu3fvtq4uAwAAaMrqPIMk/XD/obVr19Z3XwAAAPzCZd0HCQAAoDkjIAEAANgQkAAAAGwISAAAADYEJAAAAJt6C0gvvvii5s2bV1+7AwAA8Jl6C0gbNmzQqlWr6mt3AAAAPnNZ90GqydatW+trVwAAAD71k2aQjDEyxtRXXwAAAPzCZQWkV155RXFxcQoMDFRgYKB69OihNWvW1HffAAAAfKLOp9gWLVqkOXPmaNq0aerbt6+MMfr73/+uKVOm6Ouvv9ajjz7aEP0EAABoNHUOSM8//7yWLVumCRMmWG133HGHbrzxRqWnpxOQAABAk1fngFRUVKQ+ffpUa+/Tp4+KiorqpVMA6qbjE5svWXNkwYhG6AkANA91XoPUqVMn/elPf6rWvn79enXu3LleOgUAAOBLdZ5Bmjt3rsaNG6f3339fffv2lcPh0M6dO7V169YagxMAAEBTU+cZpLvuuku7du1SaGio3njjDW3cuFGhoaHavXu3Ro8e3RB9BAAAaFSXdaPInj17au3atfXdFwAAAL/Aj9UCAADY1HoGqUWLFnI4HBetcTgcOnv27E/uFAAAgC/VOiBt2rTpgtuys7P1/PPP87MjAACgWah1QLrjjjuqtX3yySeaPXu23nrrLd1333165pln6rVzAAAAvnBZa5C++uorTZ48WT169NDZs2eVn5+v1atX6/rrr6/v/gEAADS6OgUkj8ejxx9/XJ06ddKBAwe0detWvfXWW4qNjW2o/gEAADS6Wp9iW7hwoZ577jm53W69/vrrNZ5yAwAAaA4cppYrq1u0aKHAwEANHjxYLVu2vGDdxo0b661z/qS8vFwul0sej0chISG+7k6Dqs3veqHp4bfYAFyJLvf7u9YzSBMmTLjkZf4AAADNQa0D0qpVqxqwGwAAAP6DO2kDAADYEJAAAABsCEgAAAA2BCQAAACbWi/SBtC01eb2DdwKAAB+wAwSAACADQEJAADAhoAEAABgQ0ACAACwISABAADYEJAAAABsCEgAAAA2BCQAAAAbAhIAAIANAQkAAMCGgAQAAGBDQAIAALDxaUB6//33NXLkSEVGRsrhcOiNN97w2m6MUXp6uiIjIxUYGKjExEQdOHDAq6aiokLTp09XaGiogoKCNGrUKB09etSrprS0VCkpKXK5XHK5XEpJSVFZWVkDHx0AAGiqWvnyzb/99lvddNNN+q//+i/ddddd1bYvXLhQixYt0qpVq9SlSxc9++yzGjJkiA4dOqTg4GBJUmpqqt566y2tW7dO7du3V1pampKTk5WXl6eWLVtKksaPH6+jR48qMzNTkvTggw8qJSVFb731VuMdLNBMdHxi8yVrjiwY0Qg9AYCG49OAlJSUpKSkpBq3GWO0ZMkSPfXUUxozZowkafXq1QoPD9drr72mhx56SB6PRytWrNCaNWs0ePBgSdLatWsVFRWld999V8OGDdPBgweVmZmp3NxcxcfHS5KWL1+uhIQEHTp0SF27dm2cgwUAAE2G365BKigoUHFxsYYOHWq1OZ1O9e/fX9nZ2ZKkvLw8nTlzxqsmMjJSsbGxVk1OTo5cLpcVjiSpd+/ecrlcVk1NKioqVF5e7vUAAABXBr8NSMXFxZKk8PBwr/bw8HBrW3FxsVq3bq22bdtetCYsLKza/sPCwqyammRkZFhrllwul6Kion7S8QAAgKbDbwPSeQ6Hw+u5MaZam529pqb6S+1n9uzZ8ng81qOwsLCOPQcAAE2V3wYkt9stSdVmeUpKSqxZJbfbrcrKSpWWll605tixY9X2f/z48WqzUz/mdDoVEhLi9QAAAFcGvw1IMTExcrvdysrKstoqKyu1Y8cO9enTR5LUs2dPBQQEeNUUFRVp//79Vk1CQoI8Ho92795t1ezatUsej8eqAQAA+DGfXsV26tQp/fOf/7SeFxQUKD8/X+3atdP111+v1NRUzZ8/X507d1bnzp01f/58XX311Ro/frwkyeVy6f7771daWprat2+vdu3aadasWYqLi7OuauvWrZuGDx+uyZMn6+WXX5b0w2X+ycnJXMEGAABq5NOAtGfPHg0YMMB6PnPmTEnSxIkTtWrVKj322GM6ffq0pk6dqtLSUsXHx2vLli3WPZAkafHixWrVqpXGjh2r06dPa9CgQVq1apV1DyRJevXVVzVjxgzrardRo0Zp6dKljXSUAACgqXEYY4yvO9EUlJeXy+VyyePxNPv1SLW5ESCap9rc4JEbRQJoSi73+9unM0gA/AvhGAB+4LeLtAEAAHyFgAQAAGBDQAIAALAhIAEAANiwSPsKwyJcAAAujRkkAAAAGwISAACADQEJAADAhoAEAABgQ0ACAACwISABAADYEJAAAABsCEgAAAA2BCQAAAAbAhIAAIANAQkAAMCGgAQAAGBDQAIAALAhIAEAANgQkAAAAGwISAAAADYEJAAAABsCEgAAgA0BCQAAwIaABAAAYENAAgAAsCEgAQAA2BCQAAAAbAhIAAAANgQkAAAAm1a+7gAA/BQdn9h8yZojC0Y0Qk8ANCfMIAEAANgQkAAAAGwISAAAADYEJAAAABsCEgAAgA1XsQHwCa4+A+DPmEECAACwISABAADYEJAAAABsCEgAAAA2BCQAAAAbAhIAAIANl/k3I7W5bBoAAFwaM0gAAAA2BCQAAAAbAhIAAIANa5AA1DvWwwFo6vx6Bik9PV0Oh8Pr4Xa7re3GGKWnpysyMlKBgYFKTEzUgQMHvPZRUVGh6dOnKzQ0VEFBQRo1apSOHj3a2IcCAACaEL8OSJJ04403qqioyHrs27fP2rZw4UItWrRIS5cu1QcffCC3260hQ4bo5MmTVk1qaqo2bdqkdevWaefOnTp16pSSk5N17tw5XxwOAABoAvz+FFurVq28Zo3OM8ZoyZIleuqppzRmzBhJ0urVqxUeHq7XXntNDz30kDwej1asWKE1a9Zo8ODBkqS1a9cqKipK7777roYNG9aoxwIAAJoGv59BOnz4sCIjIxUTE6N77rlHn332mSSpoKBAxcXFGjp0qFXrdDrVv39/ZWdnS5Ly8vJ05swZr5rIyEjFxsZaNRdSUVGh8vJyrwcAALgy+HVAio+P1yuvvKJ33nlHy5cvV3Fxsfr06aMTJ06ouLhYkhQeHu71mvDwcGtbcXGxWrdurbZt216w5kIyMjLkcrmsR1RUVD0eGQAA8Gd+HZCSkpJ01113KS4uToMHD9bmzT9cGbN69WqrxuFweL3GGFOtza42NbNnz5bH47EehYWFl3kUAACgqfHrgGQXFBSkuLg4HT582FqXZJ8JKikpsWaV3G63KisrVVpaesGaC3E6nQoJCfF6AACAK0OTCkgVFRU6ePCgIiIiFBMTI7fbraysLGt7ZWWlduzYoT59+kiSevbsqYCAAK+aoqIi7d+/36oBAACw8+ur2GbNmqWRI0fq+uuvV0lJiZ599lmVl5dr4sSJcjgcSk1N1fz589W5c2d17txZ8+fP19VXX63x48dLklwul+6//36lpaWpffv2ateunWbNmmWdsgMAAKiJXweko0eP6t5779XXX3+ta6+9Vr1791Zubq6io6MlSY899phOnz6tqVOnqrS0VPHx8dqyZYuCg4OtfSxevFitWrXS2LFjdfr0aQ0aNEirVq1Sy5YtfXVYAADAzzmMMcbXnWgKysvL5XK55PF4/HY9Ej/vgObmyIIRl6ypzee+NvsB0Dxd7vd3k1qDBAAA0BgISAAAADYEJAAAABsCEgAAgA0BCQAAwMavL/MHcGXjykwAvsIMEgAAgA0BCQAAwIZTbACaPW4mCaCumEECAACwISABAADYEJAAAABsCEgAAAA2LNIGALGQG4A3ZpAAAABsCEgAAAA2BCQAAAAb1iABgB9iTRTgW8wgAQAA2BCQAAAAbAhIAAAANqxBaiJqsx4BgO+xdghoHphBAgAAsCEgAQAA2HCKDQBqiVPdwJWDGSQAAAAbAhIAAIANAQkAAMCGgAQAAGBDQAIAALAhIAEAANgQkAAAAGwISAAAADYEJAAAABvupA0Ajawx78jNj+cCl4cZJAAAABtmkAAAVyxm2HAhzCABAADYEJAAAABsOMUGAGg0nNJCU0FAAoAmqjGvhqsNf+sP8FMQkAAAl0T4wZWGNUgAAAA2zCABwBWO2SGgOmaQAAAAbAhIAAAANpxiAwD4FW4F0Pw0xX+mBCQ/wPl/AKibpviFi6bligpIL774on7729+qqKhIN954o5YsWaLbb7/d190CADSA5vo/n4TDxnHFBKT169crNTVVL774ovr27auXX35ZSUlJ+vjjj3X99df7unsAAD9VX0GrNqGluYa6puiKCUiLFi3S/fffrwceeECStGTJEr3zzjtatmyZMjIyfNw7AADqT2MGreY6W3VFBKTKykrl5eXpiSee8GofOnSosrOzfdQrAMCVpLnODjXX47oiAtLXX3+tc+fOKTw83Ks9PDxcxcXFNb6moqJCFRUV1nOPxyNJKi8vr/f+VVV8V+/7BACgKWmI79cf79cYU6fXXREB6TyHw+H13BhTre28jIwMzZ07t1p7VFRUg/QNAIArmWtJw+7/5MmTcrlcta6/IgJSaGioWrZsWW22qKSkpNqs0nmzZ8/WzJkzredVVVX65ptv1L59+wuGqgspLy9XVFSUCgsLFRISUvcDQJ0w3o2HsW5cjHfjYrwbT0OOtTFGJ0+eVGRkZJ1ed0UEpNatW6tnz57KysrS6NGjrfasrCzdcccdNb7G6XTK6XR6tV1zzTU/qR8hISH8S9aIGO/Gw1g3Lsa7cTHejaehxrouM0fnXREBSZJmzpyplJQU9erVSwkJCfrDH/6gL774QlOmTPF11wAAgJ+5YgLSuHHjdOLECc2bN09FRUWKjY3V22+/rejoaF93DQAA+JkrJiBJ0tSpUzV16tRGf1+n06mnn3662ik7NAzGu/Ew1o2L8W5cjHfj8cexdpi6XvcGAADQzLXwdQcAAAD8DQEJAADAhoAEAABgQ0ACAACwISA1sBdffFExMTG66qqr1LNnT/3tb3/zdZf8Tnp6uhwOh9fD7XZb240xSk9PV2RkpAIDA5WYmKgDBw547aOiokLTp09XaGiogoKCNGrUKB09etSrprS0VCkpKXK5XHK5XEpJSVFZWZlXzRdffKGRI0cqKChIoaGhmjFjhiorKxvs2Bva+++/r5EjRyoyMlIOh0NvvPGG13Z/G9t9+/apf//+CgwM1HXXXad58+bV+feTfOlS4z1p0qRqn/XevXt71TDetZORkaFbbrlFwcHBCgsL05133qlDhw551fD5rj+1Ge9m9/k2aDDr1q0zAQEBZvny5ebjjz82v/zlL01QUJD5/PPPfd01v/L000+bG2+80RQVFVmPkpISa/uCBQtMcHCw2bBhg9m3b58ZN26ciYiIMOXl5VbNlClTzHXXXWeysrLM3r17zYABA8xNN91kzp49a9UMHz7cxMbGmuzsbJOdnW1iY2NNcnKytf3s2bMmNjbWDBgwwOzdu9dkZWWZyMhIM23atMYZiAbw9ttvm6eeesps2LDBSDKbNm3y2u5PY+vxeEx4eLi55557zL59+8yGDRtMcHCw+Z//+Z+GG6B6dqnxnjhxohk+fLjXZ/3EiRNeNYx37QwbNsysXLnS7N+/3+Tn55sRI0aY66+/3pw6dcqq4fNdf2oz3s3t801AakC33nqrmTJlilfbDTfcYJ544gkf9cg/Pf300+amm26qcVtVVZVxu91mwYIFVtv3339vXC6Xeemll4wxxpSVlZmAgACzbt06q+bLL780LVq0MJmZmcYYYz7++GMjyeTm5lo1OTk5RpL55JNPjDE/fLm1aNHCfPnll1bN66+/bpxOp/F4PPV2vL5i/8L2t7F98cUXjcvlMt9//71Vk5GRYSIjI01VVVU9jkTjuFBAuuOOOy74Gsb78pWUlBhJZseOHcYYPt8NzT7exjS/zzen2BpIZWWl8vLyNHToUK/2oUOHKjs720e98l+HDx9WZGSkYmJidM899+izzz6TJBUUFKi4uNhrHJ1Op/r372+NY15ens6cOeNVExkZqdjYWKsmJydHLpdL8fHxVk3v3r3lcrm8amJjY71+0HDYsGGqqKhQXl5ewx28j/jb2Obk5Kh///5eN4obNmyYvvrqKx05cqT+B8BHtm/frrCwMHXp0kWTJ09WSUmJtY3xvnwej0eS1K5dO0l8vhuafbzPa06fbwJSA/n666917tw5hYeHe7WHh4eruLjYR73yT/Hx8XrllVf0zjvvaPny5SouLlafPn104sQJa6wuNo7FxcVq3bq12rZte9GasLCwau8dFhbmVWN/n7Zt26p169bN8p+Zv41tTTXnnzeX8U9KStKrr76q9957T7/73e/0wQcfaODAgaqoqJDEeF8uY4xmzpyp2267TbGxsZL4fDekmsZban6f7yvqp0Z8weFweD03xlRru9IlJSVZf8fFxSkhIUE/+9nPtHr1amuB3+WMo72mpvrLqWlu/Glsa+rLhV7bFI0bN876OzY2Vr169VJ0dLQ2b96sMWPGXPB1jPfFTZs2TR999JF27txZbRuf7/p3ofFubp9vZpAaSGhoqFq2bFktqZaUlFRLtfAWFBSkuLg4HT582Lqa7WLj6Ha7VVlZqdLS0ovWHDt2rNp7HT9+3KvG/j6lpaU6c+ZMs/xn5m9jW1PN+en55jj+khQREaHo6GgdPnxYEuN9OaZPn64333xT27ZtU4cOHax2Pt8N40LjXZOm/vkmIDWQ1q1bq2fPnsrKyvJqz8rKUp8+fXzUq6ahoqJCBw8eVEREhGJiYuR2u73GsbKyUjt27LDGsWfPngoICPCqKSoq0v79+62ahIQEeTwe7d6926rZtWuXPB6PV83+/ftVVFRk1WzZskVOp1M9e/Zs0GP2BX8b24SEBL3//vtel+pu2bJFkZGR6tixY/0PgB84ceKECgsLFRERIYnxrgtjjKZNm6aNGzfqvffeU0xMjNd2Pt/161LjXZMm//mu1VJuXJbzl/mvWLHCfPzxxyY1NdUEBQWZI0eO+LprfiUtLc1s377dfPbZZyY3N9ckJyeb4OBga5wWLFhgXC6X2bhxo9m3b5+59957a7xUt0OHDubdd981e/fuNQMHDqzx0tEePXqYnJwck5OTY+Li4mq8dHTQoEFm79695t133zUdOnRo0pf5nzx50nz44Yfmww8/NJLMokWLzIcffmjdasKfxrasrMyEh4ebe++91+zbt89s3LjRhISENJnLoI25+HifPHnSpKWlmezsbFNQUGC2bdtmEhISzHXXXcd4X4aHH37YuFwus337dq/Lyr/77jurhs93/bnUeDfHzzcBqYG98MILJjo62rRu3drcfPPNXpdE4gfn700SEBBgIiMjzZgxY8yBAwes7VVVVebpp582brfbOJ1O069fP7Nv3z6vfZw+fdpMmzbNtGvXzgQGBprk5GTzxRdfeNWcOHHC3HfffSY4ONgEBweb++67z5SWlnrVfP7552bEiBEmMDDQtGvXzkybNs3rMtGmZtu2bUZStcfEiRONMf43th999JG5/fbbjdPpNG6326SnpzepS6AvNt7fffedGTp0qLn22mtNQECAuf76683EiROrjSXjXTs1jbMks3LlSquGz3f9udR4N8fPt+P/HzgAAAD+P9YgAQAA2BCQAAAAbAhIAAAANgQkAAAAGwISAACADQEJAADAhoAEAABgQ0ACAACwISABaBImTZqkO++809fdAHCFICABAADYEJAANDmJiYmaMWOGHnvsMbVr105ut1vp6eleNWVlZXrwwQcVHh6uq666SrGxsfrLX/5ibd+wYYNuvPFGOZ1OdezYUb/73e+8Xt+xY0c9++yzmjBhgtq0aaPo6Gj9+c9/1vHjx3XHHXeoTZs2iouL0549e7xel52drX79+ikwMFBRUVGaMWOGvv322wYbCwANg4AEoElavXq1goKCtGvXLi1cuFDz5s1TVlaWJKmqqkpJSUnKzs7W2rVr9fHHH2vBggVq2bKlJCkvL09jx47VPffco3379ik9PV1z5szRqlWrvN5j8eLF6tu3rz788EONGDFCKSkpmjBhgn7xi19o79696tSpkyZMmKDzP2m5b98+DRs2TGPGjNFHH32k9evXa+fOnZo2bVqjjg2An44fqwXQJEyaNEllZWV64403lJiYqHPnzulvf/ubtf3WW2/VwIEDtWDBAm3ZskVJSUk6ePCgunTpUm1f9913n44fP64tW7ZYbY899pg2b96sAwcOSPphBun222/XmjVrJEnFxcWKiIjQnDlzNG/ePElSbm6uEhISVFRUJLfbrQkTJigwMFAvv/yytd+dO3eqf//++vbbb3XVVVc1yNgAqH/MIAFoknr06OH1PCIiQiUlJZKk/Px8dejQocZwJEkHDx5U3759vdr69u2rw4cP69y5czW+R3h4uCQpLi6uWtv5983Ly9OqVavUpk0b6zFs2DBVVVWpoKDgcg8VgA+08nUHAOByBAQEeD13OByqqqqSJAUGBl70tcYYORyOam0Xe4/z9TW1nX/fqqoqPfTQQ5oxY0a1fV1//fUX7RMA/0JAAtDs9OjRQ0ePHtWnn35a4yxS9+7dtXPnTq+27OxsdenSxVqndDluvvlmHThwQJ06dbrsfQDwD5xiA9Ds9O/fX/369dNdd92lrKwsFRQU6K9//asyMzMlSWlpadq6daueeeYZffrpp1q9erWWLl2qWbNm/aT3ffzxx5WTk6NHHnlE+fn5Onz4sN58801Nnz69Pg4LQCMiIAFoljZs2KBbbrlF9957r7p3767HHnvMWl908803609/+pPWrVun2NhY/frXv9a8efM0adKkn/SePXr00I4dO3T48GHdfvvt+vnPf645c+YoIiKiHo4IQGPiKjYAAAAbZpAAAABsCEgAAAA2BCQAAAAbAhIAAIANAQkAAMCGgAQAAGBDQAIAALAhIAEAANgQkAAAAGwISAAAADYEJAAAABsCEgAAgM3/A8ANfLCealp5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kgAAAHFCAYAAAAJ2AY0AAAAOXRFWHRTb2Z0d2FyZQBNYXRwbG90bGliIHZlcnNpb24zLjcuMCwgaHR0cHM6Ly9tYXRwbG90bGliLm9yZy88F64QAAAACXBIWXMAAA9hAAAPYQGoP6dpAAA5uklEQVR4nO3df1iUdb7/8deoOBHCpBIMJCFn/ZEGdjYtREvxtxzR0k5atqjnKstMXRK3so4bWivmnlX3yrLW9ahppXtdaltrS5KprQtoYmxqZu6GhQViBoOWgcrn+0df79PcoIIBM+DzcV1zXcznfs89n/vT1Lz63J/7HocxxggAAACWFr7uAAAAgL8hIAEAANgQkAAAAGwISAAAADYEJAAAABsCEgAAgA0BCQAAwIaABAAAYENAAgAAsCEgAWhQq1atksPh0J49e2rcnpycrI4dO1rPO3bsqEmTJtXpPbKzs5Wenq6ysrLL7ygA/EgrX3cAAH5s06ZNCgkJqdNrsrOzNXfuXE2aNEnXXHNNw3QMwBWFgATAr/z85z/3dRfq7MyZM3I4HGrViv+kAs0Fp9gA+BX7Kbaqqio9++yz6tq1qwIDA3XNNdeoR48e+v3vfy9JSk9P169+9StJUkxMjBwOhxwOh7Zv3269fuHChbrhhhvkdDoVFhamCRMm6OjRo17va4zR/PnzFR0drauuukq9evVSVlaWEhMTlZiYaNVt375dDodDa9asUVpamq677jo5nU7985//1PHjxzV16lR1795dbdq0UVhYmAYOHKi//e1vXu915MgRORwO/fa3v9Vzzz2njh07KjAwUImJifr000915swZPfHEE4qMjJTL5dLo0aNVUlJS/4MN4IL43x0AjeLcuXM6e/ZstXZjzEVft3DhQqWnp+u///u/1a9fP505c0affPKJtd7ogQce0DfffKPnn39eGzduVEREhCSpe/fukqSHH35Yf/jDHzRt2jQlJyfryJEjmjNnjrZv3669e/cqNDRUkvTUU08pIyNDDz74oMaMGaPCwkI98MADOnPmjLp06VKtX7Nnz1ZCQoJeeukltWjRQmFhYTp+/Lgk6emnn5bb7dapU6e0adMmJSYmauvWrV5BS5JeeOEF9ejRQy+88ILKysqUlpamkSNHKj4+XgEBAfrf//1fff7555o1a5YeeOABvfnmm3UacwA/gQGABrRy5Uoj6aKP6Ohoqz46OtpMnDjRep6cnGz+/d///aLv8dvf/tZIMgUFBV7tBw8eNJLM1KlTvdp37dplJJknn3zSGGPMN998Y5xOpxk3bpxXXU5OjpFk+vfvb7Vt27bNSDL9+vW75LGfPXvWnDlzxgwaNMiMHj3aai8oKDCSzE033WTOnTtntS9ZssRIMqNGjfLaT2pqqpFkPB7PJd8TQP3gFBuARvHKK6/ogw8+qPa47bbbLvq6W2+9Vf/4xz80depUvfPOOyovL6/1e27btk2Sql0Vd+utt6pbt27aunWrJCk3N1cVFRUaO3asV13v3r29rrD7sbvuuqvG9pdeekk333yzrrrqKrVq1UoBAQHaunWrDh48WK32P/7jP9Sixf/9Z7hbt26SpBEjRnjVnW//4osvLnCkAOobp9gANIpu3bqpV69e1dpdLpcKCwsv+LrZs2crKChIa9eu1UsvvaSWLVuqX79+eu6552rc34+dOHFCkqzTbj8WGRmpzz//3KsuPDy8Wl1NbRfa56JFi5SWlqYpU6bomWeeUWhoqFq2bKk5c+bUGJDatWvn9bx169YXbf/+++9r7AuA+scMEgC/1qpVK82cOVN79+7VN998o9dff12FhYUaNmyYvvvuu4u+tn379pKkoqKiatu++uora/3R+bpjx45VqysuLq5x3w6Ho1rb2rVrlZiYqGXLlmnEiBGKj49Xr169dPLkyYsfJAC/Q0AC0GRcc801+s///E898sgj+uabb3TkyBFJktPplCSdPn3aq37gwIGSfgguP/bBBx/o4MGDGjRokCQpPj5eTqdT69ev96rLzc21Zplqw+FwWH0576OPPlJOTk6t9wHAP3CKDYBfGzlypGJjY9WrVy9de+21+vzzz7VkyRJFR0erc+fOkqS4uDhJ0u9//3tNnDhRAQEB6tq1q7p27aoHH3xQzz//vFq0aKGkpCTrKraoqCg9+uijkn44pTVz5kxlZGSobdu2Gj16tI4ePaq5c+cqIiLCa53QxSQnJ+uZZ57R008/rf79++vQoUOaN2+eYmJiaryCD4D/IiAB8GsDBgzQhg0b9Mc//lHl5eVyu90aMmSI5syZo4CAAElSYmKiZs+erdWrV2v58uWqqqrStm3brNNdP/vZz7RixQq98MILcrlcGj58uDIyMqxTa5L0m9/8RkFBQXrppZe0cuVK3XDDDVq2bJmeeuqpWt+d+6mnntJ3332nFStWaOHCherevbteeuklbdq0ybovE4CmwWHMJW5CAgBXqIKCAt1www16+umn9eSTT/q6OwAaEQEJACT94x//0Ouvv64+ffooJCREhw4d0sKFC1VeXq79+/df8Go2AM0Tp9gAQFJQUJD27NmjFStWqKysTC6XS4mJifrNb35DOAKuQMwgAQAA2HCZPwAAgA0BCQAAwIaABAAAYMMi7VqqqqrSV199peDg4Bp/YgAAAPgfY4xOnjypyMjIWt/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6cVTN+/Hjl5+crMzNTmZmZys/PV0pKSqMfLwAAaCKMn2nbtq354x//aKqqqozb7TYLFiywtn3//ffG5XKZl156yRhjTFlZmQkICDDr1q2zar788kvTokULk5mZaYwx5uOPPzaSTG5urlWTk5NjJJlPPvmk1v3yeDxGkvF4PD/1EAEAQCO53O9vv1mDdO7cOa1bt07ffvutEhISVFBQoOLiYg0dOtSqcTqd6t+/v7KzsyVJeXl5OnPmjFdNZGSkYmNjrZqcnBy5XC7Fx8dbNb1795bL5bJqalJRUaHy8nKvBwAAuDL4PCDt27dPbdq0kdPp1JQpU7Rp0yZ1795dxcXFkqTw8HCv+vDwcGtbcXGxWrdurbZt2160JiwsrNr7hoWFWTU1ycjIsNYsuVwufmYEAIAriM8DUteuXZWfn6/c3Fw9/PDDmjhxoj7++GNru/3Ol8aYS94N015TU/2l9jN79mx5PB7rUVhYWNtDAgAATZzPA1Lr1q3VqVMn9erVSxkZGbrpppv0+9//Xm63W5KqzfKUlJRYs0put1uVlZUqLS29aM2xY8eqve/x48erzU79mNPptK6u4+dFAAC4svg8INkZY1RRUaGYmBi53W5lZWVZ2yorK7Vjxw716dNHktSzZ08FBAR41RQVFWn//v1WTUJCgjwej3bv3m3V7Nq1Sx6Px6oBAAD4MZ/+WO2TTz6ppKQkRUVF6eTJk1q3bp22b9+uzMxMORwOpaamav78+ercubM6d+6s+fPn6+qrr9b48eMlSS6XS/fff7/S0tLUvn17tWvXTrNmzVJcXJwGDx4sSerWrZuGDx+uyZMn6+WXX5YkPfjgg0pOTlbXrl19duwAAMB/+TQgHTt2TCkpKSoqKpLL5VKPHj2UmZmpIUOGSJIee+wxnT59WlOnTlVpaani4+O1ZcsWBQcHW/tYvHixWrVqpbFjx+r06dMaNGiQVq1apZYtW1o1r776qmbMmGFd7TZq1CgtXbq0cQ8WAAA0GQ5jjPF1J5qC8vJyuVwueTwe1iMBANBEXO73t09nkICOT2y+ZM2RBSMaoScAAPwfv1ukDQAA4GsEJAAAABtOsaFZqM2pOonTdQCA2mEGCQAAwIaABAAAYENAAgAAsCEgAQAA2BCQAAAAbAhIAAAANgQkAAAAG+6DBL9X23scAQBQX5hBAgAAsCEgAQAA2BCQAAAAbFiDhAbD2iEAQFNFQAJsahPs+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nSFhoYqKChIo0aN0tGjR71qSktLlZKSIpfLJZfLpZSUFJWVlTX0IQIAgCbIpwFpx44deuSRR5Sbm6usrCydPXtWQ4cO1bfffutVN3z4cBUVFVmPt99+22t7amqqNm3apHXr1mnnzp06deqUkpOTde7cOatm/Pjxys/PV2ZmpjIzM5Wfn6+UlJRGOU4AANC0tPLlm2dmZno9X7lypcLCwpSXl6d+/fpZ7U6nU263u8Z9eDwerVixQmvWrNHgwYMlSWvXrlVUVJTeffddDRs2TAcPHlRmZqZyc3MVHx8vSVq+fLkSEhJ06NAhde3atYGOEAAANEV+tQbJ4/FIktq1a+fVvn37doWFhalLly6aPHmySkpKrG15eXk6c+aMhg4darVFRkYqNjZW2dnZkqScnBy5XC4rHElS79695XK5rBoAAIDzfDqD9GPGGM2cOVO33XabYmNjrfakpCTdfffdio6OVkFBgebMmaOBAwcqLy9PTqdTxcXFat26tdq2beu1v/DwcBUXF0uSiouLFRYWVu09w8LCrBq7iooKVVRUWM/Ly8vr4zABAEAT4DcBadq0afroo4+0c+dOr/Zx48ZZf8fGxqpXr16Kjo7W5s2bNWbMmAvuzxgjh8NhPf/x3xeq+bGMjAzNnTu3rocBAACaAb84xTZ9+nS9+eab2rZtmzp06HDR2oiICEVHR+vw4cOSJLfbrcrKSpWWlnrVlZSUKDw83Ko5duxYtX0dP37cqrGbPXu2PB6P9SgsLLycQwMAAE2QTwOSMUbTpk3Txo0b9d577ykmJuaSrzlx4oQKCwsVEREhSerZs6cCAgKUlZVl1RQVFWn//v3q06ePJCkhIUEej0e7d++2anbt2iWPx2PV2DmdToWEhHg9AADAlcGnp9geeeQRvfbaa/rzn/+s4OBgaz2Qy+VSYGCgTp06pfT0dN11112KiIjQkSNH9OSTTyo0NFSjR4+2au+//36lpaWpffv2ateunWbNmqW4uDjrqrZu3bpp+PDhmjx5sl5++WVJ0oMPPqjk5GSuYAMAANX4NCAtW7ZMkpSYmOjVvnLlSk2aNEktW7bUvn379Morr6isrEwREREaMGCA1q9fr+DgYKt+8eLFatWqlcaOHavTp09r0KBBWrVqlVq2bGnVvPrqq5oxY4Z1tduoUaO0dOnShj9I+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PHKz89XZmamMjMzlZ+fr5SUlEY9XgAA0DQ4jDHG15047/jx4woLC9OOHTvUr18/GWMUGRmp1NRUPf7445J+mC0KDw/Xc889p4ceekgej0fXXnut1qxZo3HjxkmSvvrqK0VFRentt9/WsGHDdPDgQXXv3l25ubmKj4+XJOXm5iohIUGffPKJunbtesm+lZeXy+VyyePxKCQkpOEGoYno+MRmX3fBp44sGHHJmtqMUW32AwC4fJf7/e1Xa5A8Ho8kqV27dpKkgoICFRcXa+jQoVaN0+lU//79lZ2dLUnKy8vTmTNnvGoiIyMVGxtr1eTk5MjlclnhSJJ69+4tl8tl1QAAAJzXytcdOM8Yo5kzZ+q2225TbGysJKm4uFiSFB4e7lUbHh6uzz//3Kpp3bq12rZtW63m/OuLi4sVFhZW7T3DwsKsGruKigpVVFRYz8vLyy/zyAAAQFPjNzNI06ZN00cffaTXX3+92jaHw+H13BhTrc3OXlNT/cX2k5GRYS3odrlcioqKqs1hAACAZsAvAtL06dP15ptvatu2berQoYPV7na7JanaLE9JSYk1q+R2u1VZWanS0tKL1hw7dqza+x4/frza7NR5s2fPlsfjsR6FhYWXf4AAAKBJ8WlAMsZo2rRp2rhxo9577z3FxMR4bY+JiZHb7VZWVpbVVllZqR07dqhPnz6SpJ49eyogIMCrpqioSPv377dqEhIS5PF4tHv3bqtm165d8ng8Vo2d0+lUSEiI1wMAAFwZfLoG6ZFHHtFrr72mP//5zwoODrZmilwulwIDA+VwOJSamqr58+erc+fO6ty5s+bPn6+rr75a48ePt2rvv/9+paWlqX379mrXrp1mzZqluLg4DR48WJLUrVs3DR8+XJMnT9bLL78sSXrwwQeVnJxcqyvYAADAlcWnAWnZsmWSpMTERK/2lStXatKkSZKkxx57TKdPn9bUqVNVWlqq+Ph4bdmyRcHBwVb94sWL1apVK40dO1anT5/WoEGDtGrVKrVs2dKqefXVVzVjxgzrardRo0Zp6dKlDXuAAACgSfKr+yD5M+6D5I37IHEfJABoCprFfZAAAAD8AQEJAADAhoAEAABgQ0ACAACwISABAADYEJAAAABs6uU+SGVlZbrmmmvqY1dAk3Cl3+YAAJq7Os8gPffcc1q/fr31fOzYsWrfvr2uu+46/eMf/6jXzgEAAPhCnQPSyy+/bP2yfVZWlrKysvTXv/5VSUlJ+tWvflXvHQQAAGhsdT7FVlRUZAWkv/zlLxo7dqyGDh2qjh07Kj4+vt47CAAA0NjqPIPUtm1bFRYWSpIyMzOtH4Q1xujcuXP12zsAAAAfqPMM0pgxYzR+/Hh17txZJ06cUFJSkiQpPz9fnTp1qvcOAgAANLY6B6TFixerY8eOKiws1MKFC9WmTRtJP5x6mzp1ar13EAAAoLHVOSAFBARo1qxZ1dpTU1Proz8AAAA+d1n3Qfr000+1fft2lZSUqKqqymvbr3/963rpGAAAgK/UOSAtX75cDz/8sEJDQ+V2u+VwOKxtDoeDgAQAAJq8OgekZ599Vr/5zW/0+OOPN0R/AAAAfK7Ol/mXlpbq7rvvboi+AAAA+IU6B6S7775bW7ZsaYi+AAAA+IU6n2Lr1KmT5syZo9zcXMXFxSkgIMBr+4wZM+qtcwAAAL7gMMaYurwgJibmwjtzOPTZZ5/95E75o/LycrlcLnk8HoWEhPi6Oz7Hr9nXjyMLRvi6CwDQrF3u93edZ5AKCgrq+hIAAIAmpc5rkAAAAJq7y7pR5NGjR/Xmm2/qiy++UGVlpde2RYsW1UvHAAAAfKXOAWnr1q0aNWqUYmJidOjQIcXGxurIkSMyxujmm29uiD4CAAA0qjqfYps9e7bS0tK0f/9+XXXVVdqwYYMKCwvVv39/7o8EAACahToHpIMHD2rixImSpFatWun06dNq06aN5s2bp+eee67eOwgAANDY6hyQgoKCVFFRIUmKjIzUv/71L2vb119/XX89AwAA8JE6r0Hq3bu3/v73v6t79+4aMWKE0tLStG/fPm3cuFG9e/duiD4CAAA0qjoHpEWLFunUqVOSpPT0dJ06dUrr169Xp06dtHjx4nrvIAAAQGOrc0D6t3/7N+vvq6++Wi+++GK9dggAAMDXLus+SJKUl5engwcPyuFwqHv37vr5z39en/0CAADwmToHpJKSEt1zzz3avn27rrnmGhlj5PF4NGDAAK1bt07XXnttQ/QTjYjfWWs8tRlrfq8NABpfna9imz59usrLy3XgwAF98803Ki0t1f79+1VeXq4ZM2Y0RB8BAAAaVZ1nkDIzM/Xuu++qW7duVlv37t31wgsvaOjQofXaOQAAAF+o8wxSVVWVAgICqrUHBASoqqqqXjoFAADgS3UOSAMHDtQvf/lLffXVV1bbl19+qUcffVSDBg2q184BAAD4Qp1PsS1dulR33HGHOnbsqKioKDkcDn3xxReKi4vTmjVrGqKPwBWNhdwA0PjqHJCioqK0d+9eZWVl6ZNPPpExRt27d9fgwYMbon8AAACN7rLvgzRkyBANGTLEen7w4EGNGDFCn332Wb10DAAAwFfqvAbpQiorK/X555/X1+4AAAB8pt4CEgAAQHNBQAIAALAhIAEAANjUepF227Zt5XA4Lrj97Nmz9dIhAAAAX6t1QFqyZEkDdgMAAMB/1DogTZw4sSH7AQAA4DdYgwQAAGBDQAIAALDxaUB6//33NXLkSEVGRsrhcOiNN97w2j5p0iQ5HA6vR+/evb1qKioqNH36dIWGhiooKEijRo3S0aNHvWpKS0uVkpIil8sll8ullJQUlZWVNfDRAQCApqpWAam8vLxB3vzbb7/VTTfdpKVLl16wZvjw4SoqKrIeb7/9ttf21NRUbdq0SevWrdPOnTt16tQpJScn69y5c1bN+PHjlZ+fr8zMTGVmZio/P18pKSkNckwAAKDpq9Ui7bZt26qoqEhhYWEaOHCgNm7cqGuuueYnv3lSUpKSkpIuWuN0OuV2u2vc5vF4tGLFCq1Zs8b6sdy1a9cqKipK7777roYNG6aDBw8qMzNTubm5io+PlyQtX75cCQkJOnTokLp27fqTjwMAADQvtZpBatOmjU6cOCFJ2r59u86cOdOgnfqx7du3KywsTF26dNHkyZNVUlJibcvLy9OZM2c0dOhQqy0yMlKxsbHKzs6WJOXk5MjlclnhSJJ69+4tl8tl1dSkoqJC5eXlXg8AAHBlqNUM0uDBgzVgwAB169ZNkjR69Gi1bt26xtr33nuv3jqXlJSku+++W9HR0SooKNCcOXM0cOBA5eXlyel0qri4WK1bt1bbtm29XhceHq7i4mJJUnFxscLCwqrtOywszKqpSUZGhubOnVtvxwIAAJqOWgWktWvXavXq1frXv/6lHTt26MYbb9TVV1/d0H3TuHHjrL9jY2PVq1cvRUdHa/PmzRozZswFX2eM8brrd013ALfX2M2ePVszZ860npeXlysqKqquhwAAAJqgWgWkwMBATZkyRZK0Z88ePffcc/WyBqmuIiIiFB0drcOHD0uS3G63KisrVVpa6jWLVFJSoj59+lg1x44dq7av48ePKzw8/ILv5XQ65XQ66/kIAABAU1Dny/y3bdtmhSNjjIwx9d2nCzpx4oQKCwsVEREhSerZs6cCAgKUlZVl1RQVFWn//v1WQEpISJDH49Hu3butml27dsnj8Vg1AAAAP3ZZ90F65ZVXFBcXp8DAQAUGBqpHjx5as2ZNnfdz6tQp5efnKz8/X5JUUFCg/Px8ffHFFzp16pRmzZqlnJwcHTlyRNu3b9fIkSMVGhqq0aNHS5JcLpfuv/9+paWlaevWrfrwww/1i1/8QnFxcdZVbd26ddPw4cM1efJk5ebmKjc3V5MnT1ZycjJXsAEAgBrV+rfYzlu0aJHmzJmjadOmqW/fvjLG6O9//7umTJmir7/+Wo8++mit97Vnzx4NGDDAen5+zc/EiRO1bNky7du3T6+88orKysoUERGhAQMGaP369QoODrZes3jxYrVq1Upjx47V6dOnNWjQIK1atUotW7a0al599VXNmDHDutpt1KhRF733EgAAuLI5TB3PkcXExGju3LmaMGGCV/vq1auVnp6ugoKCeu2gvygvL5fL5ZLH41FISIivu9OgOj6x2dddQB0dWTDC110AAL90ud/fdT7FVlRUVOPanT59+qioqKiuuwMAAPA7dQ5InTp10p/+9Kdq7evXr1fnzp3rpVMAAAC+VOc1SHPnztW4ceP0/vvvq2/fvnI4HNq5c6e2bt1aY3ACAABoauo8g3TXXXdp165dCg0N1RtvvKGNGzcqNDRUu3fvtq4uAwAAaMrqPIMk/XD/obVr19Z3XwAAAPzCZd0HCQAAoDkjIAEAANgQkAAAAGwISAAAADYEJAAAAJt6C0gvvvii5s2bV1+7AwAA8Jl6C0gbNmzQqlWr6mt3AAAAPnNZ90GqydatW+trVwAAAD71k2aQjDEyxtRXXwAAAPzCZQWkV155RXFxcQoMDFRgYKB69OihNWvW1HffAAAAfKLOp9gWLVqkOXPmaNq0aerbt6+MMfr73/+uKVOm6Ouvv9ajjz7aEP0EAABoNHUOSM8//7yWLVumCRMmWG133HGHbrzxRqWnpxOQAABAk1fngFRUVKQ+ffpUa+/Tp4+KiorqpVMA6qbjE5svWXNkwYhG6AkANA91XoPUqVMn/elPf6rWvn79enXu3LleOgUAAOBLdZ5Bmjt3rsaNG6f3339fffv2lcPh0M6dO7V169YagxMAAEBTU+cZpLvuuku7du1SaGio3njjDW3cuFGhoaHavXu3Ro8e3RB9BAAAaFSXdaPInj17au3atfXdFwAAAL/Aj9UCAADY1HoGqUWLFnI4HBetcTgcOnv27E/uFAAAgC/VOiBt2rTpgtuys7P1/PPP87MjAACgWah1QLrjjjuqtX3yySeaPXu23nrrLd1333165pln6rVzAAAAvnBZa5C++uorTZ48WT169NDZs2eVn5+v1atX6/rrr6/v/gEAADS6OgUkj8ejxx9/XJ06ddKBAwe0detWvfXWW4qNjW2o/gEAADS6Wp9iW7hwoZ577jm53W69/vrrNZ5yAwAAaA4cppYrq1u0aKHAwEANHjxYLVu2vGDdxo0b661z/qS8vFwul0sej0chISG+7k6Dqs3veqHp4bfYAFyJLvf7u9YzSBMmTLjkZf4AAADNQa0D0qpVqxqwGwAAAP6DO2kDAADYEJAAAABsCEgAAAA2BCQAAACbWi/SBtC01eb2DdwKAAB+wAwSAACADQEJAADAhoAEAABgQ0ACAACwISABAADYEJAAAABsCEgAAAA2BCQAAAAbAhIAAIANAQkAAMCGgAQAAGBDQAIAALDxaUB6//33NXLkSEVGRsrhcOiNN97w2m6MUXp6uiIjIxUYGKjExEQdOHDAq6aiokLTp09XaGiogoKCNGrUKB09etSrprS0VCkpKXK5XHK5XEpJSVFZWVkDHx0AAGiqWvnyzb/99lvddNNN+q//+i/ddddd1bYvXLhQixYt0qpVq9SlSxc9++yzGjJkiA4dOqTg4GBJUmpqqt566y2tW7dO7du3V1pampKTk5WXl6eWLVtKksaPH6+jR48qMzNTkvTggw8qJSVFb731VuMdLNBMdHxi8yVrjiwY0Qg9AYCG49OAlJSUpKSkpBq3GWO0ZMkSPfXUUxozZowkafXq1QoPD9drr72mhx56SB6PRytWrNCaNWs0ePBgSdLatWsVFRWld999V8OGDdPBgweVmZmp3NxcxcfHS5KWL1+uhIQEHTp0SF27dm2cgwUAAE2G365BKigoUHFxsYYOHWq1OZ1O9e/fX9nZ2ZKkvLw8nTlzxqsmMjJSsbGxVk1OTo5cLpcVjiSpd+/ecrlcVk1NKioqVF5e7vUAAABXBr8NSMXFxZKk8PBwr/bw8HBrW3FxsVq3bq22bdtetCYsLKza/sPCwqyammRkZFhrllwul6Kion7S8QAAgKbDbwPSeQ6Hw+u5MaZam529pqb6S+1n9uzZ8ng81qOwsLCOPQcAAE2V3wYkt9stSdVmeUpKSqxZJbfbrcrKSpWWll605tixY9X2f/z48WqzUz/mdDoVEhLi9QAAAFcGvw1IMTExcrvdysrKstoqKyu1Y8cO9enTR5LUs2dPBQQEeNUUFRVp//79Vk1CQoI8Ho92795t1ezatUsej8eqAQAA+DGfXsV26tQp/fOf/7SeFxQUKD8/X+3atdP111+v1NRUzZ8/X507d1bnzp01f/58XX311Ro/frwkyeVy6f7771daWprat2+vdu3aadasWYqLi7OuauvWrZuGDx+uyZMn6+WXX5b0w2X+ycnJXMEGAABq5NOAtGfPHg0YMMB6PnPmTEnSxIkTtWrVKj322GM6ffq0pk6dqtLSUsXHx2vLli3WPZAkafHixWrVqpXGjh2r06dPa9CgQVq1apV1DyRJevXVVzVjxgzrardRo0Zp6dKljXSUAACgqXEYY4yvO9EUlJeXy+VyyePxNPv1SLW5ESCap9rc4JEbRQJoSi73+9unM0gA/AvhGAB+4LeLtAEAAHyFgAQAAGBDQAIAALAhIAEAANiwSPsKwyJcAAAujRkkAAAAGwISAACADQEJAADAhoAEAABgQ0ACAACwISABAADYEJAAAABsCEgAAAA2BCQAAAAbAhIAAIANAQkAAMCGgAQAAGBDQAIAALAhIAEAANgQkAAAAGwISAAAADYEJAAAABsCEgAAgA0BCQAAwIaABAAAYENAAgAAsCEgAQAA2BCQAAAAbAhIAAAANgQkAAAAm1a+7gAA/BQdn9h8yZojC0Y0Qk8ANCfMIAEAANgQkAAAAGwISAAAADYEJAAAABsCEgAAgA1XsQHwCa4+A+DPmEECAACwISABAADYEJAAAABsCEgAAAA2BCQAAAAbAhIAAIANl/k3I7W5bBoAAFwaM0gAAAA2BCQAAAAbAhIAAIANa5AA1DvWwwFo6vx6Bik9PV0Oh8Pr4Xa7re3GGKWnpysyMlKBgYFKTEzUgQMHvPZRUVGh6dOnKzQ0VEFBQRo1apSOHj3a2IcCAACaEL8OSJJ04403qqioyHrs27fP2rZw4UItWrRIS5cu1QcffCC3260hQ4bo5MmTVk1qaqo2bdqkdevWaefOnTp16pSSk5N17tw5XxwOAABoAvz+FFurVq28Zo3OM8ZoyZIleuqppzRmzBhJ0urVqxUeHq7XXntNDz30kDwej1asWKE1a9Zo8ODBkqS1a9cqKipK7777roYNG9aoxwIAAJoGv59BOnz4sCIjIxUTE6N77rlHn332mSSpoKBAxcXFGjp0qFXrdDrVv39/ZWdnS5Ly8vJ05swZr5rIyEjFxsZaNRdSUVGh8vJyrwcAALgy+HVAio+P1yuvvKJ33nlHy5cvV3Fxsfr06aMTJ06ouLhYkhQeHu71mvDwcGtbcXGxWrdurbZt216w5kIyMjLkcrmsR1RUVD0eGQAA8Gd+HZCSkpJ01113KS4uToMHD9bmzT9cGbN69WqrxuFweL3GGFOtza42NbNnz5bH47EehYWFl3kUAACgqfHrgGQXFBSkuLg4HT582FqXZJ8JKikpsWaV3G63KisrVVpaesGaC3E6nQoJCfF6AACAK0OTCkgVFRU6ePCgIiIiFBMTI7fbraysLGt7ZWWlduzYoT59+kiSevbsqYCAAK+aoqIi7d+/36oBAACw8+ur2GbNmqWRI0fq+uuvV0lJiZ599lmVl5dr4sSJcjgcSk1N1fz589W5c2d17txZ8+fP19VXX63x48dLklwul+6//36lpaWpffv2ateunWbNmmWdsgMAAKiJXweko0eP6t5779XXX3+ta6+9Vr1791Zubq6io6MlSY899phOnz6tqVOnqrS0VPHx8dqyZYuCg4OtfSxevFitWrXS2LFjdfr0aQ0aNEirVq1Sy5YtfXVYAADAzzmMMcbXnWgKysvL5XK55PF4/HY9Ej/vgObmyIIRl6ypzee+NvsB0Dxd7vd3k1qDBAAA0BgISAAAADYEJAAAABsCEgAAgA0BCQAAwMavL/MHcGXjykwAvsIMEgAAgA0BCQAAwIZTbACaPW4mCaCumEECAACwISABAADYEJAAAABsCEgAAAA2LNIGALGQG4A3ZpAAAABsCEgAAAA2BCQAAAAb1iABgB9iTRTgW8wgAQAA2BCQAAAAbAhIAAAANqxBaiJqsx4BgO+xdghoHphBAgAAsCEgAQAA2HCKDQBqiVPdwJWDGSQAAAAbAhIAAIANAQkAAMCGgAQAAGBDQAIAALAhIAEAANgQkAAAAGwISAAAADYEJAAAABvupA0Ajawx78jNj+cCl4cZJAAAABtmkAAAVyxm2HAhzCABAADYEJAAAABsOMUGAGg0nNJCU0FAAoAmqjGvhqsNf+sP8FMQkAAAl0T4wZWGNUgAAAA2zCABwBWO2SGgOmaQAAAAbAhIAAAANpxiAwD4FW4F0Pw0xX+mBCQ/wPl/AKibpviFi6bligpIL774on7729+qqKhIN954o5YsWaLbb7/d190CADSA5vo/n4TDxnHFBKT169crNTVVL774ovr27auXX35ZSUlJ+vjjj3X99df7unsAAD9VX0GrNqGluYa6puiKCUiLFi3S/fffrwceeECStGTJEr3zzjtatmyZMjIyfNw7AADqT2MGreY6W3VFBKTKykrl5eXpiSee8GofOnSosrOzfdQrAMCVpLnODjXX47oiAtLXX3+tc+fOKTw83Ks9PDxcxcXFNb6moqJCFRUV1nOPxyNJKi8vr/f+VVV8V+/7BACgKWmI79cf79cYU6fXXREB6TyHw+H13BhTre28jIwMzZ07t1p7VFRUg/QNAIArmWtJw+7/5MmTcrlcta6/IgJSaGioWrZsWW22qKSkpNqs0nmzZ8/WzJkzredVVVX65ptv1L59+wuGqgspLy9XVFSUCgsLFRISUvcDQJ0w3o2HsW5cjHfjYrwbT0OOtTFGJ0+eVGRkZJ1ed0UEpNatW6tnz57KysrS6NGjrfasrCzdcccdNb7G6XTK6XR6tV1zzTU/qR8hISH8S9aIGO/Gw1g3Lsa7cTHejaehxrouM0fnXREBSZJmzpyplJQU9erVSwkJCfrDH/6gL774QlOmTPF11wAAgJ+5YgLSuHHjdOLECc2bN09FRUWKjY3V22+/rejoaF93DQAA+JkrJiBJ0tSpUzV16tRGf1+n06mnn3662ik7NAzGu/Ew1o2L8W5cjHfj8cexdpi6XvcGAADQzLXwdQcAAAD8DQEJAADAhoAEAABgQ0ACAACwISA1sBdffFExMTG66qqr1LNnT/3tb3/zdZf8Tnp6uhwOh9fD7XZb240xSk9PV2RkpAIDA5WYmKgDBw547aOiokLTp09XaGiogoKCNGrUKB09etSrprS0VCkpKXK5XHK5XEpJSVFZWZlXzRdffKGRI0cqKChIoaGhmjFjhiorKxvs2Bva+++/r5EjRyoyMlIOh0NvvPGG13Z/G9t9+/apf//+CgwM1HXXXad58+bV+feTfOlS4z1p0qRqn/XevXt71TDetZORkaFbbrlFwcHBCgsL05133qlDhw551fD5rj+1Ge9m9/k2aDDr1q0zAQEBZvny5ebjjz82v/zlL01QUJD5/PPPfd01v/L000+bG2+80RQVFVmPkpISa/uCBQtMcHCw2bBhg9m3b58ZN26ciYiIMOXl5VbNlClTzHXXXWeysrLM3r17zYABA8xNN91kzp49a9UMHz7cxMbGmuzsbJOdnW1iY2NNcnKytf3s2bMmNjbWDBgwwOzdu9dkZWWZyMhIM23atMYZiAbw9ttvm6eeesps2LDBSDKbNm3y2u5PY+vxeEx4eLi55557zL59+8yGDRtMcHCw+Z//+Z+GG6B6dqnxnjhxohk+fLjXZ/3EiRNeNYx37QwbNsysXLnS7N+/3+Tn55sRI0aY66+/3pw6dcqq4fNdf2oz3s3t801AakC33nqrmTJlilfbDTfcYJ544gkf9cg/Pf300+amm26qcVtVVZVxu91mwYIFVtv3339vXC6Xeemll4wxxpSVlZmAgACzbt06q+bLL780LVq0MJmZmcYYYz7++GMjyeTm5lo1OTk5RpL55JNPjDE/fLm1aNHCfPnll1bN66+/bpxOp/F4PPV2vL5i/8L2t7F98cUXjcvlMt9//71Vk5GRYSIjI01VVVU9jkTjuFBAuuOOOy74Gsb78pWUlBhJZseOHcYYPt8NzT7exjS/zzen2BpIZWWl8vLyNHToUK/2oUOHKjs720e98l+HDx9WZGSkYmJidM899+izzz6TJBUUFKi4uNhrHJ1Op/r372+NY15ens6cOeNVExkZqdjYWKsmJydHLpdL8fHxVk3v3r3lcrm8amJjY71+0HDYsGGqqKhQXl5ewx28j/jb2Obk5Kh///5eN4obNmyYvvrqKx05cqT+B8BHtm/frrCwMHXp0kWTJ09WSUmJtY3xvnwej0eS1K5dO0l8vhuafbzPa06fbwJSA/n666917tw5hYeHe7WHh4eruLjYR73yT/Hx8XrllVf0zjvvaPny5SouLlafPn104sQJa6wuNo7FxcVq3bq12rZte9GasLCwau8dFhbmVWN/n7Zt26p169bN8p+Zv41tTTXnnzeX8U9KStKrr76q9957T7/73e/0wQcfaODAgaqoqJDEeF8uY4xmzpyp2267TbGxsZL4fDekmsZban6f7yvqp0Z8weFweD03xlRru9IlJSVZf8fFxSkhIUE/+9nPtHr1amuB3+WMo72mpvrLqWlu/Glsa+rLhV7bFI0bN876OzY2Vr169VJ0dLQ2b96sMWPGXPB1jPfFTZs2TR999JF27txZbRuf7/p3ofFubp9vZpAaSGhoqFq2bFktqZaUlFRLtfAWFBSkuLg4HT582Lqa7WLj6Ha7VVlZqdLS0ovWHDt2rNp7HT9+3KvG/j6lpaU6c+ZMs/xn5m9jW1PN+en55jj+khQREaHo6GgdPnxYEuN9OaZPn64333xT27ZtU4cOHax2Pt8N40LjXZOm/vkmIDWQ1q1bq2fPnsrKyvJqz8rKUp8+fXzUq6ahoqJCBw8eVEREhGJiYuR2u73GsbKyUjt27LDGsWfPngoICPCqKSoq0v79+62ahIQEeTwe7d6926rZtWuXPB6PV83+/ftVVFRk1WzZskVOp1M9e/Zs0GP2BX8b24SEBL3//vtel+pu2bJFkZGR6tixY/0PgB84ceKECgsLFRERIYnxrgtjjKZNm6aNGzfqvffeU0xMjNd2Pt/161LjXZMm//mu1VJuXJbzl/mvWLHCfPzxxyY1NdUEBQWZI0eO+LprfiUtLc1s377dfPbZZyY3N9ckJyeb4OBga5wWLFhgXC6X2bhxo9m3b5+59957a7xUt0OHDubdd981e/fuNQMHDqzx0tEePXqYnJwck5OTY+Li4mq8dHTQoEFm79695t133zUdOnRo0pf5nzx50nz44Yfmww8/NJLMokWLzIcffmjdasKfxrasrMyEh4ebe++91+zbt89s3LjRhISENJnLoI25+HifPHnSpKWlmezsbFNQUGC2bdtmEhISzHXXXcd4X4aHH37YuFwus337dq/Lyr/77jurhs93/bnUeDfHzzcBqYG98MILJjo62rRu3drcfPPNXpdE4gfn700SEBBgIiMjzZgxY8yBAwes7VVVVebpp582brfbOJ1O069fP7Nv3z6vfZw+fdpMmzbNtGvXzgQGBprk5GTzxRdfeNWcOHHC3HfffSY4ONgEBweb++67z5SWlnrVfP7552bEiBEmMDDQtGvXzkybNs3rMtGmZtu2bUZStcfEiRONMf43th999JG5/fbbjdPpNG6326SnpzepS6AvNt7fffedGTp0qLn22mtNQECAuf76683EiROrjSXjXTs1jbMks3LlSquGz3f9udR4N8fPt+P/HzgAAAD+P9YgAQAA2BCQAAAAbAhIAAAANgQkAAAAGwISAACADQEJAADAhoAEAABgQ0ACAACwISABaBImTZqkO++809fdAHCFICABAADYEJAANDmJiYmaMWOGHnvsMbVr105ut1vp6eleNWVlZXrwwQcVHh6uq666SrGxsfrLX/5ibd+wYYNuvPFGOZ1OdezYUb/73e+8Xt+xY0c9++yzmjBhgtq0aaPo6Gj9+c9/1vHjx3XHHXeoTZs2iouL0549e7xel52drX79+ikwMFBRUVGaMWOGvv322wYbCwANg4AEoElavXq1goKCtGvXLi1cuFDz5s1TVlaWJKmqqkpJSUnKzs7W2rVr9fHHH2vBggVq2bKlJCkvL09jx47VPffco3379ik9PV1z5szRqlWrvN5j8eLF6tu3rz788EONGDFCKSkpmjBhgn7xi19o79696tSpkyZMmKDzP2m5b98+DRs2TGPGjNFHH32k9evXa+fOnZo2bVqjjg2An44fqwXQJEyaNEllZWV64403lJiYqHPnzulvf/ubtf3WW2/VwIEDtWDBAm3ZskVJSUk6ePCgunTpUm1f9913n44fP64tW7ZYbY899pg2b96sAwcOSPphBun222/XmjVrJEnFxcWKiIjQnDlzNG/ePElSbm6uEhISVFRUJLfbrQkTJigwMFAvv/yytd+dO3eqf//++vbbb3XVVVc1yNgAqH/MIAFoknr06OH1PCIiQiUlJZKk/Px8dejQocZwJEkHDx5U3759vdr69u2rw4cP69y5czW+R3h4uCQpLi6uWtv5983Ly9OqVavUpk0b6zFs2DBVVVWpoKDgcg8VgA+08nUHAOByBAQEeD13OByqqqqSJAUGBl70tcYYORyOam0Xe4/z9TW1nX/fqqoqPfTQQ5oxY0a1fV1//fUX7RMA/0JAAtDs9OjRQ0ePHtWnn35a4yxS9+7dtXPnTq+27OxsdenSxVqndDluvvlmHThwQJ06dbrsfQDwD5xiA9Ds9O/fX/369dNdd92lrKwsFRQU6K9//asyMzMlSWlpadq6daueeeYZffrpp1q9erWWLl2qWbNm/aT3ffzxx5WTk6NHHnlE+fn5Onz4sN58801Nnz69Pg4LQCMiIAFoljZs2KBbbrlF9957r7p3767HHnvMWl908803609/+pPWrVun2NhY/frXv9a8efM0adKkn/SePXr00I4dO3T48GHdfvvt+vnPf645c+YoIiKiHo4IQGPiKjYAAAAbZpAAAABsCEgAAAA2BCQAAAAbAhIAAIANAQkAAMCGgAQAAGBDQAIAALAhIAEAANgQkAAAAGwISAAAADYEJAAAABsCEgAAgM3/A8ANfLCealp5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8286776" y="6215082"/>
            <a:ext cx="285752" cy="261610"/>
          </a:xfrm>
          <a:prstGeom prst="rect">
            <a:avLst/>
          </a:prstGeom>
          <a:noFill/>
        </p:spPr>
        <p:txBody>
          <a:bodyPr wrap="square" rtlCol="0">
            <a:spAutoFit/>
          </a:bodyPr>
          <a:lstStyle/>
          <a:p>
            <a:r>
              <a:rPr lang="en-IN" sz="1100" dirty="0"/>
              <a:t>6</a:t>
            </a:r>
            <a:endParaRPr lang="en-US" sz="1100" dirty="0"/>
          </a:p>
        </p:txBody>
      </p:sp>
      <p:pic>
        <p:nvPicPr>
          <p:cNvPr id="3" name="Picture 2">
            <a:extLst>
              <a:ext uri="{FF2B5EF4-FFF2-40B4-BE49-F238E27FC236}">
                <a16:creationId xmlns:a16="http://schemas.microsoft.com/office/drawing/2014/main" id="{C3C93262-B94F-B5D7-74AB-673C96CA846F}"/>
              </a:ext>
            </a:extLst>
          </p:cNvPr>
          <p:cNvPicPr>
            <a:picLocks noChangeAspect="1"/>
          </p:cNvPicPr>
          <p:nvPr/>
        </p:nvPicPr>
        <p:blipFill>
          <a:blip r:embed="rId2"/>
          <a:stretch>
            <a:fillRect/>
          </a:stretch>
        </p:blipFill>
        <p:spPr>
          <a:xfrm>
            <a:off x="13180" y="0"/>
            <a:ext cx="9037834" cy="4193718"/>
          </a:xfrm>
          <a:prstGeom prst="rect">
            <a:avLst/>
          </a:prstGeom>
        </p:spPr>
      </p:pic>
      <p:sp>
        <p:nvSpPr>
          <p:cNvPr id="5" name="TextBox 4">
            <a:extLst>
              <a:ext uri="{FF2B5EF4-FFF2-40B4-BE49-F238E27FC236}">
                <a16:creationId xmlns:a16="http://schemas.microsoft.com/office/drawing/2014/main" id="{6E3D6245-E7AD-7B15-B1BF-D94A161B1A83}"/>
              </a:ext>
            </a:extLst>
          </p:cNvPr>
          <p:cNvSpPr txBox="1"/>
          <p:nvPr/>
        </p:nvSpPr>
        <p:spPr>
          <a:xfrm>
            <a:off x="155575" y="4437112"/>
            <a:ext cx="9003031" cy="3871829"/>
          </a:xfrm>
          <a:prstGeom prst="rect">
            <a:avLst/>
          </a:prstGeom>
          <a:noFill/>
        </p:spPr>
        <p:txBody>
          <a:bodyPr wrap="square">
            <a:spAutoFit/>
          </a:bodyPr>
          <a:lstStyle/>
          <a:p>
            <a:pPr marL="342900" indent="-342900">
              <a:spcBef>
                <a:spcPct val="20000"/>
              </a:spcBef>
              <a:buFont typeface="Arial" pitchFamily="34" charset="0"/>
              <a:buChar char="•"/>
            </a:pPr>
            <a:r>
              <a:rPr lang="en-US" sz="2800" dirty="0"/>
              <a:t> Observations: (</a:t>
            </a:r>
            <a:r>
              <a:rPr lang="en-IN" sz="2800" dirty="0"/>
              <a:t> Ordered Categorical Variables</a:t>
            </a:r>
            <a:r>
              <a:rPr lang="en-US" sz="2800" dirty="0"/>
              <a:t>)</a:t>
            </a:r>
          </a:p>
          <a:p>
            <a:pPr marL="285750" indent="-285750">
              <a:spcBef>
                <a:spcPct val="20000"/>
              </a:spcBef>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b="0" i="0" dirty="0">
                <a:solidFill>
                  <a:srgbClr val="000000"/>
                </a:solidFill>
                <a:effectLst/>
                <a:latin typeface="Helvetica Neue"/>
              </a:rPr>
              <a:t>From above plots, it shows that greater number of loans were from B,A and C grade's and least from G grade.</a:t>
            </a:r>
          </a:p>
          <a:p>
            <a:pPr marL="285750" indent="-285750" algn="l">
              <a:buFont typeface="Arial" panose="020B0604020202020204" pitchFamily="34" charset="0"/>
              <a:buChar char="•"/>
            </a:pPr>
            <a:r>
              <a:rPr lang="en-US" sz="1400" b="0" i="0" dirty="0">
                <a:solidFill>
                  <a:srgbClr val="000000"/>
                </a:solidFill>
                <a:effectLst/>
                <a:latin typeface="Helvetica Neue"/>
              </a:rPr>
              <a:t>From Sub grades A4, B3 have greater number of loans.</a:t>
            </a:r>
          </a:p>
          <a:p>
            <a:pPr marL="285750" indent="-285750" algn="l">
              <a:buFont typeface="Arial" panose="020B0604020202020204" pitchFamily="34" charset="0"/>
              <a:buChar char="•"/>
            </a:pPr>
            <a:r>
              <a:rPr lang="en-US" sz="1400" b="0" i="0" dirty="0">
                <a:solidFill>
                  <a:srgbClr val="000000"/>
                </a:solidFill>
                <a:effectLst/>
                <a:latin typeface="Helvetica Neue"/>
              </a:rPr>
              <a:t>From 3rd plot, it shows that A,B,C grade loans have less interest rate and E,F,G have high interest rate. From 1st, 2nd plots there are greater number of loans from A,B,C grade(granularity check from sub-grades). It might be the reason that the loan </a:t>
            </a:r>
            <a:r>
              <a:rPr lang="en-US" sz="1400" dirty="0">
                <a:solidFill>
                  <a:srgbClr val="000000"/>
                </a:solidFill>
                <a:latin typeface="Helvetica Neue"/>
              </a:rPr>
              <a:t>A</a:t>
            </a:r>
            <a:r>
              <a:rPr lang="en-US" sz="1400" b="0" i="0" dirty="0">
                <a:solidFill>
                  <a:srgbClr val="000000"/>
                </a:solidFill>
                <a:effectLst/>
                <a:latin typeface="Helvetica Neue"/>
              </a:rPr>
              <a:t>pplicant's from A,B,C grades have better credit score and </a:t>
            </a:r>
            <a:r>
              <a:rPr lang="en-US" sz="1400" b="0" i="0" dirty="0" err="1">
                <a:solidFill>
                  <a:srgbClr val="000000"/>
                </a:solidFill>
                <a:effectLst/>
                <a:latin typeface="Helvetica Neue"/>
              </a:rPr>
              <a:t>lower.isk</a:t>
            </a:r>
            <a:r>
              <a:rPr lang="en-US" sz="1400" b="0" i="0" dirty="0">
                <a:solidFill>
                  <a:srgbClr val="000000"/>
                </a:solidFill>
                <a:effectLst/>
                <a:latin typeface="Helvetica Neue"/>
              </a:rPr>
              <a:t>.</a:t>
            </a:r>
          </a:p>
          <a:p>
            <a:pPr marL="285750" indent="-285750" algn="l">
              <a:buFont typeface="Arial" panose="020B0604020202020204" pitchFamily="34" charset="0"/>
              <a:buChar char="•"/>
            </a:pPr>
            <a:r>
              <a:rPr lang="en-US" sz="1400" b="0" i="0" dirty="0">
                <a:solidFill>
                  <a:srgbClr val="000000"/>
                </a:solidFill>
                <a:effectLst/>
                <a:latin typeface="Helvetica Neue"/>
              </a:rPr>
              <a:t>From 4th plot, it shows that there are high funded amount in A,B,C and D grades as the </a:t>
            </a:r>
            <a:r>
              <a:rPr lang="en-US" sz="1400" dirty="0">
                <a:solidFill>
                  <a:srgbClr val="000000"/>
                </a:solidFill>
                <a:latin typeface="Helvetica Neue"/>
              </a:rPr>
              <a:t>A</a:t>
            </a:r>
            <a:r>
              <a:rPr lang="en-US" sz="1400" b="0" i="0" dirty="0">
                <a:solidFill>
                  <a:srgbClr val="000000"/>
                </a:solidFill>
                <a:effectLst/>
                <a:latin typeface="Helvetica Neue"/>
              </a:rPr>
              <a:t>pplicant's from these grades have better credit score and lower risk.</a:t>
            </a:r>
          </a:p>
          <a:p>
            <a:pPr marL="342900" indent="-342900">
              <a:spcBef>
                <a:spcPct val="20000"/>
              </a:spcBef>
              <a:buFont typeface="Arial" pitchFamily="34" charset="0"/>
              <a:buChar char="•"/>
            </a:pPr>
            <a:endParaRPr lang="en-US" sz="3000" dirty="0"/>
          </a:p>
          <a:p>
            <a:pPr>
              <a:spcBef>
                <a:spcPct val="20000"/>
              </a:spcBef>
            </a:pPr>
            <a:endParaRPr lang="en-US" sz="1400" dirty="0"/>
          </a:p>
          <a:p>
            <a:endParaRPr lang="en-US" sz="1800" dirty="0"/>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A8BE-ED98-2B7F-A9B9-4BA75C12C1C3}"/>
              </a:ext>
            </a:extLst>
          </p:cNvPr>
          <p:cNvSpPr>
            <a:spLocks noGrp="1"/>
          </p:cNvSpPr>
          <p:nvPr>
            <p:ph type="title"/>
          </p:nvPr>
        </p:nvSpPr>
        <p:spPr/>
        <p:txBody>
          <a:bodyPr/>
          <a:lstStyle/>
          <a:p>
            <a:r>
              <a:rPr lang="en-US" dirty="0"/>
              <a:t>Summary of Univariate Analysis</a:t>
            </a:r>
            <a:endParaRPr lang="en-IN" dirty="0"/>
          </a:p>
        </p:txBody>
      </p:sp>
      <p:sp>
        <p:nvSpPr>
          <p:cNvPr id="3" name="Content Placeholder 2">
            <a:extLst>
              <a:ext uri="{FF2B5EF4-FFF2-40B4-BE49-F238E27FC236}">
                <a16:creationId xmlns:a16="http://schemas.microsoft.com/office/drawing/2014/main" id="{3452F6D2-3C8A-27B3-2D08-1FA25CA4AC5B}"/>
              </a:ext>
            </a:extLst>
          </p:cNvPr>
          <p:cNvSpPr>
            <a:spLocks noGrp="1"/>
          </p:cNvSpPr>
          <p:nvPr>
            <p:ph idx="1"/>
          </p:nvPr>
        </p:nvSpPr>
        <p:spPr/>
        <p:txBody>
          <a:bodyPr>
            <a:normAutofit/>
          </a:bodyPr>
          <a:lstStyle/>
          <a:p>
            <a:pPr algn="l">
              <a:buFont typeface="+mj-lt"/>
              <a:buAutoNum type="arabicPeriod"/>
            </a:pPr>
            <a:r>
              <a:rPr lang="en-US" sz="2100" b="0" i="0" dirty="0">
                <a:solidFill>
                  <a:srgbClr val="000000"/>
                </a:solidFill>
                <a:effectLst/>
                <a:latin typeface="Helvetica Neue"/>
              </a:rPr>
              <a:t>Number of loans issued increased steadily by every year with a slight decrease in 2008.</a:t>
            </a:r>
          </a:p>
          <a:p>
            <a:pPr algn="l">
              <a:buFont typeface="+mj-lt"/>
              <a:buAutoNum type="arabicPeriod"/>
            </a:pPr>
            <a:r>
              <a:rPr lang="en-US" sz="2100" b="0" i="0" dirty="0">
                <a:solidFill>
                  <a:srgbClr val="000000"/>
                </a:solidFill>
                <a:effectLst/>
                <a:latin typeface="Helvetica Neue"/>
              </a:rPr>
              <a:t>Of settled loans, 83% were Fully Paid and 14% were Charged Off.</a:t>
            </a:r>
          </a:p>
          <a:p>
            <a:pPr algn="l">
              <a:buFont typeface="+mj-lt"/>
              <a:buAutoNum type="arabicPeriod"/>
            </a:pPr>
            <a:r>
              <a:rPr lang="en-US" sz="2100" b="0" i="0" dirty="0">
                <a:solidFill>
                  <a:srgbClr val="000000"/>
                </a:solidFill>
                <a:effectLst/>
                <a:latin typeface="Helvetica Neue"/>
              </a:rPr>
              <a:t>Borrowers with own house and want to consolidate debt are not at much risk, but borrower with rent , mortgage and want to consolidate debt are  high risk applicants.</a:t>
            </a:r>
          </a:p>
          <a:p>
            <a:pPr algn="l">
              <a:buFont typeface="+mj-lt"/>
              <a:buAutoNum type="arabicPeriod"/>
            </a:pPr>
            <a:r>
              <a:rPr lang="en-US" sz="2100" b="0" i="0" dirty="0">
                <a:solidFill>
                  <a:srgbClr val="000000"/>
                </a:solidFill>
                <a:effectLst/>
                <a:latin typeface="Helvetica Neue"/>
              </a:rPr>
              <a:t>Majority of loans were from A, B, and C grade.</a:t>
            </a:r>
          </a:p>
          <a:p>
            <a:pPr algn="l">
              <a:buFont typeface="+mj-lt"/>
              <a:buAutoNum type="arabicPeriod"/>
            </a:pPr>
            <a:r>
              <a:rPr lang="en-US" sz="2100" b="0" i="0" dirty="0">
                <a:solidFill>
                  <a:srgbClr val="000000"/>
                </a:solidFill>
                <a:effectLst/>
                <a:latin typeface="Helvetica Neue"/>
              </a:rPr>
              <a:t>There is an inverse relationship between interest rate and loan grade - lower grades have higher interest rate.</a:t>
            </a:r>
          </a:p>
          <a:p>
            <a:endParaRPr lang="en-IN" dirty="0"/>
          </a:p>
        </p:txBody>
      </p:sp>
    </p:spTree>
    <p:extLst>
      <p:ext uri="{BB962C8B-B14F-4D97-AF65-F5344CB8AC3E}">
        <p14:creationId xmlns:p14="http://schemas.microsoft.com/office/powerpoint/2010/main" val="57326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2471</TotalTime>
  <Words>1339</Words>
  <Application>Microsoft Office PowerPoint</Application>
  <PresentationFormat>On-screen Show (4:3)</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Helvetica Neue</vt:lpstr>
      <vt:lpstr>Inter</vt:lpstr>
      <vt:lpstr>Office Theme</vt:lpstr>
      <vt:lpstr>Lending Club Case Study</vt:lpstr>
      <vt:lpstr>Executive Summary</vt:lpstr>
      <vt:lpstr>Distribution of loan amounts with Funded amount and Investor funded amount is same </vt:lpstr>
      <vt:lpstr>PowerPoint Presentation</vt:lpstr>
      <vt:lpstr>Key Observations:</vt:lpstr>
      <vt:lpstr>PowerPoint Presentation</vt:lpstr>
      <vt:lpstr>PowerPoint Presentation</vt:lpstr>
      <vt:lpstr>PowerPoint Presentation</vt:lpstr>
      <vt:lpstr>Summary of Univariate Analysis</vt:lpstr>
      <vt:lpstr>Bivariate Analysis</vt:lpstr>
      <vt:lpstr>Categorical Variables: Annual Income Vs Interest Rate distribution by each grade </vt:lpstr>
      <vt:lpstr>Loan Default Analysis</vt:lpstr>
      <vt:lpstr>PowerPoint Presentation</vt:lpstr>
      <vt:lpstr>PowerPoint Presentation</vt:lpstr>
      <vt:lpstr>Summary of Bivariate Analysis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Sharmindrila Paul</dc:creator>
  <cp:lastModifiedBy>tamavada, sagarika</cp:lastModifiedBy>
  <cp:revision>139</cp:revision>
  <dcterms:created xsi:type="dcterms:W3CDTF">2023-09-05T13:52:54Z</dcterms:created>
  <dcterms:modified xsi:type="dcterms:W3CDTF">2024-03-06T17:40:04Z</dcterms:modified>
</cp:coreProperties>
</file>